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66" r:id="rId2"/>
    <p:sldId id="425" r:id="rId3"/>
    <p:sldId id="391" r:id="rId4"/>
    <p:sldId id="458" r:id="rId5"/>
    <p:sldId id="450" r:id="rId6"/>
    <p:sldId id="457" r:id="rId7"/>
    <p:sldId id="464" r:id="rId8"/>
    <p:sldId id="459" r:id="rId9"/>
    <p:sldId id="426" r:id="rId10"/>
    <p:sldId id="443" r:id="rId11"/>
    <p:sldId id="460" r:id="rId12"/>
    <p:sldId id="472" r:id="rId13"/>
    <p:sldId id="441" r:id="rId14"/>
    <p:sldId id="452" r:id="rId15"/>
    <p:sldId id="461" r:id="rId16"/>
    <p:sldId id="430" r:id="rId17"/>
    <p:sldId id="431" r:id="rId18"/>
    <p:sldId id="451" r:id="rId19"/>
    <p:sldId id="467" r:id="rId20"/>
    <p:sldId id="433" r:id="rId21"/>
    <p:sldId id="468" r:id="rId22"/>
    <p:sldId id="435" r:id="rId23"/>
    <p:sldId id="469" r:id="rId24"/>
    <p:sldId id="462" r:id="rId25"/>
    <p:sldId id="436" r:id="rId26"/>
    <p:sldId id="437" r:id="rId27"/>
    <p:sldId id="438" r:id="rId28"/>
    <p:sldId id="422" r:id="rId29"/>
    <p:sldId id="463" r:id="rId30"/>
    <p:sldId id="471" r:id="rId31"/>
    <p:sldId id="453" r:id="rId3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008F00"/>
    <a:srgbClr val="FF5050"/>
    <a:srgbClr val="FFFFFF"/>
    <a:srgbClr val="009051"/>
    <a:srgbClr val="460000"/>
    <a:srgbClr val="79B192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5441" autoAdjust="0"/>
  </p:normalViewPr>
  <p:slideViewPr>
    <p:cSldViewPr snapToGrid="0">
      <p:cViewPr varScale="1">
        <p:scale>
          <a:sx n="131" d="100"/>
          <a:sy n="131" d="100"/>
        </p:scale>
        <p:origin x="11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7FBD1-A786-4944-85C1-F00657A73DBE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3271F-7425-1F4D-9CEB-AA003F758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42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E85CC-C942-4BEA-8A51-D004A285CE75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70261-DDF3-4A25-A57F-F361917EC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70261-DDF3-4A25-A57F-F361917ECC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93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83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70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03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12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94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27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 for the talk today </a:t>
            </a:r>
            <a:r>
              <a:rPr lang="en-US" b="1" dirty="0"/>
              <a:t>[CLICK]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5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70261-DDF3-4A25-A57F-F361917ECCF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5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6678B-5A7A-4B90-B104-08D81DE501A8}" type="datetime1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9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0DDE-3A47-4319-8657-B02B4FE328D8}" type="datetime1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1CC4-A03E-4285-8700-BD0558A54FBC}" type="datetime1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9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23445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0491"/>
            <a:ext cx="7886700" cy="4966472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1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1266-C3DB-42D6-86AE-14035E33A8BD}" type="datetime1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769-23A8-4C3A-A7DA-3008081AC88D}" type="datetime1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4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600-220B-4590-B408-BA8ECB6E25BB}" type="datetime1">
              <a:rPr lang="en-US" smtClean="0"/>
              <a:t>4/30/19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6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DA88-5A0B-4296-ADE5-A67D092B0EAE}" type="datetime1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AAEB-00FA-49C4-903C-825242744E6F}" type="datetime1">
              <a:rPr lang="en-US" smtClean="0"/>
              <a:t>4/30/19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5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5CC0-D307-42C4-8DD8-A1304BC2F6A7}" type="datetime1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3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7031-1807-44C6-9E33-9D4219CB35E4}" type="datetime1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30472-63BD-4F26-8322-E7B4933B0A11}" type="datetime1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9896" y="648908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1761933-5E43-49A2-AD73-7C7EDD79F2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9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14028"/>
            <a:ext cx="9144000" cy="1157647"/>
          </a:xfrm>
        </p:spPr>
        <p:txBody>
          <a:bodyPr anchor="t">
            <a:noAutofit/>
          </a:bodyPr>
          <a:lstStyle/>
          <a:p>
            <a:r>
              <a:rPr lang="en-US" sz="3600" b="1" i="1" dirty="0">
                <a:solidFill>
                  <a:schemeClr val="accent1">
                    <a:lumMod val="50000"/>
                  </a:schemeClr>
                </a:solidFill>
                <a:latin typeface="Gill Sans MT" charset="0"/>
                <a:ea typeface="Gill Sans MT" charset="0"/>
                <a:cs typeface="Gill Sans MT" charset="0"/>
              </a:rPr>
              <a:t>ITAP: Idle-Time-Aware Power Management for GPU Execution Units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55731"/>
              </p:ext>
            </p:extLst>
          </p:nvPr>
        </p:nvGraphicFramePr>
        <p:xfrm>
          <a:off x="-274616" y="2034816"/>
          <a:ext cx="9319466" cy="2440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59733">
                  <a:extLst>
                    <a:ext uri="{9D8B030D-6E8A-4147-A177-3AD203B41FA5}">
                      <a16:colId xmlns:a16="http://schemas.microsoft.com/office/drawing/2014/main" val="2751068646"/>
                    </a:ext>
                  </a:extLst>
                </a:gridCol>
                <a:gridCol w="4659733">
                  <a:extLst>
                    <a:ext uri="{9D8B030D-6E8A-4147-A177-3AD203B41FA5}">
                      <a16:colId xmlns:a16="http://schemas.microsoft.com/office/drawing/2014/main" val="778666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Mohammad </a:t>
                      </a: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Sadrosadati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3000" b="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Seyed</a:t>
                      </a:r>
                      <a:r>
                        <a:rPr lang="en-US" sz="30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Borna</a:t>
                      </a:r>
                      <a:r>
                        <a:rPr lang="en-US" sz="30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Ehsani</a:t>
                      </a:r>
                      <a:endParaRPr lang="en-US" sz="30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876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Hajar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Falahati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Rachata</a:t>
                      </a:r>
                      <a:r>
                        <a:rPr lang="en-US" sz="2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Ausavarungnirun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6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Arash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Tavakkol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Mojtaba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Abaee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075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b="1" u="sng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Lois</a:t>
                      </a:r>
                      <a:r>
                        <a:rPr lang="en-US" sz="2800" b="1" u="sng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u="sng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Orosa</a:t>
                      </a:r>
                      <a:endParaRPr lang="en-US" sz="2800" b="1" u="sng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Hamid </a:t>
                      </a:r>
                      <a:r>
                        <a:rPr lang="en-US" sz="28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Sarbazi</a:t>
                      </a:r>
                      <a:r>
                        <a:rPr lang="en-US" sz="28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-Azad</a:t>
                      </a:r>
                      <a:endParaRPr lang="en-US" sz="28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Yaohua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Wang</a:t>
                      </a:r>
                    </a:p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Onur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Mutlu</a:t>
                      </a:r>
                      <a:endParaRPr lang="en-US" sz="2800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9050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646" y="4850876"/>
            <a:ext cx="1793274" cy="8451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359" y="5676076"/>
            <a:ext cx="1689243" cy="10246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407" y="5676076"/>
            <a:ext cx="1030403" cy="10057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963" y="5772400"/>
            <a:ext cx="1689243" cy="813127"/>
          </a:xfrm>
          <a:prstGeom prst="rect">
            <a:avLst/>
          </a:prstGeom>
        </p:spPr>
      </p:pic>
      <p:pic>
        <p:nvPicPr>
          <p:cNvPr id="10" name="Picture 11">
            <a:extLst>
              <a:ext uri="{FF2B5EF4-FFF2-40B4-BE49-F238E27FC236}">
                <a16:creationId xmlns:a16="http://schemas.microsoft.com/office/drawing/2014/main" id="{430412BF-E276-4A57-B3FA-F9C2219EDE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362" y="4970697"/>
            <a:ext cx="2094863" cy="60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02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Main Challenge?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687561"/>
            <a:ext cx="7886700" cy="241290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3824" y="1142733"/>
            <a:ext cx="7954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Dealing with different idle period lengths</a:t>
            </a:r>
          </a:p>
        </p:txBody>
      </p:sp>
      <p:sp>
        <p:nvSpPr>
          <p:cNvPr id="9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0" y="5773495"/>
            <a:ext cx="9144000" cy="108450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Goal: cover 100% of idle periods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in an efficient way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945" y="3993989"/>
            <a:ext cx="90530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ill Sans MT" panose="020B0502020104020203" pitchFamily="34" charset="0"/>
              </a:rPr>
              <a:t>PG is not effective</a:t>
            </a:r>
            <a:r>
              <a:rPr lang="en-US" sz="2800" dirty="0">
                <a:latin typeface="Gill Sans MT" panose="020B0502020104020203" pitchFamily="34" charset="0"/>
              </a:rPr>
              <a:t>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  <a:ea typeface="Arial Rounded MT Bold" charset="0"/>
                <a:cs typeface="Arial Rounded MT Bold" charset="0"/>
              </a:rPr>
              <a:t>The length of the idle periods is shorter than </a:t>
            </a:r>
            <a:r>
              <a:rPr lang="en-US" sz="2800" b="1" dirty="0" err="1">
                <a:latin typeface="Gill Sans MT" panose="020B0502020104020203" pitchFamily="34" charset="0"/>
              </a:rPr>
              <a:t>T</a:t>
            </a:r>
            <a:r>
              <a:rPr lang="en-US" sz="2800" b="1" baseline="-25000" dirty="0" err="1">
                <a:latin typeface="Gill Sans MT" panose="020B0502020104020203" pitchFamily="34" charset="0"/>
              </a:rPr>
              <a:t>break_even</a:t>
            </a:r>
            <a:r>
              <a:rPr lang="en-US" sz="2800" b="1" baseline="-25000" dirty="0">
                <a:latin typeface="Gill Sans MT" panose="020B0502020104020203" pitchFamily="34" charset="0"/>
              </a:rPr>
              <a:t> </a:t>
            </a:r>
            <a:r>
              <a:rPr lang="en-US" sz="2800" b="1" dirty="0">
                <a:latin typeface="Gill Sans MT" panose="020B0502020104020203" pitchFamily="34" charset="0"/>
                <a:ea typeface="Arial Rounded MT Bold" charset="0"/>
                <a:cs typeface="Arial Rounded MT Bold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  <a:ea typeface="Arial Rounded MT Bold" charset="0"/>
                <a:cs typeface="Arial Rounded MT Bold" charset="0"/>
              </a:rPr>
              <a:t>in most of the cases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Prior works </a:t>
            </a:r>
            <a:r>
              <a:rPr lang="en-US" sz="2800" b="1" dirty="0">
                <a:solidFill>
                  <a:srgbClr val="FF0000"/>
                </a:solidFill>
                <a:latin typeface="Gill Sans MT" panose="020B0502020104020203" pitchFamily="34" charset="0"/>
              </a:rPr>
              <a:t>do not cover</a:t>
            </a:r>
            <a:r>
              <a:rPr lang="en-US" sz="2800" dirty="0">
                <a:latin typeface="Gill Sans MT" panose="020B0502020104020203" pitchFamily="34" charset="0"/>
              </a:rPr>
              <a:t> all idle period sizes</a:t>
            </a:r>
          </a:p>
          <a:p>
            <a:endParaRPr lang="en-US" sz="2800" dirty="0">
              <a:latin typeface="Gill Sans MT" panose="020B0502020104020203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7683BA-E265-43F3-A22F-AC002E057B16}"/>
              </a:ext>
            </a:extLst>
          </p:cNvPr>
          <p:cNvGrpSpPr/>
          <p:nvPr/>
        </p:nvGrpSpPr>
        <p:grpSpPr>
          <a:xfrm>
            <a:off x="7958596" y="955335"/>
            <a:ext cx="1117455" cy="2125913"/>
            <a:chOff x="7958596" y="955335"/>
            <a:chExt cx="1117455" cy="212591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D7CD1FD-85E4-4879-943A-86FE70D534E4}"/>
                </a:ext>
              </a:extLst>
            </p:cNvPr>
            <p:cNvSpPr/>
            <p:nvPr/>
          </p:nvSpPr>
          <p:spPr>
            <a:xfrm>
              <a:off x="7958596" y="2027208"/>
              <a:ext cx="436753" cy="1054040"/>
            </a:xfrm>
            <a:prstGeom prst="ellipse">
              <a:avLst/>
            </a:prstGeom>
            <a:noFill/>
            <a:ln w="57150" cap="flat" cmpd="sng" algn="ctr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4031899-9DFD-4436-B81C-31DB89F2367A}"/>
                </a:ext>
              </a:extLst>
            </p:cNvPr>
            <p:cNvSpPr txBox="1"/>
            <p:nvPr/>
          </p:nvSpPr>
          <p:spPr>
            <a:xfrm rot="18729113">
              <a:off x="8104472" y="1465249"/>
              <a:ext cx="14814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33CC"/>
                  </a:solidFill>
                  <a:latin typeface="Gill Sans MT" panose="020B0502020104020203" pitchFamily="34" charset="0"/>
                </a:rPr>
                <a:t>95.9%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94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563966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418224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68" y="121845"/>
            <a:ext cx="809625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Prior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3C3AFA-5C10-423C-BBE4-DEC9E0EE6C3E}"/>
              </a:ext>
            </a:extLst>
          </p:cNvPr>
          <p:cNvSpPr/>
          <p:nvPr/>
        </p:nvSpPr>
        <p:spPr>
          <a:xfrm>
            <a:off x="58372" y="1736229"/>
            <a:ext cx="908562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Gill Sans MT" panose="020B0502020104020203" pitchFamily="34" charset="0"/>
              </a:rPr>
              <a:t>We will show the inefficiency of prior works </a:t>
            </a:r>
          </a:p>
          <a:p>
            <a:pPr algn="ctr"/>
            <a:r>
              <a:rPr lang="en-US" sz="3200" b="1" dirty="0">
                <a:latin typeface="Gill Sans MT" panose="020B0502020104020203" pitchFamily="34" charset="0"/>
              </a:rPr>
              <a:t>in two cases: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</a:p>
          <a:p>
            <a:endParaRPr lang="en-US" sz="3200" dirty="0">
              <a:latin typeface="Gill Sans MT" panose="020B0502020104020203" pitchFamily="34" charset="0"/>
            </a:endParaRPr>
          </a:p>
          <a:p>
            <a:pPr marL="914400" lvl="1" indent="-457200" algn="ctr">
              <a:buFont typeface="+mj-lt"/>
              <a:buAutoNum type="arabicPeriod"/>
            </a:pPr>
            <a:r>
              <a:rPr lang="en-US" sz="3200" b="1" dirty="0">
                <a:solidFill>
                  <a:srgbClr val="7030A0"/>
                </a:solidFill>
                <a:latin typeface="Gill Sans MT" panose="020B0502020104020203" pitchFamily="34" charset="0"/>
              </a:rPr>
              <a:t>Partial-lane idleness</a:t>
            </a:r>
            <a:endParaRPr lang="en-US" sz="3200" dirty="0">
              <a:latin typeface="Gill Sans MT" panose="020B0502020104020203" pitchFamily="34" charset="0"/>
            </a:endParaRPr>
          </a:p>
          <a:p>
            <a:pPr lvl="2" algn="ctr"/>
            <a:r>
              <a:rPr lang="en-US" sz="3200" dirty="0">
                <a:latin typeface="Gill Sans MT" panose="020B0502020104020203" pitchFamily="34" charset="0"/>
              </a:rPr>
              <a:t>   </a:t>
            </a:r>
          </a:p>
          <a:p>
            <a:pPr marL="914400" lvl="1" indent="-457200" algn="ctr">
              <a:buFont typeface="+mj-lt"/>
              <a:buAutoNum type="arabicPeriod"/>
            </a:pPr>
            <a:r>
              <a:rPr lang="en-US" sz="3200" b="1" dirty="0">
                <a:solidFill>
                  <a:srgbClr val="00B050"/>
                </a:solidFill>
                <a:latin typeface="Gill Sans MT" panose="020B0502020104020203" pitchFamily="34" charset="0"/>
              </a:rPr>
              <a:t>Full-lane idleness</a:t>
            </a:r>
          </a:p>
          <a:p>
            <a:pPr lvl="2"/>
            <a:endParaRPr lang="en-US" sz="2000" b="1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6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Partial-Lane Idleness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302061"/>
            <a:ext cx="7886700" cy="259335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0" y="3720276"/>
            <a:ext cx="9144000" cy="6543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35% of warps are under-utilized</a:t>
            </a:r>
          </a:p>
        </p:txBody>
      </p:sp>
      <p:sp>
        <p:nvSpPr>
          <p:cNvPr id="7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0" y="4458616"/>
            <a:ext cx="9144000" cy="6543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NN &amp; MUM usually have 1-4 active threads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6704" y="5280986"/>
            <a:ext cx="89983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ill Sans MT" panose="020B0502020104020203" pitchFamily="34" charset="0"/>
              </a:rPr>
              <a:t>Prior solutions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Reducing lane size [Vaidya+ ISCA’13] </a:t>
            </a:r>
            <a:r>
              <a:rPr lang="en-US" sz="2400" dirty="0">
                <a:latin typeface="Gill Sans MT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Gill Sans MT" panose="020B0502020104020203" pitchFamily="34" charset="0"/>
                <a:sym typeface="Wingdings" panose="05000000000000000000" pitchFamily="2" charset="2"/>
              </a:rPr>
              <a:t>performance overhead</a:t>
            </a:r>
            <a:r>
              <a:rPr lang="en-US" sz="2400" dirty="0">
                <a:latin typeface="Gill Sans MT" panose="020B0502020104020203" pitchFamily="34" charset="0"/>
                <a:sym typeface="Wingdings" panose="05000000000000000000" pitchFamily="2" charset="2"/>
              </a:rPr>
              <a:t> </a:t>
            </a:r>
            <a:endParaRPr lang="en-US" sz="2400" dirty="0">
              <a:latin typeface="Gill Sans MT" panose="020B05020201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Thread block compaction [Fung+ HPCA’11]</a:t>
            </a:r>
            <a:r>
              <a:rPr lang="en-US" sz="2400" dirty="0">
                <a:latin typeface="Gill Sans MT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Gill Sans MT" panose="020B0502020104020203" pitchFamily="34" charset="0"/>
                <a:sym typeface="Wingdings" panose="05000000000000000000" pitchFamily="2" charset="2"/>
              </a:rPr>
              <a:t>limited opportunity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7FB744A-FDF1-4C6F-8FC5-D6041B1D8461}"/>
              </a:ext>
            </a:extLst>
          </p:cNvPr>
          <p:cNvSpPr/>
          <p:nvPr/>
        </p:nvSpPr>
        <p:spPr>
          <a:xfrm>
            <a:off x="8093979" y="2286391"/>
            <a:ext cx="421371" cy="4819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0D83F3-BDE2-4BA9-A389-AC2AAB3EAF36}"/>
              </a:ext>
            </a:extLst>
          </p:cNvPr>
          <p:cNvSpPr txBox="1"/>
          <p:nvPr/>
        </p:nvSpPr>
        <p:spPr>
          <a:xfrm>
            <a:off x="8492870" y="2306081"/>
            <a:ext cx="1481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MT" panose="020B0502020104020203" pitchFamily="34" charset="0"/>
              </a:rPr>
              <a:t>35%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2491D2C-5F73-4C52-B548-0072A52F90A1}"/>
              </a:ext>
            </a:extLst>
          </p:cNvPr>
          <p:cNvGrpSpPr/>
          <p:nvPr/>
        </p:nvGrpSpPr>
        <p:grpSpPr>
          <a:xfrm>
            <a:off x="3355675" y="968594"/>
            <a:ext cx="3916393" cy="592787"/>
            <a:chOff x="3355675" y="968594"/>
            <a:chExt cx="3916393" cy="59278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6ACE188-F45A-4631-9A43-A7540636C938}"/>
                </a:ext>
              </a:extLst>
            </p:cNvPr>
            <p:cNvSpPr/>
            <p:nvPr/>
          </p:nvSpPr>
          <p:spPr>
            <a:xfrm>
              <a:off x="3355675" y="1302061"/>
              <a:ext cx="3916393" cy="25932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7DD3D83-2B65-4213-8D4D-CC485609E1C7}"/>
                </a:ext>
              </a:extLst>
            </p:cNvPr>
            <p:cNvSpPr/>
            <p:nvPr/>
          </p:nvSpPr>
          <p:spPr>
            <a:xfrm>
              <a:off x="4199825" y="968594"/>
              <a:ext cx="27979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00B050"/>
                  </a:solidFill>
                  <a:latin typeface="Gill Sans MT" panose="020B0502020104020203" pitchFamily="34" charset="0"/>
                </a:rPr>
                <a:t>Active threads in a warp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E975D40C-3250-42F1-8D16-01CD0ABB4F94}"/>
              </a:ext>
            </a:extLst>
          </p:cNvPr>
          <p:cNvSpPr/>
          <p:nvPr/>
        </p:nvSpPr>
        <p:spPr>
          <a:xfrm>
            <a:off x="6224631" y="1421958"/>
            <a:ext cx="629175" cy="207486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508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Full-Lane Idleness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085" y="1200653"/>
            <a:ext cx="8766627" cy="267961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A7D3EC-A4F5-411A-982A-5DDCD5D95079}"/>
              </a:ext>
            </a:extLst>
          </p:cNvPr>
          <p:cNvSpPr/>
          <p:nvPr/>
        </p:nvSpPr>
        <p:spPr>
          <a:xfrm>
            <a:off x="335280" y="3993141"/>
            <a:ext cx="83557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Gill Sans MT" panose="020B0502020104020203" pitchFamily="34" charset="0"/>
              </a:rPr>
              <a:t>Criticality-Aware Warp Scheduler (CAWS) </a:t>
            </a:r>
            <a:r>
              <a:rPr lang="es-ES" b="1" dirty="0">
                <a:latin typeface="Gill Sans MT" panose="020B0502020104020203" pitchFamily="34" charset="0"/>
              </a:rPr>
              <a:t>[Lee+ PACT’14]</a:t>
            </a:r>
            <a:r>
              <a:rPr lang="en-US" dirty="0">
                <a:latin typeface="Gill Sans MT" panose="020B0502020104020203" pitchFamily="34" charset="0"/>
              </a:rPr>
              <a:t>: </a:t>
            </a:r>
            <a:r>
              <a:rPr lang="es-ES" dirty="0" err="1"/>
              <a:t>prioritize</a:t>
            </a:r>
            <a:r>
              <a:rPr lang="es-ES" dirty="0"/>
              <a:t> </a:t>
            </a:r>
            <a:r>
              <a:rPr lang="es-ES" dirty="0" err="1"/>
              <a:t>slower</a:t>
            </a:r>
            <a:r>
              <a:rPr lang="es-ES" dirty="0"/>
              <a:t> </a:t>
            </a:r>
            <a:r>
              <a:rPr lang="es-ES" dirty="0" err="1"/>
              <a:t>warps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err="1">
                <a:latin typeface="Gill Sans MT" panose="020B0502020104020203" pitchFamily="34" charset="0"/>
              </a:rPr>
              <a:t>Progress-Aware</a:t>
            </a:r>
            <a:r>
              <a:rPr lang="es-ES" b="1" dirty="0">
                <a:latin typeface="Gill Sans MT" panose="020B0502020104020203" pitchFamily="34" charset="0"/>
              </a:rPr>
              <a:t> </a:t>
            </a:r>
            <a:r>
              <a:rPr lang="es-ES" b="1" dirty="0" err="1">
                <a:latin typeface="Gill Sans MT" panose="020B0502020104020203" pitchFamily="34" charset="0"/>
              </a:rPr>
              <a:t>Warp</a:t>
            </a:r>
            <a:r>
              <a:rPr lang="es-ES" b="1" dirty="0">
                <a:latin typeface="Gill Sans MT" panose="020B0502020104020203" pitchFamily="34" charset="0"/>
              </a:rPr>
              <a:t> </a:t>
            </a:r>
            <a:r>
              <a:rPr lang="es-ES" b="1" dirty="0" err="1">
                <a:latin typeface="Gill Sans MT" panose="020B0502020104020203" pitchFamily="34" charset="0"/>
              </a:rPr>
              <a:t>Scheduler</a:t>
            </a:r>
            <a:r>
              <a:rPr lang="es-ES" b="1" dirty="0">
                <a:latin typeface="Gill Sans MT" panose="020B0502020104020203" pitchFamily="34" charset="0"/>
              </a:rPr>
              <a:t> (PRO) [</a:t>
            </a:r>
            <a:r>
              <a:rPr lang="es-ES" b="1" dirty="0" err="1">
                <a:latin typeface="Gill Sans MT" panose="020B0502020104020203" pitchFamily="34" charset="0"/>
              </a:rPr>
              <a:t>Anantpur</a:t>
            </a:r>
            <a:r>
              <a:rPr lang="es-ES" b="1" dirty="0">
                <a:latin typeface="Gill Sans MT" panose="020B0502020104020203" pitchFamily="34" charset="0"/>
              </a:rPr>
              <a:t>+ IPDPS’15]</a:t>
            </a:r>
            <a:r>
              <a:rPr lang="es-ES" dirty="0">
                <a:latin typeface="Gill Sans MT" panose="020B0502020104020203" pitchFamily="34" charset="0"/>
              </a:rPr>
              <a:t>: </a:t>
            </a:r>
            <a:r>
              <a:rPr lang="es-ES" dirty="0" err="1">
                <a:latin typeface="Gill Sans MT" panose="020B0502020104020203" pitchFamily="34" charset="0"/>
              </a:rPr>
              <a:t>prioritize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warps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based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on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their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progress</a:t>
            </a:r>
            <a:endParaRPr lang="es-ES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0"/>
              </a:rPr>
              <a:t>Max TLP</a:t>
            </a:r>
            <a:r>
              <a:rPr lang="es-ES" dirty="0">
                <a:latin typeface="Gill Sans MT" panose="020B0502020104020203" pitchFamily="34" charset="0"/>
              </a:rPr>
              <a:t>: </a:t>
            </a:r>
            <a:r>
              <a:rPr lang="es-ES" dirty="0" err="1">
                <a:latin typeface="Gill Sans MT" panose="020B0502020104020203" pitchFamily="34" charset="0"/>
              </a:rPr>
              <a:t>maximum</a:t>
            </a:r>
            <a:r>
              <a:rPr lang="es-ES" dirty="0">
                <a:latin typeface="Gill Sans MT" panose="020B0502020104020203" pitchFamily="34" charset="0"/>
              </a:rPr>
              <a:t> (ideal) </a:t>
            </a:r>
            <a:r>
              <a:rPr lang="es-ES" dirty="0" err="1">
                <a:latin typeface="Gill Sans MT" panose="020B0502020104020203" pitchFamily="34" charset="0"/>
              </a:rPr>
              <a:t>Thread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Level</a:t>
            </a:r>
            <a:r>
              <a:rPr lang="es-ES" dirty="0">
                <a:latin typeface="Gill Sans MT" panose="020B0502020104020203" pitchFamily="34" charset="0"/>
              </a:rPr>
              <a:t> </a:t>
            </a:r>
            <a:r>
              <a:rPr lang="es-ES" dirty="0" err="1">
                <a:latin typeface="Gill Sans MT" panose="020B0502020104020203" pitchFamily="34" charset="0"/>
              </a:rPr>
              <a:t>Parallelism</a:t>
            </a:r>
            <a:endParaRPr lang="es-ES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0"/>
              </a:rPr>
              <a:t>Max </a:t>
            </a:r>
            <a:r>
              <a:rPr lang="es-ES" b="1" dirty="0" err="1">
                <a:latin typeface="Gill Sans MT" panose="020B0502020104020203" pitchFamily="34" charset="0"/>
              </a:rPr>
              <a:t>TLP+Throttling</a:t>
            </a:r>
            <a:r>
              <a:rPr lang="es-ES" dirty="0">
                <a:latin typeface="Gill Sans MT" panose="020B0502020104020203" pitchFamily="34" charset="0"/>
              </a:rPr>
              <a:t>: Max TLP + </a:t>
            </a:r>
            <a:r>
              <a:rPr lang="es-ES" dirty="0"/>
              <a:t>a </a:t>
            </a:r>
            <a:r>
              <a:rPr lang="es-ES" dirty="0" err="1"/>
              <a:t>state</a:t>
            </a:r>
            <a:r>
              <a:rPr lang="es-ES" dirty="0"/>
              <a:t>-</a:t>
            </a:r>
            <a:r>
              <a:rPr lang="es-ES" dirty="0" err="1"/>
              <a:t>of</a:t>
            </a:r>
            <a:r>
              <a:rPr lang="es-ES" dirty="0"/>
              <a:t>-</a:t>
            </a:r>
            <a:r>
              <a:rPr lang="es-ES" dirty="0" err="1"/>
              <a:t>the</a:t>
            </a:r>
            <a:r>
              <a:rPr lang="es-ES" dirty="0"/>
              <a:t>-art </a:t>
            </a:r>
            <a:r>
              <a:rPr lang="es-ES" dirty="0" err="1"/>
              <a:t>throttling</a:t>
            </a:r>
            <a:r>
              <a:rPr lang="es-ES" dirty="0"/>
              <a:t> </a:t>
            </a:r>
            <a:r>
              <a:rPr lang="es-ES" dirty="0" err="1"/>
              <a:t>mechanism</a:t>
            </a:r>
            <a:r>
              <a:rPr lang="en-US" dirty="0"/>
              <a:t> to mitigate the contention caused by higher TLP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>
                <a:latin typeface="Gill Sans MT" panose="020B0502020104020203" pitchFamily="34" charset="0"/>
              </a:rPr>
              <a:t>Max TLP+2x </a:t>
            </a:r>
            <a:r>
              <a:rPr lang="es-ES" b="1" dirty="0" err="1">
                <a:latin typeface="Gill Sans MT" panose="020B0502020104020203" pitchFamily="34" charset="0"/>
              </a:rPr>
              <a:t>Bandwidth</a:t>
            </a:r>
            <a:r>
              <a:rPr lang="es-ES" dirty="0">
                <a:latin typeface="Gill Sans MT" panose="020B0502020104020203" pitchFamily="34" charset="0"/>
              </a:rPr>
              <a:t>: </a:t>
            </a:r>
            <a:r>
              <a:rPr lang="en-US" dirty="0"/>
              <a:t>double on/off-chip bandwidth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goal">
            <a:extLst>
              <a:ext uri="{FF2B5EF4-FFF2-40B4-BE49-F238E27FC236}">
                <a16:creationId xmlns:a16="http://schemas.microsoft.com/office/drawing/2014/main" id="{F6C2401A-4B25-4805-A19C-481CBD8C6105}"/>
              </a:ext>
            </a:extLst>
          </p:cNvPr>
          <p:cNvSpPr/>
          <p:nvPr/>
        </p:nvSpPr>
        <p:spPr>
          <a:xfrm>
            <a:off x="0" y="3091606"/>
            <a:ext cx="9144000" cy="6543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42% full-lane idleness for the baseline GPU</a:t>
            </a:r>
          </a:p>
        </p:txBody>
      </p:sp>
      <p:sp>
        <p:nvSpPr>
          <p:cNvPr id="11" name="goal">
            <a:extLst>
              <a:ext uri="{FF2B5EF4-FFF2-40B4-BE49-F238E27FC236}">
                <a16:creationId xmlns:a16="http://schemas.microsoft.com/office/drawing/2014/main" id="{BBEAB696-1659-4621-909B-09F40F0461A1}"/>
              </a:ext>
            </a:extLst>
          </p:cNvPr>
          <p:cNvSpPr/>
          <p:nvPr/>
        </p:nvSpPr>
        <p:spPr>
          <a:xfrm>
            <a:off x="0" y="3789856"/>
            <a:ext cx="9144000" cy="112260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35% full-lane idleness even after using state-of-the-art warp schedulers (CAWS &amp; PRO)</a:t>
            </a:r>
          </a:p>
        </p:txBody>
      </p:sp>
      <p:sp>
        <p:nvSpPr>
          <p:cNvPr id="12" name="goal">
            <a:extLst>
              <a:ext uri="{FF2B5EF4-FFF2-40B4-BE49-F238E27FC236}">
                <a16:creationId xmlns:a16="http://schemas.microsoft.com/office/drawing/2014/main" id="{DD45ABBD-DDF0-447B-A18E-71D5AC3E563F}"/>
              </a:ext>
            </a:extLst>
          </p:cNvPr>
          <p:cNvSpPr/>
          <p:nvPr/>
        </p:nvSpPr>
        <p:spPr>
          <a:xfrm>
            <a:off x="0" y="5969230"/>
            <a:ext cx="9144000" cy="8641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Reducing leakage power of idle execution lanes is very important</a:t>
            </a:r>
          </a:p>
        </p:txBody>
      </p:sp>
      <p:sp>
        <p:nvSpPr>
          <p:cNvPr id="9" name="goal">
            <a:extLst>
              <a:ext uri="{FF2B5EF4-FFF2-40B4-BE49-F238E27FC236}">
                <a16:creationId xmlns:a16="http://schemas.microsoft.com/office/drawing/2014/main" id="{D9E84FB7-1EBF-4AA3-9FE4-4ECF4A7216EE}"/>
              </a:ext>
            </a:extLst>
          </p:cNvPr>
          <p:cNvSpPr/>
          <p:nvPr/>
        </p:nvSpPr>
        <p:spPr>
          <a:xfrm>
            <a:off x="0" y="4963631"/>
            <a:ext cx="9144000" cy="9544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Even the ideal techniques have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significant full-lane idleness</a:t>
            </a:r>
          </a:p>
        </p:txBody>
      </p:sp>
    </p:spTree>
    <p:extLst>
      <p:ext uri="{BB962C8B-B14F-4D97-AF65-F5344CB8AC3E}">
        <p14:creationId xmlns:p14="http://schemas.microsoft.com/office/powerpoint/2010/main" val="203302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210676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01941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69" y="239086"/>
            <a:ext cx="8582462" cy="72344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ITAP: Idle-Time-Aware Power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769" y="1088571"/>
            <a:ext cx="8863231" cy="55303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Observation:</a:t>
            </a:r>
          </a:p>
          <a:p>
            <a:r>
              <a:rPr lang="en-US" dirty="0"/>
              <a:t>The </a:t>
            </a:r>
            <a:r>
              <a:rPr lang="en-US" b="1" dirty="0">
                <a:solidFill>
                  <a:srgbClr val="00B050"/>
                </a:solidFill>
              </a:rPr>
              <a:t>best static power reduction </a:t>
            </a:r>
            <a:r>
              <a:rPr lang="en-US" dirty="0"/>
              <a:t>technique depends on the length of the </a:t>
            </a:r>
            <a:r>
              <a:rPr lang="en-US" b="1" dirty="0">
                <a:solidFill>
                  <a:srgbClr val="00B050"/>
                </a:solidFill>
              </a:rPr>
              <a:t>idle period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u="sng" dirty="0"/>
              <a:t>Key ideas:</a:t>
            </a:r>
          </a:p>
          <a:p>
            <a:r>
              <a:rPr lang="en-US" b="1" dirty="0">
                <a:solidFill>
                  <a:srgbClr val="FF0000"/>
                </a:solidFill>
              </a:rPr>
              <a:t>Classify the idle periods on types</a:t>
            </a:r>
            <a:r>
              <a:rPr lang="en-US" b="1" dirty="0"/>
              <a:t> </a:t>
            </a:r>
            <a:r>
              <a:rPr lang="en-US" dirty="0"/>
              <a:t>(i.e., short, medium, or long periods)</a:t>
            </a:r>
          </a:p>
          <a:p>
            <a:r>
              <a:rPr lang="en-US" b="1" dirty="0"/>
              <a:t> Assign</a:t>
            </a:r>
            <a:r>
              <a:rPr lang="en-US" dirty="0"/>
              <a:t> each type to the most effective </a:t>
            </a:r>
            <a:r>
              <a:rPr lang="en-US" b="1" dirty="0"/>
              <a:t>power reduction technique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Short</a:t>
            </a:r>
            <a:r>
              <a:rPr lang="en-US" sz="2800" dirty="0">
                <a:sym typeface="Wingdings" panose="05000000000000000000" pitchFamily="2" charset="2"/>
              </a:rPr>
              <a:t> idle periods  </a:t>
            </a:r>
            <a:r>
              <a:rPr lang="en-US" sz="2800" dirty="0"/>
              <a:t>Voltage-scaling to </a:t>
            </a:r>
            <a:r>
              <a:rPr lang="en-US" sz="2800" dirty="0">
                <a:solidFill>
                  <a:srgbClr val="0000FF"/>
                </a:solidFill>
              </a:rPr>
              <a:t>0.5VDD</a:t>
            </a:r>
            <a:endParaRPr lang="en-US" sz="2800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Medium</a:t>
            </a:r>
            <a:r>
              <a:rPr lang="en-US" sz="2800" dirty="0">
                <a:sym typeface="Wingdings" panose="05000000000000000000" pitchFamily="2" charset="2"/>
              </a:rPr>
              <a:t> idle periods  </a:t>
            </a:r>
            <a:r>
              <a:rPr lang="en-US" sz="2800" dirty="0"/>
              <a:t>Voltage-scaling to </a:t>
            </a:r>
            <a:r>
              <a:rPr lang="en-US" sz="2800" dirty="0">
                <a:solidFill>
                  <a:srgbClr val="0000FF"/>
                </a:solidFill>
              </a:rPr>
              <a:t>0.3VDD</a:t>
            </a:r>
            <a:endParaRPr lang="en-US" sz="2800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Long</a:t>
            </a:r>
            <a:r>
              <a:rPr lang="en-US" sz="2800" dirty="0">
                <a:sym typeface="Wingdings" panose="05000000000000000000" pitchFamily="2" charset="2"/>
              </a:rPr>
              <a:t> idle periods  </a:t>
            </a:r>
            <a:r>
              <a:rPr lang="en-US" sz="2800" dirty="0">
                <a:solidFill>
                  <a:srgbClr val="0000FF"/>
                </a:solidFill>
              </a:rPr>
              <a:t>Power-gating</a:t>
            </a:r>
            <a:endParaRPr lang="en-US" b="1" dirty="0"/>
          </a:p>
          <a:p>
            <a:r>
              <a:rPr lang="en-US" b="1" dirty="0">
                <a:solidFill>
                  <a:srgbClr val="FF33CC"/>
                </a:solidFill>
              </a:rPr>
              <a:t>Predict idle period </a:t>
            </a:r>
            <a:r>
              <a:rPr lang="en-US" dirty="0"/>
              <a:t>types </a:t>
            </a:r>
          </a:p>
          <a:p>
            <a:r>
              <a:rPr lang="en-US" dirty="0"/>
              <a:t>Use a </a:t>
            </a:r>
            <a:r>
              <a:rPr lang="en-US" b="1" dirty="0">
                <a:solidFill>
                  <a:srgbClr val="7030A0"/>
                </a:solidFill>
              </a:rPr>
              <a:t>peek-ahead approach </a:t>
            </a:r>
            <a:r>
              <a:rPr lang="en-US" dirty="0"/>
              <a:t>for improving performance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Power Reduction Techniques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5109" y="1133885"/>
            <a:ext cx="9144000" cy="358040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11096" y="4373320"/>
            <a:ext cx="9144000" cy="65430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0.5v is the best for idle periods “&lt;=4”</a:t>
            </a:r>
          </a:p>
        </p:txBody>
      </p:sp>
      <p:sp>
        <p:nvSpPr>
          <p:cNvPr id="7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1571" y="5087695"/>
            <a:ext cx="9144000" cy="65430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0.3v is the best for idle periods “5-44”</a:t>
            </a:r>
          </a:p>
        </p:txBody>
      </p:sp>
      <p:sp>
        <p:nvSpPr>
          <p:cNvPr id="8" name="goal">
            <a:extLst>
              <a:ext uri="{FF2B5EF4-FFF2-40B4-BE49-F238E27FC236}">
                <a16:creationId xmlns:a16="http://schemas.microsoft.com/office/drawing/2014/main" id="{792B4FD8-E82F-4022-A2B2-F9CF826A1CC4}"/>
              </a:ext>
            </a:extLst>
          </p:cNvPr>
          <p:cNvSpPr/>
          <p:nvPr/>
        </p:nvSpPr>
        <p:spPr>
          <a:xfrm>
            <a:off x="11096" y="5821120"/>
            <a:ext cx="9144000" cy="65430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PG is the best for idle periods “&gt;44”</a:t>
            </a:r>
          </a:p>
        </p:txBody>
      </p:sp>
    </p:spTree>
    <p:extLst>
      <p:ext uri="{BB962C8B-B14F-4D97-AF65-F5344CB8AC3E}">
        <p14:creationId xmlns:p14="http://schemas.microsoft.com/office/powerpoint/2010/main" val="262329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9DE8C46C-0575-452F-91E6-D292ADD1BC54}"/>
              </a:ext>
            </a:extLst>
          </p:cNvPr>
          <p:cNvSpPr/>
          <p:nvPr/>
        </p:nvSpPr>
        <p:spPr>
          <a:xfrm>
            <a:off x="78352" y="1088571"/>
            <a:ext cx="898729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Finite State Machine (FSM)</a:t>
            </a:r>
            <a:r>
              <a:rPr lang="en-US" sz="2800" dirty="0"/>
              <a:t> with four states to predict the idle period type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One active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Three sleep mode states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Two counters: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33CC"/>
                </a:solidFill>
              </a:rPr>
              <a:t>Mode-change counter </a:t>
            </a:r>
            <a:r>
              <a:rPr lang="en-US" sz="2800" dirty="0"/>
              <a:t>(</a:t>
            </a:r>
            <a:r>
              <a:rPr lang="en-US" sz="2800" b="1" dirty="0" err="1"/>
              <a:t>counter</a:t>
            </a:r>
            <a:r>
              <a:rPr lang="en-US" sz="2800" b="1" baseline="-25000" dirty="0" err="1"/>
              <a:t>mode</a:t>
            </a:r>
            <a:r>
              <a:rPr lang="en-US" sz="2800" dirty="0"/>
              <a:t>):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/>
              <a:t>Keeps or changes the mode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 err="1"/>
              <a:t>Thr</a:t>
            </a:r>
            <a:r>
              <a:rPr lang="en-US" sz="2800" b="1" baseline="-25000" dirty="0" err="1"/>
              <a:t>switch</a:t>
            </a:r>
            <a:r>
              <a:rPr lang="en-US" sz="2800" dirty="0"/>
              <a:t> is the threshold for switching the mode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/>
              <a:t>Incremented</a:t>
            </a:r>
            <a:r>
              <a:rPr lang="en-US" sz="2800" dirty="0"/>
              <a:t> when the idle time is &gt; 8 cycles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FF"/>
                </a:solidFill>
              </a:rPr>
              <a:t>Confidence Counter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(</a:t>
            </a:r>
            <a:r>
              <a:rPr lang="en-US" sz="2800" b="1" dirty="0" err="1"/>
              <a:t>counter</a:t>
            </a:r>
            <a:r>
              <a:rPr lang="en-US" sz="2800" b="1" baseline="-25000" dirty="0" err="1"/>
              <a:t>conf</a:t>
            </a:r>
            <a:r>
              <a:rPr lang="en-US" sz="2800" dirty="0"/>
              <a:t>):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/>
              <a:t>Differentiates between medium and long periods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 err="1"/>
              <a:t>Thr</a:t>
            </a:r>
            <a:r>
              <a:rPr lang="en-US" sz="2800" b="1" baseline="-25000" dirty="0" err="1"/>
              <a:t>long</a:t>
            </a:r>
            <a:r>
              <a:rPr lang="en-US" sz="2800" dirty="0"/>
              <a:t> is the threshold for switching to a long period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/>
              <a:t>Decremented</a:t>
            </a:r>
            <a:r>
              <a:rPr lang="en-US" sz="2800" dirty="0"/>
              <a:t> if the idle time is &lt; 48 cycles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Predicting Idle Period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E08401B-814E-4665-9708-05792B6D5AC5}"/>
              </a:ext>
            </a:extLst>
          </p:cNvPr>
          <p:cNvSpPr/>
          <p:nvPr/>
        </p:nvSpPr>
        <p:spPr>
          <a:xfrm>
            <a:off x="3657317" y="1743005"/>
            <a:ext cx="741600" cy="72344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ON</a:t>
            </a:r>
            <a:endParaRPr lang="es-ES" sz="2000" b="1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E0918DD-0D90-4CB3-8637-A17431D85DB4}"/>
              </a:ext>
            </a:extLst>
          </p:cNvPr>
          <p:cNvSpPr/>
          <p:nvPr/>
        </p:nvSpPr>
        <p:spPr>
          <a:xfrm>
            <a:off x="6268052" y="2271922"/>
            <a:ext cx="741600" cy="72344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PG</a:t>
            </a:r>
            <a:endParaRPr lang="es-ES" sz="2000" b="1" dirty="0">
              <a:solidFill>
                <a:schemeClr val="tx1"/>
              </a:solidFill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1F4D664-DE1A-440B-923A-35F992377127}"/>
              </a:ext>
            </a:extLst>
          </p:cNvPr>
          <p:cNvGrpSpPr/>
          <p:nvPr/>
        </p:nvGrpSpPr>
        <p:grpSpPr>
          <a:xfrm>
            <a:off x="4720916" y="2271923"/>
            <a:ext cx="787032" cy="723445"/>
            <a:chOff x="849600" y="2820581"/>
            <a:chExt cx="787032" cy="723445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43BDAFD-0DFF-4583-BAFF-538C3AFE0FCB}"/>
                </a:ext>
              </a:extLst>
            </p:cNvPr>
            <p:cNvSpPr/>
            <p:nvPr/>
          </p:nvSpPr>
          <p:spPr>
            <a:xfrm>
              <a:off x="849600" y="2820581"/>
              <a:ext cx="741600" cy="72344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VS</a:t>
              </a:r>
              <a:endParaRPr lang="es-ES" sz="2000" b="1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D60294E-9960-4B62-86DE-24333E73426B}"/>
                </a:ext>
              </a:extLst>
            </p:cNvPr>
            <p:cNvSpPr/>
            <p:nvPr/>
          </p:nvSpPr>
          <p:spPr>
            <a:xfrm>
              <a:off x="1256400" y="3128528"/>
              <a:ext cx="3802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0.5</a:t>
              </a:r>
              <a:endParaRPr lang="es-E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CABA4DE-BA38-450E-9E16-AA336EE765C4}"/>
              </a:ext>
            </a:extLst>
          </p:cNvPr>
          <p:cNvGrpSpPr/>
          <p:nvPr/>
        </p:nvGrpSpPr>
        <p:grpSpPr>
          <a:xfrm>
            <a:off x="5486684" y="2271921"/>
            <a:ext cx="802632" cy="723445"/>
            <a:chOff x="885600" y="1470453"/>
            <a:chExt cx="802632" cy="723445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BC117865-7419-443A-A786-1706D306811D}"/>
                </a:ext>
              </a:extLst>
            </p:cNvPr>
            <p:cNvSpPr/>
            <p:nvPr/>
          </p:nvSpPr>
          <p:spPr>
            <a:xfrm>
              <a:off x="885600" y="1470453"/>
              <a:ext cx="741600" cy="72344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VS</a:t>
              </a:r>
              <a:endParaRPr lang="es-ES" sz="2000" b="1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D4DA02C-8373-4346-B6DD-216E0A63BD6E}"/>
                </a:ext>
              </a:extLst>
            </p:cNvPr>
            <p:cNvSpPr/>
            <p:nvPr/>
          </p:nvSpPr>
          <p:spPr>
            <a:xfrm>
              <a:off x="1308000" y="1778401"/>
              <a:ext cx="3802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0.3</a:t>
              </a:r>
              <a:endParaRPr lang="es-ES" sz="1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62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ITAP’s FSM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35052CA-D178-4098-BD96-DB0D3C4A479E}"/>
              </a:ext>
            </a:extLst>
          </p:cNvPr>
          <p:cNvSpPr/>
          <p:nvPr/>
        </p:nvSpPr>
        <p:spPr>
          <a:xfrm>
            <a:off x="2380279" y="2474723"/>
            <a:ext cx="741600" cy="72344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ON</a:t>
            </a:r>
            <a:endParaRPr lang="es-ES" sz="2000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4A274DD-FA66-4964-9BE7-5F7CD90627A4}"/>
              </a:ext>
            </a:extLst>
          </p:cNvPr>
          <p:cNvSpPr/>
          <p:nvPr/>
        </p:nvSpPr>
        <p:spPr>
          <a:xfrm>
            <a:off x="2380279" y="1122699"/>
            <a:ext cx="741600" cy="72344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PG</a:t>
            </a:r>
            <a:endParaRPr lang="es-ES" sz="2000" b="1" dirty="0">
              <a:solidFill>
                <a:schemeClr val="tx1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1C47A85-6793-4F8B-BA02-B13332790F60}"/>
              </a:ext>
            </a:extLst>
          </p:cNvPr>
          <p:cNvGrpSpPr/>
          <p:nvPr/>
        </p:nvGrpSpPr>
        <p:grpSpPr>
          <a:xfrm>
            <a:off x="927079" y="2474722"/>
            <a:ext cx="787032" cy="723445"/>
            <a:chOff x="849600" y="2820581"/>
            <a:chExt cx="787032" cy="72344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7658B3E-029A-4D59-9D12-2BA07E51A2AF}"/>
                </a:ext>
              </a:extLst>
            </p:cNvPr>
            <p:cNvSpPr/>
            <p:nvPr/>
          </p:nvSpPr>
          <p:spPr>
            <a:xfrm>
              <a:off x="849600" y="2820581"/>
              <a:ext cx="741600" cy="72344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VS</a:t>
              </a:r>
              <a:endParaRPr lang="es-ES" sz="2000" b="1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B9E3E6-6D2E-459A-9FCF-5938F69283E7}"/>
                </a:ext>
              </a:extLst>
            </p:cNvPr>
            <p:cNvSpPr/>
            <p:nvPr/>
          </p:nvSpPr>
          <p:spPr>
            <a:xfrm>
              <a:off x="1256400" y="3128528"/>
              <a:ext cx="3802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0.5</a:t>
              </a:r>
              <a:endParaRPr lang="es-E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299B157-8113-4CE7-84E0-8CF7FD8CAABF}"/>
              </a:ext>
            </a:extLst>
          </p:cNvPr>
          <p:cNvGrpSpPr/>
          <p:nvPr/>
        </p:nvGrpSpPr>
        <p:grpSpPr>
          <a:xfrm>
            <a:off x="911479" y="1122699"/>
            <a:ext cx="802632" cy="723445"/>
            <a:chOff x="885600" y="1470453"/>
            <a:chExt cx="802632" cy="723445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F1E3F3F-E2C1-4C14-B0A0-F8ED921E4397}"/>
                </a:ext>
              </a:extLst>
            </p:cNvPr>
            <p:cNvSpPr/>
            <p:nvPr/>
          </p:nvSpPr>
          <p:spPr>
            <a:xfrm>
              <a:off x="885600" y="1470453"/>
              <a:ext cx="741600" cy="72344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VS</a:t>
              </a:r>
              <a:endParaRPr lang="es-ES" sz="2000" b="1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04B24A1-0D07-47FE-8CE0-E45EF69837A3}"/>
                </a:ext>
              </a:extLst>
            </p:cNvPr>
            <p:cNvSpPr/>
            <p:nvPr/>
          </p:nvSpPr>
          <p:spPr>
            <a:xfrm>
              <a:off x="1308000" y="1778401"/>
              <a:ext cx="3802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0.3</a:t>
              </a:r>
              <a:endParaRPr lang="es-E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F0F3368-A850-40CB-8741-3D759B055561}"/>
              </a:ext>
            </a:extLst>
          </p:cNvPr>
          <p:cNvGrpSpPr/>
          <p:nvPr/>
        </p:nvGrpSpPr>
        <p:grpSpPr>
          <a:xfrm>
            <a:off x="3013273" y="2413337"/>
            <a:ext cx="774774" cy="423109"/>
            <a:chOff x="2987394" y="2761091"/>
            <a:chExt cx="774774" cy="423109"/>
          </a:xfrm>
        </p:grpSpPr>
        <p:cxnSp>
          <p:nvCxnSpPr>
            <p:cNvPr id="39" name="Connector: Curved 38">
              <a:extLst>
                <a:ext uri="{FF2B5EF4-FFF2-40B4-BE49-F238E27FC236}">
                  <a16:creationId xmlns:a16="http://schemas.microsoft.com/office/drawing/2014/main" id="{0587D5A9-75FA-4C94-AA60-236CBA1F7D9F}"/>
                </a:ext>
              </a:extLst>
            </p:cNvPr>
            <p:cNvCxnSpPr>
              <a:cxnSpLocks/>
              <a:stCxn id="6" idx="7"/>
              <a:endCxn id="6" idx="6"/>
            </p:cNvCxnSpPr>
            <p:nvPr/>
          </p:nvCxnSpPr>
          <p:spPr>
            <a:xfrm rot="16200000" flipH="1">
              <a:off x="2913808" y="3002009"/>
              <a:ext cx="255777" cy="108605"/>
            </a:xfrm>
            <a:prstGeom prst="curvedConnector4">
              <a:avLst>
                <a:gd name="adj1" fmla="val -68867"/>
                <a:gd name="adj2" fmla="val 370153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086CE6F-D5EC-4E78-B06D-97A7BFBC913D}"/>
                </a:ext>
              </a:extLst>
            </p:cNvPr>
            <p:cNvSpPr/>
            <p:nvPr/>
          </p:nvSpPr>
          <p:spPr>
            <a:xfrm>
              <a:off x="3346670" y="2761091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T1</a:t>
              </a:r>
              <a:endParaRPr lang="es-ES" dirty="0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C8BC074-2A9A-4FC5-B913-C09639C19ED2}"/>
              </a:ext>
            </a:extLst>
          </p:cNvPr>
          <p:cNvGrpSpPr/>
          <p:nvPr/>
        </p:nvGrpSpPr>
        <p:grpSpPr>
          <a:xfrm>
            <a:off x="1668679" y="2497002"/>
            <a:ext cx="711600" cy="369332"/>
            <a:chOff x="1642800" y="2844756"/>
            <a:chExt cx="711600" cy="369332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2F2D8DA-CD17-463B-B3AA-875787E1B9B6}"/>
                </a:ext>
              </a:extLst>
            </p:cNvPr>
            <p:cNvCxnSpPr>
              <a:cxnSpLocks/>
              <a:stCxn id="6" idx="2"/>
              <a:endCxn id="8" idx="6"/>
            </p:cNvCxnSpPr>
            <p:nvPr/>
          </p:nvCxnSpPr>
          <p:spPr>
            <a:xfrm flipH="1" flipV="1">
              <a:off x="1642800" y="3184199"/>
              <a:ext cx="71160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C4364E7-0211-49E2-BC71-E51AE482BD59}"/>
                </a:ext>
              </a:extLst>
            </p:cNvPr>
            <p:cNvSpPr/>
            <p:nvPr/>
          </p:nvSpPr>
          <p:spPr>
            <a:xfrm>
              <a:off x="1837954" y="2844756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T2</a:t>
              </a:r>
              <a:endParaRPr lang="es-ES" dirty="0"/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9CE9AD27-1DA4-44FE-BE12-C27E0CA0D6D9}"/>
              </a:ext>
            </a:extLst>
          </p:cNvPr>
          <p:cNvGrpSpPr/>
          <p:nvPr/>
        </p:nvGrpSpPr>
        <p:grpSpPr>
          <a:xfrm>
            <a:off x="1560075" y="3059668"/>
            <a:ext cx="928810" cy="369332"/>
            <a:chOff x="1534196" y="3407422"/>
            <a:chExt cx="928810" cy="369332"/>
          </a:xfrm>
        </p:grpSpPr>
        <p:cxnSp>
          <p:nvCxnSpPr>
            <p:cNvPr id="59" name="Connector: Curved 58">
              <a:extLst>
                <a:ext uri="{FF2B5EF4-FFF2-40B4-BE49-F238E27FC236}">
                  <a16:creationId xmlns:a16="http://schemas.microsoft.com/office/drawing/2014/main" id="{0FC09AB9-6356-444A-BA91-9156AFA79EBA}"/>
                </a:ext>
              </a:extLst>
            </p:cNvPr>
            <p:cNvCxnSpPr>
              <a:stCxn id="8" idx="5"/>
              <a:endCxn id="6" idx="3"/>
            </p:cNvCxnSpPr>
            <p:nvPr/>
          </p:nvCxnSpPr>
          <p:spPr>
            <a:xfrm rot="16200000" flipH="1">
              <a:off x="1998600" y="2975570"/>
              <a:ext cx="1" cy="928810"/>
            </a:xfrm>
            <a:prstGeom prst="curvedConnector3">
              <a:avLst>
                <a:gd name="adj1" fmla="val 2147483646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AC9A3E5-1710-4871-A819-A6A05AF87C7C}"/>
                </a:ext>
              </a:extLst>
            </p:cNvPr>
            <p:cNvSpPr/>
            <p:nvPr/>
          </p:nvSpPr>
          <p:spPr>
            <a:xfrm>
              <a:off x="1829554" y="3407422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T3</a:t>
              </a:r>
              <a:endParaRPr lang="es-ES" dirty="0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7DFB562-F498-4CAF-B0B5-9EC4C2E37BCD}"/>
              </a:ext>
            </a:extLst>
          </p:cNvPr>
          <p:cNvGrpSpPr/>
          <p:nvPr/>
        </p:nvGrpSpPr>
        <p:grpSpPr>
          <a:xfrm>
            <a:off x="249158" y="2406259"/>
            <a:ext cx="786526" cy="430185"/>
            <a:chOff x="223279" y="2754013"/>
            <a:chExt cx="786526" cy="430185"/>
          </a:xfrm>
        </p:grpSpPr>
        <p:cxnSp>
          <p:nvCxnSpPr>
            <p:cNvPr id="51" name="Connector: Curved 50">
              <a:extLst>
                <a:ext uri="{FF2B5EF4-FFF2-40B4-BE49-F238E27FC236}">
                  <a16:creationId xmlns:a16="http://schemas.microsoft.com/office/drawing/2014/main" id="{CCE4A4F8-15E3-4B90-AA61-DE6AB5166F61}"/>
                </a:ext>
              </a:extLst>
            </p:cNvPr>
            <p:cNvCxnSpPr>
              <a:cxnSpLocks/>
              <a:stCxn id="8" idx="1"/>
              <a:endCxn id="8" idx="2"/>
            </p:cNvCxnSpPr>
            <p:nvPr/>
          </p:nvCxnSpPr>
          <p:spPr>
            <a:xfrm rot="16200000" flipH="1" flipV="1">
              <a:off x="827614" y="3002007"/>
              <a:ext cx="255777" cy="108605"/>
            </a:xfrm>
            <a:prstGeom prst="curvedConnector4">
              <a:avLst>
                <a:gd name="adj1" fmla="val -82942"/>
                <a:gd name="adj2" fmla="val 363524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E7BC672-2F7F-43C5-9A36-C090100CDE74}"/>
                </a:ext>
              </a:extLst>
            </p:cNvPr>
            <p:cNvSpPr/>
            <p:nvPr/>
          </p:nvSpPr>
          <p:spPr>
            <a:xfrm>
              <a:off x="223279" y="2754013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T4</a:t>
              </a:r>
              <a:endParaRPr lang="es-ES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08EF7E9-7BF0-4050-923A-09CEC7768DBD}"/>
              </a:ext>
            </a:extLst>
          </p:cNvPr>
          <p:cNvGrpSpPr/>
          <p:nvPr/>
        </p:nvGrpSpPr>
        <p:grpSpPr>
          <a:xfrm>
            <a:off x="894014" y="1792368"/>
            <a:ext cx="453512" cy="682354"/>
            <a:chOff x="868135" y="2140122"/>
            <a:chExt cx="453512" cy="682354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A0FF29-BB36-4FF5-8812-E874C4FF60B5}"/>
                </a:ext>
              </a:extLst>
            </p:cNvPr>
            <p:cNvCxnSpPr>
              <a:cxnSpLocks/>
              <a:stCxn id="8" idx="0"/>
              <a:endCxn id="9" idx="4"/>
            </p:cNvCxnSpPr>
            <p:nvPr/>
          </p:nvCxnSpPr>
          <p:spPr>
            <a:xfrm flipH="1" flipV="1">
              <a:off x="1250431" y="2140122"/>
              <a:ext cx="17027" cy="68235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8598D4E-FE22-48D9-93A6-0410D1DC97F9}"/>
                </a:ext>
              </a:extLst>
            </p:cNvPr>
            <p:cNvSpPr/>
            <p:nvPr/>
          </p:nvSpPr>
          <p:spPr>
            <a:xfrm>
              <a:off x="868135" y="2302027"/>
              <a:ext cx="453512" cy="4009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T5</a:t>
              </a:r>
              <a:endParaRPr lang="es-ES" dirty="0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1C91CBC-D79A-4B3A-9749-4E46F3866F3A}"/>
              </a:ext>
            </a:extLst>
          </p:cNvPr>
          <p:cNvGrpSpPr/>
          <p:nvPr/>
        </p:nvGrpSpPr>
        <p:grpSpPr>
          <a:xfrm>
            <a:off x="1560074" y="1706849"/>
            <a:ext cx="928810" cy="873819"/>
            <a:chOff x="1534195" y="2054603"/>
            <a:chExt cx="928810" cy="873819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6FB67BA-3163-41C3-8090-22B199EDE6DF}"/>
                </a:ext>
              </a:extLst>
            </p:cNvPr>
            <p:cNvCxnSpPr>
              <a:stCxn id="8" idx="7"/>
              <a:endCxn id="10" idx="3"/>
            </p:cNvCxnSpPr>
            <p:nvPr/>
          </p:nvCxnSpPr>
          <p:spPr>
            <a:xfrm flipV="1">
              <a:off x="1534195" y="2087952"/>
              <a:ext cx="928810" cy="84047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B12FD8C-9854-4B66-9E2C-8763EF2B20C7}"/>
                </a:ext>
              </a:extLst>
            </p:cNvPr>
            <p:cNvSpPr/>
            <p:nvPr/>
          </p:nvSpPr>
          <p:spPr>
            <a:xfrm>
              <a:off x="1872595" y="2054603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T6</a:t>
              </a:r>
              <a:endParaRPr lang="es-ES" dirty="0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548FEE80-D93A-4881-BBE5-48C92E6791A2}"/>
              </a:ext>
            </a:extLst>
          </p:cNvPr>
          <p:cNvGrpSpPr/>
          <p:nvPr/>
        </p:nvGrpSpPr>
        <p:grpSpPr>
          <a:xfrm>
            <a:off x="1544474" y="1740198"/>
            <a:ext cx="977247" cy="840471"/>
            <a:chOff x="1518595" y="2087952"/>
            <a:chExt cx="977247" cy="840471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323C140-4A71-48C1-80B8-2AA7A82C7D48}"/>
                </a:ext>
              </a:extLst>
            </p:cNvPr>
            <p:cNvCxnSpPr>
              <a:cxnSpLocks/>
              <a:stCxn id="9" idx="5"/>
              <a:endCxn id="6" idx="1"/>
            </p:cNvCxnSpPr>
            <p:nvPr/>
          </p:nvCxnSpPr>
          <p:spPr>
            <a:xfrm>
              <a:off x="1518595" y="2087952"/>
              <a:ext cx="944410" cy="84047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9090DED-418C-4153-8A3C-22E6332A9BF0}"/>
                </a:ext>
              </a:extLst>
            </p:cNvPr>
            <p:cNvSpPr/>
            <p:nvPr/>
          </p:nvSpPr>
          <p:spPr>
            <a:xfrm>
              <a:off x="2080344" y="240960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T7</a:t>
              </a:r>
              <a:endParaRPr lang="es-ES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4084690-F16F-4F3F-807D-E3677506D176}"/>
              </a:ext>
            </a:extLst>
          </p:cNvPr>
          <p:cNvGrpSpPr/>
          <p:nvPr/>
        </p:nvGrpSpPr>
        <p:grpSpPr>
          <a:xfrm>
            <a:off x="284484" y="901066"/>
            <a:ext cx="735600" cy="583355"/>
            <a:chOff x="258605" y="1248820"/>
            <a:chExt cx="735600" cy="583355"/>
          </a:xfrm>
        </p:grpSpPr>
        <p:cxnSp>
          <p:nvCxnSpPr>
            <p:cNvPr id="44" name="Connector: Curved 43">
              <a:extLst>
                <a:ext uri="{FF2B5EF4-FFF2-40B4-BE49-F238E27FC236}">
                  <a16:creationId xmlns:a16="http://schemas.microsoft.com/office/drawing/2014/main" id="{F368923B-5C88-44C8-A197-69A0A40B361D}"/>
                </a:ext>
              </a:extLst>
            </p:cNvPr>
            <p:cNvCxnSpPr>
              <a:cxnSpLocks/>
              <a:stCxn id="9" idx="1"/>
              <a:endCxn id="9" idx="2"/>
            </p:cNvCxnSpPr>
            <p:nvPr/>
          </p:nvCxnSpPr>
          <p:spPr>
            <a:xfrm rot="16200000" flipH="1" flipV="1">
              <a:off x="812014" y="1649984"/>
              <a:ext cx="255777" cy="108605"/>
            </a:xfrm>
            <a:prstGeom prst="curvedConnector4">
              <a:avLst>
                <a:gd name="adj1" fmla="val -80127"/>
                <a:gd name="adj2" fmla="val 356894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D4AD3593-7C55-4522-AABC-7625E131FECB}"/>
                </a:ext>
              </a:extLst>
            </p:cNvPr>
            <p:cNvSpPr/>
            <p:nvPr/>
          </p:nvSpPr>
          <p:spPr>
            <a:xfrm>
              <a:off x="258605" y="1248820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T8</a:t>
              </a:r>
              <a:endParaRPr lang="es-ES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04D80989-EA18-40AB-9F45-FCF72BC201C8}"/>
              </a:ext>
            </a:extLst>
          </p:cNvPr>
          <p:cNvGrpSpPr/>
          <p:nvPr/>
        </p:nvGrpSpPr>
        <p:grpSpPr>
          <a:xfrm>
            <a:off x="2728270" y="1846144"/>
            <a:ext cx="415498" cy="628579"/>
            <a:chOff x="2702391" y="2193898"/>
            <a:chExt cx="415498" cy="62857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A1EFEDB7-5D72-4EAB-A64C-A3FDF679EFBC}"/>
                </a:ext>
              </a:extLst>
            </p:cNvPr>
            <p:cNvCxnSpPr>
              <a:cxnSpLocks/>
              <a:stCxn id="10" idx="4"/>
              <a:endCxn id="6" idx="0"/>
            </p:cNvCxnSpPr>
            <p:nvPr/>
          </p:nvCxnSpPr>
          <p:spPr>
            <a:xfrm>
              <a:off x="2725200" y="2193898"/>
              <a:ext cx="0" cy="62857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7B4E02C-11F7-43FE-9DA5-678F7B0C8187}"/>
                </a:ext>
              </a:extLst>
            </p:cNvPr>
            <p:cNvSpPr/>
            <p:nvPr/>
          </p:nvSpPr>
          <p:spPr>
            <a:xfrm>
              <a:off x="2702391" y="2276089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T9</a:t>
              </a:r>
              <a:endParaRPr lang="es-ES" dirty="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2C78722-5D82-45AD-9778-867EBFA571B0}"/>
              </a:ext>
            </a:extLst>
          </p:cNvPr>
          <p:cNvGrpSpPr/>
          <p:nvPr/>
        </p:nvGrpSpPr>
        <p:grpSpPr>
          <a:xfrm>
            <a:off x="3013273" y="1039167"/>
            <a:ext cx="891794" cy="445255"/>
            <a:chOff x="2987394" y="1386921"/>
            <a:chExt cx="891794" cy="445255"/>
          </a:xfrm>
        </p:grpSpPr>
        <p:cxnSp>
          <p:nvCxnSpPr>
            <p:cNvPr id="36" name="Connector: Curved 35">
              <a:extLst>
                <a:ext uri="{FF2B5EF4-FFF2-40B4-BE49-F238E27FC236}">
                  <a16:creationId xmlns:a16="http://schemas.microsoft.com/office/drawing/2014/main" id="{3E39AB8A-E1BE-4CFD-A443-AEA060EFEDFF}"/>
                </a:ext>
              </a:extLst>
            </p:cNvPr>
            <p:cNvCxnSpPr>
              <a:stCxn id="10" idx="7"/>
              <a:endCxn id="10" idx="6"/>
            </p:cNvCxnSpPr>
            <p:nvPr/>
          </p:nvCxnSpPr>
          <p:spPr>
            <a:xfrm rot="16200000" flipH="1">
              <a:off x="2913808" y="1649985"/>
              <a:ext cx="255777" cy="108605"/>
            </a:xfrm>
            <a:prstGeom prst="curvedConnector4">
              <a:avLst>
                <a:gd name="adj1" fmla="val -60422"/>
                <a:gd name="adj2" fmla="val 356894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55438F3E-E8D8-465D-9A47-F5808729212F}"/>
                </a:ext>
              </a:extLst>
            </p:cNvPr>
            <p:cNvSpPr/>
            <p:nvPr/>
          </p:nvSpPr>
          <p:spPr>
            <a:xfrm>
              <a:off x="3346670" y="1386921"/>
              <a:ext cx="5325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T10</a:t>
              </a:r>
              <a:endParaRPr lang="es-ES" dirty="0"/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079B7505-8401-4B7D-B9A4-6B78D0010AE1}"/>
              </a:ext>
            </a:extLst>
          </p:cNvPr>
          <p:cNvSpPr/>
          <p:nvPr/>
        </p:nvSpPr>
        <p:spPr>
          <a:xfrm>
            <a:off x="4538949" y="1316495"/>
            <a:ext cx="428419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T8: </a:t>
            </a:r>
            <a:r>
              <a:rPr lang="en-US" sz="2000" dirty="0">
                <a:solidFill>
                  <a:srgbClr val="FF0000"/>
                </a:solidFill>
              </a:rPr>
              <a:t>The lane is idle</a:t>
            </a:r>
          </a:p>
          <a:p>
            <a:r>
              <a:rPr lang="en-US" sz="2000" b="1" dirty="0"/>
              <a:t>T10: </a:t>
            </a:r>
            <a:r>
              <a:rPr lang="en-US" sz="2000" dirty="0">
                <a:solidFill>
                  <a:srgbClr val="FF0000"/>
                </a:solidFill>
              </a:rPr>
              <a:t>The lane is idle</a:t>
            </a:r>
            <a:endParaRPr lang="en-US" sz="2000" b="1" dirty="0"/>
          </a:p>
          <a:p>
            <a:r>
              <a:rPr lang="en-US" sz="2000" b="1" dirty="0"/>
              <a:t>T4: </a:t>
            </a:r>
            <a:r>
              <a:rPr lang="en-US" sz="2000" dirty="0"/>
              <a:t>lane idle for </a:t>
            </a:r>
            <a:r>
              <a:rPr lang="en-US" sz="2000" b="1" dirty="0"/>
              <a:t>less</a:t>
            </a:r>
            <a:r>
              <a:rPr lang="en-US" sz="2000" dirty="0"/>
              <a:t> than </a:t>
            </a:r>
            <a:r>
              <a:rPr lang="en-US" sz="2000" b="1" dirty="0"/>
              <a:t>4 cycles </a:t>
            </a:r>
            <a:r>
              <a:rPr lang="en-US" sz="2000" b="1" dirty="0">
                <a:solidFill>
                  <a:srgbClr val="00B050"/>
                </a:solidFill>
              </a:rPr>
              <a:t>or</a:t>
            </a:r>
            <a:r>
              <a:rPr lang="en-US" sz="2000" dirty="0"/>
              <a:t> </a:t>
            </a:r>
            <a:r>
              <a:rPr lang="en-US" sz="2000" b="1" dirty="0" err="1"/>
              <a:t>counter</a:t>
            </a:r>
            <a:r>
              <a:rPr lang="en-US" sz="2000" b="1" baseline="-25000" dirty="0" err="1"/>
              <a:t>mode</a:t>
            </a:r>
            <a:r>
              <a:rPr lang="en-US" sz="2000" b="1" dirty="0"/>
              <a:t> &lt; </a:t>
            </a:r>
            <a:r>
              <a:rPr lang="en-US" sz="2000" b="1" dirty="0" err="1"/>
              <a:t>Thr</a:t>
            </a:r>
            <a:r>
              <a:rPr lang="en-US" sz="2000" b="1" baseline="-25000" dirty="0" err="1"/>
              <a:t>switch</a:t>
            </a:r>
            <a:endParaRPr lang="en-US" sz="2000" b="1" dirty="0"/>
          </a:p>
          <a:p>
            <a:r>
              <a:rPr lang="en-US" sz="2000" b="1" dirty="0"/>
              <a:t>T5: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lane idle for more than </a:t>
            </a:r>
            <a:r>
              <a:rPr lang="en-US" sz="2000" b="1" dirty="0"/>
              <a:t>4 cycles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/>
              <a:t>counter</a:t>
            </a:r>
            <a:r>
              <a:rPr lang="en-US" sz="2000" baseline="-25000" dirty="0" err="1"/>
              <a:t>mode</a:t>
            </a:r>
            <a:r>
              <a:rPr lang="en-US" sz="2000" dirty="0"/>
              <a:t> &gt; </a:t>
            </a:r>
            <a:r>
              <a:rPr lang="en-US" sz="2000" b="1" dirty="0" err="1"/>
              <a:t>Thr</a:t>
            </a:r>
            <a:r>
              <a:rPr lang="en-US" sz="2000" b="1" baseline="-25000" dirty="0" err="1"/>
              <a:t>switch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/>
              <a:t>counter</a:t>
            </a:r>
            <a:r>
              <a:rPr lang="en-US" sz="2000" baseline="-25000" dirty="0" err="1"/>
              <a:t>conf</a:t>
            </a:r>
            <a:r>
              <a:rPr lang="en-US" sz="2000" dirty="0"/>
              <a:t> &lt; </a:t>
            </a:r>
            <a:r>
              <a:rPr lang="en-US" sz="2000" b="1" dirty="0" err="1"/>
              <a:t>Thr</a:t>
            </a:r>
            <a:r>
              <a:rPr lang="en-US" sz="2000" b="1" baseline="-25000" dirty="0" err="1"/>
              <a:t>long</a:t>
            </a:r>
            <a:endParaRPr lang="es-ES" sz="2000" dirty="0"/>
          </a:p>
          <a:p>
            <a:r>
              <a:rPr lang="en-US" sz="2000" b="1" dirty="0"/>
              <a:t>T6: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lane idle for more than </a:t>
            </a:r>
            <a:r>
              <a:rPr lang="en-US" sz="2000" b="1" dirty="0"/>
              <a:t>4 cycles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/>
              <a:t>counter</a:t>
            </a:r>
            <a:r>
              <a:rPr lang="en-US" sz="2000" baseline="-25000" dirty="0" err="1"/>
              <a:t>mode</a:t>
            </a:r>
            <a:r>
              <a:rPr lang="en-US" sz="2000" dirty="0"/>
              <a:t> &gt;</a:t>
            </a:r>
            <a:r>
              <a:rPr lang="en-US" sz="2000" b="1" dirty="0"/>
              <a:t> </a:t>
            </a:r>
            <a:r>
              <a:rPr lang="en-US" sz="2000" b="1" dirty="0" err="1"/>
              <a:t>Thr</a:t>
            </a:r>
            <a:r>
              <a:rPr lang="en-US" sz="2000" b="1" baseline="-25000" dirty="0" err="1"/>
              <a:t>switch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/>
              <a:t>counter</a:t>
            </a:r>
            <a:r>
              <a:rPr lang="en-US" sz="2000" baseline="-25000" dirty="0" err="1"/>
              <a:t>conf</a:t>
            </a:r>
            <a:r>
              <a:rPr lang="en-US" sz="2000" dirty="0"/>
              <a:t> &gt; </a:t>
            </a:r>
            <a:r>
              <a:rPr lang="en-US" sz="2000" b="1" dirty="0" err="1"/>
              <a:t>Thr</a:t>
            </a:r>
            <a:r>
              <a:rPr lang="en-US" sz="2000" b="1" baseline="-25000" dirty="0" err="1"/>
              <a:t>long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BBD37-861B-44B7-B605-A26F29C8E461}"/>
              </a:ext>
            </a:extLst>
          </p:cNvPr>
          <p:cNvSpPr/>
          <p:nvPr/>
        </p:nvSpPr>
        <p:spPr>
          <a:xfrm>
            <a:off x="981381" y="3404343"/>
            <a:ext cx="291405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T1: </a:t>
            </a:r>
            <a:r>
              <a:rPr lang="en-US" sz="2000" dirty="0">
                <a:solidFill>
                  <a:srgbClr val="00B050"/>
                </a:solidFill>
              </a:rPr>
              <a:t>The lane is active</a:t>
            </a:r>
          </a:p>
          <a:p>
            <a:r>
              <a:rPr lang="en-US" sz="2000" b="1" dirty="0"/>
              <a:t>T2: </a:t>
            </a:r>
            <a:r>
              <a:rPr lang="en-US" sz="2000" dirty="0">
                <a:solidFill>
                  <a:srgbClr val="FF0000"/>
                </a:solidFill>
              </a:rPr>
              <a:t>The lane is idle</a:t>
            </a:r>
          </a:p>
          <a:p>
            <a:r>
              <a:rPr lang="en-US" sz="2000" b="1" dirty="0"/>
              <a:t>T3: </a:t>
            </a:r>
            <a:r>
              <a:rPr lang="en-US" sz="2000" dirty="0">
                <a:solidFill>
                  <a:srgbClr val="00B050"/>
                </a:solidFill>
              </a:rPr>
              <a:t>The lane is active</a:t>
            </a:r>
          </a:p>
          <a:p>
            <a:r>
              <a:rPr lang="en-US" sz="2000" b="1" dirty="0"/>
              <a:t>T7</a:t>
            </a:r>
            <a:r>
              <a:rPr lang="en-US" sz="2000" b="1" dirty="0">
                <a:solidFill>
                  <a:srgbClr val="00B050"/>
                </a:solidFill>
              </a:rPr>
              <a:t>: </a:t>
            </a:r>
            <a:r>
              <a:rPr lang="en-US" sz="2000" dirty="0">
                <a:solidFill>
                  <a:srgbClr val="00B050"/>
                </a:solidFill>
              </a:rPr>
              <a:t>The lane is active</a:t>
            </a:r>
          </a:p>
          <a:p>
            <a:r>
              <a:rPr lang="en-US" sz="2000" b="1" dirty="0"/>
              <a:t>T9: </a:t>
            </a:r>
            <a:r>
              <a:rPr lang="en-US" sz="2000" dirty="0">
                <a:solidFill>
                  <a:srgbClr val="00B050"/>
                </a:solidFill>
              </a:rPr>
              <a:t>The lane is active</a:t>
            </a:r>
          </a:p>
          <a:p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7" name="goal">
            <a:extLst>
              <a:ext uri="{FF2B5EF4-FFF2-40B4-BE49-F238E27FC236}">
                <a16:creationId xmlns:a16="http://schemas.microsoft.com/office/drawing/2014/main" id="{567BCF19-AB57-44A1-B685-86DFE02C2665}"/>
              </a:ext>
            </a:extLst>
          </p:cNvPr>
          <p:cNvSpPr/>
          <p:nvPr/>
        </p:nvSpPr>
        <p:spPr>
          <a:xfrm>
            <a:off x="0" y="5230237"/>
            <a:ext cx="9144000" cy="1229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ON remains while the lane is active</a:t>
            </a:r>
          </a:p>
        </p:txBody>
      </p:sp>
      <p:sp>
        <p:nvSpPr>
          <p:cNvPr id="48" name="goal">
            <a:extLst>
              <a:ext uri="{FF2B5EF4-FFF2-40B4-BE49-F238E27FC236}">
                <a16:creationId xmlns:a16="http://schemas.microsoft.com/office/drawing/2014/main" id="{5159C34E-6943-4517-BB18-BA0B9DC401FA}"/>
              </a:ext>
            </a:extLst>
          </p:cNvPr>
          <p:cNvSpPr/>
          <p:nvPr/>
        </p:nvSpPr>
        <p:spPr>
          <a:xfrm>
            <a:off x="0" y="5207099"/>
            <a:ext cx="9144000" cy="1229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VS</a:t>
            </a:r>
            <a:r>
              <a:rPr lang="en-US" sz="3200" b="1" baseline="-25000" dirty="0"/>
              <a:t>0.3 </a:t>
            </a:r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and PG</a:t>
            </a:r>
            <a:r>
              <a:rPr lang="en-US" sz="3200" b="1" baseline="-25000" dirty="0"/>
              <a:t> </a:t>
            </a:r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remain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while the lane is idle</a:t>
            </a:r>
          </a:p>
        </p:txBody>
      </p:sp>
      <p:sp>
        <p:nvSpPr>
          <p:cNvPr id="49" name="goal">
            <a:extLst>
              <a:ext uri="{FF2B5EF4-FFF2-40B4-BE49-F238E27FC236}">
                <a16:creationId xmlns:a16="http://schemas.microsoft.com/office/drawing/2014/main" id="{98C1386F-0799-427F-B357-34863058E681}"/>
              </a:ext>
            </a:extLst>
          </p:cNvPr>
          <p:cNvSpPr/>
          <p:nvPr/>
        </p:nvSpPr>
        <p:spPr>
          <a:xfrm>
            <a:off x="0" y="5235324"/>
            <a:ext cx="9144000" cy="1229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When a lane changes from active to idle,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ITAP always applies VS</a:t>
            </a:r>
            <a:r>
              <a:rPr lang="en-US" sz="3200" b="1" baseline="-25000" dirty="0"/>
              <a:t>0.5 </a:t>
            </a:r>
            <a:endParaRPr lang="en-US" sz="3200" b="1" dirty="0">
              <a:solidFill>
                <a:schemeClr val="bg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50" name="goal">
            <a:extLst>
              <a:ext uri="{FF2B5EF4-FFF2-40B4-BE49-F238E27FC236}">
                <a16:creationId xmlns:a16="http://schemas.microsoft.com/office/drawing/2014/main" id="{8A480343-E3B0-4D3B-BF12-13E707A69BA7}"/>
              </a:ext>
            </a:extLst>
          </p:cNvPr>
          <p:cNvSpPr/>
          <p:nvPr/>
        </p:nvSpPr>
        <p:spPr>
          <a:xfrm>
            <a:off x="0" y="5214693"/>
            <a:ext cx="9144000" cy="1229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If the lane is idle, VS</a:t>
            </a:r>
            <a:r>
              <a:rPr lang="en-US" sz="3200" b="1" baseline="-25000" dirty="0"/>
              <a:t>0.5 </a:t>
            </a:r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remains or changes depending on the counters</a:t>
            </a:r>
          </a:p>
        </p:txBody>
      </p:sp>
      <p:sp>
        <p:nvSpPr>
          <p:cNvPr id="60" name="goal">
            <a:extLst>
              <a:ext uri="{FF2B5EF4-FFF2-40B4-BE49-F238E27FC236}">
                <a16:creationId xmlns:a16="http://schemas.microsoft.com/office/drawing/2014/main" id="{BC2FBD8C-C209-4B13-A2CF-3825B29531D2}"/>
              </a:ext>
            </a:extLst>
          </p:cNvPr>
          <p:cNvSpPr/>
          <p:nvPr/>
        </p:nvSpPr>
        <p:spPr>
          <a:xfrm>
            <a:off x="0" y="5220546"/>
            <a:ext cx="9144000" cy="1229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When a lane changes from idle to active,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ITAP always exits the sleep modes</a:t>
            </a:r>
          </a:p>
        </p:txBody>
      </p:sp>
    </p:spTree>
    <p:extLst>
      <p:ext uri="{BB962C8B-B14F-4D97-AF65-F5344CB8AC3E}">
        <p14:creationId xmlns:p14="http://schemas.microsoft.com/office/powerpoint/2010/main" val="414463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60" grpId="0" animBg="1"/>
      <p:bldP spid="6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088571"/>
            <a:ext cx="8515350" cy="4966472"/>
          </a:xfrm>
        </p:spPr>
        <p:txBody>
          <a:bodyPr>
            <a:normAutofit/>
          </a:bodyPr>
          <a:lstStyle/>
          <a:p>
            <a:r>
              <a:rPr lang="en-US" b="1" dirty="0"/>
              <a:t>Motivation</a:t>
            </a:r>
            <a:r>
              <a:rPr lang="en-US" dirty="0"/>
              <a:t>: </a:t>
            </a:r>
            <a:r>
              <a:rPr lang="en-US" sz="2400" dirty="0"/>
              <a:t>GPU execution units are frequently idle</a:t>
            </a:r>
            <a:endParaRPr lang="en-US" dirty="0"/>
          </a:p>
          <a:p>
            <a:pPr lvl="1"/>
            <a:r>
              <a:rPr lang="en-US" sz="2000" dirty="0"/>
              <a:t>Full-lane and partial-lane idleness</a:t>
            </a:r>
          </a:p>
          <a:p>
            <a:pPr lvl="1"/>
            <a:r>
              <a:rPr lang="en-US" sz="2000" dirty="0"/>
              <a:t>High static power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Problem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sz="2400" dirty="0">
                <a:solidFill>
                  <a:srgbClr val="FF0000"/>
                </a:solidFill>
              </a:rPr>
              <a:t>static energy represents a high percentage of the energy consumption on execution units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Key idea</a:t>
            </a:r>
            <a:r>
              <a:rPr lang="en-US" dirty="0">
                <a:solidFill>
                  <a:srgbClr val="00B050"/>
                </a:solidFill>
              </a:rPr>
              <a:t>: </a:t>
            </a:r>
            <a:r>
              <a:rPr lang="en-US" sz="2400" dirty="0">
                <a:solidFill>
                  <a:srgbClr val="00B050"/>
                </a:solidFill>
              </a:rPr>
              <a:t>Employ the most efficient power management mode for each idle period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Mechanism</a:t>
            </a:r>
            <a:r>
              <a:rPr lang="en-US" dirty="0">
                <a:solidFill>
                  <a:srgbClr val="0000FF"/>
                </a:solidFill>
              </a:rPr>
              <a:t>: </a:t>
            </a:r>
            <a:r>
              <a:rPr lang="en-US" sz="2400" dirty="0">
                <a:solidFill>
                  <a:srgbClr val="0000FF"/>
                </a:solidFill>
              </a:rPr>
              <a:t>Predict the idle period length and apply power-gating and different levels of voltage-scaling</a:t>
            </a:r>
          </a:p>
          <a:p>
            <a:r>
              <a:rPr lang="en-US" b="1" dirty="0">
                <a:solidFill>
                  <a:srgbClr val="7030A0"/>
                </a:solidFill>
              </a:rPr>
              <a:t>Results: 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27.6% more static energy savings than the state-of-the-art mechanisms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Less than 2.1% performance overhead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7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7012"/>
            <a:ext cx="788670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ITAP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59" y="870458"/>
            <a:ext cx="7886700" cy="5840530"/>
          </a:xfrm>
        </p:spPr>
        <p:txBody>
          <a:bodyPr>
            <a:normAutofit/>
          </a:bodyPr>
          <a:lstStyle/>
          <a:p>
            <a:r>
              <a:rPr lang="en-US" b="1" dirty="0"/>
              <a:t>Our mechanism has two issues</a:t>
            </a:r>
          </a:p>
          <a:p>
            <a:endParaRPr lang="en-US" b="1" dirty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ITAP </a:t>
            </a:r>
            <a:r>
              <a:rPr lang="en-US" sz="2800" b="1" dirty="0">
                <a:solidFill>
                  <a:srgbClr val="FF0000"/>
                </a:solidFill>
              </a:rPr>
              <a:t>always selects VS</a:t>
            </a:r>
            <a:r>
              <a:rPr lang="en-US" sz="2800" b="1" baseline="-25000" dirty="0">
                <a:solidFill>
                  <a:srgbClr val="FF0000"/>
                </a:solidFill>
              </a:rPr>
              <a:t>0.5</a:t>
            </a:r>
            <a:r>
              <a:rPr lang="en-US" sz="2800" b="1" dirty="0">
                <a:solidFill>
                  <a:srgbClr val="FF0000"/>
                </a:solidFill>
              </a:rPr>
              <a:t> mode first</a:t>
            </a:r>
            <a:r>
              <a:rPr lang="en-US" sz="2800" dirty="0"/>
              <a:t>, no matter the length of the idle period</a:t>
            </a:r>
          </a:p>
          <a:p>
            <a:pPr lvl="2"/>
            <a:r>
              <a:rPr lang="en-US" sz="2400" dirty="0"/>
              <a:t>Room for optimization</a:t>
            </a:r>
          </a:p>
          <a:p>
            <a:pPr lvl="2"/>
            <a:endParaRPr 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ITAP can not figure out when an execution lane should be </a:t>
            </a:r>
            <a:r>
              <a:rPr lang="en-US" sz="2800" b="1" dirty="0">
                <a:solidFill>
                  <a:srgbClr val="00B050"/>
                </a:solidFill>
              </a:rPr>
              <a:t>woken up ahead of time</a:t>
            </a:r>
          </a:p>
          <a:p>
            <a:pPr lvl="2"/>
            <a:r>
              <a:rPr lang="en-US" sz="2400" dirty="0"/>
              <a:t>Performance overhead due to </a:t>
            </a:r>
            <a:r>
              <a:rPr lang="en-US" sz="2400" b="1" dirty="0" err="1"/>
              <a:t>T</a:t>
            </a:r>
            <a:r>
              <a:rPr lang="en-US" sz="2400" b="1" baseline="-25000" dirty="0" err="1"/>
              <a:t>wake_up</a:t>
            </a:r>
            <a:endParaRPr lang="en-US" sz="2400" dirty="0"/>
          </a:p>
          <a:p>
            <a:pPr marL="457200" lvl="1" indent="0">
              <a:buNone/>
            </a:pPr>
            <a:endParaRPr lang="en-US" sz="2800" dirty="0"/>
          </a:p>
          <a:p>
            <a:r>
              <a:rPr lang="en-US" dirty="0"/>
              <a:t>To solve these issues, we propose a </a:t>
            </a:r>
            <a:r>
              <a:rPr lang="es-ES" b="1" u="sng" dirty="0" err="1">
                <a:solidFill>
                  <a:srgbClr val="FF33CC"/>
                </a:solidFill>
              </a:rPr>
              <a:t>peek-ahead</a:t>
            </a:r>
            <a:r>
              <a:rPr lang="es-ES" b="1" u="sng" dirty="0">
                <a:solidFill>
                  <a:srgbClr val="FF33CC"/>
                </a:solidFill>
              </a:rPr>
              <a:t> </a:t>
            </a:r>
            <a:r>
              <a:rPr lang="es-ES" b="1" u="sng" dirty="0" err="1">
                <a:solidFill>
                  <a:srgbClr val="FF33CC"/>
                </a:solidFill>
              </a:rPr>
              <a:t>technique</a:t>
            </a:r>
            <a:endParaRPr lang="en-US" b="1" u="sng" dirty="0">
              <a:solidFill>
                <a:srgbClr val="FF33CC"/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7012"/>
            <a:ext cx="788670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Peek-Ahead Window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59" y="870458"/>
            <a:ext cx="7886700" cy="584053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Goal:</a:t>
            </a:r>
            <a:r>
              <a:rPr lang="en-US" dirty="0"/>
              <a:t> know the </a:t>
            </a:r>
            <a:r>
              <a:rPr lang="en-US" dirty="0">
                <a:solidFill>
                  <a:srgbClr val="FF0000"/>
                </a:solidFill>
              </a:rPr>
              <a:t>state</a:t>
            </a:r>
            <a:r>
              <a:rPr lang="en-US" dirty="0"/>
              <a:t> of the lane in the </a:t>
            </a:r>
            <a:r>
              <a:rPr lang="en-US" dirty="0">
                <a:solidFill>
                  <a:srgbClr val="FF0000"/>
                </a:solidFill>
              </a:rPr>
              <a:t>near future</a:t>
            </a:r>
          </a:p>
          <a:p>
            <a:endParaRPr lang="en-US" sz="2610" dirty="0">
              <a:solidFill>
                <a:srgbClr val="FF0000"/>
              </a:solidFill>
            </a:endParaRPr>
          </a:p>
          <a:p>
            <a:r>
              <a:rPr lang="en-US" b="1" dirty="0"/>
              <a:t>Implementation: 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0000FF"/>
                </a:solidFill>
              </a:rPr>
              <a:t>3-cycle peek-ahead</a:t>
            </a:r>
            <a:r>
              <a:rPr lang="en-US" dirty="0"/>
              <a:t> window</a:t>
            </a:r>
          </a:p>
          <a:p>
            <a:pPr lvl="1"/>
            <a:r>
              <a:rPr lang="en-US" dirty="0"/>
              <a:t>Slightly modify the </a:t>
            </a:r>
            <a:r>
              <a:rPr lang="en-US" dirty="0">
                <a:solidFill>
                  <a:srgbClr val="008F00"/>
                </a:solidFill>
              </a:rPr>
              <a:t>round-robin warp scheduler</a:t>
            </a:r>
          </a:p>
          <a:p>
            <a:pPr lvl="1"/>
            <a:r>
              <a:rPr lang="en-US" dirty="0"/>
              <a:t>Determine two future warps to schedule in addition to the currently-selected warp</a:t>
            </a:r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FF33CC"/>
                </a:solidFill>
              </a:rPr>
              <a:t>hides the wake-up latency </a:t>
            </a:r>
            <a:r>
              <a:rPr lang="en-US" dirty="0"/>
              <a:t>of each power reduction technique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b="1" dirty="0"/>
              <a:t>One</a:t>
            </a:r>
            <a:r>
              <a:rPr lang="en-US" dirty="0"/>
              <a:t> cycle for 0.5v</a:t>
            </a:r>
          </a:p>
          <a:p>
            <a:pPr lvl="1"/>
            <a:r>
              <a:rPr lang="en-US" b="1" dirty="0"/>
              <a:t>Two</a:t>
            </a:r>
            <a:r>
              <a:rPr lang="en-US" dirty="0"/>
              <a:t> cycles for 0.3v</a:t>
            </a:r>
          </a:p>
          <a:p>
            <a:pPr lvl="1"/>
            <a:r>
              <a:rPr lang="en-US" b="1" dirty="0"/>
              <a:t>Three</a:t>
            </a:r>
            <a:r>
              <a:rPr lang="en-US" dirty="0"/>
              <a:t> cycles for PG</a:t>
            </a:r>
          </a:p>
          <a:p>
            <a:pPr lvl="1"/>
            <a:endParaRPr lang="en-US" dirty="0"/>
          </a:p>
          <a:p>
            <a:r>
              <a:rPr lang="en-US" dirty="0"/>
              <a:t>More details in the paper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1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ITAP Granularity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1088571"/>
            <a:ext cx="8886825" cy="54379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ITAP can be applied to </a:t>
            </a:r>
            <a:r>
              <a:rPr lang="en-US" dirty="0">
                <a:solidFill>
                  <a:srgbClr val="FF33CC"/>
                </a:solidFill>
              </a:rPr>
              <a:t>each lane individually </a:t>
            </a:r>
            <a:r>
              <a:rPr lang="en-US" b="1" dirty="0"/>
              <a:t>or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use the same reduction mode for all of idle lanes</a:t>
            </a: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Fine-grain implementation</a:t>
            </a:r>
          </a:p>
          <a:p>
            <a:pPr lvl="1"/>
            <a:r>
              <a:rPr lang="en-US" dirty="0"/>
              <a:t>Apply power reduction technique for each idle lane individually</a:t>
            </a:r>
          </a:p>
          <a:p>
            <a:pPr lvl="1"/>
            <a:r>
              <a:rPr lang="en-US" dirty="0"/>
              <a:t>Different lanes can be in different power reduction modes</a:t>
            </a:r>
          </a:p>
          <a:p>
            <a:pPr lvl="1"/>
            <a:r>
              <a:rPr lang="en-US" dirty="0">
                <a:solidFill>
                  <a:srgbClr val="008F00"/>
                </a:solidFill>
              </a:rPr>
              <a:t>Higher accuracy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Larger overhead</a:t>
            </a:r>
            <a:r>
              <a:rPr lang="en-US" dirty="0"/>
              <a:t> (due to per-lane voltage regulators)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Coarse-grain implementation</a:t>
            </a:r>
          </a:p>
          <a:p>
            <a:pPr lvl="1"/>
            <a:r>
              <a:rPr lang="en-US" dirty="0"/>
              <a:t>Apply one power reduction for all idle lanes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Lower accuracy</a:t>
            </a:r>
          </a:p>
          <a:p>
            <a:pPr lvl="1"/>
            <a:r>
              <a:rPr lang="en-US" dirty="0">
                <a:solidFill>
                  <a:srgbClr val="008F00"/>
                </a:solidFill>
              </a:rPr>
              <a:t>Lower overhead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63E4AA1-C09B-422E-A261-815E241E054E}"/>
              </a:ext>
            </a:extLst>
          </p:cNvPr>
          <p:cNvSpPr/>
          <p:nvPr/>
        </p:nvSpPr>
        <p:spPr>
          <a:xfrm>
            <a:off x="257175" y="4475725"/>
            <a:ext cx="8629650" cy="201335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err="1"/>
              <a:t>How</a:t>
            </a:r>
            <a:r>
              <a:rPr lang="es-ES" sz="4000" b="1" dirty="0"/>
              <a:t> </a:t>
            </a:r>
            <a:r>
              <a:rPr lang="es-ES" sz="4000" b="1" dirty="0" err="1"/>
              <a:t>to</a:t>
            </a:r>
            <a:r>
              <a:rPr lang="es-ES" sz="4000" b="1" dirty="0"/>
              <a:t> </a:t>
            </a:r>
            <a:r>
              <a:rPr lang="es-ES" sz="4000" b="1" dirty="0" err="1"/>
              <a:t>select</a:t>
            </a:r>
            <a:r>
              <a:rPr lang="es-ES" sz="4000" b="1" dirty="0"/>
              <a:t> </a:t>
            </a:r>
            <a:r>
              <a:rPr lang="es-ES" sz="4000" b="1" dirty="0" err="1"/>
              <a:t>the</a:t>
            </a:r>
            <a:r>
              <a:rPr lang="es-ES" sz="4000" b="1" dirty="0"/>
              <a:t> </a:t>
            </a:r>
            <a:r>
              <a:rPr lang="es-ES" sz="4000" b="1" dirty="0" err="1"/>
              <a:t>power</a:t>
            </a:r>
            <a:r>
              <a:rPr lang="es-ES" sz="4000" b="1" dirty="0"/>
              <a:t> </a:t>
            </a:r>
            <a:r>
              <a:rPr lang="es-ES" sz="4000" b="1" dirty="0" err="1"/>
              <a:t>reduction</a:t>
            </a:r>
            <a:r>
              <a:rPr lang="es-ES" sz="4000" b="1" dirty="0"/>
              <a:t> </a:t>
            </a:r>
            <a:r>
              <a:rPr lang="es-ES" sz="4000" b="1" dirty="0" err="1"/>
              <a:t>mode</a:t>
            </a:r>
            <a:r>
              <a:rPr lang="es-ES" sz="4000" b="1" dirty="0"/>
              <a:t> </a:t>
            </a:r>
            <a:r>
              <a:rPr lang="es-ES" sz="4000" b="1" dirty="0" err="1"/>
              <a:t>for</a:t>
            </a:r>
            <a:r>
              <a:rPr lang="es-ES" sz="4000" b="1" dirty="0"/>
              <a:t> </a:t>
            </a:r>
            <a:r>
              <a:rPr lang="es-ES" sz="4000" b="1" dirty="0" err="1"/>
              <a:t>all</a:t>
            </a:r>
            <a:r>
              <a:rPr lang="es-ES" sz="4000" b="1" dirty="0"/>
              <a:t> idle </a:t>
            </a:r>
            <a:r>
              <a:rPr lang="es-ES" sz="4000" b="1" dirty="0" err="1"/>
              <a:t>lanes</a:t>
            </a:r>
            <a:r>
              <a:rPr lang="es-ES" sz="4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5348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ITAP Coarse-grain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1088571"/>
            <a:ext cx="8886825" cy="5437959"/>
          </a:xfrm>
        </p:spPr>
        <p:txBody>
          <a:bodyPr>
            <a:normAutofit/>
          </a:bodyPr>
          <a:lstStyle/>
          <a:p>
            <a:r>
              <a:rPr lang="en-US" dirty="0"/>
              <a:t>The ITAP algorithm to select the power mode is applied to every single lane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377193-AA50-4045-B402-7EFDE3EE1266}"/>
              </a:ext>
            </a:extLst>
          </p:cNvPr>
          <p:cNvSpPr/>
          <p:nvPr/>
        </p:nvSpPr>
        <p:spPr>
          <a:xfrm>
            <a:off x="4874034" y="2732335"/>
            <a:ext cx="380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0.5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65F9732-D4D6-47B9-AF8B-1A216CC36471}"/>
              </a:ext>
            </a:extLst>
          </p:cNvPr>
          <p:cNvSpPr/>
          <p:nvPr/>
        </p:nvSpPr>
        <p:spPr>
          <a:xfrm>
            <a:off x="198351" y="2144186"/>
            <a:ext cx="8886824" cy="101191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B050"/>
                </a:solidFill>
              </a:rPr>
              <a:t>If </a:t>
            </a:r>
            <a:r>
              <a:rPr lang="en-US" sz="2800" dirty="0"/>
              <a:t>any idle execution lane is selected to be in </a:t>
            </a:r>
            <a:r>
              <a:rPr lang="en-US" sz="2800" b="1" dirty="0">
                <a:solidFill>
                  <a:srgbClr val="FF0000"/>
                </a:solidFill>
              </a:rPr>
              <a:t>VS</a:t>
            </a:r>
            <a:r>
              <a:rPr lang="en-US" sz="2800" b="1" baseline="-25000" dirty="0">
                <a:solidFill>
                  <a:srgbClr val="FF0000"/>
                </a:solidFill>
              </a:rPr>
              <a:t>0.5</a:t>
            </a:r>
            <a:r>
              <a:rPr lang="en-US" sz="2800" dirty="0"/>
              <a:t> mode</a:t>
            </a:r>
          </a:p>
          <a:p>
            <a:r>
              <a:rPr lang="en-US" sz="2800" dirty="0">
                <a:solidFill>
                  <a:srgbClr val="00B050"/>
                </a:solidFill>
              </a:rPr>
              <a:t>then</a:t>
            </a:r>
            <a:r>
              <a:rPr lang="en-US" sz="2800" dirty="0"/>
              <a:t> the selected power mode for all idle lanes is </a:t>
            </a:r>
            <a:r>
              <a:rPr lang="en-US" sz="2800" b="1" dirty="0">
                <a:solidFill>
                  <a:srgbClr val="FF0000"/>
                </a:solidFill>
              </a:rPr>
              <a:t>VS</a:t>
            </a:r>
            <a:r>
              <a:rPr lang="en-US" sz="2800" b="1" baseline="-25000" dirty="0">
                <a:solidFill>
                  <a:srgbClr val="FF0000"/>
                </a:solidFill>
              </a:rPr>
              <a:t>0.5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53DFD16-54EE-4912-BBCF-F498D71169D0}"/>
              </a:ext>
            </a:extLst>
          </p:cNvPr>
          <p:cNvSpPr/>
          <p:nvPr/>
        </p:nvSpPr>
        <p:spPr>
          <a:xfrm>
            <a:off x="156704" y="3472362"/>
            <a:ext cx="8928471" cy="13689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B050"/>
                </a:solidFill>
              </a:rPr>
              <a:t>If</a:t>
            </a:r>
            <a:r>
              <a:rPr lang="en-US" sz="2800" dirty="0"/>
              <a:t> no idle execution lane in </a:t>
            </a:r>
            <a:r>
              <a:rPr lang="en-US" sz="2800" b="1" dirty="0">
                <a:solidFill>
                  <a:srgbClr val="FF0000"/>
                </a:solidFill>
              </a:rPr>
              <a:t>VS</a:t>
            </a:r>
            <a:r>
              <a:rPr lang="en-US" sz="2800" b="1" baseline="-25000" dirty="0">
                <a:solidFill>
                  <a:srgbClr val="FF0000"/>
                </a:solidFill>
              </a:rPr>
              <a:t>0.5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and</a:t>
            </a:r>
            <a:r>
              <a:rPr lang="en-US" sz="2800" dirty="0"/>
              <a:t>  at least one idle execution lane in </a:t>
            </a:r>
            <a:r>
              <a:rPr lang="en-US" sz="2800" b="1" dirty="0">
                <a:solidFill>
                  <a:srgbClr val="FF0000"/>
                </a:solidFill>
              </a:rPr>
              <a:t>VS</a:t>
            </a:r>
            <a:r>
              <a:rPr lang="en-US" sz="2800" b="1" baseline="-25000" dirty="0">
                <a:solidFill>
                  <a:srgbClr val="FF0000"/>
                </a:solidFill>
              </a:rPr>
              <a:t>0.3</a:t>
            </a:r>
            <a:endParaRPr lang="en-US" sz="2800" dirty="0"/>
          </a:p>
          <a:p>
            <a:r>
              <a:rPr lang="en-US" sz="2800" dirty="0">
                <a:solidFill>
                  <a:srgbClr val="00B050"/>
                </a:solidFill>
              </a:rPr>
              <a:t>then </a:t>
            </a:r>
            <a:r>
              <a:rPr lang="en-US" sz="2800" dirty="0"/>
              <a:t>the selected power mode for all idle lanes is </a:t>
            </a:r>
            <a:r>
              <a:rPr lang="en-US" sz="2800" b="1" dirty="0">
                <a:solidFill>
                  <a:srgbClr val="FF0000"/>
                </a:solidFill>
              </a:rPr>
              <a:t>VS</a:t>
            </a:r>
            <a:r>
              <a:rPr lang="en-US" sz="2800" b="1" baseline="-25000" dirty="0">
                <a:solidFill>
                  <a:srgbClr val="FF0000"/>
                </a:solidFill>
              </a:rPr>
              <a:t>0.3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160F3E-3DCC-42B4-A89B-6006B95812FA}"/>
              </a:ext>
            </a:extLst>
          </p:cNvPr>
          <p:cNvSpPr/>
          <p:nvPr/>
        </p:nvSpPr>
        <p:spPr>
          <a:xfrm>
            <a:off x="156703" y="5157575"/>
            <a:ext cx="8928471" cy="11956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B050"/>
                </a:solidFill>
              </a:rPr>
              <a:t>If </a:t>
            </a:r>
            <a:r>
              <a:rPr lang="en-US" sz="2800" dirty="0"/>
              <a:t>all lanes are selected to be in </a:t>
            </a:r>
            <a:r>
              <a:rPr lang="en-US" sz="2800" b="1" dirty="0">
                <a:solidFill>
                  <a:srgbClr val="FF0000"/>
                </a:solidFill>
              </a:rPr>
              <a:t>PG</a:t>
            </a:r>
            <a:r>
              <a:rPr lang="en-US" sz="2800" dirty="0"/>
              <a:t> mode</a:t>
            </a:r>
          </a:p>
          <a:p>
            <a:r>
              <a:rPr lang="en-US" sz="2800" dirty="0">
                <a:solidFill>
                  <a:srgbClr val="00B050"/>
                </a:solidFill>
              </a:rPr>
              <a:t>then </a:t>
            </a:r>
            <a:r>
              <a:rPr lang="en-US" sz="2800" dirty="0"/>
              <a:t>the selected power mode for all idle lanes is </a:t>
            </a:r>
            <a:r>
              <a:rPr lang="en-US" sz="2800" b="1" dirty="0">
                <a:solidFill>
                  <a:srgbClr val="FF0000"/>
                </a:solidFill>
              </a:rPr>
              <a:t>PG</a:t>
            </a:r>
          </a:p>
        </p:txBody>
      </p:sp>
    </p:spTree>
    <p:extLst>
      <p:ext uri="{BB962C8B-B14F-4D97-AF65-F5344CB8AC3E}">
        <p14:creationId xmlns:p14="http://schemas.microsoft.com/office/powerpoint/2010/main" val="380263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3" y="5636984"/>
            <a:ext cx="471687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24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87149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Evaluation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337" y="1088570"/>
            <a:ext cx="8785960" cy="570651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Simulator: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GPGPU-Sim </a:t>
            </a:r>
            <a:r>
              <a:rPr lang="es-ES" dirty="0"/>
              <a:t>[</a:t>
            </a:r>
            <a:r>
              <a:rPr lang="es-ES" dirty="0" err="1"/>
              <a:t>Bakhoda</a:t>
            </a:r>
            <a:r>
              <a:rPr lang="es-ES" dirty="0"/>
              <a:t>+ ISPASS’09]</a:t>
            </a:r>
            <a:r>
              <a:rPr lang="en-US" dirty="0"/>
              <a:t> modeling </a:t>
            </a:r>
            <a:r>
              <a:rPr lang="en-US" dirty="0">
                <a:solidFill>
                  <a:srgbClr val="0000FF"/>
                </a:solidFill>
              </a:rPr>
              <a:t>NVIDIA Pascal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Energy: </a:t>
            </a:r>
            <a:r>
              <a:rPr lang="en-US" dirty="0" err="1">
                <a:solidFill>
                  <a:srgbClr val="0000FF"/>
                </a:solidFill>
              </a:rPr>
              <a:t>GPUWattch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[</a:t>
            </a:r>
            <a:r>
              <a:rPr lang="en-US" dirty="0" err="1"/>
              <a:t>Leng</a:t>
            </a:r>
            <a:r>
              <a:rPr lang="en-US" dirty="0"/>
              <a:t>+ ISCA’13] and </a:t>
            </a:r>
            <a:r>
              <a:rPr lang="en-US" dirty="0">
                <a:solidFill>
                  <a:srgbClr val="0000FF"/>
                </a:solidFill>
              </a:rPr>
              <a:t>HSPICE</a:t>
            </a:r>
            <a:r>
              <a:rPr lang="en-US" dirty="0"/>
              <a:t> </a:t>
            </a:r>
          </a:p>
          <a:p>
            <a:endParaRPr lang="en-US" b="1" dirty="0"/>
          </a:p>
          <a:p>
            <a:r>
              <a:rPr lang="en-US" b="1" dirty="0"/>
              <a:t>19 Workloads from </a:t>
            </a:r>
            <a:r>
              <a:rPr lang="en-US" dirty="0"/>
              <a:t> </a:t>
            </a:r>
            <a:r>
              <a:rPr lang="en-US" dirty="0" err="1">
                <a:solidFill>
                  <a:srgbClr val="008F00"/>
                </a:solidFill>
              </a:rPr>
              <a:t>Rodinia</a:t>
            </a:r>
            <a:r>
              <a:rPr lang="en-US" dirty="0"/>
              <a:t>, </a:t>
            </a:r>
            <a:r>
              <a:rPr lang="en-US" dirty="0">
                <a:solidFill>
                  <a:srgbClr val="008F00"/>
                </a:solidFill>
              </a:rPr>
              <a:t>Parboil and ISPASS benchmark suites</a:t>
            </a:r>
          </a:p>
          <a:p>
            <a:endParaRPr lang="en-US" b="1" dirty="0"/>
          </a:p>
          <a:p>
            <a:r>
              <a:rPr lang="en-US" b="1" dirty="0"/>
              <a:t>Comparison points: </a:t>
            </a:r>
          </a:p>
          <a:p>
            <a:pPr lvl="1"/>
            <a:r>
              <a:rPr lang="en-US" dirty="0"/>
              <a:t>Conventional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Power-Gating (</a:t>
            </a:r>
            <a:r>
              <a:rPr lang="en-US" b="1" dirty="0">
                <a:solidFill>
                  <a:srgbClr val="FF0000"/>
                </a:solidFill>
              </a:rPr>
              <a:t>CPG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Pattern-aware warp scheduling (</a:t>
            </a:r>
            <a:r>
              <a:rPr lang="en-US" b="1" dirty="0">
                <a:solidFill>
                  <a:srgbClr val="00B050"/>
                </a:solidFill>
              </a:rPr>
              <a:t>PATS</a:t>
            </a:r>
            <a:r>
              <a:rPr lang="en-US" dirty="0">
                <a:solidFill>
                  <a:srgbClr val="00B050"/>
                </a:solidFill>
              </a:rPr>
              <a:t>) </a:t>
            </a:r>
            <a:r>
              <a:rPr lang="en-US" dirty="0"/>
              <a:t>[Xu+ PACT’14</a:t>
            </a:r>
            <a:r>
              <a:rPr lang="es-ES" dirty="0"/>
              <a:t>]</a:t>
            </a:r>
          </a:p>
          <a:p>
            <a:pPr lvl="2"/>
            <a:r>
              <a:rPr lang="es-ES" dirty="0" err="1"/>
              <a:t>State</a:t>
            </a:r>
            <a:r>
              <a:rPr lang="es-ES" dirty="0"/>
              <a:t>-</a:t>
            </a:r>
            <a:r>
              <a:rPr lang="es-ES" dirty="0" err="1"/>
              <a:t>of</a:t>
            </a:r>
            <a:r>
              <a:rPr lang="es-ES" dirty="0"/>
              <a:t>-</a:t>
            </a:r>
            <a:r>
              <a:rPr lang="es-ES" dirty="0" err="1"/>
              <a:t>the</a:t>
            </a:r>
            <a:r>
              <a:rPr lang="es-ES" dirty="0"/>
              <a:t>-art </a:t>
            </a:r>
            <a:r>
              <a:rPr lang="es-ES" dirty="0" err="1"/>
              <a:t>scheduler-aware</a:t>
            </a:r>
            <a:r>
              <a:rPr lang="es-ES" dirty="0"/>
              <a:t> PG </a:t>
            </a:r>
            <a:r>
              <a:rPr lang="es-ES" dirty="0" err="1"/>
              <a:t>technique</a:t>
            </a:r>
            <a:endParaRPr lang="en-US" dirty="0"/>
          </a:p>
          <a:p>
            <a:pPr lvl="1"/>
            <a:r>
              <a:rPr lang="en-US" dirty="0"/>
              <a:t>Variants of </a:t>
            </a:r>
            <a:r>
              <a:rPr lang="en-US" b="1" dirty="0">
                <a:solidFill>
                  <a:srgbClr val="FF33CC"/>
                </a:solidFill>
              </a:rPr>
              <a:t>ITAP</a:t>
            </a:r>
          </a:p>
          <a:p>
            <a:pPr lvl="2"/>
            <a:r>
              <a:rPr lang="en-US" dirty="0">
                <a:solidFill>
                  <a:srgbClr val="FF33CC"/>
                </a:solidFill>
              </a:rPr>
              <a:t>Ideal</a:t>
            </a:r>
          </a:p>
          <a:p>
            <a:pPr lvl="2"/>
            <a:r>
              <a:rPr lang="en-US" dirty="0">
                <a:solidFill>
                  <a:srgbClr val="FF33CC"/>
                </a:solidFill>
              </a:rPr>
              <a:t>With and without peek-ahead</a:t>
            </a:r>
          </a:p>
          <a:p>
            <a:pPr lvl="2"/>
            <a:r>
              <a:rPr lang="en-US" dirty="0">
                <a:solidFill>
                  <a:srgbClr val="FF33CC"/>
                </a:solidFill>
              </a:rPr>
              <a:t>Power aggressive and performance aggressive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ITAP+PATS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9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1751"/>
            <a:ext cx="7886700" cy="723445"/>
          </a:xfrm>
        </p:spPr>
        <p:txBody>
          <a:bodyPr/>
          <a:lstStyle/>
          <a:p>
            <a:pPr algn="ctr"/>
            <a:r>
              <a:rPr lang="en-US" dirty="0"/>
              <a:t>Static Energy Savings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23877" y="1109898"/>
            <a:ext cx="9899457" cy="322897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goal">
            <a:extLst>
              <a:ext uri="{FF2B5EF4-FFF2-40B4-BE49-F238E27FC236}">
                <a16:creationId xmlns:a16="http://schemas.microsoft.com/office/drawing/2014/main" id="{C9FACF18-5EC0-443A-8CB9-90738B86B2A1}"/>
              </a:ext>
            </a:extLst>
          </p:cNvPr>
          <p:cNvSpPr/>
          <p:nvPr/>
        </p:nvSpPr>
        <p:spPr>
          <a:xfrm>
            <a:off x="-28575" y="2679661"/>
            <a:ext cx="9153525" cy="11736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ITAP reduces the static energy by 36.3% compared to CPG and by 27.6% compared to PATS</a:t>
            </a:r>
          </a:p>
        </p:txBody>
      </p:sp>
      <p:sp>
        <p:nvSpPr>
          <p:cNvPr id="7" name="goal">
            <a:extLst>
              <a:ext uri="{FF2B5EF4-FFF2-40B4-BE49-F238E27FC236}">
                <a16:creationId xmlns:a16="http://schemas.microsoft.com/office/drawing/2014/main" id="{C9FACF18-5EC0-443A-8CB9-90738B86B2A1}"/>
              </a:ext>
            </a:extLst>
          </p:cNvPr>
          <p:cNvSpPr/>
          <p:nvPr/>
        </p:nvSpPr>
        <p:spPr>
          <a:xfrm>
            <a:off x="-28575" y="3878834"/>
            <a:ext cx="9144000" cy="9831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Peek-ahead improves the ITAP energy savings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by 24.3%  </a:t>
            </a:r>
          </a:p>
        </p:txBody>
      </p:sp>
      <p:sp>
        <p:nvSpPr>
          <p:cNvPr id="8" name="goal">
            <a:extLst>
              <a:ext uri="{FF2B5EF4-FFF2-40B4-BE49-F238E27FC236}">
                <a16:creationId xmlns:a16="http://schemas.microsoft.com/office/drawing/2014/main" id="{3E6CAA79-043E-42BE-A0CB-95B6FAAEBDF4}"/>
              </a:ext>
            </a:extLst>
          </p:cNvPr>
          <p:cNvSpPr/>
          <p:nvPr/>
        </p:nvSpPr>
        <p:spPr>
          <a:xfrm>
            <a:off x="-28575" y="4887507"/>
            <a:ext cx="9144000" cy="123967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PATS defragments the idle periods and improves the opportunity of applying more powerful power reduction modes in ITAP</a:t>
            </a:r>
          </a:p>
        </p:txBody>
      </p:sp>
      <p:sp>
        <p:nvSpPr>
          <p:cNvPr id="9" name="goal">
            <a:extLst>
              <a:ext uri="{FF2B5EF4-FFF2-40B4-BE49-F238E27FC236}">
                <a16:creationId xmlns:a16="http://schemas.microsoft.com/office/drawing/2014/main" id="{42A1E575-1EC4-49F2-8738-6A9891D5A253}"/>
              </a:ext>
            </a:extLst>
          </p:cNvPr>
          <p:cNvSpPr/>
          <p:nvPr/>
        </p:nvSpPr>
        <p:spPr>
          <a:xfrm>
            <a:off x="-28575" y="6179721"/>
            <a:ext cx="9144000" cy="4919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ITAP+PATS: additional 9.1% compared to ITAP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9AB885C-2222-451C-BCB8-6F5AC7F51E04}"/>
              </a:ext>
            </a:extLst>
          </p:cNvPr>
          <p:cNvGrpSpPr/>
          <p:nvPr/>
        </p:nvGrpSpPr>
        <p:grpSpPr>
          <a:xfrm>
            <a:off x="1182272" y="711065"/>
            <a:ext cx="909223" cy="664729"/>
            <a:chOff x="1182272" y="711065"/>
            <a:chExt cx="909223" cy="66472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3AFBC5B-2354-4C1A-99D9-B6BB41B5AB6C}"/>
                </a:ext>
              </a:extLst>
            </p:cNvPr>
            <p:cNvSpPr/>
            <p:nvPr/>
          </p:nvSpPr>
          <p:spPr>
            <a:xfrm>
              <a:off x="1384183" y="1109898"/>
              <a:ext cx="587230" cy="265896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592512-20EF-44FA-835B-5694E5930979}"/>
                </a:ext>
              </a:extLst>
            </p:cNvPr>
            <p:cNvSpPr/>
            <p:nvPr/>
          </p:nvSpPr>
          <p:spPr>
            <a:xfrm>
              <a:off x="1182272" y="711065"/>
              <a:ext cx="9092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 Rounded MT Bold" panose="020F0704030504030204" pitchFamily="34" charset="0"/>
                </a:rPr>
                <a:t>2.4%</a:t>
              </a:r>
              <a:endParaRPr lang="es-ES" sz="2400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407D9B3-D983-46CC-B286-9BDBE3B0388B}"/>
              </a:ext>
            </a:extLst>
          </p:cNvPr>
          <p:cNvGrpSpPr/>
          <p:nvPr/>
        </p:nvGrpSpPr>
        <p:grpSpPr>
          <a:xfrm>
            <a:off x="1918950" y="723034"/>
            <a:ext cx="1091966" cy="648210"/>
            <a:chOff x="1918950" y="723034"/>
            <a:chExt cx="1091966" cy="64821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DD7C762-3262-4739-8335-354E82E9005A}"/>
                </a:ext>
              </a:extLst>
            </p:cNvPr>
            <p:cNvSpPr/>
            <p:nvPr/>
          </p:nvSpPr>
          <p:spPr>
            <a:xfrm>
              <a:off x="2064059" y="1105348"/>
              <a:ext cx="729686" cy="265896"/>
            </a:xfrm>
            <a:prstGeom prst="rect">
              <a:avLst/>
            </a:prstGeom>
            <a:noFill/>
            <a:ln w="57150" cap="flat" cmpd="sng" algn="ctr">
              <a:solidFill>
                <a:schemeClr val="accent5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6175C2D-BDE8-402B-8100-B706BE137D81}"/>
                </a:ext>
              </a:extLst>
            </p:cNvPr>
            <p:cNvSpPr/>
            <p:nvPr/>
          </p:nvSpPr>
          <p:spPr>
            <a:xfrm>
              <a:off x="1918950" y="723034"/>
              <a:ext cx="109196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5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14.2%</a:t>
              </a:r>
              <a:endParaRPr lang="es-ES" sz="2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707A615-9B71-4353-BBA7-994B43DB345B}"/>
              </a:ext>
            </a:extLst>
          </p:cNvPr>
          <p:cNvGrpSpPr/>
          <p:nvPr/>
        </p:nvGrpSpPr>
        <p:grpSpPr>
          <a:xfrm>
            <a:off x="2886391" y="718896"/>
            <a:ext cx="2113448" cy="663438"/>
            <a:chOff x="2064059" y="707806"/>
            <a:chExt cx="2113448" cy="6634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4903C8B-6E8F-4223-AE0F-BF2020255425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9C19019-08F3-4051-8E19-7CAC9B38C8E7}"/>
                </a:ext>
              </a:extLst>
            </p:cNvPr>
            <p:cNvSpPr/>
            <p:nvPr/>
          </p:nvSpPr>
          <p:spPr>
            <a:xfrm>
              <a:off x="2689634" y="707806"/>
              <a:ext cx="1091966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4"/>
                  </a:solidFill>
                  <a:latin typeface="Arial Rounded MT Bold" panose="020F0704030504030204" pitchFamily="34" charset="0"/>
                </a:rPr>
                <a:t>19.4%</a:t>
              </a:r>
              <a:endParaRPr lang="es-ES" sz="24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4A8260E-EA88-413F-B121-C5C0555196C8}"/>
              </a:ext>
            </a:extLst>
          </p:cNvPr>
          <p:cNvGrpSpPr/>
          <p:nvPr/>
        </p:nvGrpSpPr>
        <p:grpSpPr>
          <a:xfrm>
            <a:off x="5055286" y="711065"/>
            <a:ext cx="1091966" cy="676117"/>
            <a:chOff x="2022837" y="695127"/>
            <a:chExt cx="2372205" cy="67611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CD1531-A57D-467E-B0C3-9DA893467BB0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9D69044-F343-48CB-85C8-C74167B8EABB}"/>
                </a:ext>
              </a:extLst>
            </p:cNvPr>
            <p:cNvSpPr/>
            <p:nvPr/>
          </p:nvSpPr>
          <p:spPr>
            <a:xfrm>
              <a:off x="2022837" y="695127"/>
              <a:ext cx="2372205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6"/>
                  </a:solidFill>
                  <a:latin typeface="Arial Rounded MT Bold" panose="020F0704030504030204" pitchFamily="34" charset="0"/>
                </a:rPr>
                <a:t>37.9%</a:t>
              </a:r>
              <a:endParaRPr lang="es-ES" sz="24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6CD2E76-9577-4EF8-A1D1-F30CF735C8EF}"/>
              </a:ext>
            </a:extLst>
          </p:cNvPr>
          <p:cNvGrpSpPr/>
          <p:nvPr/>
        </p:nvGrpSpPr>
        <p:grpSpPr>
          <a:xfrm>
            <a:off x="6121539" y="726909"/>
            <a:ext cx="1415591" cy="674206"/>
            <a:chOff x="2064059" y="697038"/>
            <a:chExt cx="2113448" cy="67420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E1CF8EC-CD55-4237-8D72-C20FF71BF625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7B122E6-0BA5-419C-9D48-6B50BFCA2FC8}"/>
                </a:ext>
              </a:extLst>
            </p:cNvPr>
            <p:cNvSpPr/>
            <p:nvPr/>
          </p:nvSpPr>
          <p:spPr>
            <a:xfrm>
              <a:off x="2536311" y="697038"/>
              <a:ext cx="1630283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5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42.9%</a:t>
              </a:r>
              <a:endParaRPr lang="es-ES" sz="24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8AFC1AE-B3B8-4C0E-B570-841A770AA29A}"/>
              </a:ext>
            </a:extLst>
          </p:cNvPr>
          <p:cNvGrpSpPr/>
          <p:nvPr/>
        </p:nvGrpSpPr>
        <p:grpSpPr>
          <a:xfrm>
            <a:off x="7611552" y="736332"/>
            <a:ext cx="1415591" cy="670500"/>
            <a:chOff x="2064059" y="700744"/>
            <a:chExt cx="2113448" cy="6705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058646D-8817-4B2D-8971-1E966F719E8E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88D233A-85E4-45D8-9312-84664723C654}"/>
                </a:ext>
              </a:extLst>
            </p:cNvPr>
            <p:cNvSpPr/>
            <p:nvPr/>
          </p:nvSpPr>
          <p:spPr>
            <a:xfrm>
              <a:off x="2386811" y="700744"/>
              <a:ext cx="1630283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33CC"/>
                  </a:solidFill>
                  <a:latin typeface="Arial Rounded MT Bold" panose="020F0704030504030204" pitchFamily="34" charset="0"/>
                </a:rPr>
                <a:t>43.6%</a:t>
              </a:r>
              <a:endParaRPr lang="es-ES" sz="2400" dirty="0">
                <a:solidFill>
                  <a:srgbClr val="FF33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16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Performance Overhead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98203" y="1406097"/>
            <a:ext cx="9434062" cy="287896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goal">
            <a:extLst>
              <a:ext uri="{FF2B5EF4-FFF2-40B4-BE49-F238E27FC236}">
                <a16:creationId xmlns:a16="http://schemas.microsoft.com/office/drawing/2014/main" id="{C9FACF18-5EC0-443A-8CB9-90738B86B2A1}"/>
              </a:ext>
            </a:extLst>
          </p:cNvPr>
          <p:cNvSpPr/>
          <p:nvPr/>
        </p:nvSpPr>
        <p:spPr>
          <a:xfrm>
            <a:off x="0" y="2921292"/>
            <a:ext cx="9144000" cy="11736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ITAP has low performance overhead compared to CPG and PATS</a:t>
            </a:r>
          </a:p>
        </p:txBody>
      </p:sp>
      <p:sp>
        <p:nvSpPr>
          <p:cNvPr id="7" name="goal">
            <a:extLst>
              <a:ext uri="{FF2B5EF4-FFF2-40B4-BE49-F238E27FC236}">
                <a16:creationId xmlns:a16="http://schemas.microsoft.com/office/drawing/2014/main" id="{C9FACF18-5EC0-443A-8CB9-90738B86B2A1}"/>
              </a:ext>
            </a:extLst>
          </p:cNvPr>
          <p:cNvSpPr/>
          <p:nvPr/>
        </p:nvSpPr>
        <p:spPr>
          <a:xfrm>
            <a:off x="0" y="4111650"/>
            <a:ext cx="9144000" cy="11736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ITAP has up to 2% performance overhead compared to no static power reduction</a:t>
            </a:r>
          </a:p>
        </p:txBody>
      </p:sp>
      <p:sp>
        <p:nvSpPr>
          <p:cNvPr id="30" name="goal">
            <a:extLst>
              <a:ext uri="{FF2B5EF4-FFF2-40B4-BE49-F238E27FC236}">
                <a16:creationId xmlns:a16="http://schemas.microsoft.com/office/drawing/2014/main" id="{BB83EE89-DBBF-4230-AF95-3F201D7DA54E}"/>
              </a:ext>
            </a:extLst>
          </p:cNvPr>
          <p:cNvSpPr/>
          <p:nvPr/>
        </p:nvSpPr>
        <p:spPr>
          <a:xfrm>
            <a:off x="0" y="5315477"/>
            <a:ext cx="9144000" cy="5495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CPG has up to 41% performance overhead</a:t>
            </a:r>
          </a:p>
        </p:txBody>
      </p:sp>
      <p:sp>
        <p:nvSpPr>
          <p:cNvPr id="31" name="goal">
            <a:extLst>
              <a:ext uri="{FF2B5EF4-FFF2-40B4-BE49-F238E27FC236}">
                <a16:creationId xmlns:a16="http://schemas.microsoft.com/office/drawing/2014/main" id="{BE29FBBD-8DA6-483B-84F8-5715D8FCC5CA}"/>
              </a:ext>
            </a:extLst>
          </p:cNvPr>
          <p:cNvSpPr/>
          <p:nvPr/>
        </p:nvSpPr>
        <p:spPr>
          <a:xfrm>
            <a:off x="0" y="5902280"/>
            <a:ext cx="9144000" cy="5495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PATS has up to 12% performance overhead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D4E426C-5302-41EC-9641-4BEAFBE7EB63}"/>
              </a:ext>
            </a:extLst>
          </p:cNvPr>
          <p:cNvGrpSpPr/>
          <p:nvPr/>
        </p:nvGrpSpPr>
        <p:grpSpPr>
          <a:xfrm>
            <a:off x="689613" y="971900"/>
            <a:ext cx="1091966" cy="673869"/>
            <a:chOff x="1010420" y="701925"/>
            <a:chExt cx="1091966" cy="67386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7B0FFA9-E303-4A9D-BCB8-F5A22A8C467C}"/>
                </a:ext>
              </a:extLst>
            </p:cNvPr>
            <p:cNvSpPr/>
            <p:nvPr/>
          </p:nvSpPr>
          <p:spPr>
            <a:xfrm>
              <a:off x="1384183" y="1109898"/>
              <a:ext cx="587230" cy="265896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2543D74-EEF0-4925-8297-DF3473AF44B6}"/>
                </a:ext>
              </a:extLst>
            </p:cNvPr>
            <p:cNvSpPr/>
            <p:nvPr/>
          </p:nvSpPr>
          <p:spPr>
            <a:xfrm>
              <a:off x="1010420" y="701925"/>
              <a:ext cx="109196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 Rounded MT Bold" panose="020F0704030504030204" pitchFamily="34" charset="0"/>
                </a:rPr>
                <a:t>74.4%</a:t>
              </a:r>
              <a:endParaRPr lang="es-ES" sz="24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6E53E86-A900-4CFB-AB35-3215F7F3D239}"/>
              </a:ext>
            </a:extLst>
          </p:cNvPr>
          <p:cNvGrpSpPr/>
          <p:nvPr/>
        </p:nvGrpSpPr>
        <p:grpSpPr>
          <a:xfrm>
            <a:off x="1661687" y="970175"/>
            <a:ext cx="1091966" cy="671044"/>
            <a:chOff x="1982494" y="700200"/>
            <a:chExt cx="1091966" cy="671044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FF72E8A-A64F-4908-A297-823F812D9236}"/>
                </a:ext>
              </a:extLst>
            </p:cNvPr>
            <p:cNvSpPr/>
            <p:nvPr/>
          </p:nvSpPr>
          <p:spPr>
            <a:xfrm>
              <a:off x="2064059" y="1105348"/>
              <a:ext cx="729686" cy="265896"/>
            </a:xfrm>
            <a:prstGeom prst="rect">
              <a:avLst/>
            </a:prstGeom>
            <a:noFill/>
            <a:ln w="57150" cap="flat" cmpd="sng" algn="ctr">
              <a:solidFill>
                <a:schemeClr val="accent5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A06E2D3-585A-4F21-80E7-9868B2EF1104}"/>
                </a:ext>
              </a:extLst>
            </p:cNvPr>
            <p:cNvSpPr/>
            <p:nvPr/>
          </p:nvSpPr>
          <p:spPr>
            <a:xfrm>
              <a:off x="1982494" y="700200"/>
              <a:ext cx="109196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5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97.4%</a:t>
              </a:r>
              <a:endParaRPr lang="es-ES" sz="2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7636912-08DA-4FB0-99A2-7CCACDB5AD9E}"/>
              </a:ext>
            </a:extLst>
          </p:cNvPr>
          <p:cNvGrpSpPr/>
          <p:nvPr/>
        </p:nvGrpSpPr>
        <p:grpSpPr>
          <a:xfrm>
            <a:off x="2565584" y="975142"/>
            <a:ext cx="2113448" cy="677167"/>
            <a:chOff x="2064059" y="694077"/>
            <a:chExt cx="2113448" cy="677167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051210B-5A0C-4764-A9AE-304123BC9328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3B07F07-9EC1-424D-9D6B-A676ABD3A670}"/>
                </a:ext>
              </a:extLst>
            </p:cNvPr>
            <p:cNvSpPr/>
            <p:nvPr/>
          </p:nvSpPr>
          <p:spPr>
            <a:xfrm>
              <a:off x="2640565" y="694077"/>
              <a:ext cx="1091966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4"/>
                  </a:solidFill>
                  <a:latin typeface="Arial Rounded MT Bold" panose="020F0704030504030204" pitchFamily="34" charset="0"/>
                </a:rPr>
                <a:t>83.1%</a:t>
              </a:r>
              <a:endParaRPr lang="es-ES" sz="24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4A4B05B-3008-4008-BAEC-7EB0E639B5D2}"/>
              </a:ext>
            </a:extLst>
          </p:cNvPr>
          <p:cNvGrpSpPr/>
          <p:nvPr/>
        </p:nvGrpSpPr>
        <p:grpSpPr>
          <a:xfrm>
            <a:off x="4745366" y="970174"/>
            <a:ext cx="1091966" cy="686983"/>
            <a:chOff x="2046488" y="684261"/>
            <a:chExt cx="2372205" cy="686983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BE4154D-4C5D-4B3A-9724-CBB5D27E0168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1F1FCE6-E603-4350-A4D0-4062845CDD9F}"/>
                </a:ext>
              </a:extLst>
            </p:cNvPr>
            <p:cNvSpPr/>
            <p:nvPr/>
          </p:nvSpPr>
          <p:spPr>
            <a:xfrm>
              <a:off x="2046488" y="684261"/>
              <a:ext cx="2372205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6"/>
                  </a:solidFill>
                  <a:latin typeface="Arial Rounded MT Bold" panose="020F0704030504030204" pitchFamily="34" charset="0"/>
                </a:rPr>
                <a:t>98.8%</a:t>
              </a:r>
              <a:endParaRPr lang="es-ES" sz="24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427913B-2EA7-4F7C-87CA-6E169DCF544D}"/>
              </a:ext>
            </a:extLst>
          </p:cNvPr>
          <p:cNvGrpSpPr/>
          <p:nvPr/>
        </p:nvGrpSpPr>
        <p:grpSpPr>
          <a:xfrm>
            <a:off x="5800732" y="979006"/>
            <a:ext cx="1415591" cy="692084"/>
            <a:chOff x="2064059" y="679160"/>
            <a:chExt cx="2113448" cy="692084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0E5FFBF-B26E-44B5-9DDD-D4B4C1D4D793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3AFA8F7-2295-448E-9ABD-EA73F32739CE}"/>
                </a:ext>
              </a:extLst>
            </p:cNvPr>
            <p:cNvSpPr/>
            <p:nvPr/>
          </p:nvSpPr>
          <p:spPr>
            <a:xfrm>
              <a:off x="2422210" y="679160"/>
              <a:ext cx="1630283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accent5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99.6%</a:t>
              </a:r>
              <a:endParaRPr lang="es-ES" sz="24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803D72A-4366-464B-9F24-9F2894F1354E}"/>
              </a:ext>
            </a:extLst>
          </p:cNvPr>
          <p:cNvGrpSpPr/>
          <p:nvPr/>
        </p:nvGrpSpPr>
        <p:grpSpPr>
          <a:xfrm>
            <a:off x="7290745" y="970173"/>
            <a:ext cx="1415591" cy="706634"/>
            <a:chOff x="2064059" y="664610"/>
            <a:chExt cx="2113448" cy="706634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B006A93-4CAC-4274-99D0-1B8D4CCB0AA4}"/>
                </a:ext>
              </a:extLst>
            </p:cNvPr>
            <p:cNvSpPr/>
            <p:nvPr/>
          </p:nvSpPr>
          <p:spPr>
            <a:xfrm>
              <a:off x="2064059" y="1077481"/>
              <a:ext cx="2113448" cy="293763"/>
            </a:xfrm>
            <a:prstGeom prst="rect">
              <a:avLst/>
            </a:prstGeom>
            <a:noFill/>
            <a:ln w="57150" cap="flat" cmpd="sng" algn="ctr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15CD6F1-4EE2-43AE-BEB0-160A4BD7D33C}"/>
                </a:ext>
              </a:extLst>
            </p:cNvPr>
            <p:cNvSpPr/>
            <p:nvPr/>
          </p:nvSpPr>
          <p:spPr>
            <a:xfrm>
              <a:off x="2383861" y="664610"/>
              <a:ext cx="1630283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33CC"/>
                  </a:solidFill>
                  <a:latin typeface="Arial Rounded MT Bold" panose="020F0704030504030204" pitchFamily="34" charset="0"/>
                </a:rPr>
                <a:t>99.1%</a:t>
              </a:r>
              <a:endParaRPr lang="es-ES" sz="2400" dirty="0">
                <a:solidFill>
                  <a:srgbClr val="FF33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80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0" grpId="0" animBg="1"/>
      <p:bldP spid="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7B71-F9FF-4208-AB8E-1A6A0B26E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Also in the paper…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3295C-515F-4637-927D-28029056F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10491"/>
            <a:ext cx="8078028" cy="4990284"/>
          </a:xfrm>
        </p:spPr>
        <p:txBody>
          <a:bodyPr>
            <a:normAutofit/>
          </a:bodyPr>
          <a:lstStyle/>
          <a:p>
            <a:r>
              <a:rPr lang="en-US" dirty="0"/>
              <a:t>Different optimization goals of ITAP</a:t>
            </a:r>
          </a:p>
          <a:p>
            <a:pPr lvl="1"/>
            <a:r>
              <a:rPr lang="en-US" dirty="0">
                <a:solidFill>
                  <a:srgbClr val="FF33CC"/>
                </a:solidFill>
              </a:rPr>
              <a:t>Power-aggressive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Performance-aggressive</a:t>
            </a:r>
          </a:p>
          <a:p>
            <a:endParaRPr lang="en-US" dirty="0"/>
          </a:p>
          <a:p>
            <a:r>
              <a:rPr lang="en-US" dirty="0"/>
              <a:t>Detailed analysis of hardware overheads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8F00"/>
                </a:solidFill>
              </a:rPr>
              <a:t>Sensitivity analysis </a:t>
            </a:r>
            <a:r>
              <a:rPr lang="en-US" dirty="0"/>
              <a:t>on 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ITAP’s </a:t>
            </a:r>
            <a:r>
              <a:rPr lang="en-US" b="1" dirty="0"/>
              <a:t>prediction parameters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SIMD </a:t>
            </a:r>
            <a:r>
              <a:rPr lang="en-US" b="1" dirty="0"/>
              <a:t>lane size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ITAP </a:t>
            </a:r>
            <a:r>
              <a:rPr lang="en-US" b="1" dirty="0"/>
              <a:t>granularity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Effect of </a:t>
            </a:r>
            <a:r>
              <a:rPr lang="en-US" b="1" dirty="0" err="1"/>
              <a:t>T</a:t>
            </a:r>
            <a:r>
              <a:rPr lang="en-US" b="1" baseline="-25000" dirty="0" err="1"/>
              <a:t>wake_up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err="1"/>
              <a:t>T</a:t>
            </a:r>
            <a:r>
              <a:rPr lang="en-US" b="1" baseline="-25000" dirty="0" err="1"/>
              <a:t>break_even</a:t>
            </a:r>
            <a:r>
              <a:rPr lang="en-US" b="1" dirty="0"/>
              <a:t>  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1844E-E080-4DE0-8B0B-8C3A14B8F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2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496854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29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16495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210676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41671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088571"/>
            <a:ext cx="8515350" cy="4966472"/>
          </a:xfrm>
        </p:spPr>
        <p:txBody>
          <a:bodyPr>
            <a:normAutofit/>
          </a:bodyPr>
          <a:lstStyle/>
          <a:p>
            <a:r>
              <a:rPr lang="en-US" b="1" dirty="0"/>
              <a:t>Motivation</a:t>
            </a:r>
            <a:r>
              <a:rPr lang="en-US" dirty="0"/>
              <a:t>: </a:t>
            </a:r>
            <a:r>
              <a:rPr lang="en-US" sz="2400" dirty="0"/>
              <a:t>GPU execution units are frequently idle</a:t>
            </a:r>
            <a:endParaRPr lang="en-US" dirty="0"/>
          </a:p>
          <a:p>
            <a:pPr lvl="1"/>
            <a:r>
              <a:rPr lang="en-US" sz="2000" dirty="0"/>
              <a:t>Full-lane and partial-lane idleness</a:t>
            </a:r>
          </a:p>
          <a:p>
            <a:pPr lvl="1"/>
            <a:r>
              <a:rPr lang="en-US" sz="2000" dirty="0"/>
              <a:t>High static power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Problem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sz="2400" dirty="0">
                <a:solidFill>
                  <a:srgbClr val="FF0000"/>
                </a:solidFill>
              </a:rPr>
              <a:t>static energy represents a high percentage of the energy consumption on execution units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Key idea</a:t>
            </a:r>
            <a:r>
              <a:rPr lang="en-US" dirty="0">
                <a:solidFill>
                  <a:srgbClr val="00B050"/>
                </a:solidFill>
              </a:rPr>
              <a:t>: </a:t>
            </a:r>
            <a:r>
              <a:rPr lang="en-US" sz="2400" dirty="0">
                <a:solidFill>
                  <a:srgbClr val="00B050"/>
                </a:solidFill>
              </a:rPr>
              <a:t>Employ the most efficient power management mode for each idle period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Mechanism</a:t>
            </a:r>
            <a:r>
              <a:rPr lang="en-US" dirty="0">
                <a:solidFill>
                  <a:srgbClr val="0000FF"/>
                </a:solidFill>
              </a:rPr>
              <a:t>: </a:t>
            </a:r>
            <a:r>
              <a:rPr lang="en-US" sz="2400" dirty="0">
                <a:solidFill>
                  <a:srgbClr val="0000FF"/>
                </a:solidFill>
              </a:rPr>
              <a:t>Predict the idle period length and apply power-gating and different levels of voltage-scaling</a:t>
            </a:r>
          </a:p>
          <a:p>
            <a:r>
              <a:rPr lang="en-US" b="1" dirty="0">
                <a:solidFill>
                  <a:srgbClr val="7030A0"/>
                </a:solidFill>
              </a:rPr>
              <a:t>Results: 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27.6% more static energy savings than the state-of-the-art mechanisms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Less than 2.1% performance overhead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6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14028"/>
            <a:ext cx="9144000" cy="1157647"/>
          </a:xfrm>
        </p:spPr>
        <p:txBody>
          <a:bodyPr anchor="t">
            <a:noAutofit/>
          </a:bodyPr>
          <a:lstStyle/>
          <a:p>
            <a:r>
              <a:rPr lang="en-US" sz="3600" b="1" i="1" dirty="0">
                <a:solidFill>
                  <a:schemeClr val="accent1">
                    <a:lumMod val="50000"/>
                  </a:schemeClr>
                </a:solidFill>
                <a:latin typeface="Gill Sans MT" charset="0"/>
                <a:ea typeface="Gill Sans MT" charset="0"/>
                <a:cs typeface="Gill Sans MT" charset="0"/>
              </a:rPr>
              <a:t>ITAP: Idle-Time-Aware Power Management for GPU Execution Units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-274616" y="2034816"/>
          <a:ext cx="9319466" cy="2440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59733">
                  <a:extLst>
                    <a:ext uri="{9D8B030D-6E8A-4147-A177-3AD203B41FA5}">
                      <a16:colId xmlns:a16="http://schemas.microsoft.com/office/drawing/2014/main" val="2751068646"/>
                    </a:ext>
                  </a:extLst>
                </a:gridCol>
                <a:gridCol w="4659733">
                  <a:extLst>
                    <a:ext uri="{9D8B030D-6E8A-4147-A177-3AD203B41FA5}">
                      <a16:colId xmlns:a16="http://schemas.microsoft.com/office/drawing/2014/main" val="778666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Mohammad </a:t>
                      </a: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Sadrosadati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3000" b="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Seyed</a:t>
                      </a:r>
                      <a:r>
                        <a:rPr lang="en-US" sz="30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Borna</a:t>
                      </a:r>
                      <a:r>
                        <a:rPr lang="en-US" sz="30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Ehsani</a:t>
                      </a:r>
                      <a:endParaRPr lang="en-US" sz="30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876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Hajar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Falahati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Rachata</a:t>
                      </a:r>
                      <a:r>
                        <a:rPr lang="en-US" sz="2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Ausavarungnirun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6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Arash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Tavakkol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Mojtaba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Abaee</a:t>
                      </a:r>
                      <a:endParaRPr lang="en-US" sz="2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075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b="1" u="sng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Lois</a:t>
                      </a:r>
                      <a:r>
                        <a:rPr lang="en-US" sz="2800" b="1" u="sng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u="sng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Orosa</a:t>
                      </a:r>
                      <a:endParaRPr lang="en-US" sz="2800" b="1" u="sng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Hamid </a:t>
                      </a:r>
                      <a:r>
                        <a:rPr lang="en-US" sz="2800" b="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Sarbazi</a:t>
                      </a:r>
                      <a:r>
                        <a:rPr lang="en-US" sz="28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-Azad</a:t>
                      </a:r>
                      <a:endParaRPr lang="en-US" sz="28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Yaohua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Wang</a:t>
                      </a:r>
                    </a:p>
                    <a:p>
                      <a:pPr marL="0" indent="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Onur</a:t>
                      </a:r>
                      <a:r>
                        <a:rPr lang="en-US" sz="28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Mutlu</a:t>
                      </a:r>
                      <a:endParaRPr lang="en-US" sz="2800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9050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646" y="4850876"/>
            <a:ext cx="1793274" cy="8451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359" y="5676076"/>
            <a:ext cx="1689243" cy="10246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407" y="5676076"/>
            <a:ext cx="1030403" cy="10057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963" y="5772400"/>
            <a:ext cx="1689243" cy="813127"/>
          </a:xfrm>
          <a:prstGeom prst="rect">
            <a:avLst/>
          </a:prstGeom>
        </p:spPr>
      </p:pic>
      <p:pic>
        <p:nvPicPr>
          <p:cNvPr id="10" name="Picture 11">
            <a:extLst>
              <a:ext uri="{FF2B5EF4-FFF2-40B4-BE49-F238E27FC236}">
                <a16:creationId xmlns:a16="http://schemas.microsoft.com/office/drawing/2014/main" id="{430412BF-E276-4A57-B3FA-F9C2219EDE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362" y="4970697"/>
            <a:ext cx="2094863" cy="60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63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210676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14507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9291"/>
            <a:ext cx="809625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GPU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538364-0080-46D4-B84E-DA52CBE17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161" y="4197622"/>
            <a:ext cx="5562425" cy="260642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23C3AFA-5C10-423C-BBE4-DEC9E0EE6C3E}"/>
              </a:ext>
            </a:extLst>
          </p:cNvPr>
          <p:cNvSpPr/>
          <p:nvPr/>
        </p:nvSpPr>
        <p:spPr>
          <a:xfrm>
            <a:off x="419100" y="853679"/>
            <a:ext cx="809625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Groups of threads are assigned to a </a:t>
            </a:r>
            <a:r>
              <a:rPr lang="en-US" sz="2400" b="1" dirty="0">
                <a:solidFill>
                  <a:srgbClr val="00B050"/>
                </a:solidFill>
                <a:latin typeface="Gill Sans MT" panose="020B0502020104020203" pitchFamily="34" charset="0"/>
              </a:rPr>
              <a:t>Streaming Multiprocessor (SM)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Single Instruction Multiple Data (SIMD) execution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Threads within the SMs are divided into </a:t>
            </a:r>
            <a:r>
              <a:rPr lang="en-US" sz="2400" b="1" dirty="0">
                <a:solidFill>
                  <a:srgbClr val="FF0000"/>
                </a:solidFill>
                <a:latin typeface="Gill Sans MT" panose="020B0502020104020203" pitchFamily="34" charset="0"/>
              </a:rPr>
              <a:t>warps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Threads inside a warp are executed in parallel </a:t>
            </a:r>
            <a:r>
              <a:rPr lang="en-US" sz="2400" b="1" dirty="0">
                <a:solidFill>
                  <a:srgbClr val="0000FF"/>
                </a:solidFill>
              </a:rPr>
              <a:t>lock-step</a:t>
            </a:r>
            <a:r>
              <a:rPr lang="en-US" sz="2400" dirty="0"/>
              <a:t> manner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All threads execute the same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SIMD units are </a:t>
            </a:r>
            <a:r>
              <a:rPr lang="en-US" sz="2400" b="1" dirty="0">
                <a:solidFill>
                  <a:srgbClr val="7030A0"/>
                </a:solidFill>
                <a:latin typeface="Gill Sans MT" panose="020B0502020104020203" pitchFamily="34" charset="0"/>
              </a:rPr>
              <a:t>time-multiplexed</a:t>
            </a:r>
            <a:r>
              <a:rPr lang="en-US" sz="2400" dirty="0">
                <a:latin typeface="Gill Sans MT" panose="020B0502020104020203" pitchFamily="34" charset="0"/>
              </a:rPr>
              <a:t> between different warps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ill Sans MT" panose="020B0502020104020203" pitchFamily="34" charset="0"/>
              </a:rPr>
              <a:t>A SIMD </a:t>
            </a:r>
            <a:r>
              <a:rPr lang="en-US" sz="2400" b="1" dirty="0">
                <a:solidFill>
                  <a:srgbClr val="FF33CC"/>
                </a:solidFill>
                <a:latin typeface="Gill Sans MT" panose="020B0502020104020203" pitchFamily="34" charset="0"/>
              </a:rPr>
              <a:t>lane</a:t>
            </a:r>
            <a:r>
              <a:rPr lang="en-US" sz="2400" dirty="0">
                <a:latin typeface="Gill Sans MT" panose="020B0502020104020203" pitchFamily="34" charset="0"/>
              </a:rPr>
              <a:t> executes the</a:t>
            </a:r>
            <a:r>
              <a:rPr lang="en-US" sz="2400" b="1" dirty="0">
                <a:solidFill>
                  <a:srgbClr val="FF33CC"/>
                </a:solidFill>
                <a:latin typeface="Gill Sans MT" panose="020B0502020104020203" pitchFamily="34" charset="0"/>
              </a:rPr>
              <a:t> instructions of a thread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0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68" y="121845"/>
            <a:ext cx="809625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Static Power Reduction Techniques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3C3AFA-5C10-423C-BBE4-DEC9E0EE6C3E}"/>
              </a:ext>
            </a:extLst>
          </p:cNvPr>
          <p:cNvSpPr/>
          <p:nvPr/>
        </p:nvSpPr>
        <p:spPr>
          <a:xfrm>
            <a:off x="87734" y="761400"/>
            <a:ext cx="889956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The contribution of the </a:t>
            </a:r>
            <a:r>
              <a:rPr lang="en-US" sz="2800" b="1" dirty="0">
                <a:solidFill>
                  <a:srgbClr val="00B050"/>
                </a:solidFill>
                <a:latin typeface="Gill Sans MT" panose="020B0502020104020203" pitchFamily="34" charset="0"/>
              </a:rPr>
              <a:t>static power</a:t>
            </a:r>
            <a:r>
              <a:rPr lang="en-US" sz="2800" dirty="0">
                <a:latin typeface="Gill Sans MT" panose="020B0502020104020203" pitchFamily="34" charset="0"/>
              </a:rPr>
              <a:t> to total power consumption </a:t>
            </a:r>
            <a:r>
              <a:rPr lang="en-US" sz="2800" b="1" dirty="0">
                <a:solidFill>
                  <a:srgbClr val="00B050"/>
                </a:solidFill>
                <a:latin typeface="Gill Sans MT" panose="020B0502020104020203" pitchFamily="34" charset="0"/>
              </a:rPr>
              <a:t>is significant </a:t>
            </a:r>
            <a:r>
              <a:rPr lang="en-US" sz="2800" dirty="0">
                <a:latin typeface="Gill Sans MT" panose="020B0502020104020203" pitchFamily="34" charset="0"/>
              </a:rPr>
              <a:t>(e.g. 20% on an NVIDIA GTX 480 </a:t>
            </a:r>
            <a:r>
              <a:rPr lang="es-ES" sz="2800" dirty="0">
                <a:latin typeface="Gill Sans MT" panose="020B0502020104020203" pitchFamily="34" charset="0"/>
              </a:rPr>
              <a:t>[Leng+ ISCA’13]</a:t>
            </a:r>
            <a:r>
              <a:rPr lang="en-US" sz="2800" dirty="0">
                <a:latin typeface="Gill Sans MT" panose="020B0502020104020203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00B050"/>
              </a:solidFill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FF"/>
                </a:solidFill>
                <a:latin typeface="Gill Sans MT" panose="020B0502020104020203" pitchFamily="34" charset="0"/>
              </a:rPr>
              <a:t>Sleep mode: </a:t>
            </a:r>
            <a:r>
              <a:rPr lang="en-US" sz="2800" dirty="0">
                <a:latin typeface="Gill Sans MT" panose="020B0502020104020203" pitchFamily="34" charset="0"/>
              </a:rPr>
              <a:t>reduces the power supply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The execution units do not function properly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33CC"/>
                </a:solidFill>
                <a:latin typeface="Gill Sans MT" panose="020B0502020104020203" pitchFamily="34" charset="0"/>
              </a:rPr>
              <a:t>Wake-up: </a:t>
            </a:r>
            <a:r>
              <a:rPr lang="en-US" sz="2800" dirty="0">
                <a:latin typeface="Gill Sans MT" panose="020B0502020104020203" pitchFamily="34" charset="0"/>
              </a:rPr>
              <a:t> the power supply is switched back to full in order to gain functionality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err="1"/>
              <a:t>T</a:t>
            </a:r>
            <a:r>
              <a:rPr lang="en-US" sz="2800" b="1" baseline="-25000" dirty="0" err="1"/>
              <a:t>wake_up</a:t>
            </a:r>
            <a:r>
              <a:rPr lang="en-US" sz="2800" b="1" baseline="-25000" dirty="0"/>
              <a:t> </a:t>
            </a:r>
            <a:r>
              <a:rPr lang="en-US" sz="2800" dirty="0"/>
              <a:t> : wake-up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err="1"/>
              <a:t>E</a:t>
            </a:r>
            <a:r>
              <a:rPr lang="en-US" sz="2800" b="1" baseline="-25000" dirty="0" err="1"/>
              <a:t>wake_up</a:t>
            </a:r>
            <a:r>
              <a:rPr lang="en-US" sz="2800" baseline="-25000" dirty="0"/>
              <a:t>   </a:t>
            </a:r>
            <a:r>
              <a:rPr lang="en-US" sz="2800" dirty="0"/>
              <a:t>: wake-up energy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</a:t>
            </a:r>
            <a:r>
              <a:rPr lang="en-US" sz="2800" b="1" baseline="-25000" dirty="0" err="1">
                <a:solidFill>
                  <a:srgbClr val="FF0000"/>
                </a:solidFill>
                <a:latin typeface="Gill Sans MT" panose="020B0502020104020203" pitchFamily="34" charset="0"/>
              </a:rPr>
              <a:t>break_even</a:t>
            </a: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</a:rPr>
              <a:t>: minimum idle time for that the energy savings can break even with the energy overhead of wake-up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71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68" y="121845"/>
            <a:ext cx="8096250" cy="7234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Sleep Modes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3C3AFA-5C10-423C-BBE4-DEC9E0EE6C3E}"/>
              </a:ext>
            </a:extLst>
          </p:cNvPr>
          <p:cNvSpPr/>
          <p:nvPr/>
        </p:nvSpPr>
        <p:spPr>
          <a:xfrm>
            <a:off x="129679" y="845290"/>
            <a:ext cx="908562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ill Sans MT" panose="020B0502020104020203" pitchFamily="34" charset="0"/>
              </a:rPr>
              <a:t>Two main sleep modes: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</a:p>
          <a:p>
            <a:endParaRPr lang="en-US" sz="2800" dirty="0">
              <a:latin typeface="Gill Sans MT" panose="020B0502020104020203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800" b="1" dirty="0">
                <a:solidFill>
                  <a:srgbClr val="7030A0"/>
                </a:solidFill>
                <a:latin typeface="Gill Sans MT" panose="020B0502020104020203" pitchFamily="34" charset="0"/>
              </a:rPr>
              <a:t>Power-gating (PG)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ill Sans MT" panose="020B0502020104020203" pitchFamily="34" charset="0"/>
              </a:rPr>
              <a:t>Cuts off</a:t>
            </a:r>
            <a:r>
              <a:rPr lang="en-US" sz="2800" dirty="0">
                <a:latin typeface="Gill Sans MT" panose="020B0502020104020203" pitchFamily="34" charset="0"/>
              </a:rPr>
              <a:t> the supply voltage entirely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ill Sans MT" panose="020B0502020104020203" pitchFamily="34" charset="0"/>
              </a:rPr>
              <a:t>Sleep transistor</a:t>
            </a:r>
            <a:r>
              <a:rPr lang="en-US" sz="2800" dirty="0">
                <a:latin typeface="Gill Sans MT" panose="020B0502020104020203" pitchFamily="34" charset="0"/>
              </a:rPr>
              <a:t> between the voltage supply line and the pull up network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</a:t>
            </a:r>
            <a:r>
              <a:rPr lang="en-US" sz="2800" b="1" baseline="-25000" dirty="0" err="1">
                <a:solidFill>
                  <a:srgbClr val="FF0000"/>
                </a:solidFill>
                <a:latin typeface="Gill Sans MT" panose="020B0502020104020203" pitchFamily="34" charset="0"/>
              </a:rPr>
              <a:t>break_even</a:t>
            </a:r>
            <a:r>
              <a:rPr lang="en-US" sz="2800" dirty="0">
                <a:latin typeface="Gill Sans MT" panose="020B0502020104020203" pitchFamily="34" charset="0"/>
              </a:rPr>
              <a:t> = 14 cycles  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latin typeface="Gill Sans MT" panose="020B0502020104020203" pitchFamily="34" charset="0"/>
            </a:endParaRPr>
          </a:p>
          <a:p>
            <a:pPr lvl="2"/>
            <a:r>
              <a:rPr lang="en-US" sz="2800" dirty="0">
                <a:latin typeface="Gill Sans MT" panose="020B0502020104020203" pitchFamily="34" charset="0"/>
              </a:rPr>
              <a:t> 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b="1" dirty="0">
                <a:solidFill>
                  <a:srgbClr val="00B050"/>
                </a:solidFill>
                <a:latin typeface="Gill Sans MT" panose="020B0502020104020203" pitchFamily="34" charset="0"/>
              </a:rPr>
              <a:t>Voltage-scaling (VS)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Uses voltage regulators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</a:t>
            </a:r>
            <a:r>
              <a:rPr lang="en-US" sz="2800" b="1" baseline="-25000" dirty="0" err="1">
                <a:solidFill>
                  <a:srgbClr val="FF0000"/>
                </a:solidFill>
                <a:latin typeface="Gill Sans MT" panose="020B0502020104020203" pitchFamily="34" charset="0"/>
              </a:rPr>
              <a:t>break_even</a:t>
            </a:r>
            <a:r>
              <a:rPr lang="en-US" sz="2800" dirty="0">
                <a:latin typeface="Gill Sans MT" panose="020B0502020104020203" pitchFamily="34" charset="0"/>
              </a:rPr>
              <a:t> = 1-2 cycles (VS</a:t>
            </a:r>
            <a:r>
              <a:rPr lang="en-US" sz="2800" b="1" baseline="-25000" dirty="0"/>
              <a:t>0.3</a:t>
            </a:r>
            <a:r>
              <a:rPr lang="en-US" sz="2800" dirty="0">
                <a:latin typeface="Gill Sans MT" panose="020B0502020104020203" pitchFamily="34" charset="0"/>
              </a:rPr>
              <a:t>-VS</a:t>
            </a:r>
            <a:r>
              <a:rPr lang="en-US" sz="2800" b="1" baseline="-25000" dirty="0"/>
              <a:t>0.5</a:t>
            </a:r>
            <a:r>
              <a:rPr lang="en-US" sz="2800" dirty="0">
                <a:latin typeface="Gill Sans MT" panose="020B0502020104020203" pitchFamily="34" charset="0"/>
              </a:rPr>
              <a:t>)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9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6ECCE9-65A3-40D0-9490-B9557F2C09AE}"/>
              </a:ext>
            </a:extLst>
          </p:cNvPr>
          <p:cNvSpPr/>
          <p:nvPr/>
        </p:nvSpPr>
        <p:spPr>
          <a:xfrm>
            <a:off x="1275543" y="482383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88246-8159-9148-AB24-54DD2D43C874}"/>
              </a:ext>
            </a:extLst>
          </p:cNvPr>
          <p:cNvSpPr/>
          <p:nvPr/>
        </p:nvSpPr>
        <p:spPr>
          <a:xfrm>
            <a:off x="1264547" y="2088773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8E2D5-DDA2-124D-A3A9-748636BBCF45}"/>
              </a:ext>
            </a:extLst>
          </p:cNvPr>
          <p:cNvSpPr/>
          <p:nvPr/>
        </p:nvSpPr>
        <p:spPr>
          <a:xfrm>
            <a:off x="1264547" y="2628121"/>
            <a:ext cx="6603910" cy="4866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5362A0-79E6-6042-84A3-06026FD68FE8}"/>
              </a:ext>
            </a:extLst>
          </p:cNvPr>
          <p:cNvSpPr/>
          <p:nvPr/>
        </p:nvSpPr>
        <p:spPr>
          <a:xfrm>
            <a:off x="1264547" y="3167469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88F314-9A19-194F-8E78-3D9E671248F9}"/>
              </a:ext>
            </a:extLst>
          </p:cNvPr>
          <p:cNvSpPr/>
          <p:nvPr/>
        </p:nvSpPr>
        <p:spPr>
          <a:xfrm>
            <a:off x="1264548" y="4275072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AA59BF-9027-4D48-862D-4E262145F67F}"/>
              </a:ext>
            </a:extLst>
          </p:cNvPr>
          <p:cNvSpPr/>
          <p:nvPr/>
        </p:nvSpPr>
        <p:spPr>
          <a:xfrm>
            <a:off x="1264548" y="3725980"/>
            <a:ext cx="6603910" cy="48663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08482-5C48-3A4F-8FBD-12C5847026E7}"/>
              </a:ext>
            </a:extLst>
          </p:cNvPr>
          <p:cNvSpPr/>
          <p:nvPr/>
        </p:nvSpPr>
        <p:spPr>
          <a:xfrm>
            <a:off x="1269158" y="3778943"/>
            <a:ext cx="6603910" cy="443753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9" y="1478322"/>
            <a:ext cx="6091518" cy="4325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ion and Goal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Motivation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</a:rPr>
              <a:t>Inefficiency of Prior Works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ITAP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6C6FF-60A0-AF4D-9B23-4D0C902CA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0034" y="5636984"/>
            <a:ext cx="210676" cy="273844"/>
          </a:xfrm>
        </p:spPr>
        <p:txBody>
          <a:bodyPr/>
          <a:lstStyle/>
          <a:p>
            <a:fld id="{E75A338B-E4D4-8546-881C-31C2CA334C30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5220AF-C0F0-4892-9513-C1F094D8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43" y="1394955"/>
            <a:ext cx="2835657" cy="72344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1923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96250" cy="72344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GPU Execution Units Are Frequently Idle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554790"/>
            <a:ext cx="7886700" cy="23355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1933-5E43-49A2-AD73-7C7EDD79F2C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8650" y="3823224"/>
            <a:ext cx="81885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ill Sans MT" panose="020B0502020104020203" pitchFamily="34" charset="0"/>
              </a:rPr>
              <a:t>Why?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8F00"/>
                </a:solidFill>
                <a:latin typeface="Gill Sans MT" panose="020B0502020104020203" pitchFamily="34" charset="0"/>
              </a:rPr>
              <a:t>Partial-lane idleness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latin typeface="Gill Sans MT" panose="020B0502020104020203" pitchFamily="34" charset="0"/>
              </a:rPr>
              <a:t>Branch divergence</a:t>
            </a:r>
            <a:r>
              <a:rPr lang="en-US" sz="2800" dirty="0">
                <a:latin typeface="Gill Sans MT" panose="020B0502020104020203" pitchFamily="34" charset="0"/>
              </a:rPr>
              <a:t>: when threads on a warp take different control flow paths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FF"/>
                </a:solidFill>
                <a:latin typeface="Gill Sans MT" panose="020B0502020104020203" pitchFamily="34" charset="0"/>
              </a:rPr>
              <a:t>Full-lane idleness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0"/>
              </a:rPr>
              <a:t>T</a:t>
            </a:r>
            <a:r>
              <a:rPr lang="en-US" sz="2800" dirty="0"/>
              <a:t>here are no active warps to be scheduled for execution (e.g., memory accesses)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077201" y="1743075"/>
            <a:ext cx="523874" cy="6667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9549138">
            <a:off x="7564897" y="1090848"/>
            <a:ext cx="173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MT" panose="020B0502020104020203" pitchFamily="34" charset="0"/>
              </a:rPr>
              <a:t>Around 53%</a:t>
            </a:r>
          </a:p>
        </p:txBody>
      </p:sp>
    </p:spTree>
    <p:extLst>
      <p:ext uri="{BB962C8B-B14F-4D97-AF65-F5344CB8AC3E}">
        <p14:creationId xmlns:p14="http://schemas.microsoft.com/office/powerpoint/2010/main" val="283079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68980</TotalTime>
  <Words>1815</Words>
  <Application>Microsoft Macintosh PowerPoint</Application>
  <PresentationFormat>On-screen Show (4:3)</PresentationFormat>
  <Paragraphs>397</Paragraphs>
  <Slides>31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Arial Rounded MT Bold</vt:lpstr>
      <vt:lpstr>Calibri</vt:lpstr>
      <vt:lpstr>Cambria</vt:lpstr>
      <vt:lpstr>Gill Sans MT</vt:lpstr>
      <vt:lpstr>Office Theme</vt:lpstr>
      <vt:lpstr>ITAP: Idle-Time-Aware Power Management for GPU Execution Units</vt:lpstr>
      <vt:lpstr>Executive Summary</vt:lpstr>
      <vt:lpstr>Outline</vt:lpstr>
      <vt:lpstr>Outline</vt:lpstr>
      <vt:lpstr>GPU Background</vt:lpstr>
      <vt:lpstr>Static Power Reduction Techniques</vt:lpstr>
      <vt:lpstr>Sleep Modes</vt:lpstr>
      <vt:lpstr>Outline</vt:lpstr>
      <vt:lpstr>GPU Execution Units Are Frequently Idle</vt:lpstr>
      <vt:lpstr>What Is The Main Challenge?</vt:lpstr>
      <vt:lpstr>Outline</vt:lpstr>
      <vt:lpstr>Prior Works</vt:lpstr>
      <vt:lpstr>Partial-Lane Idleness</vt:lpstr>
      <vt:lpstr>Full-Lane Idleness</vt:lpstr>
      <vt:lpstr>Outline</vt:lpstr>
      <vt:lpstr>ITAP: Idle-Time-Aware Power Management</vt:lpstr>
      <vt:lpstr>Power Reduction Techniques</vt:lpstr>
      <vt:lpstr>Predicting Idle Period Type</vt:lpstr>
      <vt:lpstr>ITAP’s FSM</vt:lpstr>
      <vt:lpstr>ITAP Issues</vt:lpstr>
      <vt:lpstr>Peek-Ahead Window</vt:lpstr>
      <vt:lpstr>ITAP Granularity</vt:lpstr>
      <vt:lpstr>ITAP Coarse-grain implementation</vt:lpstr>
      <vt:lpstr>Outline</vt:lpstr>
      <vt:lpstr>Evaluation Methodology</vt:lpstr>
      <vt:lpstr>Static Energy Savings</vt:lpstr>
      <vt:lpstr>Performance Overhead</vt:lpstr>
      <vt:lpstr>Also in the paper…</vt:lpstr>
      <vt:lpstr>Outline</vt:lpstr>
      <vt:lpstr>Executive Summary</vt:lpstr>
      <vt:lpstr>ITAP: Idle-Time-Aware Power Management for GPU Execution Units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Transparent Offloading and Mapping (TOM): Enabling Programmer-Transparent Near-Data Processing in GPU Systems</dc:title>
  <dc:creator>Amirhossein Mirhosseini</dc:creator>
  <cp:lastModifiedBy>Microsoft Office User</cp:lastModifiedBy>
  <cp:revision>1373</cp:revision>
  <cp:lastPrinted>2016-06-26T00:20:11Z</cp:lastPrinted>
  <dcterms:created xsi:type="dcterms:W3CDTF">2016-06-04T20:12:37Z</dcterms:created>
  <dcterms:modified xsi:type="dcterms:W3CDTF">2019-04-30T18:39:15Z</dcterms:modified>
</cp:coreProperties>
</file>