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450" r:id="rId3"/>
    <p:sldId id="391" r:id="rId4"/>
    <p:sldId id="442" r:id="rId5"/>
    <p:sldId id="378" r:id="rId6"/>
    <p:sldId id="443" r:id="rId7"/>
    <p:sldId id="379" r:id="rId8"/>
    <p:sldId id="394" r:id="rId9"/>
    <p:sldId id="444" r:id="rId10"/>
    <p:sldId id="414" r:id="rId11"/>
    <p:sldId id="416" r:id="rId12"/>
    <p:sldId id="446" r:id="rId13"/>
    <p:sldId id="411" r:id="rId14"/>
    <p:sldId id="439" r:id="rId15"/>
    <p:sldId id="440" r:id="rId16"/>
    <p:sldId id="441" r:id="rId17"/>
    <p:sldId id="452" r:id="rId18"/>
    <p:sldId id="445" r:id="rId19"/>
    <p:sldId id="395" r:id="rId20"/>
    <p:sldId id="396" r:id="rId21"/>
    <p:sldId id="412" r:id="rId22"/>
    <p:sldId id="400" r:id="rId23"/>
    <p:sldId id="401" r:id="rId24"/>
    <p:sldId id="398" r:id="rId25"/>
    <p:sldId id="433" r:id="rId26"/>
    <p:sldId id="453" r:id="rId27"/>
    <p:sldId id="447" r:id="rId28"/>
    <p:sldId id="405" r:id="rId29"/>
    <p:sldId id="434" r:id="rId30"/>
    <p:sldId id="435" r:id="rId31"/>
    <p:sldId id="407" r:id="rId32"/>
    <p:sldId id="436" r:id="rId33"/>
    <p:sldId id="408" r:id="rId34"/>
    <p:sldId id="410" r:id="rId35"/>
    <p:sldId id="448" r:id="rId36"/>
    <p:sldId id="454" r:id="rId37"/>
    <p:sldId id="431" r:id="rId38"/>
    <p:sldId id="417" r:id="rId39"/>
    <p:sldId id="418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8" autoAdjust="0"/>
    <p:restoredTop sz="96931" autoAdjust="0"/>
  </p:normalViewPr>
  <p:slideViewPr>
    <p:cSldViewPr snapToGrid="0">
      <p:cViewPr varScale="1">
        <p:scale>
          <a:sx n="88" d="100"/>
          <a:sy n="88" d="100"/>
        </p:scale>
        <p:origin x="21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8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640B0-62C0-484A-BAB9-C4CA649BCBE5}" type="datetimeFigureOut">
              <a:rPr lang="es-ES" smtClean="0"/>
              <a:t>1/5/19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91DA9-B8E4-4DB1-9373-5556F584DF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4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begin, I</a:t>
            </a:r>
            <a:r>
              <a:rPr lang="en-US" baseline="0" dirty="0"/>
              <a:t> will give a brief overview. </a:t>
            </a:r>
            <a:r>
              <a:rPr lang="en-US" b="1" baseline="0" dirty="0"/>
              <a:t>[CLICK]</a:t>
            </a:r>
            <a:r>
              <a:rPr lang="en-US" baseline="0" dirty="0"/>
              <a:t>  many applications are limited by the single thread performance. </a:t>
            </a:r>
            <a:r>
              <a:rPr lang="en-US" b="1" baseline="0" dirty="0"/>
              <a:t>[CLICK] </a:t>
            </a:r>
            <a:r>
              <a:rPr lang="en-US" b="0" baseline="0" dirty="0"/>
              <a:t>The problem is that achieving performance benefits require significant hardware cost </a:t>
            </a:r>
            <a:r>
              <a:rPr lang="en-US" b="1" baseline="0" dirty="0"/>
              <a:t>[CLICK]</a:t>
            </a:r>
            <a:r>
              <a:rPr lang="en-US" b="0" baseline="0" dirty="0"/>
              <a:t> The goal is to revisit load value prediction as a low cost alternative to improve single-thread performance. We propose </a:t>
            </a:r>
            <a:r>
              <a:rPr lang="en-US" b="1" baseline="0" dirty="0"/>
              <a:t>[CLICK]</a:t>
            </a:r>
            <a:r>
              <a:rPr lang="en-US" b="0" baseline="0" dirty="0"/>
              <a:t> AVPP, a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figure to explain one of 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9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2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1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3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3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9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96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4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46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67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2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86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3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4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8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begin, I</a:t>
            </a:r>
            <a:r>
              <a:rPr lang="en-US" baseline="0" dirty="0"/>
              <a:t> will give a brief overview. </a:t>
            </a:r>
            <a:r>
              <a:rPr lang="en-US" b="1" baseline="0" dirty="0"/>
              <a:t>[CLICK]</a:t>
            </a:r>
            <a:r>
              <a:rPr lang="en-US" baseline="0" dirty="0"/>
              <a:t>  many applications are limited by the single thread performance. </a:t>
            </a:r>
            <a:r>
              <a:rPr lang="en-US" b="1" baseline="0" dirty="0"/>
              <a:t>[CLICK] </a:t>
            </a:r>
            <a:r>
              <a:rPr lang="en-US" b="0" baseline="0" dirty="0"/>
              <a:t>The problem is that achieving performance benefits require significant hardware cost </a:t>
            </a:r>
            <a:r>
              <a:rPr lang="en-US" b="1" baseline="0" dirty="0"/>
              <a:t>[CLICK]</a:t>
            </a:r>
            <a:r>
              <a:rPr lang="en-US" b="0" baseline="0" dirty="0"/>
              <a:t> The goal is to revisit load value prediction as a low cost alternative to improve single-thread performance. We propose </a:t>
            </a:r>
            <a:r>
              <a:rPr lang="en-US" b="1" baseline="0" dirty="0"/>
              <a:t>[CLICK]</a:t>
            </a:r>
            <a:r>
              <a:rPr lang="en-US" b="0" baseline="0" dirty="0"/>
              <a:t> AVPP, a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61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95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8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6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5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5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08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0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65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37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90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1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18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4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figure to explain one of 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for the talk today </a:t>
            </a:r>
            <a:r>
              <a:rPr lang="en-US" b="1" dirty="0"/>
              <a:t>[CLICK]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figure to explain one of 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A596-498E-40BF-87CD-D039232C8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E9D5E-15F5-4247-9E3A-F9B17F34C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6BBF-5158-4E2A-A7BC-75EF49D4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9FD1-E0A4-4E11-8BCA-EC3FCDEA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2E3C1-0251-4E4C-AAB7-F5AC7C2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96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759A-2171-408E-B0D0-D1AF2D1B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23812-05A1-4DE1-ABAE-A6864D47E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3AE0-716B-4E59-9AA9-950F7797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FE1E-2A1E-4918-B24D-F030D7C1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36A4B-F201-472E-8966-92526084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37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61678-D116-4E85-A2B8-9E0378B25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7340A-BA24-49E4-B72F-CE864F88F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4E0F-B549-4FA2-8411-60CA45CB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FB05-84BB-430D-BBE1-0A9C1BDE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E6CA-82F5-46BB-8264-860131B8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81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79E7-6566-4854-9664-088AF7EC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F0E4-17D6-4995-9D0A-029D2DEF0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26E3-A8DD-4B1D-A34A-F4DB1412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63B28-7CE8-4C5E-81D1-3E56360E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06750-C3C6-463D-948C-1C8CF03F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1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90BD-DAAF-41CA-971B-7C18E9E1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5CDD-04E2-4A73-B573-DA143F5F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7CB9-B09B-44A5-8C44-F171F4E2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4744D-A711-4CD2-9F66-E5603862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1E00C-F087-41E5-9CD7-C8415AAF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0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DF1F-416A-4D91-A822-834D735D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2F8A-06C6-4AC3-96E0-E31018E4D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0C49F-7460-4293-B3B0-AD21A4258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E78EC-8046-4800-B8CA-100899B6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09112-19BD-46A7-A107-D117A14A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74A62-2245-4321-9951-3F32BCCA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1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B844-A502-462D-AE41-3A6F3247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5401-B5C9-4C0D-9D8D-E6F428C75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38BAC-302B-4F0D-B741-75D8F4086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84E2D-A7A5-4859-93AA-B0B3554E7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84477-9D7A-46D7-ACA5-5E96B2C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FCBB3-BB5D-4A30-B445-0D834782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F5B1E-08F4-4151-9963-35B415BE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1A8A9-B904-438E-9F62-241DEF0E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3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8D04-FF21-47E6-B61D-0FD34161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A53C2-CB4B-4D98-A7B6-B1354B18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05E12-CA4C-4A98-8296-1B224180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2DA47-AD07-4B71-AEA5-A5D02910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5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E4610-CE06-46AE-860B-E7A19492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86D57-2F0F-474F-A199-549C4A1B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1D7F-8756-4D37-84C0-211EB3C2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1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3A1E-396A-4918-B961-2F479144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4EAD-27C9-4F23-89BB-E17B7273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AC1F-A192-4004-8D03-03924C6E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0BEA1-A126-4576-B977-737E84C3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B43B-44F0-47A3-9ED5-E126831E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AD7D0-FFD0-4005-AABF-E7C7C14C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7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5349-51C4-440E-8760-E9EDAB4C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86448-AF91-4C7F-9CC3-CE8118475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D1542-F930-45A0-9CD3-C42D4861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BB57-3380-481E-A34B-8000572A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C3716-0805-432C-A165-84432C5E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881B2-ECFE-4C21-805E-3A0BF8CF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6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D165E-712D-4C8E-B375-6CE39143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E4647-C4D8-480D-9311-F0B18E34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4C93-21EA-409A-869E-95B2AF259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A1DB-23F4-4FED-ADC4-DCC58DC61FEB}" type="datetimeFigureOut">
              <a:rPr lang="es-ES" smtClean="0"/>
              <a:t>1/5/19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256C0-E5A5-45DD-BF37-4AABFEF7D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56B19-5EC2-487C-9CC4-97B6115B7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7F9A-D4F5-4949-A7C2-ACF5F88D1F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93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EF10-321C-4AF6-981D-778C3EAB2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1" y="1738935"/>
            <a:ext cx="12038029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n-US" dirty="0"/>
            </a:br>
            <a:endParaRPr lang="es-E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98FB87-27BA-44C7-BAB3-4EFAC4D3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811" y="3762593"/>
            <a:ext cx="9144000" cy="685081"/>
          </a:xfrm>
        </p:spPr>
        <p:txBody>
          <a:bodyPr>
            <a:normAutofit/>
          </a:bodyPr>
          <a:lstStyle/>
          <a:p>
            <a:r>
              <a:rPr lang="es-ES" sz="3200" b="1" u="sng" dirty="0"/>
              <a:t>Lois Orosa</a:t>
            </a:r>
            <a:r>
              <a:rPr lang="es-ES" sz="3200" b="1" dirty="0"/>
              <a:t>, Rodolfo Azevedo and </a:t>
            </a:r>
            <a:r>
              <a:rPr lang="es-ES" sz="3200" b="1" dirty="0" err="1"/>
              <a:t>Onur</a:t>
            </a:r>
            <a:r>
              <a:rPr lang="es-ES" sz="3200" b="1" dirty="0"/>
              <a:t> </a:t>
            </a:r>
            <a:r>
              <a:rPr lang="es-ES" sz="3200" b="1" dirty="0" err="1"/>
              <a:t>Mutlu</a:t>
            </a:r>
            <a:endParaRPr lang="es-ES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D762AA-F7A6-4975-87F1-2F9E0FB6F9FB}"/>
              </a:ext>
            </a:extLst>
          </p:cNvPr>
          <p:cNvSpPr txBox="1">
            <a:spLocks/>
          </p:cNvSpPr>
          <p:nvPr/>
        </p:nvSpPr>
        <p:spPr>
          <a:xfrm>
            <a:off x="0" y="-19106"/>
            <a:ext cx="12192000" cy="35160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AVPP: 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Address-first Value-next Predictor 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with Value Prefetching for Improving the Efficiency of Load Value Prediction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206D6D2A-F8BD-4C61-8D58-23F87926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9" y="5054412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F955992-1AEF-4D68-8CCC-906D5DEB0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" y="4908994"/>
            <a:ext cx="2710200" cy="7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C75AF4-9E8F-446E-AE0B-DD9AF9FA7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19" y="4690951"/>
            <a:ext cx="5209010" cy="12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3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1951089" y="238999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Reducing Hardware Complexity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1BBF1-97D6-8E42-B6DC-9727B097DCBF}"/>
              </a:ext>
            </a:extLst>
          </p:cNvPr>
          <p:cNvSpPr txBox="1"/>
          <p:nvPr/>
        </p:nvSpPr>
        <p:spPr>
          <a:xfrm>
            <a:off x="866875" y="814062"/>
            <a:ext cx="95719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Predicting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only load instructions</a:t>
            </a:r>
            <a:r>
              <a:rPr lang="en-US" sz="2800" dirty="0">
                <a:latin typeface="Cambria" panose="02040503050406030204" pitchFamily="18" charset="0"/>
              </a:rPr>
              <a:t> instead of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predicting all instructions</a:t>
            </a:r>
            <a:r>
              <a:rPr lang="en-US" sz="2800" dirty="0">
                <a:latin typeface="Cambria" panose="02040503050406030204" pitchFamily="18" charset="0"/>
              </a:rPr>
              <a:t> has some advantages: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Decrease the hardware cost</a:t>
            </a:r>
            <a:r>
              <a:rPr lang="en-US" sz="2800" dirty="0">
                <a:latin typeface="Cambria" panose="02040503050406030204" pitchFamily="18" charset="0"/>
              </a:rPr>
              <a:t>: we show that load value predictors have a smaller area footprint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Less pressure </a:t>
            </a:r>
            <a:r>
              <a:rPr lang="en-US" sz="2800" dirty="0">
                <a:latin typeface="Cambria" panose="02040503050406030204" pitchFamily="18" charset="0"/>
              </a:rPr>
              <a:t>over shared resources (e.g., Physical Register File): we show how to reduce the number of ports in the paper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We leverage the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</a:rPr>
              <a:t>Load Queue</a:t>
            </a:r>
            <a:r>
              <a:rPr lang="en-US" sz="2800" dirty="0">
                <a:latin typeface="Cambria" panose="02040503050406030204" pitchFamily="18" charset="0"/>
              </a:rPr>
              <a:t> for implementing load value prediction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4D0737-5356-4715-8BAE-FDF634851B15}"/>
              </a:ext>
            </a:extLst>
          </p:cNvPr>
          <p:cNvSpPr/>
          <p:nvPr/>
        </p:nvSpPr>
        <p:spPr>
          <a:xfrm>
            <a:off x="1087966" y="4706579"/>
            <a:ext cx="9571901" cy="10323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Load </a:t>
            </a:r>
            <a:r>
              <a:rPr lang="es-ES" sz="3200" dirty="0" err="1"/>
              <a:t>Instructions</a:t>
            </a:r>
            <a:r>
              <a:rPr lang="es-ES" sz="3200" dirty="0"/>
              <a:t> are 25%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all</a:t>
            </a:r>
            <a:r>
              <a:rPr lang="es-ES" sz="3200" dirty="0"/>
              <a:t> </a:t>
            </a:r>
            <a:r>
              <a:rPr lang="es-ES" sz="3200" dirty="0" err="1"/>
              <a:t>instructions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</a:t>
            </a:r>
            <a:r>
              <a:rPr lang="es-ES" sz="3200" dirty="0" err="1"/>
              <a:t>average</a:t>
            </a:r>
            <a:endParaRPr lang="es-ES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46A017-A545-4046-BF11-364449AB484D}"/>
              </a:ext>
            </a:extLst>
          </p:cNvPr>
          <p:cNvSpPr/>
          <p:nvPr/>
        </p:nvSpPr>
        <p:spPr>
          <a:xfrm>
            <a:off x="1087967" y="5738966"/>
            <a:ext cx="9571901" cy="10323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Small </a:t>
            </a:r>
            <a:r>
              <a:rPr lang="es-ES" sz="3200" dirty="0" err="1"/>
              <a:t>modifications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support</a:t>
            </a:r>
            <a:r>
              <a:rPr lang="es-ES" sz="3200" dirty="0"/>
              <a:t> Load </a:t>
            </a:r>
            <a:r>
              <a:rPr lang="es-ES" sz="3200" dirty="0" err="1"/>
              <a:t>Value</a:t>
            </a:r>
            <a:r>
              <a:rPr lang="es-ES" sz="3200" dirty="0"/>
              <a:t> </a:t>
            </a:r>
            <a:r>
              <a:rPr lang="es-ES" sz="3200" dirty="0" err="1"/>
              <a:t>Prediction</a:t>
            </a:r>
            <a:r>
              <a:rPr lang="es-E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4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1BBF1-97D6-8E42-B6DC-9727B097DCBF}"/>
              </a:ext>
            </a:extLst>
          </p:cNvPr>
          <p:cNvSpPr txBox="1"/>
          <p:nvPr/>
        </p:nvSpPr>
        <p:spPr>
          <a:xfrm>
            <a:off x="406405" y="122238"/>
            <a:ext cx="1153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Previous Works on Reducing Complexity of Value Prediction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D2A923-E5D7-4F78-A342-18C1E59CA9CB}"/>
              </a:ext>
            </a:extLst>
          </p:cNvPr>
          <p:cNvGraphicFramePr>
            <a:graphicFrameLocks noGrp="1"/>
          </p:cNvGraphicFramePr>
          <p:nvPr/>
        </p:nvGraphicFramePr>
        <p:xfrm>
          <a:off x="4045846" y="4447580"/>
          <a:ext cx="437116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162">
                  <a:extLst>
                    <a:ext uri="{9D8B030D-6E8A-4147-A177-3AD203B41FA5}">
                      <a16:colId xmlns:a16="http://schemas.microsoft.com/office/drawing/2014/main" val="3389970974"/>
                    </a:ext>
                  </a:extLst>
                </a:gridCol>
              </a:tblGrid>
              <a:tr h="349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AVPP</a:t>
                      </a:r>
                      <a:endParaRPr lang="es-E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46285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512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25360"/>
                  </a:ext>
                </a:extLst>
              </a:tr>
              <a:tr h="317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11.2%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0785"/>
                  </a:ext>
                </a:extLst>
              </a:tr>
              <a:tr h="5782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Minimal hardware Modifications to an </a:t>
                      </a:r>
                      <a:r>
                        <a:rPr lang="en-US" sz="2400" dirty="0" err="1"/>
                        <a:t>OoO</a:t>
                      </a:r>
                      <a:r>
                        <a:rPr lang="en-US" sz="2400" dirty="0"/>
                        <a:t> processor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8736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58C1AD-99EA-4DE8-A693-3326B2310822}"/>
              </a:ext>
            </a:extLst>
          </p:cNvPr>
          <p:cNvSpPr txBox="1"/>
          <p:nvPr/>
        </p:nvSpPr>
        <p:spPr>
          <a:xfrm>
            <a:off x="181511" y="5283250"/>
            <a:ext cx="386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Load Value Prediction: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F07F5CC-0591-4B72-AA30-8756CE77A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647825"/>
            <a:ext cx="1882775" cy="3746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2021D2D-FA34-4E2A-9D6A-56DFAEB9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1647825"/>
            <a:ext cx="2193925" cy="37465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2EDB89A-C77C-4647-BAE2-186451AC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1647825"/>
            <a:ext cx="2555875" cy="37465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52FCDBC-A41E-47FF-8ADC-4BA8B2FC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1647825"/>
            <a:ext cx="2838450" cy="37465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76923-C406-4EF3-BFB1-8679FECC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963" y="1647825"/>
            <a:ext cx="2687638" cy="37465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565D34A-022B-44A1-88E9-E56E31C9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022475"/>
            <a:ext cx="1882775" cy="379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8B4F5B5-B995-41EF-8BFD-D2203E09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022475"/>
            <a:ext cx="2193925" cy="379412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87C2EBE-DD64-4F98-A429-843E8449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2022475"/>
            <a:ext cx="2555875" cy="379412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D3161A5-D21D-4436-8FCD-564A31AD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2022475"/>
            <a:ext cx="2838450" cy="379412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026597E-3AF6-4A30-9BC3-A88728D8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963" y="2022475"/>
            <a:ext cx="2687638" cy="379412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907CA03-9649-46E4-BC9D-AC65DAF5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401888"/>
            <a:ext cx="1882775" cy="379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7852832-F459-40C6-AEBB-2F4E4007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401888"/>
            <a:ext cx="2193925" cy="379412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CCB1EA3-2A05-40A2-8832-0CE598D6E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2401888"/>
            <a:ext cx="2555875" cy="379412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0B0B16F-D196-44AA-8616-BD17D1C0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2401888"/>
            <a:ext cx="2838450" cy="379412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B606E012-8D84-4963-A67D-F712E20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963" y="2401888"/>
            <a:ext cx="2687638" cy="379412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A6523EF-A61F-4EA5-9CF0-9D293A29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781300"/>
            <a:ext cx="1882775" cy="1589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contribution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reducing</a:t>
            </a:r>
            <a:r>
              <a:rPr lang="es-ES" dirty="0"/>
              <a:t> </a:t>
            </a:r>
            <a:r>
              <a:rPr lang="es-ES" dirty="0" err="1"/>
              <a:t>complexity</a:t>
            </a:r>
            <a:endParaRPr lang="es-ES" dirty="0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BC754A64-93B9-41F3-9359-4362B2E2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781300"/>
            <a:ext cx="2193925" cy="1589087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3C3A9F7-58DC-493B-9BB4-4F8CED72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2781300"/>
            <a:ext cx="2555875" cy="1589087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3EB22FC-4901-46D9-9940-A5C787AD8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2781300"/>
            <a:ext cx="2838450" cy="1589087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428E293D-D640-4FE7-8DC8-9D448705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963" y="2781300"/>
            <a:ext cx="2687638" cy="1589087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8C1B0467-0759-455D-BADD-12BC70D6C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1641475"/>
            <a:ext cx="0" cy="273526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17C4874D-25C2-41E7-9656-6FB449861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638" y="1641475"/>
            <a:ext cx="0" cy="273526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BAB3A598-2A66-4359-BD70-670A3A4F5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1641475"/>
            <a:ext cx="0" cy="273526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5D96B2CC-D3DC-46F0-BD64-8C9B4B94A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963" y="1641475"/>
            <a:ext cx="0" cy="273526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Line 29">
            <a:extLst>
              <a:ext uri="{FF2B5EF4-FFF2-40B4-BE49-F238E27FC236}">
                <a16:creationId xmlns:a16="http://schemas.microsoft.com/office/drawing/2014/main" id="{AB42A76B-5507-40A9-8A89-1933070E7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2022475"/>
            <a:ext cx="1217136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F5BAEE5A-8FBD-421B-B8C1-9DBF3A583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2401888"/>
            <a:ext cx="121713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Line 31">
            <a:extLst>
              <a:ext uri="{FF2B5EF4-FFF2-40B4-BE49-F238E27FC236}">
                <a16:creationId xmlns:a16="http://schemas.microsoft.com/office/drawing/2014/main" id="{8EA9E29A-295C-4A1A-9AAD-2B3643D27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2781300"/>
            <a:ext cx="121713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CC022D2B-6CA3-4003-95E4-9C4F554E5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8" y="1641475"/>
            <a:ext cx="0" cy="273526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313B6BD3-A7CE-4C49-B6B2-B2228F422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6600" y="1641475"/>
            <a:ext cx="0" cy="273526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AEC5289F-48C3-41FA-B538-68CCC39FF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1647825"/>
            <a:ext cx="121713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A850065B-94DB-46A2-A5AF-6E85496F8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4370388"/>
            <a:ext cx="121713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7196DFE-5313-4B0B-B522-BC83DF74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689100"/>
            <a:ext cx="6842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9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Work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933B3ED2-5ED7-4DAC-9CEB-CB469F8C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689100"/>
            <a:ext cx="179901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[</a:t>
            </a:r>
            <a:r>
              <a:rPr kumimoji="0" lang="es-ES" altLang="es-ES" sz="19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Perais</a:t>
            </a: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+ HPCA’14]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E003B7D3-F26C-4B5D-9E19-89AA50437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1689100"/>
            <a:ext cx="22517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EOLE [</a:t>
            </a:r>
            <a:r>
              <a:rPr kumimoji="0" lang="es-ES" altLang="es-ES" sz="19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Perais</a:t>
            </a: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+ ISCA’14]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6F8757E7-93B2-40B9-9C60-6DA873A8E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1689100"/>
            <a:ext cx="815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9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BeBOP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CAF8770C-BC8D-4574-A9D5-3515312C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689100"/>
            <a:ext cx="179901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[</a:t>
            </a:r>
            <a:r>
              <a:rPr kumimoji="0" lang="es-ES" altLang="es-ES" sz="19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Perais</a:t>
            </a: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+ HPCA’15]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8D737E73-6033-4368-A334-BEF68908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00" y="1689100"/>
            <a:ext cx="196028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[</a:t>
            </a:r>
            <a:r>
              <a:rPr kumimoji="0" lang="es-ES" altLang="es-ES" sz="19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Perais</a:t>
            </a:r>
            <a:r>
              <a:rPr kumimoji="0" lang="es-ES" altLang="es-E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+ MICRO’16]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884F7FA5-B9F5-4907-99D8-7AB0D9E9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065338"/>
            <a:ext cx="17637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Predictor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Entries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004A999D-E42A-4006-A81E-87579B46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2065338"/>
            <a:ext cx="614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8192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13F97822-A732-4873-BB07-CD344ED5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065338"/>
            <a:ext cx="612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8192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C2FDE3FB-DC16-4271-9DFD-C22C1FDA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065338"/>
            <a:ext cx="612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2048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2F42A16A-9340-4221-ABA3-A0DF50C7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00" y="2065338"/>
            <a:ext cx="612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2048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D97F271F-C6F1-4710-AAEB-E7E9E900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444750"/>
            <a:ext cx="9858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Speedup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81D7F8DC-C06F-4ED5-A2F2-746B62DA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2444750"/>
            <a:ext cx="6619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~10%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AECA1F37-2C4C-4321-838B-5F5EFDBFF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444750"/>
            <a:ext cx="660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~10%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4E40FE8B-A62C-4C92-A573-99B33A09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444750"/>
            <a:ext cx="722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11.2%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2EA9C636-C34D-4606-ACF6-25EAE984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00" y="2444750"/>
            <a:ext cx="419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5%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AA760055-82A3-41B1-A865-4FD2F4B6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2822575"/>
            <a:ext cx="21587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Introduces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Confidence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012A21F9-1D7E-4766-A54C-A3E59E68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071813"/>
            <a:ext cx="7949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Counters</a:t>
            </a:r>
            <a:endParaRPr kumimoji="0" lang="es-ES" altLang="es-E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17B76BCA-4D47-45FD-B627-A7E96E67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822575"/>
            <a:ext cx="1857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26C9C588-B0FC-495E-B675-BCEFCBA0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91" y="2822575"/>
            <a:ext cx="21466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Reduces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extra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ports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3A6C4C67-567D-4B3E-835E-0CABDCC9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160" y="3059440"/>
            <a:ext cx="17591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required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PRF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DBD56FF1-37B0-4F0A-808E-2B5F91966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3" y="30718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C1899339-AB5F-4D47-88DC-27CF78A0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3321050"/>
            <a:ext cx="1857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1A3F817C-FCD9-40D0-9975-1F7E8580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081" y="3307090"/>
            <a:ext cx="1344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Increases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94315463-0862-45C4-B38B-DCA90DCD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618" y="3556159"/>
            <a:ext cx="23131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complexity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in-order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EDFA2E82-206B-4F34-92F0-3CC37F5C1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618" y="3840494"/>
            <a:ext cx="20832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front-end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back-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9">
            <a:extLst>
              <a:ext uri="{FF2B5EF4-FFF2-40B4-BE49-F238E27FC236}">
                <a16:creationId xmlns:a16="http://schemas.microsoft.com/office/drawing/2014/main" id="{144BB60C-BCD7-43A4-8092-8881AA35E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822575"/>
            <a:ext cx="253206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Single predictor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entry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2AE7DF6E-6B77-4578-B7D8-7CCA3432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3071813"/>
            <a:ext cx="9937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cache line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6B953BE8-0F7C-4C7B-99AA-D2CE5CAB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00" y="2822575"/>
            <a:ext cx="1857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2">
            <a:extLst>
              <a:ext uri="{FF2B5EF4-FFF2-40B4-BE49-F238E27FC236}">
                <a16:creationId xmlns:a16="http://schemas.microsoft.com/office/drawing/2014/main" id="{F37FF9ED-470F-4DF7-B49E-2662E2D0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207" y="2822575"/>
            <a:ext cx="13747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Register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reuse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3">
            <a:extLst>
              <a:ext uri="{FF2B5EF4-FFF2-40B4-BE49-F238E27FC236}">
                <a16:creationId xmlns:a16="http://schemas.microsoft.com/office/drawing/2014/main" id="{E9A27B73-9A58-4FAC-81B9-3B3F9D8EE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00" y="3071813"/>
            <a:ext cx="1857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4">
            <a:extLst>
              <a:ext uri="{FF2B5EF4-FFF2-40B4-BE49-F238E27FC236}">
                <a16:creationId xmlns:a16="http://schemas.microsoft.com/office/drawing/2014/main" id="{A5C51D6E-E21D-4803-9755-28CD590E3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206" y="3059112"/>
            <a:ext cx="17938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 hardware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54">
            <a:extLst>
              <a:ext uri="{FF2B5EF4-FFF2-40B4-BE49-F238E27FC236}">
                <a16:creationId xmlns:a16="http://schemas.microsoft.com/office/drawing/2014/main" id="{E53F5D83-BD2C-497B-8776-E4C196DA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4" y="3336458"/>
            <a:ext cx="20176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Simple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mechanism</a:t>
            </a:r>
            <a:r>
              <a:rPr kumimoji="0" lang="es-ES" altLang="es-E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endParaRPr kumimoji="0" lang="es-ES" altLang="es-E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2" name="Rectangle 54">
            <a:extLst>
              <a:ext uri="{FF2B5EF4-FFF2-40B4-BE49-F238E27FC236}">
                <a16:creationId xmlns:a16="http://schemas.microsoft.com/office/drawing/2014/main" id="{EB11C4BF-D48A-4343-91CF-D5252910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38" y="3568517"/>
            <a:ext cx="11957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700" dirty="0" err="1">
                <a:solidFill>
                  <a:srgbClr val="000000"/>
                </a:solidFill>
                <a:latin typeface="Calibri" panose="020F0502020204030204" pitchFamily="34" charset="0"/>
              </a:rPr>
              <a:t>recover</a:t>
            </a:r>
            <a:r>
              <a:rPr lang="es-ES" altLang="es-ES" sz="1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700" dirty="0" err="1">
                <a:solidFill>
                  <a:srgbClr val="000000"/>
                </a:solidFill>
                <a:latin typeface="Calibri" panose="020F0502020204030204" pitchFamily="34" charset="0"/>
              </a:rPr>
              <a:t>from</a:t>
            </a:r>
            <a:r>
              <a:rPr lang="es-ES" altLang="es-ES" sz="1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kumimoji="0" lang="es-ES" altLang="es-E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3" name="Rectangle 54">
            <a:extLst>
              <a:ext uri="{FF2B5EF4-FFF2-40B4-BE49-F238E27FC236}">
                <a16:creationId xmlns:a16="http://schemas.microsoft.com/office/drawing/2014/main" id="{434D87E2-779B-420C-A913-B7C8CB3DA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433" y="3810328"/>
            <a:ext cx="18197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700" dirty="0" err="1">
                <a:solidFill>
                  <a:srgbClr val="000000"/>
                </a:solidFill>
                <a:latin typeface="Calibri" panose="020F0502020204030204" pitchFamily="34" charset="0"/>
              </a:rPr>
              <a:t>value</a:t>
            </a:r>
            <a:r>
              <a:rPr lang="es-ES" altLang="es-ES" sz="1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700" dirty="0" err="1">
                <a:solidFill>
                  <a:srgbClr val="000000"/>
                </a:solidFill>
                <a:latin typeface="Calibri" panose="020F0502020204030204" pitchFamily="34" charset="0"/>
              </a:rPr>
              <a:t>mispredictions</a:t>
            </a:r>
            <a:endParaRPr kumimoji="0" lang="es-ES" altLang="es-E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7F7E42-F2B3-436A-A232-D0D061411661}"/>
              </a:ext>
            </a:extLst>
          </p:cNvPr>
          <p:cNvSpPr txBox="1"/>
          <p:nvPr/>
        </p:nvSpPr>
        <p:spPr>
          <a:xfrm>
            <a:off x="1943101" y="1130300"/>
            <a:ext cx="65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Value prediction for all instructions:</a:t>
            </a:r>
          </a:p>
        </p:txBody>
      </p:sp>
    </p:spTree>
    <p:extLst>
      <p:ext uri="{BB962C8B-B14F-4D97-AF65-F5344CB8AC3E}">
        <p14:creationId xmlns:p14="http://schemas.microsoft.com/office/powerpoint/2010/main" val="35852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447155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382769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Taxonomy of Value Prediction Policies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13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DEC18-E19E-47AD-B10F-6EE4951097BB}"/>
              </a:ext>
            </a:extLst>
          </p:cNvPr>
          <p:cNvSpPr/>
          <p:nvPr/>
        </p:nvSpPr>
        <p:spPr>
          <a:xfrm>
            <a:off x="839677" y="1796906"/>
            <a:ext cx="108093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We propose a </a:t>
            </a:r>
            <a: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</a:rPr>
              <a:t>new taxonomy</a:t>
            </a:r>
            <a:r>
              <a:rPr lang="en-US" sz="4000" dirty="0">
                <a:latin typeface="Cambria" panose="02040503050406030204" pitchFamily="18" charset="0"/>
              </a:rPr>
              <a:t> for analyzing value prediction design choices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</a:rPr>
              <a:t>Predictor update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Prediction availability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</a:rPr>
              <a:t>In-flight pending updates</a:t>
            </a:r>
            <a:endParaRPr lang="en-US" sz="4000" dirty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Taxonomy: Predictor Update Policies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14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DEC18-E19E-47AD-B10F-6EE4951097BB}"/>
              </a:ext>
            </a:extLst>
          </p:cNvPr>
          <p:cNvSpPr/>
          <p:nvPr/>
        </p:nvSpPr>
        <p:spPr>
          <a:xfrm>
            <a:off x="162330" y="1634342"/>
            <a:ext cx="118744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Where</a:t>
            </a:r>
            <a:r>
              <a:rPr lang="en-US" sz="4000" dirty="0">
                <a:latin typeface="Cambria" panose="02040503050406030204" pitchFamily="18" charset="0"/>
              </a:rPr>
              <a:t> is the predictor 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updated</a:t>
            </a:r>
            <a:r>
              <a:rPr lang="en-US" sz="4000" dirty="0">
                <a:latin typeface="Cambria" panose="02040503050406030204" pitchFamily="18" charset="0"/>
              </a:rPr>
              <a:t> in the pipeline?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ambria" panose="02040503050406030204" pitchFamily="18" charset="0"/>
              </a:rPr>
              <a:t>Correct update</a:t>
            </a:r>
            <a:r>
              <a:rPr lang="en-US" sz="4000" dirty="0">
                <a:latin typeface="Cambria" panose="02040503050406030204" pitchFamily="18" charset="0"/>
              </a:rPr>
              <a:t>: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The predictor is updated at the </a:t>
            </a:r>
            <a:r>
              <a:rPr lang="en-US" sz="4000" dirty="0">
                <a:solidFill>
                  <a:srgbClr val="FF0DEE"/>
                </a:solidFill>
                <a:latin typeface="Cambria" panose="02040503050406030204" pitchFamily="18" charset="0"/>
              </a:rPr>
              <a:t>commit stage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ambria" panose="02040503050406030204" pitchFamily="18" charset="0"/>
              </a:rPr>
              <a:t>Speculative update</a:t>
            </a:r>
            <a:r>
              <a:rPr lang="en-US" sz="4000" dirty="0">
                <a:latin typeface="Cambria" panose="02040503050406030204" pitchFamily="18" charset="0"/>
              </a:rPr>
              <a:t>: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The predictor is updated at the 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fetch stage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Taxonomy: Prediction Availability Policies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15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DEC18-E19E-47AD-B10F-6EE4951097BB}"/>
              </a:ext>
            </a:extLst>
          </p:cNvPr>
          <p:cNvSpPr/>
          <p:nvPr/>
        </p:nvSpPr>
        <p:spPr>
          <a:xfrm>
            <a:off x="162330" y="1389470"/>
            <a:ext cx="118744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latin typeface="Cambria" panose="02040503050406030204" pitchFamily="18" charset="0"/>
              </a:rPr>
              <a:t>What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happens when the prediction is 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not ready at dispatch time?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ambria" panose="02040503050406030204" pitchFamily="18" charset="0"/>
              </a:rPr>
              <a:t>Delay dispatch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The pipeline is </a:t>
            </a:r>
            <a:r>
              <a:rPr lang="en-US" sz="4000" dirty="0">
                <a:solidFill>
                  <a:srgbClr val="FF0DEE"/>
                </a:solidFill>
                <a:latin typeface="Cambria" panose="02040503050406030204" pitchFamily="18" charset="0"/>
              </a:rPr>
              <a:t>stalled</a:t>
            </a:r>
            <a:r>
              <a:rPr lang="en-US" sz="4000" dirty="0">
                <a:latin typeface="Cambria" panose="02040503050406030204" pitchFamily="18" charset="0"/>
              </a:rPr>
              <a:t> waiting for the prediction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ambria" panose="02040503050406030204" pitchFamily="18" charset="0"/>
              </a:rPr>
              <a:t>Not-delay dispatch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The prediction is 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discarded</a:t>
            </a:r>
            <a:r>
              <a:rPr lang="en-US" sz="4000" dirty="0">
                <a:latin typeface="Cambria" panose="02040503050406030204" pitchFamily="18" charset="0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349135" y="28322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Taxonomy: In-flight Pending Update Policies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16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DEC18-E19E-47AD-B10F-6EE4951097BB}"/>
              </a:ext>
            </a:extLst>
          </p:cNvPr>
          <p:cNvSpPr/>
          <p:nvPr/>
        </p:nvSpPr>
        <p:spPr>
          <a:xfrm>
            <a:off x="162330" y="1389470"/>
            <a:ext cx="118744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latin typeface="Cambria" panose="02040503050406030204" pitchFamily="18" charset="0"/>
              </a:rPr>
              <a:t>What happens with 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back-to-back predictions?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ambria" panose="02040503050406030204" pitchFamily="18" charset="0"/>
              </a:rPr>
              <a:t>In-flight ignore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The predictor </a:t>
            </a:r>
            <a:r>
              <a:rPr lang="en-US" sz="4000" dirty="0">
                <a:solidFill>
                  <a:srgbClr val="FF0DEE"/>
                </a:solidFill>
                <a:latin typeface="Cambria" panose="02040503050406030204" pitchFamily="18" charset="0"/>
              </a:rPr>
              <a:t>ignores</a:t>
            </a:r>
            <a:r>
              <a:rPr lang="en-US" sz="4000" dirty="0">
                <a:latin typeface="Cambria" panose="02040503050406030204" pitchFamily="18" charset="0"/>
              </a:rPr>
              <a:t> previous in-flight instructions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ambria" panose="02040503050406030204" pitchFamily="18" charset="0"/>
              </a:rPr>
              <a:t>In-flight wait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The predictor 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waits</a:t>
            </a:r>
            <a:r>
              <a:rPr lang="en-US" sz="4000" dirty="0">
                <a:latin typeface="Cambria" panose="02040503050406030204" pitchFamily="18" charset="0"/>
              </a:rPr>
              <a:t> for previous in-flight instructions to update the predictor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4742009" y="706011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Taxonomy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17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DEC18-E19E-47AD-B10F-6EE4951097BB}"/>
              </a:ext>
            </a:extLst>
          </p:cNvPr>
          <p:cNvSpPr/>
          <p:nvPr/>
        </p:nvSpPr>
        <p:spPr>
          <a:xfrm>
            <a:off x="162330" y="1723767"/>
            <a:ext cx="11874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4000" dirty="0">
                <a:latin typeface="Cambria" panose="02040503050406030204" pitchFamily="18" charset="0"/>
              </a:rPr>
              <a:t>We 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</a:rPr>
              <a:t>evaluate different combinations </a:t>
            </a:r>
            <a:r>
              <a:rPr lang="en-US" sz="4000" dirty="0">
                <a:latin typeface="Cambria" panose="02040503050406030204" pitchFamily="18" charset="0"/>
              </a:rPr>
              <a:t>of these policies for 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</a:rPr>
              <a:t>all predictors </a:t>
            </a:r>
            <a:r>
              <a:rPr lang="en-US" sz="4000" dirty="0">
                <a:latin typeface="Cambria" panose="02040503050406030204" pitchFamily="18" charset="0"/>
              </a:rPr>
              <a:t>we evaluate</a:t>
            </a:r>
          </a:p>
        </p:txBody>
      </p:sp>
    </p:spTree>
    <p:extLst>
      <p:ext uri="{BB962C8B-B14F-4D97-AF65-F5344CB8AC3E}">
        <p14:creationId xmlns:p14="http://schemas.microsoft.com/office/powerpoint/2010/main" val="38404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525813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288458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191193" y="371586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mbria" panose="02040503050406030204" pitchFamily="18" charset="0"/>
              </a:rPr>
              <a:t>AVPP: Address-first Value-next Value Predictor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with Data Prefetching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5DB43-4AE6-403A-AB3E-1A14DBA40D45}"/>
              </a:ext>
            </a:extLst>
          </p:cNvPr>
          <p:cNvSpPr/>
          <p:nvPr/>
        </p:nvSpPr>
        <p:spPr>
          <a:xfrm>
            <a:off x="561847" y="1278147"/>
            <a:ext cx="105653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Cambria" panose="02040503050406030204" pitchFamily="18" charset="0"/>
              </a:rPr>
              <a:t>Observations: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Predicting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load instructions </a:t>
            </a:r>
            <a:r>
              <a:rPr lang="en-US" sz="3200" dirty="0">
                <a:latin typeface="Cambria" panose="02040503050406030204" pitchFamily="18" charset="0"/>
              </a:rPr>
              <a:t>has almost the same potential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performance benefits </a:t>
            </a:r>
            <a:r>
              <a:rPr lang="en-US" sz="3200" dirty="0">
                <a:latin typeface="Cambria" panose="02040503050406030204" pitchFamily="18" charset="0"/>
              </a:rPr>
              <a:t> as predicting all instructions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DEE"/>
                </a:solidFill>
                <a:latin typeface="Cambria" panose="02040503050406030204" pitchFamily="18" charset="0"/>
              </a:rPr>
              <a:t>Addresses</a:t>
            </a:r>
            <a:r>
              <a:rPr lang="en-US" sz="3200" dirty="0">
                <a:latin typeface="Cambria" panose="02040503050406030204" pitchFamily="18" charset="0"/>
              </a:rPr>
              <a:t> are usually more </a:t>
            </a:r>
            <a:r>
              <a:rPr lang="en-US" sz="3200" dirty="0">
                <a:solidFill>
                  <a:srgbClr val="FF0DEE"/>
                </a:solidFill>
                <a:latin typeface="Cambria" panose="02040503050406030204" pitchFamily="18" charset="0"/>
              </a:rPr>
              <a:t>predictable</a:t>
            </a:r>
            <a:r>
              <a:rPr lang="en-US" sz="3200" dirty="0">
                <a:latin typeface="Cambria" panose="02040503050406030204" pitchFamily="18" charset="0"/>
              </a:rPr>
              <a:t> than values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b="1" u="sng" dirty="0">
                <a:latin typeface="Cambria" panose="02040503050406030204" pitchFamily="18" charset="0"/>
              </a:rPr>
              <a:t>Key Ideas: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Predict only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load instructions to reduce hardware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Leverage the better 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</a:rPr>
              <a:t>predictability of addresses </a:t>
            </a:r>
            <a:r>
              <a:rPr lang="en-US" sz="3200" dirty="0">
                <a:latin typeface="Cambria" panose="02040503050406030204" pitchFamily="18" charset="0"/>
              </a:rPr>
              <a:t>on load instructions to improve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689992"/>
            <a:ext cx="11676957" cy="5323232"/>
          </a:xfrm>
        </p:spPr>
        <p:txBody>
          <a:bodyPr>
            <a:noAutofit/>
          </a:bodyPr>
          <a:lstStyle/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latin typeface="Cambria" panose="02040503050406030204" pitchFamily="18" charset="0"/>
              </a:rPr>
              <a:t>Motivation</a:t>
            </a:r>
            <a:r>
              <a:rPr lang="en-US" dirty="0">
                <a:latin typeface="Cambria" panose="02040503050406030204" pitchFamily="18" charset="0"/>
              </a:rPr>
              <a:t>: single-thread performance is critical for many applications</a:t>
            </a:r>
            <a:endParaRPr lang="en-US" b="1" dirty="0">
              <a:latin typeface="Cambria" panose="02040503050406030204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: improving single-thread performance in modern processors requires techniques that significantly increase the hardware cost</a:t>
            </a:r>
            <a:endParaRPr lang="en-US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revisit Load Value Prediction as an efficient way to improve single-thread performance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Contributions: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342900" lvl="1" indent="-342900"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We propose optimizations for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reducing the hardware cost of load value prediction</a:t>
            </a:r>
          </a:p>
          <a:p>
            <a:pPr marL="342900" lvl="1" indent="-342900"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We propose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new taxonomy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of Value Prediction Policies</a:t>
            </a:r>
          </a:p>
          <a:p>
            <a:pPr marL="342900" lvl="1" indent="-342900">
              <a:spcBef>
                <a:spcPts val="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AVPP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</a:p>
          <a:p>
            <a:pPr marL="800100" lvl="2" indent="-342900">
              <a:spcBef>
                <a:spcPts val="4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New load value predictor that predicts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address first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value next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800100" lvl="2" indent="-342900">
              <a:spcBef>
                <a:spcPts val="4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Increases the coverage of the predictor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prefetching the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of  a future instance of the load instruction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4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Results: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AVPP outperforms all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state-of-the-art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value predictors in the context of load value prediction, and it is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less complex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than predicting all instructions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AVPP provides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11.2%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system performance improvement and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3.7%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energy savings compared to no value prediction.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9EA6EA-68DF-AE4B-A1A6-7B016AA8F4C2}"/>
              </a:ext>
            </a:extLst>
          </p:cNvPr>
          <p:cNvSpPr txBox="1">
            <a:spLocks/>
          </p:cNvSpPr>
          <p:nvPr/>
        </p:nvSpPr>
        <p:spPr>
          <a:xfrm>
            <a:off x="476249" y="1662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Executive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092D6-6DF1-C941-AADF-2D99BE61C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986" y="6368824"/>
            <a:ext cx="55522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2FB687FD-3983-4C74-85CB-C7FA29F738CC}"/>
              </a:ext>
            </a:extLst>
          </p:cNvPr>
          <p:cNvSpPr/>
          <p:nvPr/>
        </p:nvSpPr>
        <p:spPr>
          <a:xfrm>
            <a:off x="4171005" y="4546767"/>
            <a:ext cx="2960271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570171" y="211236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AVPP: Predictor Overview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20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ADFF17-D8B8-482E-858B-759F1AB96A0D}"/>
              </a:ext>
            </a:extLst>
          </p:cNvPr>
          <p:cNvSpPr/>
          <p:nvPr/>
        </p:nvSpPr>
        <p:spPr>
          <a:xfrm>
            <a:off x="441395" y="1102463"/>
            <a:ext cx="6126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Two main hardware structures: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>
                <a:latin typeface="Cambria" panose="02040503050406030204" pitchFamily="18" charset="0"/>
              </a:rPr>
              <a:t>Address Table (AT):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Implemented with any predictor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Indexed by the </a:t>
            </a:r>
            <a:r>
              <a:rPr lang="en-US" sz="2400" dirty="0">
                <a:solidFill>
                  <a:srgbClr val="FF0DEE"/>
                </a:solidFill>
                <a:latin typeface="Cambria" panose="02040503050406030204" pitchFamily="18" charset="0"/>
              </a:rPr>
              <a:t>load instruction address</a:t>
            </a:r>
            <a:endParaRPr lang="en-US" sz="2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Calculates the </a:t>
            </a:r>
            <a:r>
              <a:rPr lang="en-US" sz="2400" dirty="0">
                <a:solidFill>
                  <a:schemeClr val="accent6"/>
                </a:solidFill>
                <a:latin typeface="Cambria" panose="02040503050406030204" pitchFamily="18" charset="0"/>
              </a:rPr>
              <a:t>predicted address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59DCBB-B1EF-49F1-9E18-36634FEC1227}"/>
              </a:ext>
            </a:extLst>
          </p:cNvPr>
          <p:cNvSpPr/>
          <p:nvPr/>
        </p:nvSpPr>
        <p:spPr>
          <a:xfrm>
            <a:off x="4171005" y="4245383"/>
            <a:ext cx="989484" cy="87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A6BD6-5072-48ED-A875-2DB7B5B944CD}"/>
              </a:ext>
            </a:extLst>
          </p:cNvPr>
          <p:cNvSpPr/>
          <p:nvPr/>
        </p:nvSpPr>
        <p:spPr>
          <a:xfrm>
            <a:off x="8147623" y="4237369"/>
            <a:ext cx="989484" cy="8701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V</a:t>
            </a:r>
            <a:r>
              <a:rPr lang="es-ES" sz="5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BE03559-FCEC-426C-A945-E855D1AB13B4}"/>
              </a:ext>
            </a:extLst>
          </p:cNvPr>
          <p:cNvSpPr/>
          <p:nvPr/>
        </p:nvSpPr>
        <p:spPr>
          <a:xfrm>
            <a:off x="3251193" y="3739468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s-E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E02AD14-B7A3-4B10-B6AF-165902D64CFD}"/>
              </a:ext>
            </a:extLst>
          </p:cNvPr>
          <p:cNvSpPr/>
          <p:nvPr/>
        </p:nvSpPr>
        <p:spPr>
          <a:xfrm>
            <a:off x="6099535" y="3725955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E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A6B150E-B7AF-492B-B0A3-0A743242D306}"/>
              </a:ext>
            </a:extLst>
          </p:cNvPr>
          <p:cNvSpPr/>
          <p:nvPr/>
        </p:nvSpPr>
        <p:spPr>
          <a:xfrm>
            <a:off x="9539005" y="3743755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AC9CCD5-727C-4B37-811C-4CDAFD009456}"/>
              </a:ext>
            </a:extLst>
          </p:cNvPr>
          <p:cNvSpPr/>
          <p:nvPr/>
        </p:nvSpPr>
        <p:spPr>
          <a:xfrm>
            <a:off x="3410840" y="4543513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0BBA8-53F5-4F9E-9A5E-E71A302F9618}"/>
              </a:ext>
            </a:extLst>
          </p:cNvPr>
          <p:cNvSpPr/>
          <p:nvPr/>
        </p:nvSpPr>
        <p:spPr>
          <a:xfrm>
            <a:off x="5668467" y="3999786"/>
            <a:ext cx="112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Predicted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113A7-EBD1-473B-B1A0-F64E80D023E1}"/>
              </a:ext>
            </a:extLst>
          </p:cNvPr>
          <p:cNvSpPr/>
          <p:nvPr/>
        </p:nvSpPr>
        <p:spPr>
          <a:xfrm>
            <a:off x="2563561" y="4019576"/>
            <a:ext cx="1600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LD instruction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018F0CB-BC29-4062-804D-33BD1B2FC0C3}"/>
              </a:ext>
            </a:extLst>
          </p:cNvPr>
          <p:cNvSpPr/>
          <p:nvPr/>
        </p:nvSpPr>
        <p:spPr>
          <a:xfrm>
            <a:off x="9137107" y="4563691"/>
            <a:ext cx="1113777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345A8-93DF-4896-BEA7-3BAEE26A1181}"/>
              </a:ext>
            </a:extLst>
          </p:cNvPr>
          <p:cNvSpPr/>
          <p:nvPr/>
        </p:nvSpPr>
        <p:spPr>
          <a:xfrm>
            <a:off x="9122690" y="3967523"/>
            <a:ext cx="112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Predicted</a:t>
            </a:r>
          </a:p>
          <a:p>
            <a:r>
              <a:rPr lang="en-US" dirty="0">
                <a:latin typeface="Cambria" panose="02040503050406030204" pitchFamily="18" charset="0"/>
              </a:rPr>
              <a:t> value </a:t>
            </a:r>
            <a:endParaRPr lang="es-E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2ABA5C-C3BA-4733-A5CA-F620A73587C2}"/>
              </a:ext>
            </a:extLst>
          </p:cNvPr>
          <p:cNvSpPr/>
          <p:nvPr/>
        </p:nvSpPr>
        <p:spPr>
          <a:xfrm>
            <a:off x="2773201" y="5718345"/>
            <a:ext cx="1279102" cy="273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Confidence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447036A-4DCE-4383-8088-CF388B77AFCC}"/>
              </a:ext>
            </a:extLst>
          </p:cNvPr>
          <p:cNvSpPr/>
          <p:nvPr/>
        </p:nvSpPr>
        <p:spPr>
          <a:xfrm rot="16200000">
            <a:off x="3310847" y="5504516"/>
            <a:ext cx="203812" cy="1279105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DC029980-20C3-4755-A03D-4F6FE50546B1}"/>
              </a:ext>
            </a:extLst>
          </p:cNvPr>
          <p:cNvSpPr/>
          <p:nvPr/>
        </p:nvSpPr>
        <p:spPr>
          <a:xfrm rot="16200000">
            <a:off x="4595358" y="5509929"/>
            <a:ext cx="203812" cy="1268282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7DDD5CFB-E390-4956-8273-7C4E0ADE2CB1}"/>
              </a:ext>
            </a:extLst>
          </p:cNvPr>
          <p:cNvSpPr/>
          <p:nvPr/>
        </p:nvSpPr>
        <p:spPr>
          <a:xfrm rot="16200000">
            <a:off x="5341920" y="6042468"/>
            <a:ext cx="203812" cy="203202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69A718-7635-46E4-9E9F-284457B8A24A}"/>
              </a:ext>
            </a:extLst>
          </p:cNvPr>
          <p:cNvSpPr/>
          <p:nvPr/>
        </p:nvSpPr>
        <p:spPr>
          <a:xfrm>
            <a:off x="3086380" y="624597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3bits</a:t>
            </a:r>
            <a:endParaRPr lang="es-E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E525C3-18CD-4984-A006-BF6B4DECB834}"/>
              </a:ext>
            </a:extLst>
          </p:cNvPr>
          <p:cNvSpPr/>
          <p:nvPr/>
        </p:nvSpPr>
        <p:spPr>
          <a:xfrm>
            <a:off x="4052303" y="5718345"/>
            <a:ext cx="1279102" cy="273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pdis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7B2D1F-BC76-42A2-B80C-99E895CD7804}"/>
              </a:ext>
            </a:extLst>
          </p:cNvPr>
          <p:cNvSpPr/>
          <p:nvPr/>
        </p:nvSpPr>
        <p:spPr>
          <a:xfrm>
            <a:off x="4350729" y="624597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3bits</a:t>
            </a:r>
            <a:endParaRPr lang="es-E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52EDC7-B2C0-4AC5-A025-E9D4C7DA9B21}"/>
              </a:ext>
            </a:extLst>
          </p:cNvPr>
          <p:cNvSpPr/>
          <p:nvPr/>
        </p:nvSpPr>
        <p:spPr>
          <a:xfrm>
            <a:off x="5156326" y="6245975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1bit</a:t>
            </a:r>
            <a:endParaRPr lang="es-E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3BDABD-2878-4F88-95AE-5A52F0514513}"/>
              </a:ext>
            </a:extLst>
          </p:cNvPr>
          <p:cNvSpPr/>
          <p:nvPr/>
        </p:nvSpPr>
        <p:spPr>
          <a:xfrm>
            <a:off x="6758650" y="1221690"/>
            <a:ext cx="51690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</a:rPr>
              <a:t>2.  </a:t>
            </a:r>
            <a:r>
              <a:rPr lang="en-US" sz="2400" b="1" u="sng" dirty="0">
                <a:latin typeface="Cambria" panose="02040503050406030204" pitchFamily="18" charset="0"/>
              </a:rPr>
              <a:t>Value Table (VT):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Indexed by the </a:t>
            </a:r>
            <a:r>
              <a:rPr lang="en-US" sz="2400" dirty="0">
                <a:solidFill>
                  <a:schemeClr val="accent1"/>
                </a:solidFill>
                <a:latin typeface="Cambria" panose="02040503050406030204" pitchFamily="18" charset="0"/>
              </a:rPr>
              <a:t>predicted address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Returns the </a:t>
            </a:r>
            <a:r>
              <a:rPr lang="en-US" sz="2400" dirty="0">
                <a:solidFill>
                  <a:srgbClr val="FF0DEE"/>
                </a:solidFill>
                <a:latin typeface="Cambria" panose="02040503050406030204" pitchFamily="18" charset="0"/>
              </a:rPr>
              <a:t>predicted value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79F90-133B-4790-A1FF-B66BBBE42F65}"/>
              </a:ext>
            </a:extLst>
          </p:cNvPr>
          <p:cNvCxnSpPr/>
          <p:nvPr/>
        </p:nvCxnSpPr>
        <p:spPr>
          <a:xfrm>
            <a:off x="4171005" y="4953857"/>
            <a:ext cx="9853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28ACFB-7CDC-4557-8145-C92CB9C1CD66}"/>
              </a:ext>
            </a:extLst>
          </p:cNvPr>
          <p:cNvCxnSpPr/>
          <p:nvPr/>
        </p:nvCxnSpPr>
        <p:spPr>
          <a:xfrm>
            <a:off x="8151785" y="4945843"/>
            <a:ext cx="9853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77748C-73B2-4101-8B58-76179D8C66EE}"/>
              </a:ext>
            </a:extLst>
          </p:cNvPr>
          <p:cNvCxnSpPr/>
          <p:nvPr/>
        </p:nvCxnSpPr>
        <p:spPr>
          <a:xfrm flipH="1">
            <a:off x="851143" y="4953857"/>
            <a:ext cx="3319862" cy="76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0D2479C-FEED-4673-9836-033673797796}"/>
              </a:ext>
            </a:extLst>
          </p:cNvPr>
          <p:cNvCxnSpPr/>
          <p:nvPr/>
        </p:nvCxnSpPr>
        <p:spPr>
          <a:xfrm flipH="1">
            <a:off x="851143" y="5115574"/>
            <a:ext cx="3319862" cy="87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32065CE-264F-49CC-99B3-E0A2A8920C91}"/>
              </a:ext>
            </a:extLst>
          </p:cNvPr>
          <p:cNvCxnSpPr/>
          <p:nvPr/>
        </p:nvCxnSpPr>
        <p:spPr>
          <a:xfrm>
            <a:off x="5156326" y="5115574"/>
            <a:ext cx="389101" cy="87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E10F65-ADE0-4185-9596-50825539FF25}"/>
              </a:ext>
            </a:extLst>
          </p:cNvPr>
          <p:cNvCxnSpPr/>
          <p:nvPr/>
        </p:nvCxnSpPr>
        <p:spPr>
          <a:xfrm>
            <a:off x="5156326" y="4978610"/>
            <a:ext cx="389101" cy="73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9C21E68-0F02-4F5F-8B2C-76DC1FCDE3FE}"/>
              </a:ext>
            </a:extLst>
          </p:cNvPr>
          <p:cNvSpPr/>
          <p:nvPr/>
        </p:nvSpPr>
        <p:spPr>
          <a:xfrm>
            <a:off x="5331405" y="5718345"/>
            <a:ext cx="203200" cy="273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70BC5-185B-4B5F-8C57-E1F536062D08}"/>
              </a:ext>
            </a:extLst>
          </p:cNvPr>
          <p:cNvSpPr/>
          <p:nvPr/>
        </p:nvSpPr>
        <p:spPr>
          <a:xfrm>
            <a:off x="851143" y="5718345"/>
            <a:ext cx="1922057" cy="273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AT predictor entry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6579A6-A3DD-4026-BEDC-F0E8CD4E2311}"/>
              </a:ext>
            </a:extLst>
          </p:cNvPr>
          <p:cNvSpPr/>
          <p:nvPr/>
        </p:nvSpPr>
        <p:spPr>
          <a:xfrm>
            <a:off x="4340571" y="4884743"/>
            <a:ext cx="702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AT entry</a:t>
            </a:r>
            <a:endParaRPr lang="es-E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2BF27F-4FFE-4E96-95A8-498C6E093C34}"/>
              </a:ext>
            </a:extLst>
          </p:cNvPr>
          <p:cNvSpPr/>
          <p:nvPr/>
        </p:nvSpPr>
        <p:spPr>
          <a:xfrm>
            <a:off x="8286658" y="4876729"/>
            <a:ext cx="711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VT entry</a:t>
            </a:r>
            <a:endParaRPr lang="es-ES" sz="12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5619B4B-289C-4383-B106-74FC0B6EC85B}"/>
              </a:ext>
            </a:extLst>
          </p:cNvPr>
          <p:cNvCxnSpPr/>
          <p:nvPr/>
        </p:nvCxnSpPr>
        <p:spPr>
          <a:xfrm flipH="1">
            <a:off x="7684216" y="4945843"/>
            <a:ext cx="463407" cy="772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0402F71-37ED-47B0-9FC7-02243B762A07}"/>
              </a:ext>
            </a:extLst>
          </p:cNvPr>
          <p:cNvCxnSpPr/>
          <p:nvPr/>
        </p:nvCxnSpPr>
        <p:spPr>
          <a:xfrm flipH="1">
            <a:off x="7680355" y="5107560"/>
            <a:ext cx="467267" cy="88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F134CD8-6D41-4324-8C55-95506CB962C2}"/>
              </a:ext>
            </a:extLst>
          </p:cNvPr>
          <p:cNvCxnSpPr/>
          <p:nvPr/>
        </p:nvCxnSpPr>
        <p:spPr>
          <a:xfrm>
            <a:off x="9132944" y="4943241"/>
            <a:ext cx="2395386" cy="76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C02332-E0CF-4726-99C9-CD7D6C5B2AD8}"/>
              </a:ext>
            </a:extLst>
          </p:cNvPr>
          <p:cNvCxnSpPr/>
          <p:nvPr/>
        </p:nvCxnSpPr>
        <p:spPr>
          <a:xfrm>
            <a:off x="9132944" y="5107560"/>
            <a:ext cx="2395386" cy="87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588A397-3EF3-42D2-B493-5FDD16903E05}"/>
              </a:ext>
            </a:extLst>
          </p:cNvPr>
          <p:cNvSpPr/>
          <p:nvPr/>
        </p:nvSpPr>
        <p:spPr>
          <a:xfrm>
            <a:off x="9606273" y="5718344"/>
            <a:ext cx="1922057" cy="273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value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030EA9-BF4C-45AD-8068-51B6400A6D77}"/>
              </a:ext>
            </a:extLst>
          </p:cNvPr>
          <p:cNvSpPr/>
          <p:nvPr/>
        </p:nvSpPr>
        <p:spPr>
          <a:xfrm>
            <a:off x="7684216" y="5718345"/>
            <a:ext cx="1922057" cy="273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tag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C84F565-DF68-4348-B336-28032482975A}"/>
              </a:ext>
            </a:extLst>
          </p:cNvPr>
          <p:cNvCxnSpPr/>
          <p:nvPr/>
        </p:nvCxnSpPr>
        <p:spPr>
          <a:xfrm>
            <a:off x="5156326" y="4978610"/>
            <a:ext cx="389101" cy="73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81481E-6 L 0.10547 -0.0009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4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973 L 0.10286 0.0071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3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08112 0.0009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6" grpId="0" animBg="1"/>
      <p:bldP spid="8" grpId="0" animBg="1"/>
      <p:bldP spid="2" grpId="0" animBg="1"/>
      <p:bldP spid="10" grpId="0" animBg="1"/>
      <p:bldP spid="10" grpId="1" animBg="1"/>
      <p:bldP spid="11" grpId="0" animBg="1"/>
      <p:bldP spid="3" grpId="0" animBg="1"/>
      <p:bldP spid="4" grpId="0"/>
      <p:bldP spid="4" grpId="1"/>
      <p:bldP spid="18" grpId="0"/>
      <p:bldP spid="19" grpId="0" animBg="1"/>
      <p:bldP spid="21" grpId="0"/>
      <p:bldP spid="22" grpId="0" animBg="1"/>
      <p:bldP spid="9" grpId="0" animBg="1"/>
      <p:bldP spid="26" grpId="0" animBg="1"/>
      <p:bldP spid="27" grpId="0" animBg="1"/>
      <p:bldP spid="28" grpId="0"/>
      <p:bldP spid="29" grpId="0" animBg="1"/>
      <p:bldP spid="30" grpId="0"/>
      <p:bldP spid="31" grpId="0"/>
      <p:bldP spid="25" grpId="0" animBg="1"/>
      <p:bldP spid="5" grpId="0" animBg="1"/>
      <p:bldP spid="65" grpId="0"/>
      <p:bldP spid="66" grpId="0"/>
      <p:bldP spid="43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570171" y="211236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AVPP: Prediction Overview (II)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21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B9766D-420C-4D6C-B5EE-D2D54BF10677}"/>
              </a:ext>
            </a:extLst>
          </p:cNvPr>
          <p:cNvSpPr/>
          <p:nvPr/>
        </p:nvSpPr>
        <p:spPr>
          <a:xfrm>
            <a:off x="570171" y="1062378"/>
            <a:ext cx="51410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AVPP predicts the output of every load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prediction</a:t>
            </a:r>
            <a:r>
              <a:rPr lang="en-US" sz="2400" dirty="0">
                <a:latin typeface="Cambria" panose="02040503050406030204" pitchFamily="18" charset="0"/>
              </a:rPr>
              <a:t> happens in the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front-end</a:t>
            </a:r>
            <a:r>
              <a:rPr lang="en-US" sz="2400" dirty="0">
                <a:latin typeface="Cambria" panose="02040503050406030204" pitchFamily="18" charset="0"/>
              </a:rPr>
              <a:t> of the 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mbria" panose="02040503050406030204" pitchFamily="18" charset="0"/>
              </a:rPr>
              <a:t>Confidence mechanism </a:t>
            </a:r>
            <a:r>
              <a:rPr lang="en-US" sz="2400" dirty="0">
                <a:latin typeface="Cambria" panose="02040503050406030204" pitchFamily="18" charset="0"/>
              </a:rPr>
              <a:t>to improve accuracy [</a:t>
            </a:r>
            <a:r>
              <a:rPr lang="en-US" sz="2400" dirty="0" err="1">
                <a:latin typeface="Cambria" panose="02040503050406030204" pitchFamily="18" charset="0"/>
              </a:rPr>
              <a:t>Perais</a:t>
            </a:r>
            <a:r>
              <a:rPr lang="en-US" sz="2400" dirty="0">
                <a:latin typeface="Cambria" panose="02040503050406030204" pitchFamily="18" charset="0"/>
              </a:rPr>
              <a:t>+ HPCA’14]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If the prediction is confident, write the result in the target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Speculatively execute all the dependent instructions</a:t>
            </a: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0F6CA-97E0-470C-8903-2C486E5DA070}"/>
              </a:ext>
            </a:extLst>
          </p:cNvPr>
          <p:cNvGrpSpPr/>
          <p:nvPr/>
        </p:nvGrpSpPr>
        <p:grpSpPr>
          <a:xfrm>
            <a:off x="7637536" y="3587789"/>
            <a:ext cx="4293193" cy="273933"/>
            <a:chOff x="1314922" y="5718343"/>
            <a:chExt cx="4293193" cy="2739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337017-A81F-4A1A-B8BC-F59F8C9B1E1B}"/>
                </a:ext>
              </a:extLst>
            </p:cNvPr>
            <p:cNvSpPr/>
            <p:nvPr/>
          </p:nvSpPr>
          <p:spPr>
            <a:xfrm>
              <a:off x="1314922" y="5718345"/>
              <a:ext cx="14582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Front-end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0EBEC1-90DC-4572-80AC-D3F9454392DF}"/>
                </a:ext>
              </a:extLst>
            </p:cNvPr>
            <p:cNvSpPr/>
            <p:nvPr/>
          </p:nvSpPr>
          <p:spPr>
            <a:xfrm>
              <a:off x="2773201" y="5718344"/>
              <a:ext cx="16205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Exec. (</a:t>
              </a:r>
              <a:r>
                <a:rPr lang="en-US" dirty="0" err="1">
                  <a:solidFill>
                    <a:schemeClr val="tx1"/>
                  </a:solidFill>
                </a:rPr>
                <a:t>OoO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195CAB-6107-41BA-963D-E63256291B1F}"/>
                </a:ext>
              </a:extLst>
            </p:cNvPr>
            <p:cNvSpPr/>
            <p:nvPr/>
          </p:nvSpPr>
          <p:spPr>
            <a:xfrm>
              <a:off x="4393779" y="5718343"/>
              <a:ext cx="1214336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Commit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29DBF62-3753-414E-89E9-13EA6EF01CEC}"/>
              </a:ext>
            </a:extLst>
          </p:cNvPr>
          <p:cNvSpPr/>
          <p:nvPr/>
        </p:nvSpPr>
        <p:spPr>
          <a:xfrm>
            <a:off x="6515760" y="3506777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Load</a:t>
            </a:r>
            <a:endParaRPr lang="es-ES" sz="2400" b="1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3A01E21-2B0B-40CB-9189-34B723595C5D}"/>
              </a:ext>
            </a:extLst>
          </p:cNvPr>
          <p:cNvSpPr/>
          <p:nvPr/>
        </p:nvSpPr>
        <p:spPr>
          <a:xfrm>
            <a:off x="7637534" y="4450881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s-E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F05101D-98E8-4745-9CF8-768025CB234F}"/>
              </a:ext>
            </a:extLst>
          </p:cNvPr>
          <p:cNvSpPr/>
          <p:nvPr/>
        </p:nvSpPr>
        <p:spPr>
          <a:xfrm rot="5400000">
            <a:off x="7531482" y="4069714"/>
            <a:ext cx="507669" cy="1855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230F416-5C8A-497E-BE75-E73973E6ABDC}"/>
              </a:ext>
            </a:extLst>
          </p:cNvPr>
          <p:cNvSpPr/>
          <p:nvPr/>
        </p:nvSpPr>
        <p:spPr>
          <a:xfrm>
            <a:off x="8071111" y="4463253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E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0E41F98-C62F-4DDF-B3A6-B8D5F67692FC}"/>
              </a:ext>
            </a:extLst>
          </p:cNvPr>
          <p:cNvSpPr/>
          <p:nvPr/>
        </p:nvSpPr>
        <p:spPr>
          <a:xfrm rot="16200000">
            <a:off x="8411147" y="4069714"/>
            <a:ext cx="507669" cy="1855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FC193E7-090E-42C7-B016-06CD76478190}"/>
              </a:ext>
            </a:extLst>
          </p:cNvPr>
          <p:cNvSpPr/>
          <p:nvPr/>
        </p:nvSpPr>
        <p:spPr>
          <a:xfrm>
            <a:off x="8504688" y="4463253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B1363A3-52CA-4DE9-B339-FA814ED4AC01}"/>
              </a:ext>
            </a:extLst>
          </p:cNvPr>
          <p:cNvSpPr/>
          <p:nvPr/>
        </p:nvSpPr>
        <p:spPr>
          <a:xfrm>
            <a:off x="8556316" y="1924993"/>
            <a:ext cx="1022586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61FBB7-3129-48AD-8A9C-FE7C7640ACB0}"/>
              </a:ext>
            </a:extLst>
          </p:cNvPr>
          <p:cNvSpPr/>
          <p:nvPr/>
        </p:nvSpPr>
        <p:spPr>
          <a:xfrm>
            <a:off x="7552415" y="1630097"/>
            <a:ext cx="989484" cy="87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575536-D0D9-4B34-BDC1-5F3D65D1C0E4}"/>
              </a:ext>
            </a:extLst>
          </p:cNvPr>
          <p:cNvSpPr/>
          <p:nvPr/>
        </p:nvSpPr>
        <p:spPr>
          <a:xfrm>
            <a:off x="9578902" y="1595734"/>
            <a:ext cx="989484" cy="8701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V</a:t>
            </a:r>
            <a:r>
              <a:rPr lang="es-ES" sz="5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C4A1CB0-C999-46E6-8704-F7800B35B9D1}"/>
              </a:ext>
            </a:extLst>
          </p:cNvPr>
          <p:cNvSpPr/>
          <p:nvPr/>
        </p:nvSpPr>
        <p:spPr>
          <a:xfrm>
            <a:off x="6828750" y="1124182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s-ES" dirty="0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724A048-120B-4443-9A4B-1BEEE33D48DF}"/>
              </a:ext>
            </a:extLst>
          </p:cNvPr>
          <p:cNvSpPr/>
          <p:nvPr/>
        </p:nvSpPr>
        <p:spPr>
          <a:xfrm>
            <a:off x="8964349" y="1124182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ES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5143B10-3624-4534-9E41-EDFF68B9EBB5}"/>
              </a:ext>
            </a:extLst>
          </p:cNvPr>
          <p:cNvSpPr/>
          <p:nvPr/>
        </p:nvSpPr>
        <p:spPr>
          <a:xfrm>
            <a:off x="10952811" y="1124182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5DAA851-3E0D-40FB-A03B-F30C78D5824A}"/>
              </a:ext>
            </a:extLst>
          </p:cNvPr>
          <p:cNvSpPr/>
          <p:nvPr/>
        </p:nvSpPr>
        <p:spPr>
          <a:xfrm>
            <a:off x="6792250" y="1928227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05BEB9-8091-424A-BBA3-5DE01E299EF0}"/>
              </a:ext>
            </a:extLst>
          </p:cNvPr>
          <p:cNvSpPr/>
          <p:nvPr/>
        </p:nvSpPr>
        <p:spPr>
          <a:xfrm>
            <a:off x="8521648" y="1352237"/>
            <a:ext cx="112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Predicted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8656D-38EB-41AA-8742-4176E721C5A4}"/>
              </a:ext>
            </a:extLst>
          </p:cNvPr>
          <p:cNvSpPr/>
          <p:nvPr/>
        </p:nvSpPr>
        <p:spPr>
          <a:xfrm>
            <a:off x="5977123" y="1364554"/>
            <a:ext cx="161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LD Instruction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6B3598B-36B3-4FC6-9628-A7D376B3EBF1}"/>
              </a:ext>
            </a:extLst>
          </p:cNvPr>
          <p:cNvSpPr/>
          <p:nvPr/>
        </p:nvSpPr>
        <p:spPr>
          <a:xfrm>
            <a:off x="10566772" y="1924992"/>
            <a:ext cx="1113777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7F7CF9-4E03-49CC-BCC2-6CCF5847E8E7}"/>
              </a:ext>
            </a:extLst>
          </p:cNvPr>
          <p:cNvSpPr/>
          <p:nvPr/>
        </p:nvSpPr>
        <p:spPr>
          <a:xfrm>
            <a:off x="10591392" y="1374229"/>
            <a:ext cx="112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Predicted</a:t>
            </a:r>
          </a:p>
          <a:p>
            <a:r>
              <a:rPr lang="en-US" dirty="0">
                <a:latin typeface="Cambria" panose="02040503050406030204" pitchFamily="18" charset="0"/>
              </a:rPr>
              <a:t> value </a:t>
            </a:r>
            <a:endParaRPr lang="es-ES" dirty="0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8E943405-1495-4F50-8533-6068753526D3}"/>
              </a:ext>
            </a:extLst>
          </p:cNvPr>
          <p:cNvSpPr/>
          <p:nvPr/>
        </p:nvSpPr>
        <p:spPr>
          <a:xfrm>
            <a:off x="4369280" y="2262446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s-ES" dirty="0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2B463786-4F42-4124-89E1-C1937F2D6B99}"/>
              </a:ext>
            </a:extLst>
          </p:cNvPr>
          <p:cNvSpPr/>
          <p:nvPr/>
        </p:nvSpPr>
        <p:spPr>
          <a:xfrm>
            <a:off x="4725555" y="2262446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ES" dirty="0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C075043E-8175-4912-994A-1FC19961227E}"/>
              </a:ext>
            </a:extLst>
          </p:cNvPr>
          <p:cNvSpPr/>
          <p:nvPr/>
        </p:nvSpPr>
        <p:spPr>
          <a:xfrm>
            <a:off x="5081830" y="2262446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CF723045-7FB4-4C03-A00F-9C608BE8A292}"/>
              </a:ext>
            </a:extLst>
          </p:cNvPr>
          <p:cNvSpPr/>
          <p:nvPr/>
        </p:nvSpPr>
        <p:spPr>
          <a:xfrm>
            <a:off x="5035469" y="3737609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E963AE-82D2-4992-96AB-FAB210F81340}"/>
              </a:ext>
            </a:extLst>
          </p:cNvPr>
          <p:cNvGrpSpPr/>
          <p:nvPr/>
        </p:nvGrpSpPr>
        <p:grpSpPr>
          <a:xfrm>
            <a:off x="7637534" y="5723775"/>
            <a:ext cx="4293193" cy="273933"/>
            <a:chOff x="1314922" y="5718343"/>
            <a:chExt cx="4293193" cy="27393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245224-2574-40BC-90C8-2D8771805E3A}"/>
                </a:ext>
              </a:extLst>
            </p:cNvPr>
            <p:cNvSpPr/>
            <p:nvPr/>
          </p:nvSpPr>
          <p:spPr>
            <a:xfrm>
              <a:off x="1314922" y="5718345"/>
              <a:ext cx="14582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Front-end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5F9B34-94BA-4680-A0E8-189D80BAD6EC}"/>
                </a:ext>
              </a:extLst>
            </p:cNvPr>
            <p:cNvSpPr/>
            <p:nvPr/>
          </p:nvSpPr>
          <p:spPr>
            <a:xfrm>
              <a:off x="2773201" y="5718344"/>
              <a:ext cx="16205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Exec. (</a:t>
              </a:r>
              <a:r>
                <a:rPr lang="en-US" dirty="0" err="1">
                  <a:solidFill>
                    <a:schemeClr val="tx1"/>
                  </a:solidFill>
                </a:rPr>
                <a:t>OoO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FD6BEF-25AF-4A54-AAE6-BC28BA290E09}"/>
                </a:ext>
              </a:extLst>
            </p:cNvPr>
            <p:cNvSpPr/>
            <p:nvPr/>
          </p:nvSpPr>
          <p:spPr>
            <a:xfrm>
              <a:off x="4393779" y="5718343"/>
              <a:ext cx="1214336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Commit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BE61879-F549-42A1-9A8F-C795438F07A1}"/>
              </a:ext>
            </a:extLst>
          </p:cNvPr>
          <p:cNvSpPr/>
          <p:nvPr/>
        </p:nvSpPr>
        <p:spPr>
          <a:xfrm>
            <a:off x="5791997" y="5445241"/>
            <a:ext cx="1760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Dependent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instruction</a:t>
            </a:r>
            <a:endParaRPr lang="es-ES" sz="2400" b="1" dirty="0"/>
          </a:p>
        </p:txBody>
      </p:sp>
      <p:sp>
        <p:nvSpPr>
          <p:cNvPr id="4" name="TIME">
            <a:extLst>
              <a:ext uri="{FF2B5EF4-FFF2-40B4-BE49-F238E27FC236}">
                <a16:creationId xmlns:a16="http://schemas.microsoft.com/office/drawing/2014/main" id="{BC927B71-F49C-4A3F-AF86-13AAE0795F0D}"/>
              </a:ext>
            </a:extLst>
          </p:cNvPr>
          <p:cNvSpPr/>
          <p:nvPr/>
        </p:nvSpPr>
        <p:spPr>
          <a:xfrm>
            <a:off x="6891424" y="4769621"/>
            <a:ext cx="875419" cy="480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  <a:endParaRPr lang="es-ES" dirty="0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3E812FD0-7A2C-431B-827A-0615F2596062}"/>
              </a:ext>
            </a:extLst>
          </p:cNvPr>
          <p:cNvSpPr/>
          <p:nvPr/>
        </p:nvSpPr>
        <p:spPr>
          <a:xfrm>
            <a:off x="8948030" y="5384510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s-ES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0DCA72AD-D394-46FB-B6E9-7CD56B84B9E3}"/>
              </a:ext>
            </a:extLst>
          </p:cNvPr>
          <p:cNvSpPr/>
          <p:nvPr/>
        </p:nvSpPr>
        <p:spPr>
          <a:xfrm>
            <a:off x="4231214" y="4457249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3685 -4.07407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5 -4.07407E-6 L 0.07227 0.00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7 0.0007 L 0.10807 -4.07407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41" grpId="0" animBg="1"/>
      <p:bldP spid="42" grpId="0" animBg="1"/>
      <p:bldP spid="43" grpId="0" animBg="1"/>
      <p:bldP spid="44" grpId="0" animBg="1"/>
      <p:bldP spid="49" grpId="0"/>
      <p:bldP spid="4" grpId="0" animBg="1"/>
      <p:bldP spid="4" grpId="1" animBg="1"/>
      <p:bldP spid="4" grpId="2" animBg="1"/>
      <p:bldP spid="4" grpId="3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1070586" y="325569"/>
            <a:ext cx="7011232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AVPP: Update Overview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5DB43-4AE6-403A-AB3E-1A14DBA40D45}"/>
              </a:ext>
            </a:extLst>
          </p:cNvPr>
          <p:cNvSpPr/>
          <p:nvPr/>
        </p:nvSpPr>
        <p:spPr>
          <a:xfrm>
            <a:off x="501415" y="1049917"/>
            <a:ext cx="1069663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Cambria" panose="02040503050406030204" pitchFamily="18" charset="0"/>
              </a:rPr>
              <a:t>Update the AT </a:t>
            </a:r>
            <a:r>
              <a:rPr lang="en-US" sz="2800" dirty="0" err="1">
                <a:latin typeface="Cambria" panose="02040503050406030204" pitchFamily="18" charset="0"/>
              </a:rPr>
              <a:t>at</a:t>
            </a:r>
            <a:r>
              <a:rPr lang="en-US" sz="2800" dirty="0">
                <a:latin typeface="Cambria" panose="02040503050406030204" pitchFamily="18" charset="0"/>
              </a:rPr>
              <a:t> commit of </a:t>
            </a:r>
            <a:r>
              <a:rPr lang="en-US" sz="2800" dirty="0">
                <a:solidFill>
                  <a:srgbClr val="FF0DEE"/>
                </a:solidFill>
                <a:latin typeface="Cambria" panose="02040503050406030204" pitchFamily="18" charset="0"/>
              </a:rPr>
              <a:t>every load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Cambria" panose="02040503050406030204" pitchFamily="18" charset="0"/>
              </a:rPr>
              <a:t>Update the VT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At the commit of every 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store instruction</a:t>
            </a:r>
            <a:r>
              <a:rPr lang="en-US" sz="2800" dirty="0">
                <a:latin typeface="Cambria" panose="02040503050406030204" pitchFamily="18" charset="0"/>
              </a:rPr>
              <a:t>. Keeps the VT coherent with memory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At the commit of every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</a:rPr>
              <a:t>load instruction?</a:t>
            </a:r>
            <a:endParaRPr lang="en-US" sz="24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3D0CF8-BF6B-4AC8-89F7-A91DF0A12C12}"/>
              </a:ext>
            </a:extLst>
          </p:cNvPr>
          <p:cNvGrpSpPr/>
          <p:nvPr/>
        </p:nvGrpSpPr>
        <p:grpSpPr>
          <a:xfrm>
            <a:off x="7593886" y="3392085"/>
            <a:ext cx="4293193" cy="273933"/>
            <a:chOff x="1314922" y="5718343"/>
            <a:chExt cx="4293193" cy="2739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75DBEE-AAB6-4F5D-AA2C-F0FED6146B6E}"/>
                </a:ext>
              </a:extLst>
            </p:cNvPr>
            <p:cNvSpPr/>
            <p:nvPr/>
          </p:nvSpPr>
          <p:spPr>
            <a:xfrm>
              <a:off x="1314922" y="5718345"/>
              <a:ext cx="14582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Front-end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E1DCD9-2C63-40FD-8DEE-5DEC10F49121}"/>
                </a:ext>
              </a:extLst>
            </p:cNvPr>
            <p:cNvSpPr/>
            <p:nvPr/>
          </p:nvSpPr>
          <p:spPr>
            <a:xfrm>
              <a:off x="2773201" y="5718344"/>
              <a:ext cx="16205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Exec. (</a:t>
              </a:r>
              <a:r>
                <a:rPr lang="en-US" dirty="0" err="1">
                  <a:solidFill>
                    <a:schemeClr val="tx1"/>
                  </a:solidFill>
                </a:rPr>
                <a:t>OoO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9CCA4C-AC34-4018-B1FC-0A2B4F6790F1}"/>
                </a:ext>
              </a:extLst>
            </p:cNvPr>
            <p:cNvSpPr/>
            <p:nvPr/>
          </p:nvSpPr>
          <p:spPr>
            <a:xfrm>
              <a:off x="4393779" y="5718343"/>
              <a:ext cx="1214336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Commit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7C48A94-0AAC-45CE-A77B-62C48DCB99F5}"/>
              </a:ext>
            </a:extLst>
          </p:cNvPr>
          <p:cNvSpPr/>
          <p:nvPr/>
        </p:nvSpPr>
        <p:spPr>
          <a:xfrm>
            <a:off x="6472110" y="3311073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Load</a:t>
            </a:r>
            <a:endParaRPr lang="es-ES" sz="2400" b="1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F91E0CE-6E84-4EEB-A72D-0B90D3D2D470}"/>
              </a:ext>
            </a:extLst>
          </p:cNvPr>
          <p:cNvSpPr/>
          <p:nvPr/>
        </p:nvSpPr>
        <p:spPr>
          <a:xfrm>
            <a:off x="11498159" y="4242104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2A7625C3-EA32-40FF-8111-32BFACD1B423}"/>
              </a:ext>
            </a:extLst>
          </p:cNvPr>
          <p:cNvSpPr/>
          <p:nvPr/>
        </p:nvSpPr>
        <p:spPr>
          <a:xfrm>
            <a:off x="10377177" y="4242201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s-E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5FEFFB6-1B93-4632-A19D-4F4C1F924B78}"/>
              </a:ext>
            </a:extLst>
          </p:cNvPr>
          <p:cNvSpPr/>
          <p:nvPr/>
        </p:nvSpPr>
        <p:spPr>
          <a:xfrm rot="16200000">
            <a:off x="11392106" y="3859118"/>
            <a:ext cx="507669" cy="1855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01678C9-7897-4111-B4F7-1706B4A58C37}"/>
              </a:ext>
            </a:extLst>
          </p:cNvPr>
          <p:cNvSpPr/>
          <p:nvPr/>
        </p:nvSpPr>
        <p:spPr>
          <a:xfrm>
            <a:off x="9552520" y="4220618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596E02-5E6A-4F51-B589-FE6D97085F6F}"/>
              </a:ext>
            </a:extLst>
          </p:cNvPr>
          <p:cNvGrpSpPr/>
          <p:nvPr/>
        </p:nvGrpSpPr>
        <p:grpSpPr>
          <a:xfrm>
            <a:off x="7593886" y="5090861"/>
            <a:ext cx="4293193" cy="273933"/>
            <a:chOff x="1314922" y="5718343"/>
            <a:chExt cx="4293193" cy="273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0D87A8-CFBE-4E19-98F4-8AA01BD9B640}"/>
                </a:ext>
              </a:extLst>
            </p:cNvPr>
            <p:cNvSpPr/>
            <p:nvPr/>
          </p:nvSpPr>
          <p:spPr>
            <a:xfrm>
              <a:off x="1314922" y="5718345"/>
              <a:ext cx="14582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Front-end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A632956-E992-452B-BD6C-FFB8580520B3}"/>
                </a:ext>
              </a:extLst>
            </p:cNvPr>
            <p:cNvSpPr/>
            <p:nvPr/>
          </p:nvSpPr>
          <p:spPr>
            <a:xfrm>
              <a:off x="2773201" y="5718344"/>
              <a:ext cx="1620578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Exec. (</a:t>
              </a:r>
              <a:r>
                <a:rPr lang="en-US" dirty="0" err="1">
                  <a:solidFill>
                    <a:schemeClr val="tx1"/>
                  </a:solidFill>
                </a:rPr>
                <a:t>OoO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A1343D-A707-40CE-9D56-AFE2F7739B8C}"/>
                </a:ext>
              </a:extLst>
            </p:cNvPr>
            <p:cNvSpPr/>
            <p:nvPr/>
          </p:nvSpPr>
          <p:spPr>
            <a:xfrm>
              <a:off x="4393779" y="5718343"/>
              <a:ext cx="1214336" cy="2739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Commit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39560A-743A-4BA3-9467-CA159EDB95A7}"/>
              </a:ext>
            </a:extLst>
          </p:cNvPr>
          <p:cNvSpPr/>
          <p:nvPr/>
        </p:nvSpPr>
        <p:spPr>
          <a:xfrm>
            <a:off x="6390105" y="4996993"/>
            <a:ext cx="92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Store</a:t>
            </a:r>
            <a:endParaRPr lang="es-ES" sz="2400" b="1" dirty="0"/>
          </a:p>
        </p:txBody>
      </p:sp>
      <p:sp>
        <p:nvSpPr>
          <p:cNvPr id="37" name="TIME">
            <a:extLst>
              <a:ext uri="{FF2B5EF4-FFF2-40B4-BE49-F238E27FC236}">
                <a16:creationId xmlns:a16="http://schemas.microsoft.com/office/drawing/2014/main" id="{978665DF-B185-417E-85D6-9B9B25CE3F02}"/>
              </a:ext>
            </a:extLst>
          </p:cNvPr>
          <p:cNvSpPr/>
          <p:nvPr/>
        </p:nvSpPr>
        <p:spPr>
          <a:xfrm>
            <a:off x="8799502" y="4433231"/>
            <a:ext cx="875419" cy="480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  <a:endParaRPr lang="es-E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2B07BC-C779-46E7-AD10-ACB0A7387159}"/>
              </a:ext>
            </a:extLst>
          </p:cNvPr>
          <p:cNvSpPr/>
          <p:nvPr/>
        </p:nvSpPr>
        <p:spPr>
          <a:xfrm>
            <a:off x="1705303" y="4446236"/>
            <a:ext cx="989484" cy="87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9BC0D4-31E6-49D6-A7C5-E18A387F7353}"/>
              </a:ext>
            </a:extLst>
          </p:cNvPr>
          <p:cNvSpPr/>
          <p:nvPr/>
        </p:nvSpPr>
        <p:spPr>
          <a:xfrm>
            <a:off x="4424958" y="4446236"/>
            <a:ext cx="989484" cy="8701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V</a:t>
            </a:r>
            <a:r>
              <a:rPr lang="es-ES" sz="5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DFD4BE35-971F-4A9D-93DC-AB091C3A20EC}"/>
              </a:ext>
            </a:extLst>
          </p:cNvPr>
          <p:cNvSpPr/>
          <p:nvPr/>
        </p:nvSpPr>
        <p:spPr>
          <a:xfrm>
            <a:off x="449156" y="4741969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s-E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0F5844F5-4A41-489B-875F-D574D11E970E}"/>
              </a:ext>
            </a:extLst>
          </p:cNvPr>
          <p:cNvSpPr/>
          <p:nvPr/>
        </p:nvSpPr>
        <p:spPr>
          <a:xfrm>
            <a:off x="945137" y="4526471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9ACB2F-C159-441E-B44D-C57F8DB75763}"/>
              </a:ext>
            </a:extLst>
          </p:cNvPr>
          <p:cNvSpPr/>
          <p:nvPr/>
        </p:nvSpPr>
        <p:spPr>
          <a:xfrm>
            <a:off x="460576" y="3860875"/>
            <a:ext cx="192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LD instruction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DA9E49E2-6AE9-49FC-BA30-67FD90616BDE}"/>
              </a:ext>
            </a:extLst>
          </p:cNvPr>
          <p:cNvSpPr/>
          <p:nvPr/>
        </p:nvSpPr>
        <p:spPr>
          <a:xfrm>
            <a:off x="945137" y="4963780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8929C0-B24E-4557-A728-1C5A949E9B49}"/>
              </a:ext>
            </a:extLst>
          </p:cNvPr>
          <p:cNvSpPr/>
          <p:nvPr/>
        </p:nvSpPr>
        <p:spPr>
          <a:xfrm>
            <a:off x="460576" y="5255459"/>
            <a:ext cx="127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Load Address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AA8542-754D-4BA2-BA6E-97A28296C70B}"/>
              </a:ext>
            </a:extLst>
          </p:cNvPr>
          <p:cNvSpPr/>
          <p:nvPr/>
        </p:nvSpPr>
        <p:spPr>
          <a:xfrm>
            <a:off x="9162841" y="3609361"/>
            <a:ext cx="127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Load Address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650525-5034-40DD-975A-D9998C16755D}"/>
              </a:ext>
            </a:extLst>
          </p:cNvPr>
          <p:cNvSpPr/>
          <p:nvPr/>
        </p:nvSpPr>
        <p:spPr>
          <a:xfrm>
            <a:off x="10175539" y="3800711"/>
            <a:ext cx="12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Value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B246FB03-51EB-44DC-871E-B1ED653DE002}"/>
              </a:ext>
            </a:extLst>
          </p:cNvPr>
          <p:cNvSpPr/>
          <p:nvPr/>
        </p:nvSpPr>
        <p:spPr>
          <a:xfrm>
            <a:off x="11504159" y="5973481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s-ES" dirty="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B14810F7-30BB-4C5C-A113-4C22CD3F91B1}"/>
              </a:ext>
            </a:extLst>
          </p:cNvPr>
          <p:cNvSpPr/>
          <p:nvPr/>
        </p:nvSpPr>
        <p:spPr>
          <a:xfrm rot="16200000">
            <a:off x="11398106" y="5590495"/>
            <a:ext cx="507669" cy="1855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F382FB80-775B-4B08-8ACF-6CE1DFDDEE8E}"/>
              </a:ext>
            </a:extLst>
          </p:cNvPr>
          <p:cNvSpPr/>
          <p:nvPr/>
        </p:nvSpPr>
        <p:spPr>
          <a:xfrm>
            <a:off x="9558520" y="5951995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s-E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0E13B5-B15A-4968-8E71-1B671579E085}"/>
              </a:ext>
            </a:extLst>
          </p:cNvPr>
          <p:cNvSpPr/>
          <p:nvPr/>
        </p:nvSpPr>
        <p:spPr>
          <a:xfrm>
            <a:off x="9168841" y="5340738"/>
            <a:ext cx="127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Store Address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4D91A3B3-9D56-4BC8-A5BB-FFAADFA008D5}"/>
              </a:ext>
            </a:extLst>
          </p:cNvPr>
          <p:cNvSpPr/>
          <p:nvPr/>
        </p:nvSpPr>
        <p:spPr>
          <a:xfrm>
            <a:off x="8688266" y="1192095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s-ES" dirty="0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1AEB3AB6-BCDA-44A0-B257-11C1B3C7B1CB}"/>
              </a:ext>
            </a:extLst>
          </p:cNvPr>
          <p:cNvSpPr/>
          <p:nvPr/>
        </p:nvSpPr>
        <p:spPr>
          <a:xfrm>
            <a:off x="3667987" y="4563909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55BA1F13-DFFF-46FA-A086-1E31CFE9B4E1}"/>
              </a:ext>
            </a:extLst>
          </p:cNvPr>
          <p:cNvSpPr/>
          <p:nvPr/>
        </p:nvSpPr>
        <p:spPr>
          <a:xfrm>
            <a:off x="3664793" y="4926502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2800CD7-5048-406B-A61D-6D32AE9E0658}"/>
              </a:ext>
            </a:extLst>
          </p:cNvPr>
          <p:cNvSpPr/>
          <p:nvPr/>
        </p:nvSpPr>
        <p:spPr>
          <a:xfrm>
            <a:off x="3449295" y="4033030"/>
            <a:ext cx="127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Store Address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16039442-A0EE-4DC3-BB03-C501ECC8F360}"/>
              </a:ext>
            </a:extLst>
          </p:cNvPr>
          <p:cNvSpPr/>
          <p:nvPr/>
        </p:nvSpPr>
        <p:spPr>
          <a:xfrm>
            <a:off x="3281354" y="4719849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s-E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5C80FC-EDA8-4CD2-B667-7D5167519490}"/>
              </a:ext>
            </a:extLst>
          </p:cNvPr>
          <p:cNvSpPr/>
          <p:nvPr/>
        </p:nvSpPr>
        <p:spPr>
          <a:xfrm>
            <a:off x="3464512" y="5172338"/>
            <a:ext cx="127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Store Value</a:t>
            </a: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27F2BFDD-51A8-423B-89FA-8511E0545E5A}"/>
              </a:ext>
            </a:extLst>
          </p:cNvPr>
          <p:cNvSpPr/>
          <p:nvPr/>
        </p:nvSpPr>
        <p:spPr>
          <a:xfrm>
            <a:off x="5281197" y="2463511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s-ES" dirty="0"/>
          </a:p>
        </p:txBody>
      </p:sp>
      <p:sp>
        <p:nvSpPr>
          <p:cNvPr id="68" name="TIME">
            <a:extLst>
              <a:ext uri="{FF2B5EF4-FFF2-40B4-BE49-F238E27FC236}">
                <a16:creationId xmlns:a16="http://schemas.microsoft.com/office/drawing/2014/main" id="{E76B145D-1E8B-4870-B3C1-3332B5650821}"/>
              </a:ext>
            </a:extLst>
          </p:cNvPr>
          <p:cNvSpPr/>
          <p:nvPr/>
        </p:nvSpPr>
        <p:spPr>
          <a:xfrm>
            <a:off x="8836048" y="6197318"/>
            <a:ext cx="875419" cy="480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  <a:endParaRPr lang="es-E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972850-ACF2-4009-A10F-910D0CC329F0}"/>
              </a:ext>
            </a:extLst>
          </p:cNvPr>
          <p:cNvSpPr/>
          <p:nvPr/>
        </p:nvSpPr>
        <p:spPr>
          <a:xfrm>
            <a:off x="1336960" y="2205753"/>
            <a:ext cx="7189902" cy="12229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Should we update the VT </a:t>
            </a:r>
          </a:p>
          <a:p>
            <a:pPr algn="ctr"/>
            <a:r>
              <a:rPr lang="en-US" sz="3200" dirty="0"/>
              <a:t>at the commit of every load instruction 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191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7175 0.00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5 0.00093 L 0.16498 0.000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6367 -0.0046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 animBg="1"/>
      <p:bldP spid="30" grpId="0" animBg="1"/>
      <p:bldP spid="31" grpId="0" animBg="1"/>
      <p:bldP spid="36" grpId="0"/>
      <p:bldP spid="37" grpId="0" animBg="1"/>
      <p:bldP spid="37" grpId="1" animBg="1"/>
      <p:bldP spid="37" grpId="2" animBg="1"/>
      <p:bldP spid="40" grpId="0" animBg="1"/>
      <p:bldP spid="41" grpId="0" animBg="1"/>
      <p:bldP spid="42" grpId="0" animBg="1"/>
      <p:bldP spid="45" grpId="0" animBg="1"/>
      <p:bldP spid="47" grpId="0"/>
      <p:bldP spid="50" grpId="0" animBg="1"/>
      <p:bldP spid="51" grpId="0"/>
      <p:bldP spid="52" grpId="0"/>
      <p:bldP spid="53" grpId="0"/>
      <p:bldP spid="55" grpId="0" animBg="1"/>
      <p:bldP spid="57" grpId="0" animBg="1"/>
      <p:bldP spid="58" grpId="0" animBg="1"/>
      <p:bldP spid="59" grpId="0"/>
      <p:bldP spid="61" grpId="0" animBg="1"/>
      <p:bldP spid="62" grpId="0" animBg="1"/>
      <p:bldP spid="63" grpId="0" animBg="1"/>
      <p:bldP spid="64" grpId="0"/>
      <p:bldP spid="65" grpId="0" animBg="1"/>
      <p:bldP spid="66" grpId="0"/>
      <p:bldP spid="67" grpId="0" animBg="1"/>
      <p:bldP spid="68" grpId="2" animBg="1"/>
      <p:bldP spid="68" grpId="3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4DB89DDA-6A8A-43BF-BDBC-56D2BA44F0BE}"/>
              </a:ext>
            </a:extLst>
          </p:cNvPr>
          <p:cNvSpPr/>
          <p:nvPr/>
        </p:nvSpPr>
        <p:spPr>
          <a:xfrm>
            <a:off x="3454276" y="1768693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7758DA-A656-48AA-B01A-DB488FB3C3D7}"/>
              </a:ext>
            </a:extLst>
          </p:cNvPr>
          <p:cNvSpPr/>
          <p:nvPr/>
        </p:nvSpPr>
        <p:spPr>
          <a:xfrm>
            <a:off x="4345792" y="176869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5AC6B8B-C972-447E-B020-FE5916555D87}"/>
              </a:ext>
            </a:extLst>
          </p:cNvPr>
          <p:cNvSpPr/>
          <p:nvPr/>
        </p:nvSpPr>
        <p:spPr>
          <a:xfrm>
            <a:off x="5410556" y="176869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5A3B2B-B76B-4F13-9226-D762DA77C521}"/>
              </a:ext>
            </a:extLst>
          </p:cNvPr>
          <p:cNvSpPr/>
          <p:nvPr/>
        </p:nvSpPr>
        <p:spPr>
          <a:xfrm>
            <a:off x="3450549" y="1761633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DDD2284-666E-4D75-A929-76C968D129B0}"/>
              </a:ext>
            </a:extLst>
          </p:cNvPr>
          <p:cNvSpPr/>
          <p:nvPr/>
        </p:nvSpPr>
        <p:spPr>
          <a:xfrm>
            <a:off x="4342065" y="176163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B619A77-813C-4358-81D6-19113B9E0EAA}"/>
              </a:ext>
            </a:extLst>
          </p:cNvPr>
          <p:cNvSpPr/>
          <p:nvPr/>
        </p:nvSpPr>
        <p:spPr>
          <a:xfrm>
            <a:off x="3450549" y="2088077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DAD227-7E58-4A28-888D-885A97C86502}"/>
              </a:ext>
            </a:extLst>
          </p:cNvPr>
          <p:cNvSpPr/>
          <p:nvPr/>
        </p:nvSpPr>
        <p:spPr>
          <a:xfrm>
            <a:off x="4342065" y="2088077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2BA377-9342-41EA-A4E6-48F380412034}"/>
              </a:ext>
            </a:extLst>
          </p:cNvPr>
          <p:cNvSpPr/>
          <p:nvPr/>
        </p:nvSpPr>
        <p:spPr>
          <a:xfrm>
            <a:off x="3450549" y="2414521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8EF6BFC-C2F2-4E4B-A2AE-A1632DC49F27}"/>
              </a:ext>
            </a:extLst>
          </p:cNvPr>
          <p:cNvSpPr/>
          <p:nvPr/>
        </p:nvSpPr>
        <p:spPr>
          <a:xfrm>
            <a:off x="4342065" y="2414521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2F4FDF8-A82D-4FAB-84A9-73F5965EA00F}"/>
              </a:ext>
            </a:extLst>
          </p:cNvPr>
          <p:cNvSpPr/>
          <p:nvPr/>
        </p:nvSpPr>
        <p:spPr>
          <a:xfrm>
            <a:off x="3450549" y="2740965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701771D-C911-483A-AAFF-28E6D5BF8FE6}"/>
              </a:ext>
            </a:extLst>
          </p:cNvPr>
          <p:cNvSpPr/>
          <p:nvPr/>
        </p:nvSpPr>
        <p:spPr>
          <a:xfrm>
            <a:off x="4342065" y="2740965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AA29C6-52DC-4017-93B6-5582AD14734C}"/>
              </a:ext>
            </a:extLst>
          </p:cNvPr>
          <p:cNvSpPr/>
          <p:nvPr/>
        </p:nvSpPr>
        <p:spPr>
          <a:xfrm>
            <a:off x="3707794" y="1370857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tag</a:t>
            </a:r>
            <a:endParaRPr lang="es-E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E31279F-3CAB-48A5-8E25-FDBE97F8FFBE}"/>
              </a:ext>
            </a:extLst>
          </p:cNvPr>
          <p:cNvSpPr/>
          <p:nvPr/>
        </p:nvSpPr>
        <p:spPr>
          <a:xfrm>
            <a:off x="4325366" y="1381575"/>
            <a:ext cx="117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Last value</a:t>
            </a:r>
            <a:endParaRPr lang="es-E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F657D8E-48BF-4060-87FB-BD551B5A0E76}"/>
              </a:ext>
            </a:extLst>
          </p:cNvPr>
          <p:cNvSpPr/>
          <p:nvPr/>
        </p:nvSpPr>
        <p:spPr>
          <a:xfrm>
            <a:off x="5406829" y="176163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283311A-8CAF-4675-B096-610F4EA8FBC3}"/>
              </a:ext>
            </a:extLst>
          </p:cNvPr>
          <p:cNvSpPr/>
          <p:nvPr/>
        </p:nvSpPr>
        <p:spPr>
          <a:xfrm>
            <a:off x="5406829" y="2088077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F27785-9E7A-45CC-991A-2013757DBF00}"/>
              </a:ext>
            </a:extLst>
          </p:cNvPr>
          <p:cNvSpPr/>
          <p:nvPr/>
        </p:nvSpPr>
        <p:spPr>
          <a:xfrm>
            <a:off x="5406829" y="2414521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59AD8B1-1212-45B7-8494-23CBE56583C7}"/>
              </a:ext>
            </a:extLst>
          </p:cNvPr>
          <p:cNvSpPr/>
          <p:nvPr/>
        </p:nvSpPr>
        <p:spPr>
          <a:xfrm>
            <a:off x="5406829" y="2740965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A02961-DAC8-4A7E-9F90-EEACC515800E}"/>
              </a:ext>
            </a:extLst>
          </p:cNvPr>
          <p:cNvSpPr/>
          <p:nvPr/>
        </p:nvSpPr>
        <p:spPr>
          <a:xfrm>
            <a:off x="5551628" y="1381575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Stride</a:t>
            </a:r>
            <a:endParaRPr lang="es-E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9C60A33-3360-4EDF-84FF-5100CBA986E9}"/>
              </a:ext>
            </a:extLst>
          </p:cNvPr>
          <p:cNvSpPr/>
          <p:nvPr/>
        </p:nvSpPr>
        <p:spPr>
          <a:xfrm>
            <a:off x="4343929" y="1757229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C12FB7B-B0FE-421D-B935-5CD78B4FDD8E}"/>
              </a:ext>
            </a:extLst>
          </p:cNvPr>
          <p:cNvSpPr/>
          <p:nvPr/>
        </p:nvSpPr>
        <p:spPr>
          <a:xfrm>
            <a:off x="4350768" y="1763626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5FB3713-8015-4540-872D-5258536E5222}"/>
              </a:ext>
            </a:extLst>
          </p:cNvPr>
          <p:cNvSpPr/>
          <p:nvPr/>
        </p:nvSpPr>
        <p:spPr>
          <a:xfrm>
            <a:off x="4339577" y="1755678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C035E39-5AEC-490F-B7D7-3F5AEFD8D81E}"/>
              </a:ext>
            </a:extLst>
          </p:cNvPr>
          <p:cNvSpPr/>
          <p:nvPr/>
        </p:nvSpPr>
        <p:spPr>
          <a:xfrm>
            <a:off x="5403102" y="1758520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349135" y="121240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AVPP: Updating the VT at Each Load Instruction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5DB43-4AE6-403A-AB3E-1A14DBA40D45}"/>
              </a:ext>
            </a:extLst>
          </p:cNvPr>
          <p:cNvSpPr/>
          <p:nvPr/>
        </p:nvSpPr>
        <p:spPr>
          <a:xfrm>
            <a:off x="1086351" y="1011832"/>
            <a:ext cx="19148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</a:t>
            </a:r>
            <a:r>
              <a:rPr lang="es-ES" sz="2800" dirty="0">
                <a:solidFill>
                  <a:srgbClr val="C00000"/>
                </a:solidFill>
                <a:latin typeface="Cambria" panose="02040503050406030204" pitchFamily="18" charset="0"/>
              </a:rPr>
              <a:t>[4]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[8]</a:t>
            </a: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[12]</a:t>
            </a: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[16]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8247B-F903-48F9-9B69-75A24D7A1D5B}"/>
              </a:ext>
            </a:extLst>
          </p:cNvPr>
          <p:cNvSpPr/>
          <p:nvPr/>
        </p:nvSpPr>
        <p:spPr>
          <a:xfrm>
            <a:off x="4452488" y="2896733"/>
            <a:ext cx="945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/>
              <a:t>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441179-7B78-4866-9C84-8A00388D7E3E}"/>
              </a:ext>
            </a:extLst>
          </p:cNvPr>
          <p:cNvSpPr/>
          <p:nvPr/>
        </p:nvSpPr>
        <p:spPr>
          <a:xfrm>
            <a:off x="7931434" y="1787414"/>
            <a:ext cx="1064762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2E35CB-F8C7-4C15-9A0A-07A5B2094C79}"/>
              </a:ext>
            </a:extLst>
          </p:cNvPr>
          <p:cNvSpPr/>
          <p:nvPr/>
        </p:nvSpPr>
        <p:spPr>
          <a:xfrm>
            <a:off x="8996198" y="1787414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15C8C7-4DF7-4521-9446-6485BD5F7046}"/>
              </a:ext>
            </a:extLst>
          </p:cNvPr>
          <p:cNvSpPr/>
          <p:nvPr/>
        </p:nvSpPr>
        <p:spPr>
          <a:xfrm>
            <a:off x="7931433" y="2113858"/>
            <a:ext cx="1064763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8</a:t>
            </a:r>
            <a:endParaRPr lang="es-ES" sz="5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FEE39-EE4C-433C-9862-D07C992BF470}"/>
              </a:ext>
            </a:extLst>
          </p:cNvPr>
          <p:cNvSpPr/>
          <p:nvPr/>
        </p:nvSpPr>
        <p:spPr>
          <a:xfrm>
            <a:off x="8996198" y="2113858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73E18-9AC4-4789-8F03-A8830E705CEE}"/>
              </a:ext>
            </a:extLst>
          </p:cNvPr>
          <p:cNvSpPr/>
          <p:nvPr/>
        </p:nvSpPr>
        <p:spPr>
          <a:xfrm>
            <a:off x="7931434" y="2440302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ED349-044F-4C0E-A24E-324A69237920}"/>
              </a:ext>
            </a:extLst>
          </p:cNvPr>
          <p:cNvSpPr/>
          <p:nvPr/>
        </p:nvSpPr>
        <p:spPr>
          <a:xfrm>
            <a:off x="8996198" y="2440302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9CF8BE-20D8-4B64-BFBF-7B3D663B2B28}"/>
              </a:ext>
            </a:extLst>
          </p:cNvPr>
          <p:cNvSpPr/>
          <p:nvPr/>
        </p:nvSpPr>
        <p:spPr>
          <a:xfrm>
            <a:off x="7931434" y="2766746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93537F-850A-4B17-B10D-8FB4174F0F10}"/>
              </a:ext>
            </a:extLst>
          </p:cNvPr>
          <p:cNvSpPr/>
          <p:nvPr/>
        </p:nvSpPr>
        <p:spPr>
          <a:xfrm>
            <a:off x="8996198" y="2766746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F76D7F-79A2-45C7-8BA6-37A9A451AA31}"/>
              </a:ext>
            </a:extLst>
          </p:cNvPr>
          <p:cNvSpPr/>
          <p:nvPr/>
        </p:nvSpPr>
        <p:spPr>
          <a:xfrm>
            <a:off x="8188679" y="139663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addr</a:t>
            </a:r>
            <a:endParaRPr lang="es-E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1707FB-A2A4-4D48-8563-A3D48F8A9788}"/>
              </a:ext>
            </a:extLst>
          </p:cNvPr>
          <p:cNvSpPr/>
          <p:nvPr/>
        </p:nvSpPr>
        <p:spPr>
          <a:xfrm>
            <a:off x="8943939" y="1396638"/>
            <a:ext cx="71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value</a:t>
            </a:r>
            <a:endParaRPr lang="es-E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757C8C-6F03-449A-9C11-BC4500AEAAAA}"/>
              </a:ext>
            </a:extLst>
          </p:cNvPr>
          <p:cNvSpPr/>
          <p:nvPr/>
        </p:nvSpPr>
        <p:spPr>
          <a:xfrm>
            <a:off x="8482867" y="2911802"/>
            <a:ext cx="9957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/>
              <a:t>VT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37183-F74C-4893-915A-EC37DCE4786F}"/>
              </a:ext>
            </a:extLst>
          </p:cNvPr>
          <p:cNvSpPr/>
          <p:nvPr/>
        </p:nvSpPr>
        <p:spPr>
          <a:xfrm>
            <a:off x="1118774" y="1088137"/>
            <a:ext cx="61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</a:rPr>
              <a:t>PC</a:t>
            </a:r>
            <a:endParaRPr lang="es-ES" sz="2400" u="sng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26683D-D0DC-4949-B0C5-2A8EAE423956}"/>
              </a:ext>
            </a:extLst>
          </p:cNvPr>
          <p:cNvSpPr/>
          <p:nvPr/>
        </p:nvSpPr>
        <p:spPr>
          <a:xfrm>
            <a:off x="1631212" y="1092911"/>
            <a:ext cx="2186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</a:rPr>
              <a:t>Instruction</a:t>
            </a:r>
            <a:endParaRPr lang="es-ES" sz="2400" u="sng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508DCC-A8CD-45D9-B932-28DE0CCFA4FE}"/>
              </a:ext>
            </a:extLst>
          </p:cNvPr>
          <p:cNvSpPr/>
          <p:nvPr/>
        </p:nvSpPr>
        <p:spPr>
          <a:xfrm>
            <a:off x="7927127" y="4741922"/>
            <a:ext cx="105126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6BCBB6-AF49-474B-8526-FF450DD94930}"/>
              </a:ext>
            </a:extLst>
          </p:cNvPr>
          <p:cNvSpPr/>
          <p:nvPr/>
        </p:nvSpPr>
        <p:spPr>
          <a:xfrm>
            <a:off x="8978393" y="4741922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B30657-C018-4321-9307-237404CCD281}"/>
              </a:ext>
            </a:extLst>
          </p:cNvPr>
          <p:cNvSpPr/>
          <p:nvPr/>
        </p:nvSpPr>
        <p:spPr>
          <a:xfrm>
            <a:off x="7927127" y="5068366"/>
            <a:ext cx="105126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67B46A-BE21-441F-A1F9-119125882E8D}"/>
              </a:ext>
            </a:extLst>
          </p:cNvPr>
          <p:cNvSpPr/>
          <p:nvPr/>
        </p:nvSpPr>
        <p:spPr>
          <a:xfrm>
            <a:off x="8978393" y="5068366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227BFC-86E5-48C5-BB24-2B66140B3640}"/>
              </a:ext>
            </a:extLst>
          </p:cNvPr>
          <p:cNvSpPr/>
          <p:nvPr/>
        </p:nvSpPr>
        <p:spPr>
          <a:xfrm>
            <a:off x="7927126" y="5394810"/>
            <a:ext cx="1051265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210CA3-521A-41C5-B9E4-0FF232758B23}"/>
              </a:ext>
            </a:extLst>
          </p:cNvPr>
          <p:cNvSpPr/>
          <p:nvPr/>
        </p:nvSpPr>
        <p:spPr>
          <a:xfrm>
            <a:off x="8978393" y="5394810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34A14B-3C1D-4E66-B2F9-0EF22AAE04A2}"/>
              </a:ext>
            </a:extLst>
          </p:cNvPr>
          <p:cNvSpPr/>
          <p:nvPr/>
        </p:nvSpPr>
        <p:spPr>
          <a:xfrm>
            <a:off x="7927127" y="5721254"/>
            <a:ext cx="10512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22D138-12D1-443E-8F01-3AF781685E85}"/>
              </a:ext>
            </a:extLst>
          </p:cNvPr>
          <p:cNvSpPr/>
          <p:nvPr/>
        </p:nvSpPr>
        <p:spPr>
          <a:xfrm>
            <a:off x="8978393" y="5721254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E05C84-5120-4635-8F56-6290636C138A}"/>
              </a:ext>
            </a:extLst>
          </p:cNvPr>
          <p:cNvSpPr/>
          <p:nvPr/>
        </p:nvSpPr>
        <p:spPr>
          <a:xfrm>
            <a:off x="8241750" y="4398199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tag</a:t>
            </a:r>
            <a:endParaRPr lang="es-E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E38EA5-7DE4-4D74-BD32-FF1EE0DBCE7B}"/>
              </a:ext>
            </a:extLst>
          </p:cNvPr>
          <p:cNvSpPr/>
          <p:nvPr/>
        </p:nvSpPr>
        <p:spPr>
          <a:xfrm>
            <a:off x="9177165" y="4398199"/>
            <a:ext cx="47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val</a:t>
            </a:r>
            <a:endParaRPr lang="es-E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F4B018-5F65-4D25-95B3-3895421B980A}"/>
              </a:ext>
            </a:extLst>
          </p:cNvPr>
          <p:cNvSpPr/>
          <p:nvPr/>
        </p:nvSpPr>
        <p:spPr>
          <a:xfrm>
            <a:off x="7634200" y="6000147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dirty="0"/>
              <a:t>L1 Cache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2F65C0-B9EF-46A7-9AEF-6DD1D2ED5184}"/>
              </a:ext>
            </a:extLst>
          </p:cNvPr>
          <p:cNvSpPr/>
          <p:nvPr/>
        </p:nvSpPr>
        <p:spPr>
          <a:xfrm>
            <a:off x="9975199" y="850879"/>
            <a:ext cx="209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Correct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predictions :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C0E297-3E34-45AB-835B-EC8CD682B5F2}"/>
              </a:ext>
            </a:extLst>
          </p:cNvPr>
          <p:cNvSpPr/>
          <p:nvPr/>
        </p:nvSpPr>
        <p:spPr>
          <a:xfrm>
            <a:off x="11760016" y="1224689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3A3C2F7D-A361-4CE8-8690-F700FA4F3F09}"/>
              </a:ext>
            </a:extLst>
          </p:cNvPr>
          <p:cNvSpPr/>
          <p:nvPr/>
        </p:nvSpPr>
        <p:spPr>
          <a:xfrm>
            <a:off x="244061" y="1592451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61AFE7E8-8303-4B0B-8D8F-572CDE9A00D9}"/>
              </a:ext>
            </a:extLst>
          </p:cNvPr>
          <p:cNvSpPr/>
          <p:nvPr/>
        </p:nvSpPr>
        <p:spPr>
          <a:xfrm>
            <a:off x="244061" y="2042690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AB9FC950-D723-40BB-8028-93390C6956BA}"/>
              </a:ext>
            </a:extLst>
          </p:cNvPr>
          <p:cNvSpPr/>
          <p:nvPr/>
        </p:nvSpPr>
        <p:spPr>
          <a:xfrm>
            <a:off x="244061" y="2447204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95793A60-9FB4-4C9C-9A3B-4DC450A978AC}"/>
              </a:ext>
            </a:extLst>
          </p:cNvPr>
          <p:cNvSpPr/>
          <p:nvPr/>
        </p:nvSpPr>
        <p:spPr>
          <a:xfrm>
            <a:off x="223313" y="2895825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DBF74BF8-E82C-438C-9A12-7175B651A5C2}"/>
              </a:ext>
            </a:extLst>
          </p:cNvPr>
          <p:cNvSpPr/>
          <p:nvPr/>
        </p:nvSpPr>
        <p:spPr>
          <a:xfrm>
            <a:off x="3933164" y="2997996"/>
            <a:ext cx="1514475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MISS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252FD0F4-B9BA-49F1-B0A8-1C2F2DEB2D8C}"/>
              </a:ext>
            </a:extLst>
          </p:cNvPr>
          <p:cNvSpPr/>
          <p:nvPr/>
        </p:nvSpPr>
        <p:spPr>
          <a:xfrm>
            <a:off x="6589310" y="2455173"/>
            <a:ext cx="1205527" cy="2086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754B914D-B13B-4882-B606-0D55DD37614C}"/>
              </a:ext>
            </a:extLst>
          </p:cNvPr>
          <p:cNvSpPr/>
          <p:nvPr/>
        </p:nvSpPr>
        <p:spPr>
          <a:xfrm>
            <a:off x="6593037" y="2466472"/>
            <a:ext cx="1205527" cy="2086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xplosion: 8 Points 68">
            <a:extLst>
              <a:ext uri="{FF2B5EF4-FFF2-40B4-BE49-F238E27FC236}">
                <a16:creationId xmlns:a16="http://schemas.microsoft.com/office/drawing/2014/main" id="{F0F05508-5F8B-41B8-B862-1D513D175AD0}"/>
              </a:ext>
            </a:extLst>
          </p:cNvPr>
          <p:cNvSpPr/>
          <p:nvPr/>
        </p:nvSpPr>
        <p:spPr>
          <a:xfrm>
            <a:off x="8221153" y="3017202"/>
            <a:ext cx="1514475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MISS</a:t>
            </a:r>
          </a:p>
        </p:txBody>
      </p: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E3C80909-A26E-4903-A90B-2991D402585D}"/>
              </a:ext>
            </a:extLst>
          </p:cNvPr>
          <p:cNvCxnSpPr>
            <a:cxnSpLocks/>
            <a:stCxn id="34" idx="3"/>
            <a:endCxn id="21" idx="1"/>
          </p:cNvCxnSpPr>
          <p:nvPr/>
        </p:nvCxnSpPr>
        <p:spPr>
          <a:xfrm flipH="1" flipV="1">
            <a:off x="7931434" y="1950636"/>
            <a:ext cx="1938475" cy="2954508"/>
          </a:xfrm>
          <a:prstGeom prst="curvedConnector5">
            <a:avLst>
              <a:gd name="adj1" fmla="val -11793"/>
              <a:gd name="adj2" fmla="val 50000"/>
              <a:gd name="adj3" fmla="val 111793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485F026D-1E2B-43EC-A84B-EC1FEBC7ACA9}"/>
              </a:ext>
            </a:extLst>
          </p:cNvPr>
          <p:cNvCxnSpPr>
            <a:cxnSpLocks/>
            <a:stCxn id="36" idx="3"/>
          </p:cNvCxnSpPr>
          <p:nvPr/>
        </p:nvCxnSpPr>
        <p:spPr>
          <a:xfrm flipH="1" flipV="1">
            <a:off x="7931431" y="2297428"/>
            <a:ext cx="1938478" cy="2934160"/>
          </a:xfrm>
          <a:prstGeom prst="curvedConnector4">
            <a:avLst>
              <a:gd name="adj1" fmla="val -11793"/>
              <a:gd name="adj2" fmla="val 52781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C76130F5-02D3-450B-9236-8E3CAB43299A}"/>
              </a:ext>
            </a:extLst>
          </p:cNvPr>
          <p:cNvCxnSpPr>
            <a:cxnSpLocks/>
            <a:stCxn id="38" idx="3"/>
          </p:cNvCxnSpPr>
          <p:nvPr/>
        </p:nvCxnSpPr>
        <p:spPr>
          <a:xfrm flipH="1" flipV="1">
            <a:off x="7931433" y="2645568"/>
            <a:ext cx="1938476" cy="2912464"/>
          </a:xfrm>
          <a:prstGeom prst="curvedConnector4">
            <a:avLst>
              <a:gd name="adj1" fmla="val -11793"/>
              <a:gd name="adj2" fmla="val 52802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A4E1A930-2F35-414F-852F-C2948628C370}"/>
              </a:ext>
            </a:extLst>
          </p:cNvPr>
          <p:cNvCxnSpPr>
            <a:cxnSpLocks/>
            <a:stCxn id="40" idx="3"/>
          </p:cNvCxnSpPr>
          <p:nvPr/>
        </p:nvCxnSpPr>
        <p:spPr>
          <a:xfrm flipH="1" flipV="1">
            <a:off x="7931431" y="2928036"/>
            <a:ext cx="1938478" cy="2956440"/>
          </a:xfrm>
          <a:prstGeom prst="curvedConnector4">
            <a:avLst>
              <a:gd name="adj1" fmla="val -11793"/>
              <a:gd name="adj2" fmla="val 52760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1B530C1-EEC7-46C5-99F7-4E7A90D71348}"/>
              </a:ext>
            </a:extLst>
          </p:cNvPr>
          <p:cNvSpPr/>
          <p:nvPr/>
        </p:nvSpPr>
        <p:spPr>
          <a:xfrm>
            <a:off x="-17184" y="4237450"/>
            <a:ext cx="7842227" cy="25032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6600" dirty="0"/>
              <a:t>VT </a:t>
            </a:r>
            <a:r>
              <a:rPr lang="es-ES" sz="6600" dirty="0" err="1"/>
              <a:t>always</a:t>
            </a:r>
            <a:r>
              <a:rPr lang="es-ES" sz="6600" dirty="0"/>
              <a:t> </a:t>
            </a:r>
            <a:r>
              <a:rPr lang="es-ES" sz="6600" dirty="0" err="1"/>
              <a:t>misses</a:t>
            </a:r>
            <a:endParaRPr lang="es-ES" sz="6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600" dirty="0"/>
              <a:t>No valid predictions</a:t>
            </a:r>
            <a:endParaRPr lang="es-ES" sz="66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13C87EE-B73C-4CDB-821B-2414B28B4153}"/>
              </a:ext>
            </a:extLst>
          </p:cNvPr>
          <p:cNvSpPr/>
          <p:nvPr/>
        </p:nvSpPr>
        <p:spPr>
          <a:xfrm>
            <a:off x="4325219" y="13879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Last </a:t>
            </a:r>
            <a:r>
              <a:rPr lang="en-US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addr</a:t>
            </a:r>
            <a:endParaRPr lang="es-E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FE0640-3493-4EA5-86F9-5F5D6966B8EE}"/>
              </a:ext>
            </a:extLst>
          </p:cNvPr>
          <p:cNvSpPr/>
          <p:nvPr/>
        </p:nvSpPr>
        <p:spPr>
          <a:xfrm>
            <a:off x="3458223" y="1785912"/>
            <a:ext cx="3009643" cy="1247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err="1"/>
              <a:t>Stride</a:t>
            </a:r>
            <a:r>
              <a:rPr lang="es-ES" sz="4800" dirty="0"/>
              <a:t> </a:t>
            </a:r>
          </a:p>
          <a:p>
            <a:pPr algn="ctr"/>
            <a:r>
              <a:rPr lang="es-ES" sz="4800" dirty="0"/>
              <a:t>Predictor</a:t>
            </a: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3FE5A5B6-2538-4E35-8357-A3E072E4D6AB}"/>
              </a:ext>
            </a:extLst>
          </p:cNvPr>
          <p:cNvSpPr/>
          <p:nvPr/>
        </p:nvSpPr>
        <p:spPr>
          <a:xfrm>
            <a:off x="715053" y="823120"/>
            <a:ext cx="2943276" cy="2821610"/>
          </a:xfrm>
          <a:prstGeom prst="verticalScroll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Explosion: 8 Points 98">
            <a:extLst>
              <a:ext uri="{FF2B5EF4-FFF2-40B4-BE49-F238E27FC236}">
                <a16:creationId xmlns:a16="http://schemas.microsoft.com/office/drawing/2014/main" id="{C7651C0A-87AF-40AE-9EEC-888680779490}"/>
              </a:ext>
            </a:extLst>
          </p:cNvPr>
          <p:cNvSpPr/>
          <p:nvPr/>
        </p:nvSpPr>
        <p:spPr>
          <a:xfrm>
            <a:off x="3940838" y="3013061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286D3-4DF2-40DA-9235-D7EA25A76D55}"/>
              </a:ext>
            </a:extLst>
          </p:cNvPr>
          <p:cNvGrpSpPr/>
          <p:nvPr/>
        </p:nvGrpSpPr>
        <p:grpSpPr>
          <a:xfrm>
            <a:off x="6593038" y="1996132"/>
            <a:ext cx="1205527" cy="666080"/>
            <a:chOff x="6170167" y="6472747"/>
            <a:chExt cx="1205527" cy="666080"/>
          </a:xfrm>
        </p:grpSpPr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E2E00FB8-84CD-4B7D-88F1-38F55C98BBC2}"/>
                </a:ext>
              </a:extLst>
            </p:cNvPr>
            <p:cNvSpPr/>
            <p:nvPr/>
          </p:nvSpPr>
          <p:spPr>
            <a:xfrm>
              <a:off x="6170167" y="6705877"/>
              <a:ext cx="1205527" cy="2086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Multiplication Sign 1">
              <a:extLst>
                <a:ext uri="{FF2B5EF4-FFF2-40B4-BE49-F238E27FC236}">
                  <a16:creationId xmlns:a16="http://schemas.microsoft.com/office/drawing/2014/main" id="{2755B140-28D4-46AB-BB3E-648E847EB1C4}"/>
                </a:ext>
              </a:extLst>
            </p:cNvPr>
            <p:cNvSpPr/>
            <p:nvPr/>
          </p:nvSpPr>
          <p:spPr>
            <a:xfrm>
              <a:off x="6378010" y="6472747"/>
              <a:ext cx="711200" cy="666080"/>
            </a:xfrm>
            <a:prstGeom prst="mathMultiply">
              <a:avLst>
                <a:gd name="adj1" fmla="val 1183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3" name="Explosion: 8 Points 102">
            <a:extLst>
              <a:ext uri="{FF2B5EF4-FFF2-40B4-BE49-F238E27FC236}">
                <a16:creationId xmlns:a16="http://schemas.microsoft.com/office/drawing/2014/main" id="{11B61D29-259E-4399-B7E3-B14FFEB3F730}"/>
              </a:ext>
            </a:extLst>
          </p:cNvPr>
          <p:cNvSpPr/>
          <p:nvPr/>
        </p:nvSpPr>
        <p:spPr>
          <a:xfrm>
            <a:off x="3956983" y="3026107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sp>
        <p:nvSpPr>
          <p:cNvPr id="104" name="Explosion: 8 Points 103">
            <a:extLst>
              <a:ext uri="{FF2B5EF4-FFF2-40B4-BE49-F238E27FC236}">
                <a16:creationId xmlns:a16="http://schemas.microsoft.com/office/drawing/2014/main" id="{27B1835F-5854-4760-86F3-7E88956F1D10}"/>
              </a:ext>
            </a:extLst>
          </p:cNvPr>
          <p:cNvSpPr/>
          <p:nvPr/>
        </p:nvSpPr>
        <p:spPr>
          <a:xfrm>
            <a:off x="8288293" y="3026107"/>
            <a:ext cx="1514475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MISS</a:t>
            </a:r>
          </a:p>
        </p:txBody>
      </p:sp>
      <p:sp>
        <p:nvSpPr>
          <p:cNvPr id="105" name="Explosion: 8 Points 104">
            <a:extLst>
              <a:ext uri="{FF2B5EF4-FFF2-40B4-BE49-F238E27FC236}">
                <a16:creationId xmlns:a16="http://schemas.microsoft.com/office/drawing/2014/main" id="{8FB21146-F52F-4182-87D8-02545D39AAAD}"/>
              </a:ext>
            </a:extLst>
          </p:cNvPr>
          <p:cNvSpPr/>
          <p:nvPr/>
        </p:nvSpPr>
        <p:spPr>
          <a:xfrm>
            <a:off x="3949409" y="3039438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24DD2-C847-4605-95C8-A5889D1F28C4}"/>
              </a:ext>
            </a:extLst>
          </p:cNvPr>
          <p:cNvSpPr/>
          <p:nvPr/>
        </p:nvSpPr>
        <p:spPr>
          <a:xfrm>
            <a:off x="6566020" y="2101837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/>
              <a:t>8+4=12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1417CA-9F2F-491A-A4FE-900130E22F26}"/>
              </a:ext>
            </a:extLst>
          </p:cNvPr>
          <p:cNvSpPr/>
          <p:nvPr/>
        </p:nvSpPr>
        <p:spPr>
          <a:xfrm>
            <a:off x="6546795" y="2119097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/>
              <a:t>12+4=16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73953E3E-D51B-409E-99A6-8D5C732F0752}"/>
              </a:ext>
            </a:extLst>
          </p:cNvPr>
          <p:cNvSpPr/>
          <p:nvPr/>
        </p:nvSpPr>
        <p:spPr>
          <a:xfrm>
            <a:off x="3823606" y="1081866"/>
            <a:ext cx="5954550" cy="286604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Predictor stage: predicting</a:t>
            </a:r>
            <a:endParaRPr lang="es-ES" dirty="0"/>
          </a:p>
        </p:txBody>
      </p:sp>
      <p:sp>
        <p:nvSpPr>
          <p:cNvPr id="107" name="Rectangle: Top Corners Rounded 106">
            <a:extLst>
              <a:ext uri="{FF2B5EF4-FFF2-40B4-BE49-F238E27FC236}">
                <a16:creationId xmlns:a16="http://schemas.microsoft.com/office/drawing/2014/main" id="{09E49A4F-2A68-45D6-A9D3-6E5FAAABA360}"/>
              </a:ext>
            </a:extLst>
          </p:cNvPr>
          <p:cNvSpPr/>
          <p:nvPr/>
        </p:nvSpPr>
        <p:spPr>
          <a:xfrm>
            <a:off x="3823606" y="1078890"/>
            <a:ext cx="5954550" cy="28660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Predictor stage: updating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8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xit" presetSubtype="4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85" grpId="0"/>
      <p:bldP spid="86" grpId="0" animBg="1"/>
      <p:bldP spid="91" grpId="0" animBg="1"/>
      <p:bldP spid="92" grpId="0" animBg="1"/>
      <p:bldP spid="93" grpId="0" animBg="1"/>
      <p:bldP spid="94" grpId="0" animBg="1"/>
      <p:bldP spid="5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9" grpId="0"/>
      <p:bldP spid="51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9" grpId="0" animBg="1"/>
      <p:bldP spid="59" grpId="1" animBg="1"/>
      <p:bldP spid="63" grpId="0" animBg="1"/>
      <p:bldP spid="63" grpId="1" animBg="1"/>
      <p:bldP spid="64" grpId="0" animBg="1"/>
      <p:bldP spid="64" grpId="1" animBg="1"/>
      <p:bldP spid="69" grpId="0" animBg="1"/>
      <p:bldP spid="69" grpId="1" animBg="1"/>
      <p:bldP spid="77" grpId="0" animBg="1"/>
      <p:bldP spid="98" grpId="0"/>
      <p:bldP spid="6" grpId="0" animBg="1"/>
      <p:bldP spid="6" grpId="1" animBg="1"/>
      <p:bldP spid="9" grpId="0" animBg="1"/>
      <p:bldP spid="99" grpId="0" animBg="1"/>
      <p:bldP spid="99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8" grpId="0"/>
      <p:bldP spid="8" grpId="1"/>
      <p:bldP spid="106" grpId="0"/>
      <p:bldP spid="106" grpId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7" grpId="0" animBg="1"/>
      <p:bldP spid="107" grpId="1" animBg="1"/>
      <p:bldP spid="107" grpId="2" animBg="1"/>
      <p:bldP spid="107" grpId="3" animBg="1"/>
      <p:bldP spid="107" grpId="4" animBg="1"/>
      <p:bldP spid="107" grpId="5" animBg="1"/>
      <p:bldP spid="107" grpId="6" animBg="1"/>
      <p:bldP spid="107" grpId="7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Bent 4">
            <a:extLst>
              <a:ext uri="{FF2B5EF4-FFF2-40B4-BE49-F238E27FC236}">
                <a16:creationId xmlns:a16="http://schemas.microsoft.com/office/drawing/2014/main" id="{CDE4DE69-FDB7-4112-AABD-174CB34CE7C5}"/>
              </a:ext>
            </a:extLst>
          </p:cNvPr>
          <p:cNvSpPr/>
          <p:nvPr/>
        </p:nvSpPr>
        <p:spPr>
          <a:xfrm rot="5400000">
            <a:off x="3454391" y="5788224"/>
            <a:ext cx="908730" cy="592992"/>
          </a:xfrm>
          <a:prstGeom prst="ben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AVPP: Prefetching Overview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5DB43-4AE6-403A-AB3E-1A14DBA40D45}"/>
              </a:ext>
            </a:extLst>
          </p:cNvPr>
          <p:cNvSpPr/>
          <p:nvPr/>
        </p:nvSpPr>
        <p:spPr>
          <a:xfrm>
            <a:off x="654950" y="1014731"/>
            <a:ext cx="10951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Idea: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</a:rPr>
              <a:t> Prefetch values from the memory hierarchy into VT </a:t>
            </a:r>
            <a:r>
              <a:rPr lang="en-US" sz="2800" dirty="0">
                <a:latin typeface="Cambria" panose="02040503050406030204" pitchFamily="18" charset="0"/>
              </a:rPr>
              <a:t>to increase the VT hit ratio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</a:t>
            </a:r>
            <a:r>
              <a:rPr lang="en-US" sz="2800" dirty="0">
                <a:solidFill>
                  <a:srgbClr val="FF0DEE"/>
                </a:solidFill>
                <a:latin typeface="Cambria" panose="02040503050406030204" pitchFamily="18" charset="0"/>
              </a:rPr>
              <a:t>prefetch address </a:t>
            </a:r>
            <a:r>
              <a:rPr lang="en-US" sz="2800" dirty="0">
                <a:latin typeface="Cambria" panose="02040503050406030204" pitchFamily="18" charset="0"/>
              </a:rPr>
              <a:t>is calculated at each address prediction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Generated when the prediction is 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confident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Predicted to be accessed by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future instances</a:t>
            </a:r>
            <a:r>
              <a:rPr lang="en-US" sz="2800" dirty="0">
                <a:latin typeface="Cambria" panose="02040503050406030204" pitchFamily="18" charset="0"/>
              </a:rPr>
              <a:t> of the same load instruction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Cambria" panose="02040503050406030204" pitchFamily="18" charset="0"/>
              </a:rPr>
              <a:t>Dynamic prefetch distance </a:t>
            </a:r>
            <a:r>
              <a:rPr lang="en-US" sz="2800" dirty="0">
                <a:latin typeface="Cambria" panose="02040503050406030204" pitchFamily="18" charset="0"/>
              </a:rPr>
              <a:t>(details in the paper)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VT</a:t>
            </a:r>
            <a:r>
              <a:rPr lang="en-US" sz="2800" dirty="0">
                <a:latin typeface="Cambria" panose="02040503050406030204" pitchFamily="18" charset="0"/>
              </a:rPr>
              <a:t> is updated with the </a:t>
            </a:r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prefetched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1E1EDE4-EB8B-42CA-A682-4A7F9866C700}"/>
              </a:ext>
            </a:extLst>
          </p:cNvPr>
          <p:cNvSpPr/>
          <p:nvPr/>
        </p:nvSpPr>
        <p:spPr>
          <a:xfrm>
            <a:off x="8403065" y="5213748"/>
            <a:ext cx="721745" cy="2458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23301F-D966-4D2A-B3B2-58E741A8F7EE}"/>
              </a:ext>
            </a:extLst>
          </p:cNvPr>
          <p:cNvSpPr/>
          <p:nvPr/>
        </p:nvSpPr>
        <p:spPr>
          <a:xfrm>
            <a:off x="8085896" y="4621204"/>
            <a:ext cx="1005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Prefetch</a:t>
            </a:r>
          </a:p>
          <a:p>
            <a:r>
              <a:rPr lang="en-US" dirty="0">
                <a:latin typeface="Cambria" panose="02040503050406030204" pitchFamily="18" charset="0"/>
              </a:rPr>
              <a:t>address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A8639-1835-42CD-8763-3FBDF0049917}"/>
              </a:ext>
            </a:extLst>
          </p:cNvPr>
          <p:cNvSpPr/>
          <p:nvPr/>
        </p:nvSpPr>
        <p:spPr>
          <a:xfrm>
            <a:off x="9146518" y="5042232"/>
            <a:ext cx="922712" cy="8562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VT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3F57F5C-C398-44FB-A086-27F0D70C455B}"/>
              </a:ext>
            </a:extLst>
          </p:cNvPr>
          <p:cNvSpPr/>
          <p:nvPr/>
        </p:nvSpPr>
        <p:spPr>
          <a:xfrm>
            <a:off x="8414862" y="5559905"/>
            <a:ext cx="721744" cy="2458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F58FB-1EB1-4EEF-93C2-B92DB35493A2}"/>
              </a:ext>
            </a:extLst>
          </p:cNvPr>
          <p:cNvSpPr/>
          <p:nvPr/>
        </p:nvSpPr>
        <p:spPr>
          <a:xfrm>
            <a:off x="8119663" y="5805718"/>
            <a:ext cx="1005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Prefetch</a:t>
            </a:r>
          </a:p>
          <a:p>
            <a:r>
              <a:rPr lang="en-US" dirty="0">
                <a:latin typeface="Cambria" panose="02040503050406030204" pitchFamily="18" charset="0"/>
              </a:rPr>
              <a:t>Value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0A6F027-AC43-4870-8A93-91A39690F6D1}"/>
              </a:ext>
            </a:extLst>
          </p:cNvPr>
          <p:cNvSpPr/>
          <p:nvPr/>
        </p:nvSpPr>
        <p:spPr>
          <a:xfrm>
            <a:off x="3612260" y="5553721"/>
            <a:ext cx="809012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B2888F-B76C-45FB-A60B-A52E911F9DA4}"/>
              </a:ext>
            </a:extLst>
          </p:cNvPr>
          <p:cNvSpPr/>
          <p:nvPr/>
        </p:nvSpPr>
        <p:spPr>
          <a:xfrm>
            <a:off x="2626938" y="5264366"/>
            <a:ext cx="989484" cy="87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9548F3A-A088-4544-BC7D-72CA79F6F4CD}"/>
              </a:ext>
            </a:extLst>
          </p:cNvPr>
          <p:cNvSpPr/>
          <p:nvPr/>
        </p:nvSpPr>
        <p:spPr>
          <a:xfrm>
            <a:off x="1866773" y="4699536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s-ES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CEE3F25-6A8E-4525-AADA-EB1507C3330F}"/>
              </a:ext>
            </a:extLst>
          </p:cNvPr>
          <p:cNvSpPr/>
          <p:nvPr/>
        </p:nvSpPr>
        <p:spPr>
          <a:xfrm>
            <a:off x="4048593" y="4709242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E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DA0E24F-C345-408F-936C-0B171D2EE28B}"/>
              </a:ext>
            </a:extLst>
          </p:cNvPr>
          <p:cNvSpPr/>
          <p:nvPr/>
        </p:nvSpPr>
        <p:spPr>
          <a:xfrm>
            <a:off x="1866773" y="5562496"/>
            <a:ext cx="760165" cy="273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C45AA5-1560-4686-9C5A-302227F48191}"/>
              </a:ext>
            </a:extLst>
          </p:cNvPr>
          <p:cNvSpPr/>
          <p:nvPr/>
        </p:nvSpPr>
        <p:spPr>
          <a:xfrm>
            <a:off x="3632278" y="4984024"/>
            <a:ext cx="112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Predicted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74D018-9199-43D0-B6B2-10F8DD98B8E5}"/>
              </a:ext>
            </a:extLst>
          </p:cNvPr>
          <p:cNvSpPr/>
          <p:nvPr/>
        </p:nvSpPr>
        <p:spPr>
          <a:xfrm>
            <a:off x="1056685" y="5013869"/>
            <a:ext cx="161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LD Instruction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D187CDC-4F3F-4408-8E1D-B9D6843C24FA}"/>
              </a:ext>
            </a:extLst>
          </p:cNvPr>
          <p:cNvSpPr/>
          <p:nvPr/>
        </p:nvSpPr>
        <p:spPr>
          <a:xfrm>
            <a:off x="4238760" y="5956780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454B73-A9A7-4F0A-A193-5B9637414EC1}"/>
              </a:ext>
            </a:extLst>
          </p:cNvPr>
          <p:cNvSpPr/>
          <p:nvPr/>
        </p:nvSpPr>
        <p:spPr>
          <a:xfrm>
            <a:off x="4577739" y="5956780"/>
            <a:ext cx="1059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Prefetch</a:t>
            </a:r>
          </a:p>
          <a:p>
            <a:r>
              <a:rPr lang="en-US" dirty="0">
                <a:latin typeface="Cambria" panose="02040503050406030204" pitchFamily="18" charset="0"/>
              </a:rPr>
              <a:t> address </a:t>
            </a:r>
            <a:endParaRPr lang="es-ES" dirty="0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C55BAA2-49B8-42B5-B7F6-D2C3841DA45A}"/>
              </a:ext>
            </a:extLst>
          </p:cNvPr>
          <p:cNvSpPr/>
          <p:nvPr/>
        </p:nvSpPr>
        <p:spPr>
          <a:xfrm>
            <a:off x="7847845" y="5350549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s-ES" dirty="0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C7C6C935-AE7A-4800-9753-A127C90B4F8D}"/>
              </a:ext>
            </a:extLst>
          </p:cNvPr>
          <p:cNvSpPr/>
          <p:nvPr/>
        </p:nvSpPr>
        <p:spPr>
          <a:xfrm>
            <a:off x="8177174" y="4105044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s-ES" dirty="0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6AECE6D-294D-457C-92B1-6600F920FABA}"/>
              </a:ext>
            </a:extLst>
          </p:cNvPr>
          <p:cNvSpPr/>
          <p:nvPr/>
        </p:nvSpPr>
        <p:spPr>
          <a:xfrm>
            <a:off x="10498454" y="2011025"/>
            <a:ext cx="295564" cy="2955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s-E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A3DE4D-7C91-43B3-86F8-C13188B83CD5}"/>
              </a:ext>
            </a:extLst>
          </p:cNvPr>
          <p:cNvSpPr/>
          <p:nvPr/>
        </p:nvSpPr>
        <p:spPr>
          <a:xfrm>
            <a:off x="0" y="4591496"/>
            <a:ext cx="12156902" cy="22488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The goal of prefetching is to increase the predictor coverage, not to hide memory latency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7671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/>
      <p:bldP spid="18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1" grpId="0" animBg="1"/>
      <p:bldP spid="32" grpId="0"/>
      <p:bldP spid="33" grpId="0" animBg="1"/>
      <p:bldP spid="34" grpId="0" animBg="1"/>
      <p:bldP spid="35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4DB89DDA-6A8A-43BF-BDBC-56D2BA44F0BE}"/>
              </a:ext>
            </a:extLst>
          </p:cNvPr>
          <p:cNvSpPr/>
          <p:nvPr/>
        </p:nvSpPr>
        <p:spPr>
          <a:xfrm>
            <a:off x="3454276" y="1768693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7758DA-A656-48AA-B01A-DB488FB3C3D7}"/>
              </a:ext>
            </a:extLst>
          </p:cNvPr>
          <p:cNvSpPr/>
          <p:nvPr/>
        </p:nvSpPr>
        <p:spPr>
          <a:xfrm>
            <a:off x="4345792" y="176869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5AC6B8B-C972-447E-B020-FE5916555D87}"/>
              </a:ext>
            </a:extLst>
          </p:cNvPr>
          <p:cNvSpPr/>
          <p:nvPr/>
        </p:nvSpPr>
        <p:spPr>
          <a:xfrm>
            <a:off x="5410556" y="176869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5A3B2B-B76B-4F13-9226-D762DA77C521}"/>
              </a:ext>
            </a:extLst>
          </p:cNvPr>
          <p:cNvSpPr/>
          <p:nvPr/>
        </p:nvSpPr>
        <p:spPr>
          <a:xfrm>
            <a:off x="3450549" y="1761633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DDD2284-666E-4D75-A929-76C968D129B0}"/>
              </a:ext>
            </a:extLst>
          </p:cNvPr>
          <p:cNvSpPr/>
          <p:nvPr/>
        </p:nvSpPr>
        <p:spPr>
          <a:xfrm>
            <a:off x="4342065" y="176163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B619A77-813C-4358-81D6-19113B9E0EAA}"/>
              </a:ext>
            </a:extLst>
          </p:cNvPr>
          <p:cNvSpPr/>
          <p:nvPr/>
        </p:nvSpPr>
        <p:spPr>
          <a:xfrm>
            <a:off x="3450549" y="2088077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DAD227-7E58-4A28-888D-885A97C86502}"/>
              </a:ext>
            </a:extLst>
          </p:cNvPr>
          <p:cNvSpPr/>
          <p:nvPr/>
        </p:nvSpPr>
        <p:spPr>
          <a:xfrm>
            <a:off x="4342065" y="2088077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2BA377-9342-41EA-A4E6-48F380412034}"/>
              </a:ext>
            </a:extLst>
          </p:cNvPr>
          <p:cNvSpPr/>
          <p:nvPr/>
        </p:nvSpPr>
        <p:spPr>
          <a:xfrm>
            <a:off x="3450549" y="2414521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8EF6BFC-C2F2-4E4B-A2AE-A1632DC49F27}"/>
              </a:ext>
            </a:extLst>
          </p:cNvPr>
          <p:cNvSpPr/>
          <p:nvPr/>
        </p:nvSpPr>
        <p:spPr>
          <a:xfrm>
            <a:off x="4342065" y="2414521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2F4FDF8-A82D-4FAB-84A9-73F5965EA00F}"/>
              </a:ext>
            </a:extLst>
          </p:cNvPr>
          <p:cNvSpPr/>
          <p:nvPr/>
        </p:nvSpPr>
        <p:spPr>
          <a:xfrm>
            <a:off x="3450549" y="2740965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701771D-C911-483A-AAFF-28E6D5BF8FE6}"/>
              </a:ext>
            </a:extLst>
          </p:cNvPr>
          <p:cNvSpPr/>
          <p:nvPr/>
        </p:nvSpPr>
        <p:spPr>
          <a:xfrm>
            <a:off x="4342065" y="2740965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AA29C6-52DC-4017-93B6-5582AD14734C}"/>
              </a:ext>
            </a:extLst>
          </p:cNvPr>
          <p:cNvSpPr/>
          <p:nvPr/>
        </p:nvSpPr>
        <p:spPr>
          <a:xfrm>
            <a:off x="3707794" y="1370857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tag</a:t>
            </a:r>
            <a:endParaRPr lang="es-E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E31279F-3CAB-48A5-8E25-FDBE97F8FFBE}"/>
              </a:ext>
            </a:extLst>
          </p:cNvPr>
          <p:cNvSpPr/>
          <p:nvPr/>
        </p:nvSpPr>
        <p:spPr>
          <a:xfrm>
            <a:off x="4325366" y="1381575"/>
            <a:ext cx="117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Last value</a:t>
            </a:r>
            <a:endParaRPr lang="es-E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F657D8E-48BF-4060-87FB-BD551B5A0E76}"/>
              </a:ext>
            </a:extLst>
          </p:cNvPr>
          <p:cNvSpPr/>
          <p:nvPr/>
        </p:nvSpPr>
        <p:spPr>
          <a:xfrm>
            <a:off x="5406829" y="1761633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283311A-8CAF-4675-B096-610F4EA8FBC3}"/>
              </a:ext>
            </a:extLst>
          </p:cNvPr>
          <p:cNvSpPr/>
          <p:nvPr/>
        </p:nvSpPr>
        <p:spPr>
          <a:xfrm>
            <a:off x="5406829" y="2088077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F27785-9E7A-45CC-991A-2013757DBF00}"/>
              </a:ext>
            </a:extLst>
          </p:cNvPr>
          <p:cNvSpPr/>
          <p:nvPr/>
        </p:nvSpPr>
        <p:spPr>
          <a:xfrm>
            <a:off x="5406829" y="2414521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59AD8B1-1212-45B7-8494-23CBE56583C7}"/>
              </a:ext>
            </a:extLst>
          </p:cNvPr>
          <p:cNvSpPr/>
          <p:nvPr/>
        </p:nvSpPr>
        <p:spPr>
          <a:xfrm>
            <a:off x="5406829" y="2740965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A02961-DAC8-4A7E-9F90-EEACC515800E}"/>
              </a:ext>
            </a:extLst>
          </p:cNvPr>
          <p:cNvSpPr/>
          <p:nvPr/>
        </p:nvSpPr>
        <p:spPr>
          <a:xfrm>
            <a:off x="5551628" y="1381575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Stride</a:t>
            </a:r>
            <a:endParaRPr lang="es-E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9C60A33-3360-4EDF-84FF-5100CBA986E9}"/>
              </a:ext>
            </a:extLst>
          </p:cNvPr>
          <p:cNvSpPr/>
          <p:nvPr/>
        </p:nvSpPr>
        <p:spPr>
          <a:xfrm>
            <a:off x="4343929" y="1757229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C12FB7B-B0FE-421D-B935-5CD78B4FDD8E}"/>
              </a:ext>
            </a:extLst>
          </p:cNvPr>
          <p:cNvSpPr/>
          <p:nvPr/>
        </p:nvSpPr>
        <p:spPr>
          <a:xfrm>
            <a:off x="4350768" y="1763626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5FB3713-8015-4540-872D-5258536E5222}"/>
              </a:ext>
            </a:extLst>
          </p:cNvPr>
          <p:cNvSpPr/>
          <p:nvPr/>
        </p:nvSpPr>
        <p:spPr>
          <a:xfrm>
            <a:off x="4339577" y="1755678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C035E39-5AEC-490F-B7D7-3F5AEFD8D81E}"/>
              </a:ext>
            </a:extLst>
          </p:cNvPr>
          <p:cNvSpPr/>
          <p:nvPr/>
        </p:nvSpPr>
        <p:spPr>
          <a:xfrm>
            <a:off x="5403102" y="1758520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349135" y="121240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AVPP: Updating the VT with Prefetching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5DB43-4AE6-403A-AB3E-1A14DBA40D45}"/>
              </a:ext>
            </a:extLst>
          </p:cNvPr>
          <p:cNvSpPr/>
          <p:nvPr/>
        </p:nvSpPr>
        <p:spPr>
          <a:xfrm>
            <a:off x="1086351" y="1011832"/>
            <a:ext cx="19148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</a:t>
            </a:r>
            <a:r>
              <a:rPr lang="es-ES" sz="2800" dirty="0">
                <a:solidFill>
                  <a:srgbClr val="C00000"/>
                </a:solidFill>
                <a:latin typeface="Cambria" panose="02040503050406030204" pitchFamily="18" charset="0"/>
              </a:rPr>
              <a:t>[4]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[8]</a:t>
            </a: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[12]</a:t>
            </a: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40: LD [16]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8247B-F903-48F9-9B69-75A24D7A1D5B}"/>
              </a:ext>
            </a:extLst>
          </p:cNvPr>
          <p:cNvSpPr/>
          <p:nvPr/>
        </p:nvSpPr>
        <p:spPr>
          <a:xfrm>
            <a:off x="4452488" y="2896733"/>
            <a:ext cx="945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/>
              <a:t>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441179-7B78-4866-9C84-8A00388D7E3E}"/>
              </a:ext>
            </a:extLst>
          </p:cNvPr>
          <p:cNvSpPr/>
          <p:nvPr/>
        </p:nvSpPr>
        <p:spPr>
          <a:xfrm>
            <a:off x="7931434" y="1787414"/>
            <a:ext cx="1064762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2E35CB-F8C7-4C15-9A0A-07A5B2094C79}"/>
              </a:ext>
            </a:extLst>
          </p:cNvPr>
          <p:cNvSpPr/>
          <p:nvPr/>
        </p:nvSpPr>
        <p:spPr>
          <a:xfrm>
            <a:off x="8996198" y="1787414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15C8C7-4DF7-4521-9446-6485BD5F7046}"/>
              </a:ext>
            </a:extLst>
          </p:cNvPr>
          <p:cNvSpPr/>
          <p:nvPr/>
        </p:nvSpPr>
        <p:spPr>
          <a:xfrm>
            <a:off x="7931433" y="2113858"/>
            <a:ext cx="1064763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12</a:t>
            </a:r>
            <a:endParaRPr lang="es-ES" sz="5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FEE39-EE4C-433C-9862-D07C992BF470}"/>
              </a:ext>
            </a:extLst>
          </p:cNvPr>
          <p:cNvSpPr/>
          <p:nvPr/>
        </p:nvSpPr>
        <p:spPr>
          <a:xfrm>
            <a:off x="8996198" y="2113858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73E18-9AC4-4789-8F03-A8830E705CEE}"/>
              </a:ext>
            </a:extLst>
          </p:cNvPr>
          <p:cNvSpPr/>
          <p:nvPr/>
        </p:nvSpPr>
        <p:spPr>
          <a:xfrm>
            <a:off x="7931434" y="2440302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ED349-044F-4C0E-A24E-324A69237920}"/>
              </a:ext>
            </a:extLst>
          </p:cNvPr>
          <p:cNvSpPr/>
          <p:nvPr/>
        </p:nvSpPr>
        <p:spPr>
          <a:xfrm>
            <a:off x="8996198" y="2440302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9CF8BE-20D8-4B64-BFBF-7B3D663B2B28}"/>
              </a:ext>
            </a:extLst>
          </p:cNvPr>
          <p:cNvSpPr/>
          <p:nvPr/>
        </p:nvSpPr>
        <p:spPr>
          <a:xfrm>
            <a:off x="7931434" y="2766746"/>
            <a:ext cx="10647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20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93537F-850A-4B17-B10D-8FB4174F0F10}"/>
              </a:ext>
            </a:extLst>
          </p:cNvPr>
          <p:cNvSpPr/>
          <p:nvPr/>
        </p:nvSpPr>
        <p:spPr>
          <a:xfrm>
            <a:off x="8996198" y="2766746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F76D7F-79A2-45C7-8BA6-37A9A451AA31}"/>
              </a:ext>
            </a:extLst>
          </p:cNvPr>
          <p:cNvSpPr/>
          <p:nvPr/>
        </p:nvSpPr>
        <p:spPr>
          <a:xfrm>
            <a:off x="8188679" y="139663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addr</a:t>
            </a:r>
            <a:endParaRPr lang="es-E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1707FB-A2A4-4D48-8563-A3D48F8A9788}"/>
              </a:ext>
            </a:extLst>
          </p:cNvPr>
          <p:cNvSpPr/>
          <p:nvPr/>
        </p:nvSpPr>
        <p:spPr>
          <a:xfrm>
            <a:off x="8943939" y="1396638"/>
            <a:ext cx="71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value</a:t>
            </a:r>
            <a:endParaRPr lang="es-E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757C8C-6F03-449A-9C11-BC4500AEAAAA}"/>
              </a:ext>
            </a:extLst>
          </p:cNvPr>
          <p:cNvSpPr/>
          <p:nvPr/>
        </p:nvSpPr>
        <p:spPr>
          <a:xfrm>
            <a:off x="8482867" y="2911802"/>
            <a:ext cx="9957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/>
              <a:t>VT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37183-F74C-4893-915A-EC37DCE4786F}"/>
              </a:ext>
            </a:extLst>
          </p:cNvPr>
          <p:cNvSpPr/>
          <p:nvPr/>
        </p:nvSpPr>
        <p:spPr>
          <a:xfrm>
            <a:off x="1118774" y="1088137"/>
            <a:ext cx="61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</a:rPr>
              <a:t>PC</a:t>
            </a:r>
            <a:endParaRPr lang="es-ES" sz="2400" u="sng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26683D-D0DC-4949-B0C5-2A8EAE423956}"/>
              </a:ext>
            </a:extLst>
          </p:cNvPr>
          <p:cNvSpPr/>
          <p:nvPr/>
        </p:nvSpPr>
        <p:spPr>
          <a:xfrm>
            <a:off x="1631212" y="1092911"/>
            <a:ext cx="2186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</a:rPr>
              <a:t>Instruction</a:t>
            </a:r>
            <a:endParaRPr lang="es-ES" sz="2400" u="sng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508DCC-A8CD-45D9-B932-28DE0CCFA4FE}"/>
              </a:ext>
            </a:extLst>
          </p:cNvPr>
          <p:cNvSpPr/>
          <p:nvPr/>
        </p:nvSpPr>
        <p:spPr>
          <a:xfrm>
            <a:off x="7938527" y="4713847"/>
            <a:ext cx="105126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6BCBB6-AF49-474B-8526-FF450DD94930}"/>
              </a:ext>
            </a:extLst>
          </p:cNvPr>
          <p:cNvSpPr/>
          <p:nvPr/>
        </p:nvSpPr>
        <p:spPr>
          <a:xfrm>
            <a:off x="8989793" y="4713847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B30657-C018-4321-9307-237404CCD281}"/>
              </a:ext>
            </a:extLst>
          </p:cNvPr>
          <p:cNvSpPr/>
          <p:nvPr/>
        </p:nvSpPr>
        <p:spPr>
          <a:xfrm>
            <a:off x="7938527" y="5040291"/>
            <a:ext cx="105126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67B46A-BE21-441F-A1F9-119125882E8D}"/>
              </a:ext>
            </a:extLst>
          </p:cNvPr>
          <p:cNvSpPr/>
          <p:nvPr/>
        </p:nvSpPr>
        <p:spPr>
          <a:xfrm>
            <a:off x="8989793" y="5040291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227BFC-86E5-48C5-BB24-2B66140B3640}"/>
              </a:ext>
            </a:extLst>
          </p:cNvPr>
          <p:cNvSpPr/>
          <p:nvPr/>
        </p:nvSpPr>
        <p:spPr>
          <a:xfrm>
            <a:off x="7938526" y="5366735"/>
            <a:ext cx="1051265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210CA3-521A-41C5-B9E4-0FF232758B23}"/>
              </a:ext>
            </a:extLst>
          </p:cNvPr>
          <p:cNvSpPr/>
          <p:nvPr/>
        </p:nvSpPr>
        <p:spPr>
          <a:xfrm>
            <a:off x="8989793" y="5366735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34A14B-3C1D-4E66-B2F9-0EF22AAE04A2}"/>
              </a:ext>
            </a:extLst>
          </p:cNvPr>
          <p:cNvSpPr/>
          <p:nvPr/>
        </p:nvSpPr>
        <p:spPr>
          <a:xfrm>
            <a:off x="7938527" y="5693179"/>
            <a:ext cx="10512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22D138-12D1-443E-8F01-3AF781685E85}"/>
              </a:ext>
            </a:extLst>
          </p:cNvPr>
          <p:cNvSpPr/>
          <p:nvPr/>
        </p:nvSpPr>
        <p:spPr>
          <a:xfrm>
            <a:off x="8989793" y="5693179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E05C84-5120-4635-8F56-6290636C138A}"/>
              </a:ext>
            </a:extLst>
          </p:cNvPr>
          <p:cNvSpPr/>
          <p:nvPr/>
        </p:nvSpPr>
        <p:spPr>
          <a:xfrm>
            <a:off x="8253150" y="4370124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tag</a:t>
            </a:r>
            <a:endParaRPr lang="es-E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E38EA5-7DE4-4D74-BD32-FF1EE0DBCE7B}"/>
              </a:ext>
            </a:extLst>
          </p:cNvPr>
          <p:cNvSpPr/>
          <p:nvPr/>
        </p:nvSpPr>
        <p:spPr>
          <a:xfrm>
            <a:off x="9188565" y="4370124"/>
            <a:ext cx="47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val</a:t>
            </a:r>
            <a:endParaRPr lang="es-E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F4B018-5F65-4D25-95B3-3895421B980A}"/>
              </a:ext>
            </a:extLst>
          </p:cNvPr>
          <p:cNvSpPr/>
          <p:nvPr/>
        </p:nvSpPr>
        <p:spPr>
          <a:xfrm>
            <a:off x="7704037" y="6176214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dirty="0"/>
              <a:t>L1 Cache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2F65C0-B9EF-46A7-9AEF-6DD1D2ED5184}"/>
              </a:ext>
            </a:extLst>
          </p:cNvPr>
          <p:cNvSpPr/>
          <p:nvPr/>
        </p:nvSpPr>
        <p:spPr>
          <a:xfrm>
            <a:off x="9893997" y="1929118"/>
            <a:ext cx="209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Correct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predictions :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C0E297-3E34-45AB-835B-EC8CD682B5F2}"/>
              </a:ext>
            </a:extLst>
          </p:cNvPr>
          <p:cNvSpPr/>
          <p:nvPr/>
        </p:nvSpPr>
        <p:spPr>
          <a:xfrm>
            <a:off x="11678814" y="2302928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3A3C2F7D-A361-4CE8-8690-F700FA4F3F09}"/>
              </a:ext>
            </a:extLst>
          </p:cNvPr>
          <p:cNvSpPr/>
          <p:nvPr/>
        </p:nvSpPr>
        <p:spPr>
          <a:xfrm>
            <a:off x="244061" y="1592451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61AFE7E8-8303-4B0B-8D8F-572CDE9A00D9}"/>
              </a:ext>
            </a:extLst>
          </p:cNvPr>
          <p:cNvSpPr/>
          <p:nvPr/>
        </p:nvSpPr>
        <p:spPr>
          <a:xfrm>
            <a:off x="244061" y="2042690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AB9FC950-D723-40BB-8028-93390C6956BA}"/>
              </a:ext>
            </a:extLst>
          </p:cNvPr>
          <p:cNvSpPr/>
          <p:nvPr/>
        </p:nvSpPr>
        <p:spPr>
          <a:xfrm>
            <a:off x="244061" y="2447204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95793A60-9FB4-4C9C-9A3B-4DC450A978AC}"/>
              </a:ext>
            </a:extLst>
          </p:cNvPr>
          <p:cNvSpPr/>
          <p:nvPr/>
        </p:nvSpPr>
        <p:spPr>
          <a:xfrm>
            <a:off x="223313" y="2895825"/>
            <a:ext cx="739366" cy="22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DBF74BF8-E82C-438C-9A12-7175B651A5C2}"/>
              </a:ext>
            </a:extLst>
          </p:cNvPr>
          <p:cNvSpPr/>
          <p:nvPr/>
        </p:nvSpPr>
        <p:spPr>
          <a:xfrm>
            <a:off x="4228582" y="2932557"/>
            <a:ext cx="1514475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MISS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252FD0F4-B9BA-49F1-B0A8-1C2F2DEB2D8C}"/>
              </a:ext>
            </a:extLst>
          </p:cNvPr>
          <p:cNvSpPr/>
          <p:nvPr/>
        </p:nvSpPr>
        <p:spPr>
          <a:xfrm>
            <a:off x="6627156" y="2395102"/>
            <a:ext cx="1205527" cy="2086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754B914D-B13B-4882-B606-0D55DD37614C}"/>
              </a:ext>
            </a:extLst>
          </p:cNvPr>
          <p:cNvSpPr/>
          <p:nvPr/>
        </p:nvSpPr>
        <p:spPr>
          <a:xfrm>
            <a:off x="6610097" y="2337906"/>
            <a:ext cx="1205527" cy="2086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xplosion: 8 Points 68">
            <a:extLst>
              <a:ext uri="{FF2B5EF4-FFF2-40B4-BE49-F238E27FC236}">
                <a16:creationId xmlns:a16="http://schemas.microsoft.com/office/drawing/2014/main" id="{F0F05508-5F8B-41B8-B862-1D513D175AD0}"/>
              </a:ext>
            </a:extLst>
          </p:cNvPr>
          <p:cNvSpPr/>
          <p:nvPr/>
        </p:nvSpPr>
        <p:spPr>
          <a:xfrm>
            <a:off x="8232553" y="2859065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485F026D-1E2B-43EC-A84B-EC1FEBC7ACA9}"/>
              </a:ext>
            </a:extLst>
          </p:cNvPr>
          <p:cNvCxnSpPr>
            <a:cxnSpLocks/>
            <a:stCxn id="38" idx="3"/>
          </p:cNvCxnSpPr>
          <p:nvPr/>
        </p:nvCxnSpPr>
        <p:spPr>
          <a:xfrm flipH="1" flipV="1">
            <a:off x="7942831" y="2269353"/>
            <a:ext cx="1938478" cy="3260604"/>
          </a:xfrm>
          <a:prstGeom prst="curvedConnector4">
            <a:avLst>
              <a:gd name="adj1" fmla="val -11793"/>
              <a:gd name="adj2" fmla="val 52503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C76130F5-02D3-450B-9236-8E3CAB43299A}"/>
              </a:ext>
            </a:extLst>
          </p:cNvPr>
          <p:cNvCxnSpPr>
            <a:cxnSpLocks/>
            <a:stCxn id="40" idx="3"/>
          </p:cNvCxnSpPr>
          <p:nvPr/>
        </p:nvCxnSpPr>
        <p:spPr>
          <a:xfrm flipH="1" flipV="1">
            <a:off x="7942833" y="2617493"/>
            <a:ext cx="1938476" cy="3238908"/>
          </a:xfrm>
          <a:prstGeom prst="curvedConnector4">
            <a:avLst>
              <a:gd name="adj1" fmla="val -11793"/>
              <a:gd name="adj2" fmla="val 52520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A4E1A930-2F35-414F-852F-C2948628C370}"/>
              </a:ext>
            </a:extLst>
          </p:cNvPr>
          <p:cNvCxnSpPr>
            <a:cxnSpLocks/>
            <a:stCxn id="101" idx="3"/>
          </p:cNvCxnSpPr>
          <p:nvPr/>
        </p:nvCxnSpPr>
        <p:spPr>
          <a:xfrm flipH="1" flipV="1">
            <a:off x="7942831" y="2899961"/>
            <a:ext cx="1927658" cy="3291140"/>
          </a:xfrm>
          <a:prstGeom prst="curvedConnector4">
            <a:avLst>
              <a:gd name="adj1" fmla="val -11859"/>
              <a:gd name="adj2" fmla="val 52480"/>
            </a:avLst>
          </a:prstGeom>
          <a:ln w="76200">
            <a:solidFill>
              <a:srgbClr val="FF0D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13C87EE-B73C-4CDB-821B-2414B28B4153}"/>
              </a:ext>
            </a:extLst>
          </p:cNvPr>
          <p:cNvSpPr/>
          <p:nvPr/>
        </p:nvSpPr>
        <p:spPr>
          <a:xfrm>
            <a:off x="4325219" y="13879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ambria" panose="02040503050406030204" pitchFamily="18" charset="0"/>
              </a:rPr>
              <a:t>Last </a:t>
            </a:r>
            <a:r>
              <a:rPr lang="en-US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addr</a:t>
            </a:r>
            <a:endParaRPr lang="es-E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FE0640-3493-4EA5-86F9-5F5D6966B8EE}"/>
              </a:ext>
            </a:extLst>
          </p:cNvPr>
          <p:cNvSpPr/>
          <p:nvPr/>
        </p:nvSpPr>
        <p:spPr>
          <a:xfrm>
            <a:off x="3458223" y="1785912"/>
            <a:ext cx="3009643" cy="1247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err="1"/>
              <a:t>Stride</a:t>
            </a:r>
            <a:r>
              <a:rPr lang="es-ES" sz="4800" dirty="0"/>
              <a:t> </a:t>
            </a:r>
          </a:p>
          <a:p>
            <a:pPr algn="ctr"/>
            <a:r>
              <a:rPr lang="es-ES" sz="4800" dirty="0"/>
              <a:t>Predictor</a:t>
            </a: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3FE5A5B6-2538-4E35-8357-A3E072E4D6AB}"/>
              </a:ext>
            </a:extLst>
          </p:cNvPr>
          <p:cNvSpPr/>
          <p:nvPr/>
        </p:nvSpPr>
        <p:spPr>
          <a:xfrm>
            <a:off x="715053" y="823120"/>
            <a:ext cx="2943276" cy="2821610"/>
          </a:xfrm>
          <a:prstGeom prst="verticalScroll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Explosion: 8 Points 98">
            <a:extLst>
              <a:ext uri="{FF2B5EF4-FFF2-40B4-BE49-F238E27FC236}">
                <a16:creationId xmlns:a16="http://schemas.microsoft.com/office/drawing/2014/main" id="{C7651C0A-87AF-40AE-9EEC-888680779490}"/>
              </a:ext>
            </a:extLst>
          </p:cNvPr>
          <p:cNvSpPr/>
          <p:nvPr/>
        </p:nvSpPr>
        <p:spPr>
          <a:xfrm>
            <a:off x="4220909" y="2895667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286D3-4DF2-40DA-9235-D7EA25A76D55}"/>
              </a:ext>
            </a:extLst>
          </p:cNvPr>
          <p:cNvGrpSpPr/>
          <p:nvPr/>
        </p:nvGrpSpPr>
        <p:grpSpPr>
          <a:xfrm>
            <a:off x="6593038" y="1996132"/>
            <a:ext cx="1205527" cy="666080"/>
            <a:chOff x="6170167" y="6472747"/>
            <a:chExt cx="1205527" cy="666080"/>
          </a:xfrm>
        </p:grpSpPr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E2E00FB8-84CD-4B7D-88F1-38F55C98BBC2}"/>
                </a:ext>
              </a:extLst>
            </p:cNvPr>
            <p:cNvSpPr/>
            <p:nvPr/>
          </p:nvSpPr>
          <p:spPr>
            <a:xfrm>
              <a:off x="6170167" y="6705877"/>
              <a:ext cx="1205527" cy="2086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Multiplication Sign 1">
              <a:extLst>
                <a:ext uri="{FF2B5EF4-FFF2-40B4-BE49-F238E27FC236}">
                  <a16:creationId xmlns:a16="http://schemas.microsoft.com/office/drawing/2014/main" id="{2755B140-28D4-46AB-BB3E-648E847EB1C4}"/>
                </a:ext>
              </a:extLst>
            </p:cNvPr>
            <p:cNvSpPr/>
            <p:nvPr/>
          </p:nvSpPr>
          <p:spPr>
            <a:xfrm>
              <a:off x="6378010" y="6472747"/>
              <a:ext cx="711200" cy="666080"/>
            </a:xfrm>
            <a:prstGeom prst="mathMultiply">
              <a:avLst>
                <a:gd name="adj1" fmla="val 1183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3" name="Explosion: 8 Points 102">
            <a:extLst>
              <a:ext uri="{FF2B5EF4-FFF2-40B4-BE49-F238E27FC236}">
                <a16:creationId xmlns:a16="http://schemas.microsoft.com/office/drawing/2014/main" id="{11B61D29-259E-4399-B7E3-B14FFEB3F730}"/>
              </a:ext>
            </a:extLst>
          </p:cNvPr>
          <p:cNvSpPr/>
          <p:nvPr/>
        </p:nvSpPr>
        <p:spPr>
          <a:xfrm>
            <a:off x="4220908" y="2917056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sp>
        <p:nvSpPr>
          <p:cNvPr id="104" name="Explosion: 8 Points 103">
            <a:extLst>
              <a:ext uri="{FF2B5EF4-FFF2-40B4-BE49-F238E27FC236}">
                <a16:creationId xmlns:a16="http://schemas.microsoft.com/office/drawing/2014/main" id="{27B1835F-5854-4760-86F3-7E88956F1D10}"/>
              </a:ext>
            </a:extLst>
          </p:cNvPr>
          <p:cNvSpPr/>
          <p:nvPr/>
        </p:nvSpPr>
        <p:spPr>
          <a:xfrm>
            <a:off x="8217443" y="2855758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sp>
        <p:nvSpPr>
          <p:cNvPr id="105" name="Explosion: 8 Points 104">
            <a:extLst>
              <a:ext uri="{FF2B5EF4-FFF2-40B4-BE49-F238E27FC236}">
                <a16:creationId xmlns:a16="http://schemas.microsoft.com/office/drawing/2014/main" id="{8FB21146-F52F-4182-87D8-02545D39AAAD}"/>
              </a:ext>
            </a:extLst>
          </p:cNvPr>
          <p:cNvSpPr/>
          <p:nvPr/>
        </p:nvSpPr>
        <p:spPr>
          <a:xfrm>
            <a:off x="4240416" y="2914425"/>
            <a:ext cx="1514475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24DD2-C847-4605-95C8-A5889D1F28C4}"/>
              </a:ext>
            </a:extLst>
          </p:cNvPr>
          <p:cNvSpPr/>
          <p:nvPr/>
        </p:nvSpPr>
        <p:spPr>
          <a:xfrm>
            <a:off x="6577046" y="1978896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/>
              <a:t>8+4=12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1417CA-9F2F-491A-A4FE-900130E22F26}"/>
              </a:ext>
            </a:extLst>
          </p:cNvPr>
          <p:cNvSpPr/>
          <p:nvPr/>
        </p:nvSpPr>
        <p:spPr>
          <a:xfrm>
            <a:off x="6473981" y="1863909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/>
              <a:t>12+4=16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73953E3E-D51B-409E-99A6-8D5C732F0752}"/>
              </a:ext>
            </a:extLst>
          </p:cNvPr>
          <p:cNvSpPr/>
          <p:nvPr/>
        </p:nvSpPr>
        <p:spPr>
          <a:xfrm>
            <a:off x="3823606" y="1081866"/>
            <a:ext cx="5954550" cy="286604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Predictor stage: predicting</a:t>
            </a:r>
            <a:endParaRPr lang="es-ES" dirty="0"/>
          </a:p>
        </p:txBody>
      </p:sp>
      <p:sp>
        <p:nvSpPr>
          <p:cNvPr id="107" name="Rectangle: Top Corners Rounded 106">
            <a:extLst>
              <a:ext uri="{FF2B5EF4-FFF2-40B4-BE49-F238E27FC236}">
                <a16:creationId xmlns:a16="http://schemas.microsoft.com/office/drawing/2014/main" id="{09E49A4F-2A68-45D6-A9D3-6E5FAAABA360}"/>
              </a:ext>
            </a:extLst>
          </p:cNvPr>
          <p:cNvSpPr/>
          <p:nvPr/>
        </p:nvSpPr>
        <p:spPr>
          <a:xfrm>
            <a:off x="3823606" y="1077856"/>
            <a:ext cx="5954550" cy="28660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Predictor stage: updating</a:t>
            </a:r>
            <a:endParaRPr lang="es-E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C1A73B4-45D0-45B4-9D6C-BD770DCB6AFA}"/>
              </a:ext>
            </a:extLst>
          </p:cNvPr>
          <p:cNvSpPr/>
          <p:nvPr/>
        </p:nvSpPr>
        <p:spPr>
          <a:xfrm>
            <a:off x="7927707" y="6027879"/>
            <a:ext cx="1051264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4C8DA3B-436C-497D-9C31-EA49AC3E2E4F}"/>
              </a:ext>
            </a:extLst>
          </p:cNvPr>
          <p:cNvSpPr/>
          <p:nvPr/>
        </p:nvSpPr>
        <p:spPr>
          <a:xfrm>
            <a:off x="8978973" y="6027879"/>
            <a:ext cx="891516" cy="326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89B54A2-97D8-4088-AECF-ABBF12148213}"/>
              </a:ext>
            </a:extLst>
          </p:cNvPr>
          <p:cNvSpPr/>
          <p:nvPr/>
        </p:nvSpPr>
        <p:spPr>
          <a:xfrm>
            <a:off x="11678814" y="2302928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BBBCD6D-37C6-4BA3-A1FC-C5A01B218CD2}"/>
              </a:ext>
            </a:extLst>
          </p:cNvPr>
          <p:cNvSpPr/>
          <p:nvPr/>
        </p:nvSpPr>
        <p:spPr>
          <a:xfrm>
            <a:off x="11712932" y="2302928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1B530C1-EEC7-46C5-99F7-4E7A90D71348}"/>
              </a:ext>
            </a:extLst>
          </p:cNvPr>
          <p:cNvSpPr/>
          <p:nvPr/>
        </p:nvSpPr>
        <p:spPr>
          <a:xfrm>
            <a:off x="223314" y="4022129"/>
            <a:ext cx="11887484" cy="28310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6600" dirty="0" err="1"/>
              <a:t>Valid</a:t>
            </a:r>
            <a:r>
              <a:rPr lang="es-ES" sz="6600" dirty="0"/>
              <a:t> </a:t>
            </a:r>
            <a:r>
              <a:rPr lang="es-ES" sz="6600" dirty="0" err="1"/>
              <a:t>Predictions</a:t>
            </a:r>
            <a:endParaRPr lang="es-ES" sz="6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6600" dirty="0"/>
              <a:t>VT hits </a:t>
            </a:r>
            <a:r>
              <a:rPr lang="es-ES" sz="6600" dirty="0" err="1"/>
              <a:t>because</a:t>
            </a:r>
            <a:r>
              <a:rPr lang="es-ES" sz="6600" dirty="0"/>
              <a:t> </a:t>
            </a:r>
            <a:r>
              <a:rPr lang="es-ES" sz="6600" dirty="0" err="1"/>
              <a:t>we</a:t>
            </a:r>
            <a:r>
              <a:rPr lang="es-ES" sz="6600" dirty="0"/>
              <a:t> </a:t>
            </a:r>
            <a:r>
              <a:rPr lang="es-ES" sz="6600" dirty="0" err="1"/>
              <a:t>prefetch</a:t>
            </a:r>
            <a:r>
              <a:rPr lang="es-ES" sz="6600" dirty="0"/>
              <a:t> </a:t>
            </a:r>
            <a:r>
              <a:rPr lang="es-ES" sz="6600" dirty="0" err="1"/>
              <a:t>the</a:t>
            </a:r>
            <a:r>
              <a:rPr lang="es-ES" sz="6600" dirty="0"/>
              <a:t> </a:t>
            </a:r>
            <a:r>
              <a:rPr lang="es-ES" sz="6600" dirty="0" err="1"/>
              <a:t>right</a:t>
            </a:r>
            <a:r>
              <a:rPr lang="es-ES" sz="6600" dirty="0"/>
              <a:t> </a:t>
            </a:r>
            <a:r>
              <a:rPr lang="es-ES" sz="6600" dirty="0" err="1"/>
              <a:t>values</a:t>
            </a:r>
            <a:r>
              <a:rPr lang="es-ES" sz="6600" dirty="0"/>
              <a:t> </a:t>
            </a:r>
            <a:r>
              <a:rPr lang="es-ES" sz="6600" dirty="0" err="1"/>
              <a:t>into</a:t>
            </a:r>
            <a:r>
              <a:rPr lang="es-ES" sz="6600" dirty="0"/>
              <a:t> </a:t>
            </a:r>
            <a:r>
              <a:rPr lang="es-ES" sz="6600" dirty="0" err="1"/>
              <a:t>it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19892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xit" presetSubtype="4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85" grpId="0"/>
      <p:bldP spid="86" grpId="0" animBg="1"/>
      <p:bldP spid="91" grpId="0" animBg="1"/>
      <p:bldP spid="92" grpId="0" animBg="1"/>
      <p:bldP spid="93" grpId="0" animBg="1"/>
      <p:bldP spid="94" grpId="0" animBg="1"/>
      <p:bldP spid="5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9" grpId="0"/>
      <p:bldP spid="51" grpId="0"/>
      <p:bldP spid="51" grpId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9" grpId="0" animBg="1"/>
      <p:bldP spid="59" grpId="1" animBg="1"/>
      <p:bldP spid="63" grpId="0" animBg="1"/>
      <p:bldP spid="63" grpId="1" animBg="1"/>
      <p:bldP spid="64" grpId="0" animBg="1"/>
      <p:bldP spid="64" grpId="1" animBg="1"/>
      <p:bldP spid="69" grpId="0" animBg="1"/>
      <p:bldP spid="69" grpId="1" animBg="1"/>
      <p:bldP spid="98" grpId="0"/>
      <p:bldP spid="6" grpId="0" animBg="1"/>
      <p:bldP spid="6" grpId="1" animBg="1"/>
      <p:bldP spid="9" grpId="0" animBg="1"/>
      <p:bldP spid="99" grpId="0" animBg="1"/>
      <p:bldP spid="99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8" grpId="0"/>
      <p:bldP spid="8" grpId="1"/>
      <p:bldP spid="106" grpId="0"/>
      <p:bldP spid="106" grpId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7" grpId="0" animBg="1"/>
      <p:bldP spid="107" grpId="1" animBg="1"/>
      <p:bldP spid="107" grpId="2" animBg="1"/>
      <p:bldP spid="107" grpId="3" animBg="1"/>
      <p:bldP spid="107" grpId="4" animBg="1"/>
      <p:bldP spid="107" grpId="5" animBg="1"/>
      <p:bldP spid="107" grpId="6" animBg="1"/>
      <p:bldP spid="107" grpId="7" animBg="1"/>
      <p:bldP spid="100" grpId="0" animBg="1"/>
      <p:bldP spid="101" grpId="0" animBg="1"/>
      <p:bldP spid="108" grpId="0"/>
      <p:bldP spid="108" grpId="1"/>
      <p:bldP spid="109" grpId="0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0" y="224102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mbria" panose="02040503050406030204" pitchFamily="18" charset="0"/>
              </a:rPr>
              <a:t>AVPP: Putting All Together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5DB43-4AE6-403A-AB3E-1A14DBA40D45}"/>
              </a:ext>
            </a:extLst>
          </p:cNvPr>
          <p:cNvSpPr/>
          <p:nvPr/>
        </p:nvSpPr>
        <p:spPr>
          <a:xfrm>
            <a:off x="552015" y="1042173"/>
            <a:ext cx="105653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Leverages the better 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</a:rPr>
              <a:t>predictability of addresses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on load instructions to improve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Two basic hardware structures: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AT: </a:t>
            </a:r>
            <a:r>
              <a:rPr lang="en-US" sz="3600" dirty="0">
                <a:latin typeface="Cambria" panose="02040503050406030204" pitchFamily="18" charset="0"/>
              </a:rPr>
              <a:t>predicts the address first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DEE"/>
                </a:solidFill>
                <a:latin typeface="Cambria" panose="02040503050406030204" pitchFamily="18" charset="0"/>
              </a:rPr>
              <a:t>VT: </a:t>
            </a:r>
            <a:r>
              <a:rPr lang="en-US" sz="3600" dirty="0">
                <a:latin typeface="Cambria" panose="02040503050406030204" pitchFamily="18" charset="0"/>
              </a:rPr>
              <a:t>predicts the value next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</a:rPr>
              <a:t>Prefetches</a:t>
            </a:r>
            <a:r>
              <a:rPr lang="en-US" sz="3600" dirty="0">
                <a:latin typeface="Cambria" panose="02040503050406030204" pitchFamily="18" charset="0"/>
              </a:rPr>
              <a:t> future instances of the load instruction to improve the 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</a:rPr>
              <a:t>VT hit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9" y="828096"/>
            <a:ext cx="8988202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280901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5202FD3-BDBD-4B50-8719-FE9F1D63E32F}"/>
              </a:ext>
            </a:extLst>
          </p:cNvPr>
          <p:cNvSpPr txBox="1">
            <a:spLocks/>
          </p:cNvSpPr>
          <p:nvPr/>
        </p:nvSpPr>
        <p:spPr>
          <a:xfrm>
            <a:off x="11440045" y="6229639"/>
            <a:ext cx="558512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5A338B-E4D4-8546-881C-31C2CA334C3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9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28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Experimental Setup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94B97-439C-4DBC-A8E9-9341D5A144DF}"/>
              </a:ext>
            </a:extLst>
          </p:cNvPr>
          <p:cNvSpPr/>
          <p:nvPr/>
        </p:nvSpPr>
        <p:spPr>
          <a:xfrm>
            <a:off x="570171" y="1062377"/>
            <a:ext cx="1071695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Simulation platform: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DEE"/>
                </a:solidFill>
                <a:latin typeface="Cambria" panose="02040503050406030204" pitchFamily="18" charset="0"/>
              </a:rPr>
              <a:t>ZSIM</a:t>
            </a:r>
            <a:r>
              <a:rPr lang="en-US" sz="2800" dirty="0">
                <a:latin typeface="Cambria" panose="02040503050406030204" pitchFamily="18" charset="0"/>
              </a:rPr>
              <a:t> [Sanchez+ ISCA’13] : 4-issue </a:t>
            </a:r>
            <a:r>
              <a:rPr lang="en-US" sz="2800" dirty="0" err="1">
                <a:latin typeface="Cambria" panose="02040503050406030204" pitchFamily="18" charset="0"/>
              </a:rPr>
              <a:t>OoO</a:t>
            </a:r>
            <a:r>
              <a:rPr lang="en-US" sz="2800" dirty="0">
                <a:latin typeface="Cambria" panose="02040503050406030204" pitchFamily="18" charset="0"/>
              </a:rPr>
              <a:t> cores, TAGE branch predictor, 128-entry ROB, 32KB L1 caches, 256KB L2s, Stream prefetchers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</a:rPr>
              <a:t>McPAT</a:t>
            </a:r>
            <a:r>
              <a:rPr lang="en-US" sz="2800" dirty="0">
                <a:latin typeface="Cambria" panose="02040503050406030204" pitchFamily="18" charset="0"/>
              </a:rPr>
              <a:t> [Li+ MICRO’09] for estimating the energy consumption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Predictors evaluated: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LVP, 2D-Stride, DFCM, VTAGE, DVTAGE, </a:t>
            </a:r>
            <a:r>
              <a:rPr lang="en-US" sz="28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AVPP-DVTAGE, AVPP-Stride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512 entries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23 selected benchmarks from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SPEC2000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SPEC2006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PARSEC/SPLASH2</a:t>
            </a:r>
          </a:p>
        </p:txBody>
      </p:sp>
    </p:spTree>
    <p:extLst>
      <p:ext uri="{BB962C8B-B14F-4D97-AF65-F5344CB8AC3E}">
        <p14:creationId xmlns:p14="http://schemas.microsoft.com/office/powerpoint/2010/main" val="373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29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Evaluation: Speedup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0EBE5-24E5-406A-A9FC-A4B2F1790DCD}"/>
              </a:ext>
            </a:extLst>
          </p:cNvPr>
          <p:cNvSpPr/>
          <p:nvPr/>
        </p:nvSpPr>
        <p:spPr>
          <a:xfrm>
            <a:off x="0" y="4618380"/>
            <a:ext cx="12192000" cy="172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FFFF00"/>
                </a:solidFill>
              </a:rPr>
              <a:t>AVPP </a:t>
            </a:r>
            <a:r>
              <a:rPr lang="es-ES" sz="3600" dirty="0" err="1">
                <a:solidFill>
                  <a:srgbClr val="FFFF00"/>
                </a:solidFill>
              </a:rPr>
              <a:t>outperforms</a:t>
            </a:r>
            <a:r>
              <a:rPr lang="es-ES" sz="3600" dirty="0">
                <a:solidFill>
                  <a:srgbClr val="FFFF00"/>
                </a:solidFill>
              </a:rPr>
              <a:t> </a:t>
            </a:r>
            <a:r>
              <a:rPr lang="es-ES" sz="3600" dirty="0" err="1">
                <a:solidFill>
                  <a:srgbClr val="FFFF00"/>
                </a:solidFill>
              </a:rPr>
              <a:t>the</a:t>
            </a:r>
            <a:r>
              <a:rPr lang="es-ES" sz="3600" dirty="0">
                <a:solidFill>
                  <a:srgbClr val="FFFF00"/>
                </a:solidFill>
              </a:rPr>
              <a:t> </a:t>
            </a:r>
            <a:r>
              <a:rPr lang="es-ES" sz="3600" dirty="0" err="1">
                <a:solidFill>
                  <a:srgbClr val="FFFF00"/>
                </a:solidFill>
              </a:rPr>
              <a:t>state</a:t>
            </a:r>
            <a:r>
              <a:rPr lang="es-ES" sz="3600" dirty="0">
                <a:solidFill>
                  <a:srgbClr val="FFFF00"/>
                </a:solidFill>
              </a:rPr>
              <a:t>-</a:t>
            </a:r>
            <a:r>
              <a:rPr lang="es-ES" sz="3600" dirty="0" err="1">
                <a:solidFill>
                  <a:srgbClr val="FFFF00"/>
                </a:solidFill>
              </a:rPr>
              <a:t>of</a:t>
            </a:r>
            <a:r>
              <a:rPr lang="es-ES" sz="3600" dirty="0">
                <a:solidFill>
                  <a:srgbClr val="FFFF00"/>
                </a:solidFill>
              </a:rPr>
              <a:t>-</a:t>
            </a:r>
            <a:r>
              <a:rPr lang="es-ES" sz="3600" dirty="0" err="1">
                <a:solidFill>
                  <a:srgbClr val="FFFF00"/>
                </a:solidFill>
              </a:rPr>
              <a:t>the</a:t>
            </a:r>
            <a:r>
              <a:rPr lang="es-ES" sz="3600" dirty="0">
                <a:solidFill>
                  <a:srgbClr val="FFFF00"/>
                </a:solidFill>
              </a:rPr>
              <a:t>-art </a:t>
            </a:r>
            <a:r>
              <a:rPr lang="es-ES" sz="3600" dirty="0" err="1">
                <a:solidFill>
                  <a:srgbClr val="FFFF00"/>
                </a:solidFill>
              </a:rPr>
              <a:t>predictors</a:t>
            </a:r>
            <a:endParaRPr lang="es-ES" sz="3600" dirty="0">
              <a:solidFill>
                <a:srgbClr val="FFFF00"/>
              </a:solidFill>
            </a:endParaRPr>
          </a:p>
          <a:p>
            <a:pPr algn="ctr"/>
            <a:r>
              <a:rPr lang="es-ES" sz="3600" dirty="0"/>
              <a:t>11.2% </a:t>
            </a:r>
            <a:r>
              <a:rPr lang="es-ES" sz="3600" dirty="0" err="1"/>
              <a:t>speedup</a:t>
            </a:r>
            <a:r>
              <a:rPr lang="es-ES" sz="3600" dirty="0"/>
              <a:t> </a:t>
            </a:r>
            <a:r>
              <a:rPr lang="es-ES" sz="3600" dirty="0" err="1"/>
              <a:t>over</a:t>
            </a:r>
            <a:r>
              <a:rPr lang="es-ES" sz="3600" dirty="0"/>
              <a:t> no </a:t>
            </a:r>
            <a:r>
              <a:rPr lang="es-ES" sz="3600" dirty="0" err="1"/>
              <a:t>value</a:t>
            </a:r>
            <a:r>
              <a:rPr lang="es-ES" sz="3600" dirty="0"/>
              <a:t> </a:t>
            </a:r>
            <a:r>
              <a:rPr lang="es-ES" sz="3600" dirty="0" err="1"/>
              <a:t>prediction</a:t>
            </a:r>
            <a:endParaRPr lang="es-E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2484AE-9313-4136-B211-D042C747E9D4}"/>
              </a:ext>
            </a:extLst>
          </p:cNvPr>
          <p:cNvGrpSpPr/>
          <p:nvPr/>
        </p:nvGrpSpPr>
        <p:grpSpPr>
          <a:xfrm>
            <a:off x="485775" y="1362969"/>
            <a:ext cx="11666002" cy="2416920"/>
            <a:chOff x="525999" y="1322136"/>
            <a:chExt cx="11666002" cy="2416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898D2C-AF65-4A58-8977-95216D1A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99" y="1322136"/>
              <a:ext cx="11666002" cy="206802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92F8D4-4338-453A-A704-F0AA20B9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168" y="3335658"/>
              <a:ext cx="10532711" cy="40339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65C075-DE79-45D6-B7A1-45DEEB9D23F6}"/>
              </a:ext>
            </a:extLst>
          </p:cNvPr>
          <p:cNvGrpSpPr/>
          <p:nvPr/>
        </p:nvGrpSpPr>
        <p:grpSpPr>
          <a:xfrm>
            <a:off x="8174656" y="1197996"/>
            <a:ext cx="4402964" cy="1631525"/>
            <a:chOff x="8069044" y="1213330"/>
            <a:chExt cx="4402964" cy="16315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152FAA-7EE2-4EB9-9C48-A6F725CACDE8}"/>
                </a:ext>
              </a:extLst>
            </p:cNvPr>
            <p:cNvSpPr/>
            <p:nvPr/>
          </p:nvSpPr>
          <p:spPr>
            <a:xfrm>
              <a:off x="8069044" y="1213330"/>
              <a:ext cx="1636931" cy="62761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490725-9242-4631-83A8-084FCD2CAD1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8887510" y="1840940"/>
              <a:ext cx="2713103" cy="100391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6798B4-ED57-4B94-A854-ED06F53F688B}"/>
                </a:ext>
              </a:extLst>
            </p:cNvPr>
            <p:cNvSpPr/>
            <p:nvPr/>
          </p:nvSpPr>
          <p:spPr>
            <a:xfrm>
              <a:off x="10660756" y="2109764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</a:rPr>
                <a:t>11.2%</a:t>
              </a:r>
              <a:endParaRPr lang="es-E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FB2B38-8DE1-4727-AF8D-6AD8319FECE5}"/>
              </a:ext>
            </a:extLst>
          </p:cNvPr>
          <p:cNvGrpSpPr/>
          <p:nvPr/>
        </p:nvGrpSpPr>
        <p:grpSpPr>
          <a:xfrm>
            <a:off x="5260195" y="1206203"/>
            <a:ext cx="6371511" cy="1713343"/>
            <a:chOff x="8069044" y="1213330"/>
            <a:chExt cx="6371511" cy="171334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45CA73-D994-4D7D-8739-9D62A073AA8A}"/>
                </a:ext>
              </a:extLst>
            </p:cNvPr>
            <p:cNvSpPr/>
            <p:nvPr/>
          </p:nvSpPr>
          <p:spPr>
            <a:xfrm>
              <a:off x="8069044" y="1213330"/>
              <a:ext cx="1636931" cy="62761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154A029-A4AD-4AAB-AC87-6187A79C04BB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8887510" y="1840940"/>
              <a:ext cx="5553045" cy="108573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F4043B-5977-4C1E-813C-66EFA0947B54}"/>
                </a:ext>
              </a:extLst>
            </p:cNvPr>
            <p:cNvSpPr/>
            <p:nvPr/>
          </p:nvSpPr>
          <p:spPr>
            <a:xfrm>
              <a:off x="10368439" y="1769153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5.9%</a:t>
              </a:r>
              <a:endParaRPr lang="es-E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6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280901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2416714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Evaluation: Energy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0EBE5-24E5-406A-A9FC-A4B2F1790DCD}"/>
              </a:ext>
            </a:extLst>
          </p:cNvPr>
          <p:cNvSpPr/>
          <p:nvPr/>
        </p:nvSpPr>
        <p:spPr>
          <a:xfrm>
            <a:off x="0" y="4618380"/>
            <a:ext cx="12192000" cy="172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FFFF00"/>
                </a:solidFill>
              </a:rPr>
              <a:t>AVPP </a:t>
            </a:r>
            <a:r>
              <a:rPr lang="es-ES" sz="3600" dirty="0" err="1">
                <a:solidFill>
                  <a:srgbClr val="FFFF00"/>
                </a:solidFill>
              </a:rPr>
              <a:t>outperforms</a:t>
            </a:r>
            <a:r>
              <a:rPr lang="es-ES" sz="3600" dirty="0">
                <a:solidFill>
                  <a:srgbClr val="FFFF00"/>
                </a:solidFill>
              </a:rPr>
              <a:t> </a:t>
            </a:r>
            <a:r>
              <a:rPr lang="es-ES" sz="3600" dirty="0" err="1">
                <a:solidFill>
                  <a:srgbClr val="FFFF00"/>
                </a:solidFill>
              </a:rPr>
              <a:t>the</a:t>
            </a:r>
            <a:r>
              <a:rPr lang="es-ES" sz="3600" dirty="0">
                <a:solidFill>
                  <a:srgbClr val="FFFF00"/>
                </a:solidFill>
              </a:rPr>
              <a:t> </a:t>
            </a:r>
            <a:r>
              <a:rPr lang="es-ES" sz="3600" dirty="0" err="1">
                <a:solidFill>
                  <a:srgbClr val="FFFF00"/>
                </a:solidFill>
              </a:rPr>
              <a:t>state</a:t>
            </a:r>
            <a:r>
              <a:rPr lang="es-ES" sz="3600" dirty="0">
                <a:solidFill>
                  <a:srgbClr val="FFFF00"/>
                </a:solidFill>
              </a:rPr>
              <a:t>-</a:t>
            </a:r>
            <a:r>
              <a:rPr lang="es-ES" sz="3600" dirty="0" err="1">
                <a:solidFill>
                  <a:srgbClr val="FFFF00"/>
                </a:solidFill>
              </a:rPr>
              <a:t>of</a:t>
            </a:r>
            <a:r>
              <a:rPr lang="es-ES" sz="3600" dirty="0">
                <a:solidFill>
                  <a:srgbClr val="FFFF00"/>
                </a:solidFill>
              </a:rPr>
              <a:t>-</a:t>
            </a:r>
            <a:r>
              <a:rPr lang="es-ES" sz="3600" dirty="0" err="1">
                <a:solidFill>
                  <a:srgbClr val="FFFF00"/>
                </a:solidFill>
              </a:rPr>
              <a:t>the</a:t>
            </a:r>
            <a:r>
              <a:rPr lang="es-ES" sz="3600" dirty="0">
                <a:solidFill>
                  <a:srgbClr val="FFFF00"/>
                </a:solidFill>
              </a:rPr>
              <a:t>-art </a:t>
            </a:r>
            <a:r>
              <a:rPr lang="es-ES" sz="3600" dirty="0" err="1">
                <a:solidFill>
                  <a:srgbClr val="FFFF00"/>
                </a:solidFill>
              </a:rPr>
              <a:t>predictors</a:t>
            </a:r>
            <a:endParaRPr lang="es-ES" sz="3600" dirty="0">
              <a:solidFill>
                <a:srgbClr val="FFFF00"/>
              </a:solidFill>
            </a:endParaRPr>
          </a:p>
          <a:p>
            <a:pPr algn="ctr"/>
            <a:r>
              <a:rPr lang="es-ES" sz="3600" dirty="0"/>
              <a:t>3.7% </a:t>
            </a:r>
            <a:r>
              <a:rPr lang="es-ES" sz="3600" dirty="0" err="1"/>
              <a:t>energy</a:t>
            </a:r>
            <a:r>
              <a:rPr lang="es-ES" sz="3600" dirty="0"/>
              <a:t> </a:t>
            </a:r>
            <a:r>
              <a:rPr lang="es-ES" sz="3600" dirty="0" err="1"/>
              <a:t>savings</a:t>
            </a:r>
            <a:r>
              <a:rPr lang="es-ES" sz="3600" dirty="0"/>
              <a:t> </a:t>
            </a:r>
            <a:r>
              <a:rPr lang="es-ES" sz="3600" dirty="0" err="1"/>
              <a:t>over</a:t>
            </a:r>
            <a:r>
              <a:rPr lang="es-ES" sz="3600" dirty="0"/>
              <a:t> no </a:t>
            </a:r>
            <a:r>
              <a:rPr lang="es-ES" sz="3600" dirty="0" err="1"/>
              <a:t>value</a:t>
            </a:r>
            <a:r>
              <a:rPr lang="es-ES" sz="3600" dirty="0"/>
              <a:t> </a:t>
            </a:r>
            <a:r>
              <a:rPr lang="es-ES" sz="3600" dirty="0" err="1"/>
              <a:t>prediction</a:t>
            </a:r>
            <a:endParaRPr lang="es-ES" sz="3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0B15D8-3FD9-4721-9126-1A042A4BCE23}"/>
              </a:ext>
            </a:extLst>
          </p:cNvPr>
          <p:cNvGrpSpPr/>
          <p:nvPr/>
        </p:nvGrpSpPr>
        <p:grpSpPr>
          <a:xfrm>
            <a:off x="0" y="1223239"/>
            <a:ext cx="12192000" cy="2329542"/>
            <a:chOff x="0" y="1223239"/>
            <a:chExt cx="12192000" cy="2329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D1723C-81A1-4C1D-A190-4921CE2D2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70801"/>
              <a:ext cx="12192000" cy="20819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589724-6D1C-4C93-A11F-EB9E7257C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60" y="1223239"/>
              <a:ext cx="11052468" cy="24756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316580-BE3C-438F-A245-E2CC8FC4D30F}"/>
              </a:ext>
            </a:extLst>
          </p:cNvPr>
          <p:cNvGrpSpPr/>
          <p:nvPr/>
        </p:nvGrpSpPr>
        <p:grpSpPr>
          <a:xfrm>
            <a:off x="5042481" y="1082465"/>
            <a:ext cx="6572576" cy="1573649"/>
            <a:chOff x="8069044" y="1213330"/>
            <a:chExt cx="6572576" cy="15736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44EAE8-B70C-4285-9199-6A0B7B215FB7}"/>
                </a:ext>
              </a:extLst>
            </p:cNvPr>
            <p:cNvSpPr/>
            <p:nvPr/>
          </p:nvSpPr>
          <p:spPr>
            <a:xfrm>
              <a:off x="8069044" y="1213330"/>
              <a:ext cx="1636931" cy="62761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501CEA-9BFD-419C-8A95-896BBBA814F5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8887510" y="1840940"/>
              <a:ext cx="5754110" cy="946039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F4D476-44E4-4186-8DA0-1B678EA40EFD}"/>
                </a:ext>
              </a:extLst>
            </p:cNvPr>
            <p:cNvSpPr/>
            <p:nvPr/>
          </p:nvSpPr>
          <p:spPr>
            <a:xfrm>
              <a:off x="11012583" y="1782376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2.6%</a:t>
              </a:r>
              <a:endParaRPr lang="es-E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6BDC81-982C-4096-9B74-94AF27E42C43}"/>
              </a:ext>
            </a:extLst>
          </p:cNvPr>
          <p:cNvGrpSpPr/>
          <p:nvPr/>
        </p:nvGrpSpPr>
        <p:grpSpPr>
          <a:xfrm>
            <a:off x="8160341" y="1002499"/>
            <a:ext cx="3857087" cy="1593744"/>
            <a:chOff x="8069044" y="1213330"/>
            <a:chExt cx="3857087" cy="159374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B15FBF-D00F-4522-8021-626552F2F90C}"/>
                </a:ext>
              </a:extLst>
            </p:cNvPr>
            <p:cNvSpPr/>
            <p:nvPr/>
          </p:nvSpPr>
          <p:spPr>
            <a:xfrm>
              <a:off x="8069044" y="1213330"/>
              <a:ext cx="1636931" cy="62761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BA1D3E-1F66-4FE0-8D30-4C130FCE5F7C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8887510" y="1840940"/>
              <a:ext cx="2743086" cy="96613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99813D-A04F-406F-83B3-6BF752E66258}"/>
                </a:ext>
              </a:extLst>
            </p:cNvPr>
            <p:cNvSpPr/>
            <p:nvPr/>
          </p:nvSpPr>
          <p:spPr>
            <a:xfrm>
              <a:off x="10114879" y="1898249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</a:rPr>
                <a:t>3.7%</a:t>
              </a:r>
              <a:endParaRPr lang="es-ES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8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87B29-FBB7-4DDE-AF99-2DBD0DB2E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8746"/>
            <a:ext cx="12116972" cy="2939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0D9F9F-9585-4773-8EAE-3F6562A9CDE4}"/>
              </a:ext>
            </a:extLst>
          </p:cNvPr>
          <p:cNvSpPr/>
          <p:nvPr/>
        </p:nvSpPr>
        <p:spPr>
          <a:xfrm>
            <a:off x="765519" y="4457192"/>
            <a:ext cx="1131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Coverage of a predictor</a:t>
            </a:r>
            <a:r>
              <a:rPr lang="en-US" sz="3200" dirty="0">
                <a:latin typeface="Cambria" panose="02040503050406030204" pitchFamily="18" charset="0"/>
              </a:rPr>
              <a:t>: percentage of loads for which a prediction is used for speculation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Coverage of the Load Value Predictors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30BFA-CF82-47E4-9FED-43D28936EEB7}"/>
              </a:ext>
            </a:extLst>
          </p:cNvPr>
          <p:cNvSpPr/>
          <p:nvPr/>
        </p:nvSpPr>
        <p:spPr>
          <a:xfrm>
            <a:off x="7128" y="4407657"/>
            <a:ext cx="12192000" cy="182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FFFF00"/>
                </a:solidFill>
              </a:rPr>
              <a:t>AVPP </a:t>
            </a:r>
            <a:r>
              <a:rPr lang="es-ES" sz="3200" dirty="0" err="1">
                <a:solidFill>
                  <a:srgbClr val="FFFF00"/>
                </a:solidFill>
              </a:rPr>
              <a:t>covers</a:t>
            </a:r>
            <a:r>
              <a:rPr lang="es-ES" sz="3200" dirty="0">
                <a:solidFill>
                  <a:srgbClr val="FFFF00"/>
                </a:solidFill>
              </a:rPr>
              <a:t> more load </a:t>
            </a:r>
            <a:r>
              <a:rPr lang="es-ES" sz="3200" dirty="0" err="1">
                <a:solidFill>
                  <a:srgbClr val="FFFF00"/>
                </a:solidFill>
              </a:rPr>
              <a:t>instructions</a:t>
            </a:r>
            <a:r>
              <a:rPr lang="es-ES" sz="3200" dirty="0">
                <a:solidFill>
                  <a:srgbClr val="FFFF00"/>
                </a:solidFill>
              </a:rPr>
              <a:t> </a:t>
            </a:r>
            <a:r>
              <a:rPr lang="es-ES" sz="3200" dirty="0" err="1">
                <a:solidFill>
                  <a:srgbClr val="FFFF00"/>
                </a:solidFill>
              </a:rPr>
              <a:t>than</a:t>
            </a:r>
            <a:r>
              <a:rPr lang="es-ES" sz="3200" dirty="0">
                <a:solidFill>
                  <a:srgbClr val="FFFF00"/>
                </a:solidFill>
              </a:rPr>
              <a:t> </a:t>
            </a:r>
            <a:r>
              <a:rPr lang="es-ES" sz="3200" dirty="0" err="1">
                <a:solidFill>
                  <a:srgbClr val="FFFF00"/>
                </a:solidFill>
              </a:rPr>
              <a:t>the</a:t>
            </a:r>
            <a:r>
              <a:rPr lang="es-ES" sz="3200" dirty="0">
                <a:solidFill>
                  <a:srgbClr val="FFFF00"/>
                </a:solidFill>
              </a:rPr>
              <a:t> </a:t>
            </a:r>
            <a:r>
              <a:rPr lang="es-ES" sz="3200" dirty="0" err="1">
                <a:solidFill>
                  <a:srgbClr val="FFFF00"/>
                </a:solidFill>
              </a:rPr>
              <a:t>state</a:t>
            </a:r>
            <a:r>
              <a:rPr lang="es-ES" sz="3200" dirty="0">
                <a:solidFill>
                  <a:srgbClr val="FFFF00"/>
                </a:solidFill>
              </a:rPr>
              <a:t>-</a:t>
            </a:r>
            <a:r>
              <a:rPr lang="es-ES" sz="3200" dirty="0" err="1">
                <a:solidFill>
                  <a:srgbClr val="FFFF00"/>
                </a:solidFill>
              </a:rPr>
              <a:t>of</a:t>
            </a:r>
            <a:r>
              <a:rPr lang="es-ES" sz="3200" dirty="0">
                <a:solidFill>
                  <a:srgbClr val="FFFF00"/>
                </a:solidFill>
              </a:rPr>
              <a:t>-</a:t>
            </a:r>
            <a:r>
              <a:rPr lang="es-ES" sz="3200" dirty="0" err="1">
                <a:solidFill>
                  <a:srgbClr val="FFFF00"/>
                </a:solidFill>
              </a:rPr>
              <a:t>the</a:t>
            </a:r>
            <a:r>
              <a:rPr lang="es-ES" sz="3200" dirty="0">
                <a:solidFill>
                  <a:srgbClr val="FFFF00"/>
                </a:solidFill>
              </a:rPr>
              <a:t>-art</a:t>
            </a:r>
          </a:p>
          <a:p>
            <a:pPr algn="ctr"/>
            <a:r>
              <a:rPr lang="es-ES" sz="3200" dirty="0"/>
              <a:t>AVPP </a:t>
            </a:r>
            <a:r>
              <a:rPr lang="es-ES" sz="3200" dirty="0" err="1"/>
              <a:t>covers</a:t>
            </a:r>
            <a:r>
              <a:rPr lang="es-ES" sz="3200" dirty="0"/>
              <a:t> 44%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load </a:t>
            </a:r>
            <a:r>
              <a:rPr lang="es-ES" sz="3200" dirty="0" err="1"/>
              <a:t>instructions</a:t>
            </a:r>
            <a:endParaRPr lang="es-E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D9DAC5-7B2B-4CF1-8CDB-A9978D31E6D2}"/>
              </a:ext>
            </a:extLst>
          </p:cNvPr>
          <p:cNvGrpSpPr/>
          <p:nvPr/>
        </p:nvGrpSpPr>
        <p:grpSpPr>
          <a:xfrm>
            <a:off x="7804741" y="1396844"/>
            <a:ext cx="4101305" cy="1386566"/>
            <a:chOff x="8069044" y="1213330"/>
            <a:chExt cx="4101305" cy="13865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B73687-7A87-4A11-8CC4-AF87215743A9}"/>
                </a:ext>
              </a:extLst>
            </p:cNvPr>
            <p:cNvSpPr/>
            <p:nvPr/>
          </p:nvSpPr>
          <p:spPr>
            <a:xfrm>
              <a:off x="8069044" y="1213330"/>
              <a:ext cx="1636931" cy="62761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BA087B-CAB6-4D71-A03E-DB63D257B61B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8887510" y="1840940"/>
              <a:ext cx="2943175" cy="75895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45A30F-2EF4-413B-A022-9C7BEC12E883}"/>
                </a:ext>
              </a:extLst>
            </p:cNvPr>
            <p:cNvSpPr/>
            <p:nvPr/>
          </p:nvSpPr>
          <p:spPr>
            <a:xfrm>
              <a:off x="10359097" y="1840940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</a:rPr>
                <a:t>44%</a:t>
              </a:r>
              <a:endParaRPr lang="es-E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E99F28-FD0A-4F41-ACC5-E7A60DC776CE}"/>
              </a:ext>
            </a:extLst>
          </p:cNvPr>
          <p:cNvGrpSpPr/>
          <p:nvPr/>
        </p:nvGrpSpPr>
        <p:grpSpPr>
          <a:xfrm>
            <a:off x="4786328" y="1428436"/>
            <a:ext cx="6780054" cy="1459447"/>
            <a:chOff x="8069044" y="1213330"/>
            <a:chExt cx="6780054" cy="14594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3ED06A-14B3-4451-AA7B-861E450FA5F5}"/>
                </a:ext>
              </a:extLst>
            </p:cNvPr>
            <p:cNvSpPr/>
            <p:nvPr/>
          </p:nvSpPr>
          <p:spPr>
            <a:xfrm>
              <a:off x="8069044" y="1213330"/>
              <a:ext cx="1636931" cy="62761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914F4F-BAD5-4839-B673-D3B51F229E83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>
              <a:off x="8887510" y="1840940"/>
              <a:ext cx="5961588" cy="83183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3EF732-2CA7-48EC-B880-423E54CD03F7}"/>
                </a:ext>
              </a:extLst>
            </p:cNvPr>
            <p:cNvSpPr/>
            <p:nvPr/>
          </p:nvSpPr>
          <p:spPr>
            <a:xfrm>
              <a:off x="11012583" y="1782376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36%</a:t>
              </a:r>
              <a:endParaRPr lang="es-E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9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32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Evaluation: Accuracy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B1480-A5A5-496B-B2C5-BB47E926D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482"/>
            <a:ext cx="12119727" cy="25499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C30BFA-CF82-47E4-9FED-43D28936EEB7}"/>
              </a:ext>
            </a:extLst>
          </p:cNvPr>
          <p:cNvSpPr/>
          <p:nvPr/>
        </p:nvSpPr>
        <p:spPr>
          <a:xfrm>
            <a:off x="-73742" y="4300040"/>
            <a:ext cx="12339484" cy="182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Accuracy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higher</a:t>
            </a:r>
            <a:r>
              <a:rPr lang="es-ES" sz="3200" dirty="0"/>
              <a:t> </a:t>
            </a:r>
            <a:r>
              <a:rPr lang="es-ES" sz="3200" dirty="0" err="1"/>
              <a:t>than</a:t>
            </a:r>
            <a:r>
              <a:rPr lang="es-ES" sz="3200" dirty="0"/>
              <a:t> </a:t>
            </a:r>
            <a:r>
              <a:rPr lang="es-ES" sz="3200" b="1" dirty="0"/>
              <a:t>99.8%</a:t>
            </a:r>
            <a:r>
              <a:rPr lang="es-ES" sz="3200" dirty="0"/>
              <a:t> in </a:t>
            </a:r>
            <a:r>
              <a:rPr lang="es-ES" sz="3200" dirty="0" err="1"/>
              <a:t>all</a:t>
            </a:r>
            <a:r>
              <a:rPr lang="es-ES" sz="3200" dirty="0"/>
              <a:t> </a:t>
            </a:r>
            <a:r>
              <a:rPr lang="es-ES" sz="3200" dirty="0" err="1"/>
              <a:t>predictors</a:t>
            </a:r>
            <a:r>
              <a:rPr lang="es-ES" sz="3200" dirty="0"/>
              <a:t> </a:t>
            </a:r>
          </a:p>
          <a:p>
            <a:pPr algn="ctr"/>
            <a:r>
              <a:rPr lang="es-ES" sz="3200" dirty="0" err="1"/>
              <a:t>because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use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confidence</a:t>
            </a:r>
            <a:r>
              <a:rPr lang="es-ES" sz="3200" dirty="0"/>
              <a:t> </a:t>
            </a:r>
            <a:r>
              <a:rPr lang="es-ES" sz="3200" dirty="0" err="1"/>
              <a:t>counters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565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Where are the Benefits Coming from?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C3B53-9561-435E-96F1-A799EBAC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" y="1274464"/>
            <a:ext cx="12077211" cy="25337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7DB602-F1A3-48B8-83BA-81E5521CBF0E}"/>
              </a:ext>
            </a:extLst>
          </p:cNvPr>
          <p:cNvSpPr/>
          <p:nvPr/>
        </p:nvSpPr>
        <p:spPr>
          <a:xfrm>
            <a:off x="0" y="4410871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AVPP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prefetching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alone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provide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significant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performance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improvement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2800" dirty="0">
                <a:solidFill>
                  <a:srgbClr val="FFFF00"/>
                </a:solidFill>
              </a:rPr>
              <a:t>AVPP </a:t>
            </a:r>
            <a:r>
              <a:rPr lang="es-ES" sz="2800" dirty="0" err="1">
                <a:solidFill>
                  <a:srgbClr val="FFFF00"/>
                </a:solidFill>
              </a:rPr>
              <a:t>prediction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alone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provides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only</a:t>
            </a:r>
            <a:r>
              <a:rPr lang="es-ES" sz="2800" dirty="0">
                <a:solidFill>
                  <a:srgbClr val="FFFF00"/>
                </a:solidFill>
              </a:rPr>
              <a:t> 4.8% </a:t>
            </a:r>
            <a:r>
              <a:rPr lang="es-ES" sz="2800" dirty="0" err="1">
                <a:solidFill>
                  <a:srgbClr val="FFFF00"/>
                </a:solidFill>
              </a:rPr>
              <a:t>speedup</a:t>
            </a:r>
            <a:endParaRPr lang="es-ES" sz="2800" dirty="0">
              <a:solidFill>
                <a:srgbClr val="FFFF00"/>
              </a:solidFill>
            </a:endParaRPr>
          </a:p>
          <a:p>
            <a:pPr algn="ctr"/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full AVPP </a:t>
            </a:r>
            <a:r>
              <a:rPr lang="es-ES" sz="2800" dirty="0" err="1">
                <a:solidFill>
                  <a:schemeClr val="bg1"/>
                </a:solidFill>
              </a:rPr>
              <a:t>achieves</a:t>
            </a:r>
            <a:r>
              <a:rPr lang="es-ES" sz="2800" dirty="0">
                <a:solidFill>
                  <a:schemeClr val="bg1"/>
                </a:solidFill>
              </a:rPr>
              <a:t> 10.6% </a:t>
            </a:r>
            <a:r>
              <a:rPr lang="es-ES" sz="2800" dirty="0" err="1">
                <a:solidFill>
                  <a:schemeClr val="bg1"/>
                </a:solidFill>
              </a:rPr>
              <a:t>speedup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A2DEF1-2D0F-4981-B490-0455926801B7}"/>
              </a:ext>
            </a:extLst>
          </p:cNvPr>
          <p:cNvGrpSpPr/>
          <p:nvPr/>
        </p:nvGrpSpPr>
        <p:grpSpPr>
          <a:xfrm>
            <a:off x="7275529" y="1247854"/>
            <a:ext cx="4179871" cy="1584246"/>
            <a:chOff x="8069045" y="1379274"/>
            <a:chExt cx="4179871" cy="158424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DAA962-B2F0-4FD8-AB30-01602D554710}"/>
                </a:ext>
              </a:extLst>
            </p:cNvPr>
            <p:cNvSpPr/>
            <p:nvPr/>
          </p:nvSpPr>
          <p:spPr>
            <a:xfrm>
              <a:off x="8069045" y="1379274"/>
              <a:ext cx="1589072" cy="461665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1D71A9-40DB-42BA-B902-455203307065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8863581" y="1840939"/>
              <a:ext cx="3385335" cy="112258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A59480-A541-4D57-A5C2-BCFE2B7CDF8D}"/>
                </a:ext>
              </a:extLst>
            </p:cNvPr>
            <p:cNvSpPr/>
            <p:nvPr/>
          </p:nvSpPr>
          <p:spPr>
            <a:xfrm>
              <a:off x="8345583" y="1848973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1.8%</a:t>
              </a:r>
              <a:endParaRPr lang="es-E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1596AD-3EB8-4D35-8F74-B4A05C8DC1CB}"/>
              </a:ext>
            </a:extLst>
          </p:cNvPr>
          <p:cNvGrpSpPr/>
          <p:nvPr/>
        </p:nvGrpSpPr>
        <p:grpSpPr>
          <a:xfrm>
            <a:off x="8864601" y="1247854"/>
            <a:ext cx="2701781" cy="1482646"/>
            <a:chOff x="8069045" y="1379274"/>
            <a:chExt cx="2701781" cy="14826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D7CAA7-AA90-433F-B1FB-A8E0DB1DC151}"/>
                </a:ext>
              </a:extLst>
            </p:cNvPr>
            <p:cNvSpPr/>
            <p:nvPr/>
          </p:nvSpPr>
          <p:spPr>
            <a:xfrm>
              <a:off x="8069045" y="1379274"/>
              <a:ext cx="1589072" cy="46166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742D49-E98A-46AA-8742-3C9D2FF961DB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8863581" y="1840939"/>
              <a:ext cx="1907245" cy="102098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7CE936-1C46-44A8-B31C-83CEAE11D93E}"/>
                </a:ext>
              </a:extLst>
            </p:cNvPr>
            <p:cNvSpPr/>
            <p:nvPr/>
          </p:nvSpPr>
          <p:spPr>
            <a:xfrm>
              <a:off x="8262153" y="1812603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</a:rPr>
                <a:t>4.8%</a:t>
              </a:r>
              <a:endParaRPr lang="es-E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491960-2917-4E88-B88D-1C2DB5DA2A0B}"/>
              </a:ext>
            </a:extLst>
          </p:cNvPr>
          <p:cNvGrpSpPr/>
          <p:nvPr/>
        </p:nvGrpSpPr>
        <p:grpSpPr>
          <a:xfrm>
            <a:off x="10237404" y="1272760"/>
            <a:ext cx="1811252" cy="1268597"/>
            <a:chOff x="7919981" y="1379274"/>
            <a:chExt cx="1811252" cy="12685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359876-1B1A-4F08-B5F0-53A61321D294}"/>
                </a:ext>
              </a:extLst>
            </p:cNvPr>
            <p:cNvSpPr/>
            <p:nvPr/>
          </p:nvSpPr>
          <p:spPr>
            <a:xfrm>
              <a:off x="8069045" y="1379274"/>
              <a:ext cx="1589072" cy="461665"/>
            </a:xfrm>
            <a:prstGeom prst="ellipse">
              <a:avLst/>
            </a:prstGeom>
            <a:noFill/>
            <a:ln w="57150">
              <a:solidFill>
                <a:srgbClr val="FF0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4241700-9FC8-4372-B372-07893A5C4A09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8863581" y="1840939"/>
              <a:ext cx="511281" cy="806932"/>
            </a:xfrm>
            <a:prstGeom prst="straightConnector1">
              <a:avLst/>
            </a:prstGeom>
            <a:ln w="57150">
              <a:solidFill>
                <a:srgbClr val="FF0DE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AC58AD-F052-4310-9871-F9646B63B3D0}"/>
                </a:ext>
              </a:extLst>
            </p:cNvPr>
            <p:cNvSpPr/>
            <p:nvPr/>
          </p:nvSpPr>
          <p:spPr>
            <a:xfrm>
              <a:off x="7919981" y="1824067"/>
              <a:ext cx="18112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DEE"/>
                  </a:solidFill>
                  <a:latin typeface="Cambria" panose="02040503050406030204" pitchFamily="18" charset="0"/>
                </a:rPr>
                <a:t>10.6%</a:t>
              </a:r>
              <a:endParaRPr lang="es-ES" sz="2400" dirty="0">
                <a:solidFill>
                  <a:srgbClr val="FF0DE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5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34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839677" y="232117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More Results in the Paper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1F738-3EB0-4202-9C2A-60D39CA125B3}"/>
              </a:ext>
            </a:extLst>
          </p:cNvPr>
          <p:cNvSpPr/>
          <p:nvPr/>
        </p:nvSpPr>
        <p:spPr>
          <a:xfrm>
            <a:off x="601552" y="1261414"/>
            <a:ext cx="108093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Multi-core</a:t>
            </a:r>
            <a:r>
              <a:rPr lang="en-US" sz="3600" dirty="0">
                <a:latin typeface="Cambria" panose="02040503050406030204" pitchFamily="18" charset="0"/>
              </a:rPr>
              <a:t>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</a:rPr>
              <a:t>Cache hit </a:t>
            </a:r>
            <a:r>
              <a:rPr lang="en-US" sz="3600" dirty="0">
                <a:latin typeface="Cambria" panose="02040503050406030204" pitchFamily="18" charset="0"/>
              </a:rPr>
              <a:t>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Distribution of the 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</a:rPr>
              <a:t>prefetch request </a:t>
            </a:r>
            <a:r>
              <a:rPr lang="en-US" sz="3600" dirty="0">
                <a:latin typeface="Cambria" panose="02040503050406030204" pitchFamily="18" charset="0"/>
              </a:rPr>
              <a:t>that hits in L1, L2 and main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DEE"/>
                </a:solidFill>
                <a:latin typeface="Cambria" panose="02040503050406030204" pitchFamily="18" charset="0"/>
              </a:rPr>
              <a:t>Sensitivity studies </a:t>
            </a:r>
            <a:r>
              <a:rPr lang="en-US" sz="3600" dirty="0">
                <a:latin typeface="Cambria" panose="02040503050406030204" pitchFamily="18" charset="0"/>
              </a:rPr>
              <a:t>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Memory hierarchy (larger caches)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Load Queue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Impact of different load value prediction implementation 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30035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496316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35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46724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689992"/>
            <a:ext cx="11676957" cy="5323232"/>
          </a:xfrm>
        </p:spPr>
        <p:txBody>
          <a:bodyPr>
            <a:noAutofit/>
          </a:bodyPr>
          <a:lstStyle/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latin typeface="Cambria" panose="02040503050406030204" pitchFamily="18" charset="0"/>
              </a:rPr>
              <a:t>Motivation</a:t>
            </a:r>
            <a:r>
              <a:rPr lang="en-US" dirty="0">
                <a:latin typeface="Cambria" panose="02040503050406030204" pitchFamily="18" charset="0"/>
              </a:rPr>
              <a:t>: single-thread performance is critical for many applications</a:t>
            </a:r>
            <a:endParaRPr lang="en-US" b="1" dirty="0">
              <a:latin typeface="Cambria" panose="02040503050406030204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: improving single-thread performance in modern processors requires techniques that significantly increase the hardware cost</a:t>
            </a:r>
            <a:endParaRPr lang="en-US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revisit Load Value Prediction as an efficient way to improve single-thread performance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Contributions: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342900" lvl="1" indent="-342900"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We propose optimizations for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reducing the hardware cost of load value prediction</a:t>
            </a:r>
          </a:p>
          <a:p>
            <a:pPr marL="342900" lvl="1" indent="-342900">
              <a:spcBef>
                <a:spcPts val="4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We propose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new taxonomy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of Value Prediction Policies</a:t>
            </a:r>
          </a:p>
          <a:p>
            <a:pPr marL="342900" lvl="1" indent="-342900">
              <a:spcBef>
                <a:spcPts val="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AVPP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</a:p>
          <a:p>
            <a:pPr marL="800100" lvl="2" indent="-342900">
              <a:spcBef>
                <a:spcPts val="4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New load value predictor that predicts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address first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value next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800100" lvl="2" indent="-342900">
              <a:spcBef>
                <a:spcPts val="4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Increases the coverage of the predictor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prefetching the value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of  a future instance of the load instruction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4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Results: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AVPP outperforms all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state-of-the-art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value predictors in the context of load value prediction, and it is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less complex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than predicting all instructions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AVPP provides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11.2%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system performance improvement and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3.7%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 energy savings compared to no value prediction.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9EA6EA-68DF-AE4B-A1A6-7B016AA8F4C2}"/>
              </a:ext>
            </a:extLst>
          </p:cNvPr>
          <p:cNvSpPr txBox="1">
            <a:spLocks/>
          </p:cNvSpPr>
          <p:nvPr/>
        </p:nvSpPr>
        <p:spPr>
          <a:xfrm>
            <a:off x="476249" y="1662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Executive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092D6-6DF1-C941-AADF-2D99BE61C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986" y="6368824"/>
            <a:ext cx="55522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EF10-321C-4AF6-981D-778C3EAB2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1" y="1738935"/>
            <a:ext cx="12038029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n-US" dirty="0"/>
            </a:br>
            <a:endParaRPr lang="es-E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98FB87-27BA-44C7-BAB3-4EFAC4D3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811" y="3762593"/>
            <a:ext cx="9144000" cy="685081"/>
          </a:xfrm>
        </p:spPr>
        <p:txBody>
          <a:bodyPr>
            <a:normAutofit/>
          </a:bodyPr>
          <a:lstStyle/>
          <a:p>
            <a:r>
              <a:rPr lang="es-ES" sz="3200" b="1" u="sng" dirty="0"/>
              <a:t>Lois Orosa</a:t>
            </a:r>
            <a:r>
              <a:rPr lang="es-ES" sz="3200" b="1" dirty="0"/>
              <a:t>, Rodolfo Azevedo and </a:t>
            </a:r>
            <a:r>
              <a:rPr lang="es-ES" sz="3200" b="1" dirty="0" err="1"/>
              <a:t>Onur</a:t>
            </a:r>
            <a:r>
              <a:rPr lang="es-ES" sz="3200" b="1" dirty="0"/>
              <a:t> </a:t>
            </a:r>
            <a:r>
              <a:rPr lang="es-ES" sz="3200" b="1" dirty="0" err="1"/>
              <a:t>Mutlu</a:t>
            </a:r>
            <a:endParaRPr lang="es-ES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D762AA-F7A6-4975-87F1-2F9E0FB6F9FB}"/>
              </a:ext>
            </a:extLst>
          </p:cNvPr>
          <p:cNvSpPr txBox="1">
            <a:spLocks/>
          </p:cNvSpPr>
          <p:nvPr/>
        </p:nvSpPr>
        <p:spPr>
          <a:xfrm>
            <a:off x="0" y="-19106"/>
            <a:ext cx="12192000" cy="35160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AVPP: 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Address-first Value-next Predictor 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with Value Prefetching for Improving the Efficiency of Load Value Prediction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206D6D2A-F8BD-4C61-8D58-23F87926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9" y="5054412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F955992-1AEF-4D68-8CCC-906D5DEB0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" y="4908994"/>
            <a:ext cx="2710200" cy="7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C75AF4-9E8F-446E-AE0B-DD9AF9FA7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19" y="4690951"/>
            <a:ext cx="5209010" cy="12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33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7678-282B-414A-8B1A-FE53E002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6" y="6339727"/>
            <a:ext cx="558512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38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BAAB7-F35B-4663-8520-DC246AD05B10}"/>
              </a:ext>
            </a:extLst>
          </p:cNvPr>
          <p:cNvSpPr txBox="1">
            <a:spLocks/>
          </p:cNvSpPr>
          <p:nvPr/>
        </p:nvSpPr>
        <p:spPr>
          <a:xfrm>
            <a:off x="252153" y="2914861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Cambria" panose="02040503050406030204" pitchFamily="18" charset="0"/>
              </a:rPr>
              <a:t>BACKUP </a:t>
            </a:r>
          </a:p>
        </p:txBody>
      </p:sp>
    </p:spTree>
    <p:extLst>
      <p:ext uri="{BB962C8B-B14F-4D97-AF65-F5344CB8AC3E}">
        <p14:creationId xmlns:p14="http://schemas.microsoft.com/office/powerpoint/2010/main" val="1829367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141177" y="173813"/>
            <a:ext cx="11687694" cy="1291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mbria" panose="02040503050406030204" pitchFamily="18" charset="0"/>
              </a:rPr>
              <a:t>Cache Hit Distribution </a:t>
            </a:r>
          </a:p>
          <a:p>
            <a:pPr algn="ctr"/>
            <a:r>
              <a:rPr lang="en-US" b="1" dirty="0">
                <a:latin typeface="Cambria" panose="02040503050406030204" pitchFamily="18" charset="0"/>
              </a:rPr>
              <a:t>of the predicted load instructions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0FBFF9-647E-40BA-9115-283DBBBEC997}"/>
              </a:ext>
            </a:extLst>
          </p:cNvPr>
          <p:cNvSpPr/>
          <p:nvPr/>
        </p:nvSpPr>
        <p:spPr>
          <a:xfrm>
            <a:off x="0" y="4410871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solidFill>
                  <a:schemeClr val="bg1"/>
                </a:solidFill>
              </a:rPr>
              <a:t>Most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of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predicted</a:t>
            </a:r>
            <a:r>
              <a:rPr lang="es-ES" sz="4400" dirty="0">
                <a:solidFill>
                  <a:schemeClr val="bg1"/>
                </a:solidFill>
              </a:rPr>
              <a:t> load </a:t>
            </a:r>
            <a:r>
              <a:rPr lang="es-ES" sz="4400" dirty="0" err="1">
                <a:solidFill>
                  <a:schemeClr val="bg1"/>
                </a:solidFill>
              </a:rPr>
              <a:t>instructions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</a:rPr>
              <a:t>hit </a:t>
            </a:r>
            <a:r>
              <a:rPr lang="es-ES" sz="4400" dirty="0" err="1">
                <a:solidFill>
                  <a:schemeClr val="bg1"/>
                </a:solidFill>
              </a:rPr>
              <a:t>into</a:t>
            </a:r>
            <a:r>
              <a:rPr lang="es-ES" sz="4400" dirty="0">
                <a:solidFill>
                  <a:schemeClr val="bg1"/>
                </a:solidFill>
              </a:rPr>
              <a:t> L1 cache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C276D-ECDF-4AAD-A3C2-897BCC569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7" y="1800205"/>
            <a:ext cx="10726647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280901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1804873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504306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Cache Hit Distribution 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of AVPP-DVTAGE prefetch requests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1AD0B-B2BA-4C8A-A8D7-43F60F541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5" y="1677714"/>
            <a:ext cx="6545120" cy="28856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935320-6F25-40D8-AE0E-3BD89ADCBE8D}"/>
              </a:ext>
            </a:extLst>
          </p:cNvPr>
          <p:cNvSpPr/>
          <p:nvPr/>
        </p:nvSpPr>
        <p:spPr>
          <a:xfrm>
            <a:off x="0" y="4563326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solidFill>
                  <a:schemeClr val="bg1"/>
                </a:solidFill>
              </a:rPr>
              <a:t>Most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of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AVPP </a:t>
            </a:r>
            <a:r>
              <a:rPr lang="es-ES" sz="4400" dirty="0" err="1">
                <a:solidFill>
                  <a:schemeClr val="bg1"/>
                </a:solidFill>
              </a:rPr>
              <a:t>prefetch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requests</a:t>
            </a:r>
            <a:r>
              <a:rPr lang="es-ES" sz="4400" dirty="0">
                <a:solidFill>
                  <a:schemeClr val="bg1"/>
                </a:solidFill>
              </a:rPr>
              <a:t> hit </a:t>
            </a:r>
            <a:r>
              <a:rPr lang="es-ES" sz="4400" dirty="0" err="1">
                <a:solidFill>
                  <a:schemeClr val="bg1"/>
                </a:solidFill>
              </a:rPr>
              <a:t>into</a:t>
            </a:r>
            <a:r>
              <a:rPr lang="es-ES" sz="4400" dirty="0">
                <a:solidFill>
                  <a:schemeClr val="bg1"/>
                </a:solidFill>
              </a:rPr>
              <a:t> L1 cache </a:t>
            </a:r>
          </a:p>
        </p:txBody>
      </p:sp>
    </p:spTree>
    <p:extLst>
      <p:ext uri="{BB962C8B-B14F-4D97-AF65-F5344CB8AC3E}">
        <p14:creationId xmlns:p14="http://schemas.microsoft.com/office/powerpoint/2010/main" val="332605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349135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Coverage of AVPP-DVTAGE 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with and without prefetching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AF74F-4B99-446B-A6AA-8B01DA90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16" y="1348509"/>
            <a:ext cx="6977107" cy="30740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28B56-5024-4DB9-88E9-1C20968AEE5C}"/>
              </a:ext>
            </a:extLst>
          </p:cNvPr>
          <p:cNvSpPr/>
          <p:nvPr/>
        </p:nvSpPr>
        <p:spPr>
          <a:xfrm>
            <a:off x="0" y="4563326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coverage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of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predictor </a:t>
            </a:r>
          </a:p>
          <a:p>
            <a:pPr algn="ctr"/>
            <a:r>
              <a:rPr lang="es-ES" sz="4400" dirty="0" err="1">
                <a:solidFill>
                  <a:schemeClr val="bg1"/>
                </a:solidFill>
              </a:rPr>
              <a:t>largely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improves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with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prefetching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8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691895" y="32476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VT hit rate with and without prefetching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28B56-5024-4DB9-88E9-1C20968AEE5C}"/>
              </a:ext>
            </a:extLst>
          </p:cNvPr>
          <p:cNvSpPr/>
          <p:nvPr/>
        </p:nvSpPr>
        <p:spPr>
          <a:xfrm>
            <a:off x="0" y="4563326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</a:t>
            </a:r>
            <a:r>
              <a:rPr lang="es-ES" sz="4400" dirty="0" err="1">
                <a:solidFill>
                  <a:schemeClr val="bg1"/>
                </a:solidFill>
              </a:rPr>
              <a:t>refetching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increases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VT hit </a:t>
            </a:r>
            <a:r>
              <a:rPr lang="es-ES" sz="4400" dirty="0" err="1">
                <a:solidFill>
                  <a:schemeClr val="bg1"/>
                </a:solidFill>
              </a:rPr>
              <a:t>rate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958C9-C917-45B4-91F6-C97E2507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107"/>
            <a:ext cx="12192000" cy="24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8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Impact of the Prediction Policies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0B16C-1CA2-43A6-A7FB-E7ADC8EA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934"/>
            <a:ext cx="12192000" cy="2641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66CC8F-4ED6-4F68-AC26-A70884F8C114}"/>
              </a:ext>
            </a:extLst>
          </p:cNvPr>
          <p:cNvSpPr/>
          <p:nvPr/>
        </p:nvSpPr>
        <p:spPr>
          <a:xfrm>
            <a:off x="0" y="4563326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best policy depends on the microarchitecture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Impact of the Predictor Size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8EF46-B5C9-4746-BA18-EF55E164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88" y="1194625"/>
            <a:ext cx="9306940" cy="34034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82873B-948F-49C5-B47D-608B74FC7A0A}"/>
              </a:ext>
            </a:extLst>
          </p:cNvPr>
          <p:cNvSpPr/>
          <p:nvPr/>
        </p:nvSpPr>
        <p:spPr>
          <a:xfrm>
            <a:off x="0" y="4849560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512 entries is a sweet spot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9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Impact of the VT Table Size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2873B-948F-49C5-B47D-608B74FC7A0A}"/>
              </a:ext>
            </a:extLst>
          </p:cNvPr>
          <p:cNvSpPr/>
          <p:nvPr/>
        </p:nvSpPr>
        <p:spPr>
          <a:xfrm>
            <a:off x="0" y="4849560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64 VT entries is a sweet spot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FC565-7AE1-40F9-A605-2BFB8A99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46" y="1711280"/>
            <a:ext cx="8287907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Impact of Cache Configurations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2873B-948F-49C5-B47D-608B74FC7A0A}"/>
              </a:ext>
            </a:extLst>
          </p:cNvPr>
          <p:cNvSpPr/>
          <p:nvPr/>
        </p:nvSpPr>
        <p:spPr>
          <a:xfrm>
            <a:off x="0" y="4849560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speedup of load value prediction does not depend much on the cache configuration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90D47-0C0C-47EA-9DC3-A48870DA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4" y="1183076"/>
            <a:ext cx="7523263" cy="304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897B73-3979-44EF-903A-1CE884226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06" y="1249889"/>
            <a:ext cx="4073141" cy="11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0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Store Set Prediction </a:t>
            </a: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and L2 Prefetching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2873B-948F-49C5-B47D-608B74FC7A0A}"/>
              </a:ext>
            </a:extLst>
          </p:cNvPr>
          <p:cNvSpPr/>
          <p:nvPr/>
        </p:nvSpPr>
        <p:spPr>
          <a:xfrm>
            <a:off x="0" y="4849560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L2 Prefetcher and Load Value Prediction (LVP) are complementary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64722-7FB5-427F-A153-7C35BC6C8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440"/>
            <a:ext cx="12192000" cy="18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panose="02040503050406030204" pitchFamily="18" charset="0"/>
              </a:rPr>
              <a:t>L1 prefetching VS AVPP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2873B-948F-49C5-B47D-608B74FC7A0A}"/>
              </a:ext>
            </a:extLst>
          </p:cNvPr>
          <p:cNvSpPr/>
          <p:nvPr/>
        </p:nvSpPr>
        <p:spPr>
          <a:xfrm>
            <a:off x="0" y="4627888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When AVPP and L1 prefetcher are used together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 the performance is additive in many benchmarks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DE38C-D07E-46E8-AA0F-5AB3CBF9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6" y="1653308"/>
            <a:ext cx="11601073" cy="24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2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252153" y="296485"/>
            <a:ext cx="11687694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mbria" panose="02040503050406030204" pitchFamily="18" charset="0"/>
              </a:rPr>
              <a:t>Multithreaded and Multiprogram Mixes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2873B-948F-49C5-B47D-608B74FC7A0A}"/>
              </a:ext>
            </a:extLst>
          </p:cNvPr>
          <p:cNvSpPr/>
          <p:nvPr/>
        </p:nvSpPr>
        <p:spPr>
          <a:xfrm>
            <a:off x="0" y="4627888"/>
            <a:ext cx="12192000" cy="162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AVPP outperforms previous predictors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D2BF6-6532-463E-9B16-360E4B400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362"/>
            <a:ext cx="12192000" cy="25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53F0-F1C2-964A-8265-2AF73D182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790575"/>
            <a:ext cx="11506200" cy="6067427"/>
          </a:xfrm>
        </p:spPr>
        <p:txBody>
          <a:bodyPr>
            <a:normAutofit fontScale="92500" lnSpcReduction="10000"/>
          </a:bodyPr>
          <a:lstStyle/>
          <a:p>
            <a:r>
              <a:rPr lang="en-US" sz="2700" b="1" dirty="0">
                <a:latin typeface="Cambria" panose="02040503050406030204" pitchFamily="18" charset="0"/>
              </a:rPr>
              <a:t>True data dependencies limit </a:t>
            </a:r>
            <a:r>
              <a:rPr lang="en-US" sz="2700" b="1" dirty="0">
                <a:solidFill>
                  <a:srgbClr val="00B050"/>
                </a:solidFill>
                <a:latin typeface="Cambria" panose="02040503050406030204" pitchFamily="18" charset="0"/>
              </a:rPr>
              <a:t>single-thread performance</a:t>
            </a:r>
            <a:r>
              <a:rPr lang="en-US" sz="2700" b="1" dirty="0">
                <a:latin typeface="Cambria" panose="02040503050406030204" pitchFamily="18" charset="0"/>
              </a:rPr>
              <a:t> significantly</a:t>
            </a:r>
          </a:p>
          <a:p>
            <a:r>
              <a:rPr lang="en-US" sz="2700" dirty="0">
                <a:latin typeface="Cambria" panose="02040503050406030204" pitchFamily="18" charset="0"/>
              </a:rPr>
              <a:t>We simulate an </a:t>
            </a:r>
            <a:r>
              <a:rPr lang="en-US" sz="2700" b="1" dirty="0">
                <a:solidFill>
                  <a:schemeClr val="accent1"/>
                </a:solidFill>
                <a:latin typeface="Cambria" panose="02040503050406030204" pitchFamily="18" charset="0"/>
              </a:rPr>
              <a:t>oracle predictor </a:t>
            </a:r>
            <a:r>
              <a:rPr lang="en-US" sz="2700" dirty="0">
                <a:latin typeface="Cambria" panose="02040503050406030204" pitchFamily="18" charset="0"/>
              </a:rPr>
              <a:t>that predicts the output of instructions correctly:</a:t>
            </a:r>
          </a:p>
          <a:p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700" dirty="0">
                <a:latin typeface="Cambria" panose="02040503050406030204" pitchFamily="18" charset="0"/>
              </a:rPr>
              <a:t>We observe that an oracle predictor achieves almost the </a:t>
            </a:r>
            <a:r>
              <a:rPr lang="en-US" sz="2700" dirty="0">
                <a:solidFill>
                  <a:srgbClr val="FF0DEE"/>
                </a:solidFill>
                <a:latin typeface="Cambria" panose="02040503050406030204" pitchFamily="18" charset="0"/>
              </a:rPr>
              <a:t>same performance  </a:t>
            </a:r>
            <a:r>
              <a:rPr lang="en-US" sz="2700" dirty="0">
                <a:latin typeface="Cambria" panose="02040503050406030204" pitchFamily="18" charset="0"/>
              </a:rPr>
              <a:t>predicting </a:t>
            </a:r>
            <a:r>
              <a:rPr lang="en-US" sz="2700" dirty="0">
                <a:solidFill>
                  <a:srgbClr val="FF0DEE"/>
                </a:solidFill>
                <a:latin typeface="Cambria" panose="02040503050406030204" pitchFamily="18" charset="0"/>
              </a:rPr>
              <a:t>load instructions</a:t>
            </a:r>
            <a:r>
              <a:rPr lang="en-US" sz="2700" dirty="0">
                <a:latin typeface="Cambria" panose="02040503050406030204" pitchFamily="18" charset="0"/>
              </a:rPr>
              <a:t> as predicting </a:t>
            </a:r>
            <a:r>
              <a:rPr lang="en-US" sz="2700" dirty="0">
                <a:solidFill>
                  <a:srgbClr val="FF0DEE"/>
                </a:solidFill>
                <a:latin typeface="Cambria" panose="02040503050406030204" pitchFamily="18" charset="0"/>
              </a:rPr>
              <a:t>all instructions </a:t>
            </a:r>
          </a:p>
          <a:p>
            <a:r>
              <a:rPr lang="en-US" sz="2700" dirty="0">
                <a:latin typeface="Cambria" panose="02040503050406030204" pitchFamily="18" charset="0"/>
              </a:rPr>
              <a:t>Predicting </a:t>
            </a:r>
            <a:r>
              <a:rPr lang="en-US" sz="2700" dirty="0">
                <a:solidFill>
                  <a:srgbClr val="FF0000"/>
                </a:solidFill>
                <a:latin typeface="Cambria" panose="02040503050406030204" pitchFamily="18" charset="0"/>
              </a:rPr>
              <a:t>all instructions </a:t>
            </a:r>
            <a:r>
              <a:rPr lang="en-US" sz="2700" dirty="0">
                <a:latin typeface="Cambria" panose="02040503050406030204" pitchFamily="18" charset="0"/>
              </a:rPr>
              <a:t>requires </a:t>
            </a:r>
            <a:r>
              <a:rPr lang="en-US" sz="2700" dirty="0">
                <a:solidFill>
                  <a:srgbClr val="FF0000"/>
                </a:solidFill>
                <a:latin typeface="Cambria" panose="02040503050406030204" pitchFamily="18" charset="0"/>
              </a:rPr>
              <a:t>large predictors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Our goal </a:t>
            </a:r>
            <a:r>
              <a:rPr lang="en-US" sz="2700" dirty="0">
                <a:latin typeface="Cambria" panose="02040503050406030204" pitchFamily="18" charset="0"/>
              </a:rPr>
              <a:t>is </a:t>
            </a:r>
            <a:r>
              <a:rPr lang="en-US" sz="2700" b="1" dirty="0">
                <a:latin typeface="Cambria" panose="02040503050406030204" pitchFamily="18" charset="0"/>
              </a:rPr>
              <a:t>revisit Load Value Prediction </a:t>
            </a:r>
            <a:r>
              <a:rPr lang="en-US" sz="2700" dirty="0">
                <a:latin typeface="Cambria" panose="02040503050406030204" pitchFamily="18" charset="0"/>
              </a:rPr>
              <a:t>as a </a:t>
            </a:r>
            <a:r>
              <a:rPr lang="en-US" sz="2700" b="1" dirty="0">
                <a:latin typeface="Cambria" panose="02040503050406030204" pitchFamily="18" charset="0"/>
              </a:rPr>
              <a:t>low-cost</a:t>
            </a:r>
            <a:r>
              <a:rPr lang="en-US" sz="2700" dirty="0">
                <a:latin typeface="Cambria" panose="02040503050406030204" pitchFamily="18" charset="0"/>
              </a:rPr>
              <a:t> alternative to improve single-thread performance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951EED-3C5E-B146-AB8D-11584A4B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70" y="74469"/>
            <a:ext cx="8708780" cy="74112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Motivation and Goal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96DFC-2704-5645-90EB-5C39A04D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2173" y="6422854"/>
            <a:ext cx="67703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66139-0269-4908-B162-01E6BDA7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9" y="2214182"/>
            <a:ext cx="10632347" cy="27224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F3911D-B5FA-48AF-9C6A-16B0F342E82E}"/>
              </a:ext>
            </a:extLst>
          </p:cNvPr>
          <p:cNvGrpSpPr/>
          <p:nvPr/>
        </p:nvGrpSpPr>
        <p:grpSpPr>
          <a:xfrm>
            <a:off x="9964519" y="1584893"/>
            <a:ext cx="1185417" cy="1597408"/>
            <a:chOff x="9964519" y="1584893"/>
            <a:chExt cx="1185417" cy="15974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A592D7-C55C-4D0B-A14E-BAE9E02067EE}"/>
                </a:ext>
              </a:extLst>
            </p:cNvPr>
            <p:cNvSpPr/>
            <p:nvPr/>
          </p:nvSpPr>
          <p:spPr>
            <a:xfrm>
              <a:off x="9964519" y="2007833"/>
              <a:ext cx="1185417" cy="62761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9CFFAB5-5E49-40E8-8AEB-FDAC1101C90E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10557228" y="2635443"/>
              <a:ext cx="143199" cy="5468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B55BBD-07A9-42F0-8920-1860CD54E7EC}"/>
                </a:ext>
              </a:extLst>
            </p:cNvPr>
            <p:cNvSpPr/>
            <p:nvPr/>
          </p:nvSpPr>
          <p:spPr>
            <a:xfrm>
              <a:off x="10203870" y="1584893"/>
              <a:ext cx="8499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32%</a:t>
              </a:r>
              <a:endParaRPr lang="es-E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1D181D-3ECF-4A98-98C6-19154EAC4F0A}"/>
              </a:ext>
            </a:extLst>
          </p:cNvPr>
          <p:cNvGrpSpPr/>
          <p:nvPr/>
        </p:nvGrpSpPr>
        <p:grpSpPr>
          <a:xfrm>
            <a:off x="8942476" y="1571569"/>
            <a:ext cx="1628562" cy="1734261"/>
            <a:chOff x="8942476" y="1571569"/>
            <a:chExt cx="1628562" cy="173426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278002-D7C5-44E4-88E1-4935EAFC3A82}"/>
                </a:ext>
              </a:extLst>
            </p:cNvPr>
            <p:cNvSpPr/>
            <p:nvPr/>
          </p:nvSpPr>
          <p:spPr>
            <a:xfrm>
              <a:off x="8942476" y="2007833"/>
              <a:ext cx="1185416" cy="581891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E2212B-D9F6-4741-B4F4-FC9CA908D8A7}"/>
                </a:ext>
              </a:extLst>
            </p:cNvPr>
            <p:cNvCxnSpPr>
              <a:cxnSpLocks/>
            </p:cNvCxnSpPr>
            <p:nvPr/>
          </p:nvCxnSpPr>
          <p:spPr>
            <a:xfrm>
              <a:off x="9644400" y="2576078"/>
              <a:ext cx="926638" cy="72975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603602-BB28-4F8D-8D7A-06A060521D1A}"/>
                </a:ext>
              </a:extLst>
            </p:cNvPr>
            <p:cNvSpPr/>
            <p:nvPr/>
          </p:nvSpPr>
          <p:spPr>
            <a:xfrm>
              <a:off x="9089000" y="1571569"/>
              <a:ext cx="8499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28%</a:t>
              </a:r>
              <a:endParaRPr lang="es-ES" sz="2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280901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213202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1695451" y="140677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Background: Value Prediction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1BBF1-97D6-8E42-B6DC-9727B097DCBF}"/>
              </a:ext>
            </a:extLst>
          </p:cNvPr>
          <p:cNvSpPr txBox="1"/>
          <p:nvPr/>
        </p:nvSpPr>
        <p:spPr>
          <a:xfrm>
            <a:off x="1007535" y="937756"/>
            <a:ext cx="911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True Data Dependency: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C9DCE-DAF3-1044-9E55-07DDCE8D0434}"/>
              </a:ext>
            </a:extLst>
          </p:cNvPr>
          <p:cNvSpPr txBox="1"/>
          <p:nvPr/>
        </p:nvSpPr>
        <p:spPr>
          <a:xfrm>
            <a:off x="155172" y="2740711"/>
            <a:ext cx="114511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</a:rPr>
              <a:t>Value Prediction </a:t>
            </a:r>
            <a:r>
              <a:rPr lang="en-US" sz="3200" dirty="0">
                <a:latin typeface="Cambria" panose="02040503050406030204" pitchFamily="18" charset="0"/>
              </a:rPr>
              <a:t>breaks true data dependencies by predicting values and performing speculative execution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DEE"/>
                </a:solidFill>
                <a:latin typeface="Cambria" panose="02040503050406030204" pitchFamily="18" charset="0"/>
              </a:rPr>
              <a:t>Prediction:</a:t>
            </a:r>
            <a:r>
              <a:rPr lang="en-US" sz="3200" dirty="0">
                <a:latin typeface="Cambria" panose="02040503050406030204" pitchFamily="18" charset="0"/>
              </a:rPr>
              <a:t> the output value of instr_0 (A)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</a:rPr>
              <a:t>Speculation: </a:t>
            </a:r>
            <a:r>
              <a:rPr lang="en-US" sz="3200" dirty="0">
                <a:latin typeface="Cambria" panose="02040503050406030204" pitchFamily="18" charset="0"/>
              </a:rPr>
              <a:t>executes instr_1 using the predicted value of 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instr_0 and instr_1 are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executed in parallel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Requires a 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Rollback </a:t>
            </a:r>
            <a:r>
              <a:rPr lang="en-US" sz="3200" dirty="0">
                <a:latin typeface="Cambria" panose="02040503050406030204" pitchFamily="18" charset="0"/>
              </a:rPr>
              <a:t>mechanism to recover from 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mispredictions</a:t>
            </a:r>
          </a:p>
          <a:p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  </a:t>
            </a:r>
            <a:endParaRPr lang="en-US" sz="28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6878-0459-4756-8EEC-03BB35C6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1" y="1600479"/>
            <a:ext cx="2793521" cy="1387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instr_0: </a:t>
            </a:r>
            <a:r>
              <a:rPr lang="es-ES" dirty="0"/>
              <a:t>A = B + 1</a:t>
            </a:r>
          </a:p>
          <a:p>
            <a:pPr marL="0" indent="0">
              <a:buNone/>
            </a:pPr>
            <a:r>
              <a:rPr lang="es-ES" b="1" dirty="0"/>
              <a:t>instr_1: </a:t>
            </a:r>
            <a:r>
              <a:rPr lang="es-ES" dirty="0"/>
              <a:t>C = A + 3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19F503-DED7-4D94-B167-3C0810B5C409}"/>
              </a:ext>
            </a:extLst>
          </p:cNvPr>
          <p:cNvSpPr/>
          <p:nvPr/>
        </p:nvSpPr>
        <p:spPr>
          <a:xfrm>
            <a:off x="4267785" y="1762541"/>
            <a:ext cx="232913" cy="66155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FCFFE8-A593-4547-925B-2296E033F54C}"/>
              </a:ext>
            </a:extLst>
          </p:cNvPr>
          <p:cNvSpPr/>
          <p:nvPr/>
        </p:nvSpPr>
        <p:spPr>
          <a:xfrm>
            <a:off x="4462607" y="1917263"/>
            <a:ext cx="275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Read-After-Write (RAW)</a:t>
            </a:r>
            <a:endParaRPr lang="es-E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58564C-3F88-4620-86D7-E7A64E1C9738}"/>
              </a:ext>
            </a:extLst>
          </p:cNvPr>
          <p:cNvCxnSpPr>
            <a:cxnSpLocks/>
          </p:cNvCxnSpPr>
          <p:nvPr/>
        </p:nvCxnSpPr>
        <p:spPr>
          <a:xfrm>
            <a:off x="4267785" y="2334147"/>
            <a:ext cx="1095727" cy="103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FB81D-7E86-47FE-BC5B-27580000F1EC}"/>
              </a:ext>
            </a:extLst>
          </p:cNvPr>
          <p:cNvSpPr/>
          <p:nvPr/>
        </p:nvSpPr>
        <p:spPr>
          <a:xfrm>
            <a:off x="5260724" y="2239434"/>
            <a:ext cx="500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Depends on the result of the previous instruction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94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B36874-D005-9C4E-8F5E-0C6075509689}"/>
              </a:ext>
            </a:extLst>
          </p:cNvPr>
          <p:cNvSpPr txBox="1">
            <a:spLocks/>
          </p:cNvSpPr>
          <p:nvPr/>
        </p:nvSpPr>
        <p:spPr>
          <a:xfrm>
            <a:off x="1951089" y="238999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State-of-the-art Value Predictors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7EBCF2-BC50-2141-813E-B0E82C4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99" y="6406228"/>
            <a:ext cx="430530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1BBF1-97D6-8E42-B6DC-9727B097DCBF}"/>
              </a:ext>
            </a:extLst>
          </p:cNvPr>
          <p:cNvSpPr txBox="1"/>
          <p:nvPr/>
        </p:nvSpPr>
        <p:spPr>
          <a:xfrm>
            <a:off x="503804" y="980119"/>
            <a:ext cx="10799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Last Value Predictor (LVP)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 [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</a:rPr>
              <a:t>Lipasti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+ MICRO’96]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predicted value is the last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Stride Predictor (Stride)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[Mendelson+ TR’96]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predicted value is the last value + stride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2D-Stride</a:t>
            </a:r>
            <a:r>
              <a:rPr lang="en-US" sz="2800" dirty="0">
                <a:latin typeface="Cambria" panose="02040503050406030204" pitchFamily="18" charset="0"/>
              </a:rPr>
              <a:t> [</a:t>
            </a:r>
            <a:r>
              <a:rPr lang="en-US" sz="2800" dirty="0" err="1">
                <a:latin typeface="Cambria" panose="02040503050406030204" pitchFamily="18" charset="0"/>
              </a:rPr>
              <a:t>Eickemeyer</a:t>
            </a:r>
            <a:r>
              <a:rPr lang="en-US" sz="2800" dirty="0">
                <a:latin typeface="Cambria" panose="02040503050406030204" pitchFamily="18" charset="0"/>
              </a:rPr>
              <a:t>+ IBM Journal’93]: variant that improves performance in loops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Finite Context Method (FCM) predictor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[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Sazeides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+ TR’97]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Context based predictor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Large prediction tables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D-FCM</a:t>
            </a:r>
            <a:r>
              <a:rPr lang="en-US" sz="2800" dirty="0">
                <a:latin typeface="Cambria" panose="02040503050406030204" pitchFamily="18" charset="0"/>
              </a:rPr>
              <a:t> [</a:t>
            </a:r>
            <a:r>
              <a:rPr lang="en-US" sz="2800" dirty="0" err="1">
                <a:latin typeface="Cambria" panose="02040503050406030204" pitchFamily="18" charset="0"/>
              </a:rPr>
              <a:t>Goeman</a:t>
            </a:r>
            <a:r>
              <a:rPr lang="en-US" sz="2800" dirty="0">
                <a:latin typeface="Cambria" panose="02040503050406030204" pitchFamily="18" charset="0"/>
              </a:rPr>
              <a:t>+ HPCA’01]: variant that uses strides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VTAGE</a:t>
            </a:r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 [</a:t>
            </a:r>
            <a:r>
              <a:rPr lang="en-US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Perais</a:t>
            </a:r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+ HPCA’14]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Uses global branch history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D-VTAGE</a:t>
            </a:r>
            <a:r>
              <a:rPr lang="en-US" sz="2800" dirty="0">
                <a:latin typeface="Cambria" panose="02040503050406030204" pitchFamily="18" charset="0"/>
              </a:rPr>
              <a:t> [</a:t>
            </a:r>
            <a:r>
              <a:rPr lang="en-US" sz="2800" dirty="0" err="1">
                <a:latin typeface="Cambria" panose="02040503050406030204" pitchFamily="18" charset="0"/>
              </a:rPr>
              <a:t>Perais</a:t>
            </a:r>
            <a:r>
              <a:rPr lang="en-US" sz="2800" dirty="0">
                <a:latin typeface="Cambria" panose="02040503050406030204" pitchFamily="18" charset="0"/>
              </a:rPr>
              <a:t>+ HPCA’15]: variant that uses strides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544C2A-9253-4882-898F-47A2F62FB0A1}"/>
              </a:ext>
            </a:extLst>
          </p:cNvPr>
          <p:cNvSpPr/>
          <p:nvPr/>
        </p:nvSpPr>
        <p:spPr>
          <a:xfrm>
            <a:off x="1686065" y="5865568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3B15-C032-4ECA-BD6F-ACDC008AFF57}"/>
              </a:ext>
            </a:extLst>
          </p:cNvPr>
          <p:cNvSpPr/>
          <p:nvPr/>
        </p:nvSpPr>
        <p:spPr>
          <a:xfrm>
            <a:off x="1700722" y="514689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88246-8159-9148-AB24-54DD2D43C874}"/>
              </a:ext>
            </a:extLst>
          </p:cNvPr>
          <p:cNvSpPr/>
          <p:nvPr/>
        </p:nvSpPr>
        <p:spPr>
          <a:xfrm>
            <a:off x="1693390" y="150013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E2D5-DDA2-124D-A3A9-748636BBCF45}"/>
              </a:ext>
            </a:extLst>
          </p:cNvPr>
          <p:cNvSpPr/>
          <p:nvPr/>
        </p:nvSpPr>
        <p:spPr>
          <a:xfrm>
            <a:off x="1693391" y="2219269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62A0-79E6-6042-84A3-06026FD68FE8}"/>
              </a:ext>
            </a:extLst>
          </p:cNvPr>
          <p:cNvSpPr/>
          <p:nvPr/>
        </p:nvSpPr>
        <p:spPr>
          <a:xfrm>
            <a:off x="1693392" y="2938399"/>
            <a:ext cx="8805213" cy="648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8F314-9A19-194F-8E78-3D9E671248F9}"/>
              </a:ext>
            </a:extLst>
          </p:cNvPr>
          <p:cNvSpPr/>
          <p:nvPr/>
        </p:nvSpPr>
        <p:spPr>
          <a:xfrm>
            <a:off x="1693393" y="4415203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59BF-9027-4D48-862D-4E262145F67F}"/>
              </a:ext>
            </a:extLst>
          </p:cNvPr>
          <p:cNvSpPr/>
          <p:nvPr/>
        </p:nvSpPr>
        <p:spPr>
          <a:xfrm>
            <a:off x="1693393" y="3683081"/>
            <a:ext cx="8805213" cy="6488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8482-5C48-3A4F-8FBD-12C5847026E7}"/>
              </a:ext>
            </a:extLst>
          </p:cNvPr>
          <p:cNvSpPr/>
          <p:nvPr/>
        </p:nvSpPr>
        <p:spPr>
          <a:xfrm>
            <a:off x="1699540" y="3753699"/>
            <a:ext cx="8805213" cy="5916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998" y="828096"/>
            <a:ext cx="9557047" cy="576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Goal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Reducing Hardware Complexity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Taxonomy of Value Prediction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Mechanism: AVPP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Evaluation and Results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C6FF-60A0-AF4D-9B23-4D0C902C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045" y="6372978"/>
            <a:ext cx="280901" cy="365125"/>
          </a:xfrm>
        </p:spPr>
        <p:txBody>
          <a:bodyPr/>
          <a:lstStyle/>
          <a:p>
            <a:fld id="{E75A338B-E4D4-8546-881C-31C2CA334C30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18BA64-099C-0248-8A6D-174B9BF14B2F}"/>
              </a:ext>
            </a:extLst>
          </p:cNvPr>
          <p:cNvSpPr txBox="1">
            <a:spLocks/>
          </p:cNvSpPr>
          <p:nvPr/>
        </p:nvSpPr>
        <p:spPr>
          <a:xfrm>
            <a:off x="1700722" y="828096"/>
            <a:ext cx="8708780" cy="7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AVPP Outline</a:t>
            </a:r>
          </a:p>
        </p:txBody>
      </p:sp>
    </p:spTree>
    <p:extLst>
      <p:ext uri="{BB962C8B-B14F-4D97-AF65-F5344CB8AC3E}">
        <p14:creationId xmlns:p14="http://schemas.microsoft.com/office/powerpoint/2010/main" val="281487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30615</TotalTime>
  <Words>2551</Words>
  <Application>Microsoft Macintosh PowerPoint</Application>
  <PresentationFormat>Widescreen</PresentationFormat>
  <Paragraphs>676</Paragraphs>
  <Slides>49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Office Theme</vt:lpstr>
      <vt:lpstr>  </vt:lpstr>
      <vt:lpstr>PowerPoint Presentation</vt:lpstr>
      <vt:lpstr>PowerPoint Presentation</vt:lpstr>
      <vt:lpstr>PowerPoint Presentation</vt:lpstr>
      <vt:lpstr>Motivation and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AVPP: </dc:title>
  <dc:creator>Lois Orosa Nogueira</dc:creator>
  <cp:lastModifiedBy>Onur Mutlu</cp:lastModifiedBy>
  <cp:revision>626</cp:revision>
  <dcterms:created xsi:type="dcterms:W3CDTF">2018-12-27T16:16:24Z</dcterms:created>
  <dcterms:modified xsi:type="dcterms:W3CDTF">2019-05-01T12:30:37Z</dcterms:modified>
</cp:coreProperties>
</file>