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2"/>
  </p:notesMasterIdLst>
  <p:sldIdLst>
    <p:sldId id="1053" r:id="rId2"/>
    <p:sldId id="981" r:id="rId3"/>
    <p:sldId id="984" r:id="rId4"/>
    <p:sldId id="983" r:id="rId5"/>
    <p:sldId id="1102" r:id="rId6"/>
    <p:sldId id="1054" r:id="rId7"/>
    <p:sldId id="1064" r:id="rId8"/>
    <p:sldId id="1090" r:id="rId9"/>
    <p:sldId id="1026" r:id="rId10"/>
    <p:sldId id="1103" r:id="rId11"/>
    <p:sldId id="718" r:id="rId12"/>
    <p:sldId id="1091" r:id="rId13"/>
    <p:sldId id="535" r:id="rId14"/>
    <p:sldId id="583" r:id="rId15"/>
    <p:sldId id="692" r:id="rId16"/>
    <p:sldId id="1055" r:id="rId17"/>
    <p:sldId id="1092" r:id="rId18"/>
    <p:sldId id="1128" r:id="rId19"/>
    <p:sldId id="724" r:id="rId20"/>
    <p:sldId id="1060" r:id="rId21"/>
    <p:sldId id="1059" r:id="rId22"/>
    <p:sldId id="1061" r:id="rId23"/>
    <p:sldId id="1062" r:id="rId24"/>
    <p:sldId id="1063" r:id="rId25"/>
    <p:sldId id="695" r:id="rId26"/>
    <p:sldId id="1065" r:id="rId27"/>
    <p:sldId id="1106" r:id="rId28"/>
    <p:sldId id="1093" r:id="rId29"/>
    <p:sldId id="1116" r:id="rId30"/>
    <p:sldId id="1077" r:id="rId31"/>
    <p:sldId id="1127" r:id="rId32"/>
    <p:sldId id="1074" r:id="rId33"/>
    <p:sldId id="1078" r:id="rId34"/>
    <p:sldId id="1112" r:id="rId35"/>
    <p:sldId id="1075" r:id="rId36"/>
    <p:sldId id="1076" r:id="rId37"/>
    <p:sldId id="1081" r:id="rId38"/>
    <p:sldId id="1083" r:id="rId39"/>
    <p:sldId id="1115" r:id="rId40"/>
    <p:sldId id="1080" r:id="rId41"/>
    <p:sldId id="1084" r:id="rId42"/>
    <p:sldId id="1086" r:id="rId43"/>
    <p:sldId id="1096" r:id="rId44"/>
    <p:sldId id="1108" r:id="rId45"/>
    <p:sldId id="1094" r:id="rId46"/>
    <p:sldId id="1109" r:id="rId47"/>
    <p:sldId id="1088" r:id="rId48"/>
    <p:sldId id="1098" r:id="rId49"/>
    <p:sldId id="1089" r:id="rId50"/>
    <p:sldId id="982" r:id="rId51"/>
    <p:sldId id="1118" r:id="rId52"/>
    <p:sldId id="1119" r:id="rId53"/>
    <p:sldId id="1085" r:id="rId54"/>
    <p:sldId id="1126" r:id="rId55"/>
    <p:sldId id="1120" r:id="rId56"/>
    <p:sldId id="1121" r:id="rId57"/>
    <p:sldId id="1122" r:id="rId58"/>
    <p:sldId id="1123" r:id="rId59"/>
    <p:sldId id="1124" r:id="rId60"/>
    <p:sldId id="1125"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9C2706-7B56-0DA1-D36B-5058A166FD8E}" name="Yaglikci  Abdullah Giray" initials="YAG" userId="S::yaglikca@ethz.ch::9d4a6345-5013-481a-aed7-5910ce0bef1f" providerId="AD"/>
  <p188:author id="{25D29E55-6E1B-8098-0CC8-6F8A5879E72E}" name="lois.orosa.nogueira@gmail.com" initials="lo" userId="S::urn:spo:guest#lois.orosa.nogueira@gmail.com::"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 id="2" name="Microsoft Office User" initials="Office [2]" lastIdx="1" clrIdx="1"/>
  <p:cmAuthor id="3" name="Microsoft Office User" initials="Office [3]" lastIdx="1" clrIdx="2"/>
  <p:cmAuthor id="4" name="ggqd_e6b7e@idethz.onmicrosoft.com" initials="g" lastIdx="3" clrIdx="3">
    <p:extLst>
      <p:ext uri="{19B8F6BF-5375-455C-9EA6-DF929625EA0E}">
        <p15:presenceInfo xmlns:p15="http://schemas.microsoft.com/office/powerpoint/2012/main" userId="S::ggqd_e6b7e@ethz.ch::93ad1454-b441-4862-aa2c-ecbd07735b47" providerId="AD"/>
      </p:ext>
    </p:extLst>
  </p:cmAuthor>
  <p:cmAuthor id="5" name="Patel  Minesh Hamenbhai" initials="PH" lastIdx="2" clrIdx="4">
    <p:extLst>
      <p:ext uri="{19B8F6BF-5375-455C-9EA6-DF929625EA0E}">
        <p15:presenceInfo xmlns:p15="http://schemas.microsoft.com/office/powerpoint/2012/main" userId="S::mpatel@ethz.ch::6a2c18ab-280a-4d17-9acd-93b2f4ff5d5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523"/>
    <a:srgbClr val="F99440"/>
    <a:srgbClr val="DE5F65"/>
    <a:srgbClr val="2F5597"/>
    <a:srgbClr val="F68D45"/>
    <a:srgbClr val="FFFFFF"/>
    <a:srgbClr val="8606A6"/>
    <a:srgbClr val="C4A9CB"/>
    <a:srgbClr val="FCD225"/>
    <a:srgbClr val="D554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52"/>
    <p:restoredTop sz="75646"/>
  </p:normalViewPr>
  <p:slideViewPr>
    <p:cSldViewPr snapToGrid="0" snapToObjects="1">
      <p:cViewPr>
        <p:scale>
          <a:sx n="120" d="100"/>
          <a:sy n="120" d="100"/>
        </p:scale>
        <p:origin x="336" y="-464"/>
      </p:cViewPr>
      <p:guideLst>
        <p:guide orient="horz" pos="2160"/>
        <p:guide pos="2880"/>
      </p:guideLst>
    </p:cSldViewPr>
  </p:slideViewPr>
  <p:notesTextViewPr>
    <p:cViewPr>
      <p:scale>
        <a:sx n="125" d="100"/>
        <a:sy n="125" d="100"/>
      </p:scale>
      <p:origin x="0" y="0"/>
    </p:cViewPr>
  </p:notesTextViewPr>
  <p:notesViewPr>
    <p:cSldViewPr snapToGrid="0"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68"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387335958005249"/>
          <c:y val="8.1536330782635516E-2"/>
          <c:w val="0.75530380577427825"/>
          <c:h val="0.68239636963280925"/>
        </c:manualLayout>
      </c:layout>
      <c:barChart>
        <c:barDir val="bar"/>
        <c:grouping val="clustered"/>
        <c:varyColors val="0"/>
        <c:ser>
          <c:idx val="0"/>
          <c:order val="0"/>
          <c:tx>
            <c:strRef>
              <c:f>Sheet1!$B$1</c:f>
              <c:strCache>
                <c:ptCount val="1"/>
                <c:pt idx="0">
                  <c:v>2014</c:v>
                </c:pt>
              </c:strCache>
            </c:strRef>
          </c:tx>
          <c:spPr>
            <a:solidFill>
              <a:schemeClr val="accent2">
                <a:lumMod val="75000"/>
              </a:schemeClr>
            </a:solidFill>
            <a:ln w="19050">
              <a:solidFill>
                <a:schemeClr val="tx1"/>
              </a:solidFill>
            </a:ln>
            <a:effectLst/>
          </c:spPr>
          <c:invertIfNegative val="0"/>
          <c:dPt>
            <c:idx val="0"/>
            <c:invertIfNegative val="0"/>
            <c:bubble3D val="0"/>
            <c:spPr>
              <a:solidFill>
                <a:schemeClr val="tx1">
                  <a:lumMod val="75000"/>
                  <a:lumOff val="25000"/>
                </a:schemeClr>
              </a:solidFill>
              <a:ln w="19050">
                <a:solidFill>
                  <a:schemeClr val="tx1"/>
                </a:solidFill>
              </a:ln>
              <a:effectLst/>
            </c:spPr>
            <c:extLst>
              <c:ext xmlns:c16="http://schemas.microsoft.com/office/drawing/2014/chart" uri="{C3380CC4-5D6E-409C-BE32-E72D297353CC}">
                <c16:uniqueId val="{00000004-24F2-D544-832C-C15CEBF54EA8}"/>
              </c:ext>
            </c:extLst>
          </c:dPt>
          <c:cat>
            <c:strRef>
              <c:f>Sheet1!$A$2</c:f>
              <c:strCache>
                <c:ptCount val="1"/>
                <c:pt idx="0">
                  <c:v>The Min. ACT Count to Observe Bit Flips</c:v>
                </c:pt>
              </c:strCache>
            </c:strRef>
          </c:cat>
          <c:val>
            <c:numRef>
              <c:f>Sheet1!$B$2</c:f>
              <c:numCache>
                <c:formatCode>General</c:formatCode>
                <c:ptCount val="1"/>
                <c:pt idx="0">
                  <c:v>139.19999999999999</c:v>
                </c:pt>
              </c:numCache>
            </c:numRef>
          </c:val>
          <c:extLst>
            <c:ext xmlns:c16="http://schemas.microsoft.com/office/drawing/2014/chart" uri="{C3380CC4-5D6E-409C-BE32-E72D297353CC}">
              <c16:uniqueId val="{00000000-24F2-D544-832C-C15CEBF54EA8}"/>
            </c:ext>
          </c:extLst>
        </c:ser>
        <c:ser>
          <c:idx val="1"/>
          <c:order val="1"/>
          <c:tx>
            <c:strRef>
              <c:f>Sheet1!$C$1</c:f>
              <c:strCache>
                <c:ptCount val="1"/>
                <c:pt idx="0">
                  <c:v>2020</c:v>
                </c:pt>
              </c:strCache>
            </c:strRef>
          </c:tx>
          <c:spPr>
            <a:solidFill>
              <a:srgbClr val="C00000"/>
            </a:solidFill>
            <a:ln w="19050">
              <a:solidFill>
                <a:schemeClr val="tx1"/>
              </a:solidFill>
            </a:ln>
            <a:effectLst/>
          </c:spPr>
          <c:invertIfNegative val="0"/>
          <c:cat>
            <c:strRef>
              <c:f>Sheet1!$A$2</c:f>
              <c:strCache>
                <c:ptCount val="1"/>
                <c:pt idx="0">
                  <c:v>The Min. ACT Count to Observe Bit Flips</c:v>
                </c:pt>
              </c:strCache>
            </c:strRef>
          </c:cat>
          <c:val>
            <c:numRef>
              <c:f>Sheet1!$C$2</c:f>
              <c:numCache>
                <c:formatCode>General</c:formatCode>
                <c:ptCount val="1"/>
                <c:pt idx="0">
                  <c:v>9.6</c:v>
                </c:pt>
              </c:numCache>
            </c:numRef>
          </c:val>
          <c:extLst>
            <c:ext xmlns:c16="http://schemas.microsoft.com/office/drawing/2014/chart" uri="{C3380CC4-5D6E-409C-BE32-E72D297353CC}">
              <c16:uniqueId val="{00000001-24F2-D544-832C-C15CEBF54EA8}"/>
            </c:ext>
          </c:extLst>
        </c:ser>
        <c:dLbls>
          <c:showLegendKey val="0"/>
          <c:showVal val="0"/>
          <c:showCatName val="0"/>
          <c:showSerName val="0"/>
          <c:showPercent val="0"/>
          <c:showBubbleSize val="0"/>
        </c:dLbls>
        <c:gapWidth val="26"/>
        <c:axId val="1754165519"/>
        <c:axId val="1509368063"/>
      </c:barChart>
      <c:catAx>
        <c:axId val="1754165519"/>
        <c:scaling>
          <c:orientation val="minMax"/>
        </c:scaling>
        <c:delete val="1"/>
        <c:axPos val="l"/>
        <c:numFmt formatCode="General" sourceLinked="1"/>
        <c:majorTickMark val="out"/>
        <c:minorTickMark val="none"/>
        <c:tickLblPos val="nextTo"/>
        <c:crossAx val="1509368063"/>
        <c:crosses val="autoZero"/>
        <c:auto val="1"/>
        <c:lblAlgn val="ctr"/>
        <c:lblOffset val="100"/>
        <c:noMultiLvlLbl val="0"/>
      </c:catAx>
      <c:valAx>
        <c:axId val="1509368063"/>
        <c:scaling>
          <c:orientation val="minMax"/>
          <c:max val="140"/>
        </c:scaling>
        <c:delete val="0"/>
        <c:axPos val="b"/>
        <c:majorGridlines>
          <c:spPr>
            <a:ln w="9525" cap="flat" cmpd="sng" algn="ctr">
              <a:solidFill>
                <a:schemeClr val="tx1">
                  <a:lumMod val="15000"/>
                  <a:lumOff val="85000"/>
                </a:schemeClr>
              </a:solidFill>
              <a:round/>
            </a:ln>
            <a:effectLst/>
          </c:spPr>
        </c:majorGridlines>
        <c:numFmt formatCode="0\K;\-0\K"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Cambria" panose="02040503050406030204" pitchFamily="18" charset="0"/>
                <a:ea typeface="+mn-ea"/>
                <a:cs typeface="+mn-cs"/>
              </a:defRPr>
            </a:pPr>
            <a:endParaRPr lang="en-CH"/>
          </a:p>
        </c:txPr>
        <c:crossAx val="1754165519"/>
        <c:crosses val="autoZero"/>
        <c:crossBetween val="between"/>
        <c:min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solidFill>
    </a:ln>
    <a:effectLst/>
  </c:spPr>
  <c:txPr>
    <a:bodyPr/>
    <a:lstStyle/>
    <a:p>
      <a:pPr>
        <a:defRPr>
          <a:latin typeface="Cambria" panose="02040503050406030204" pitchFamily="18" charset="0"/>
        </a:defRPr>
      </a:pPr>
      <a:endParaRPr lang="en-CH"/>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439BF3-6316-40F5-8F10-980B46B5A86B}" type="datetimeFigureOut">
              <a:rPr lang="en-US" smtClean="0"/>
              <a:t>6/30/22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E676A0-33B1-4B4B-B1AA-B0B917FCAA93}" type="slidenum">
              <a:rPr lang="en-US" smtClean="0"/>
              <a:t>‹#›</a:t>
            </a:fld>
            <a:endParaRPr lang="en-US"/>
          </a:p>
        </p:txBody>
      </p:sp>
    </p:spTree>
    <p:extLst>
      <p:ext uri="{BB962C8B-B14F-4D97-AF65-F5344CB8AC3E}">
        <p14:creationId xmlns:p14="http://schemas.microsoft.com/office/powerpoint/2010/main" val="4151402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Hello, I am </a:t>
            </a:r>
            <a:r>
              <a:rPr lang="en-US" baseline="0" dirty="0" err="1"/>
              <a:t>Giray</a:t>
            </a:r>
            <a:r>
              <a:rPr lang="en-US" baseline="0" dirty="0"/>
              <a:t>,</a:t>
            </a:r>
            <a:r>
              <a:rPr lang="en-US" b="0" u="none" baseline="0" dirty="0"/>
              <a:t> </a:t>
            </a:r>
            <a:r>
              <a:rPr lang="en-US" baseline="0" dirty="0"/>
              <a:t>and I will present our new paper Understanding RowHammer Under Reduced </a:t>
            </a:r>
            <a:r>
              <a:rPr lang="en-US" baseline="0" dirty="0" err="1"/>
              <a:t>Wordline</a:t>
            </a:r>
            <a:r>
              <a:rPr lang="en-US" baseline="0" dirty="0"/>
              <a:t> Voltage</a:t>
            </a:r>
            <a:endParaRPr lang="en-US" sz="1200" b="1" i="1" baseline="0" dirty="0">
              <a:solidFill>
                <a:schemeClr val="bg1"/>
              </a:solidFill>
              <a:latin typeface="Cambri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EF7F79D3-8C36-4CB5-B03B-F440DA7B71AF}" type="slidenum">
              <a:rPr lang="en-US" smtClean="0"/>
              <a:t>1</a:t>
            </a:fld>
            <a:endParaRPr lang="en-US"/>
          </a:p>
        </p:txBody>
      </p:sp>
    </p:spTree>
    <p:extLst>
      <p:ext uri="{BB962C8B-B14F-4D97-AF65-F5344CB8AC3E}">
        <p14:creationId xmlns:p14="http://schemas.microsoft.com/office/powerpoint/2010/main" val="3571299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hypothesize that [CLICK] </a:t>
            </a:r>
          </a:p>
          <a:p>
            <a:r>
              <a:rPr lang="en-US" dirty="0"/>
              <a:t>Lowering the magnitude of </a:t>
            </a:r>
            <a:r>
              <a:rPr lang="en-US" dirty="0" err="1"/>
              <a:t>wordline</a:t>
            </a:r>
            <a:r>
              <a:rPr lang="en-US" dirty="0"/>
              <a:t> voltage [CLICK]</a:t>
            </a:r>
          </a:p>
          <a:p>
            <a:r>
              <a:rPr lang="en-US" dirty="0"/>
              <a:t>can reduce RowHammer vulnerability [CLICK]</a:t>
            </a:r>
          </a:p>
          <a:p>
            <a:r>
              <a:rPr lang="en-US" dirty="0"/>
              <a:t>without significantly affecting reliable DRAM operation [END]</a:t>
            </a:r>
          </a:p>
        </p:txBody>
      </p:sp>
      <p:sp>
        <p:nvSpPr>
          <p:cNvPr id="4" name="Slide Number Placeholder 3"/>
          <p:cNvSpPr>
            <a:spLocks noGrp="1"/>
          </p:cNvSpPr>
          <p:nvPr>
            <p:ph type="sldNum" sz="quarter" idx="5"/>
          </p:nvPr>
        </p:nvSpPr>
        <p:spPr/>
        <p:txBody>
          <a:bodyPr/>
          <a:lstStyle/>
          <a:p>
            <a:fld id="{35E676A0-33B1-4B4B-B1AA-B0B917FCAA93}" type="slidenum">
              <a:rPr lang="en-US" smtClean="0"/>
              <a:t>10</a:t>
            </a:fld>
            <a:endParaRPr lang="en-US"/>
          </a:p>
        </p:txBody>
      </p:sp>
    </p:spTree>
    <p:extLst>
      <p:ext uri="{BB962C8B-B14F-4D97-AF65-F5344CB8AC3E}">
        <p14:creationId xmlns:p14="http://schemas.microsoft.com/office/powerpoint/2010/main" val="2448072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And our goal is to </a:t>
            </a:r>
            <a:r>
              <a:rPr lang="en-US" sz="2400" dirty="0"/>
              <a:t>understand how the </a:t>
            </a:r>
            <a:r>
              <a:rPr lang="en-US" sz="2400" dirty="0" err="1"/>
              <a:t>Wordline</a:t>
            </a:r>
            <a:r>
              <a:rPr lang="en-US" sz="2400" dirty="0"/>
              <a:t> Voltage affects [CLICK]</a:t>
            </a:r>
          </a:p>
          <a:p>
            <a:r>
              <a:rPr lang="en-US" sz="2400" dirty="0"/>
              <a:t>RowHammer vulnerability [CLICK]</a:t>
            </a:r>
          </a:p>
          <a:p>
            <a:r>
              <a:rPr lang="en-US" sz="2400" dirty="0"/>
              <a:t>and reliable DRAM operation on real DRAM chips [CLICK]</a:t>
            </a:r>
          </a:p>
        </p:txBody>
      </p:sp>
      <p:sp>
        <p:nvSpPr>
          <p:cNvPr id="4" name="Slide Number Placeholder 3"/>
          <p:cNvSpPr>
            <a:spLocks noGrp="1"/>
          </p:cNvSpPr>
          <p:nvPr>
            <p:ph type="sldNum" sz="quarter" idx="5"/>
          </p:nvPr>
        </p:nvSpPr>
        <p:spPr/>
        <p:txBody>
          <a:bodyPr/>
          <a:lstStyle/>
          <a:p>
            <a:fld id="{35E676A0-33B1-4B4B-B1AA-B0B917FCAA93}" type="slidenum">
              <a:rPr lang="en-US" smtClean="0"/>
              <a:t>11</a:t>
            </a:fld>
            <a:endParaRPr lang="en-US"/>
          </a:p>
        </p:txBody>
      </p:sp>
    </p:spTree>
    <p:extLst>
      <p:ext uri="{BB962C8B-B14F-4D97-AF65-F5344CB8AC3E}">
        <p14:creationId xmlns:p14="http://schemas.microsoft.com/office/powerpoint/2010/main" val="2518437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 will explain our experimental methodology</a:t>
            </a:r>
          </a:p>
          <a:p>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12</a:t>
            </a:fld>
            <a:endParaRPr lang="en-US"/>
          </a:p>
        </p:txBody>
      </p:sp>
    </p:spTree>
    <p:extLst>
      <p:ext uri="{BB962C8B-B14F-4D97-AF65-F5344CB8AC3E}">
        <p14:creationId xmlns:p14="http://schemas.microsoft.com/office/powerpoint/2010/main" val="2987908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We use an FPGA-based experimental setup programmed with a modified version of </a:t>
            </a:r>
            <a:r>
              <a:rPr lang="en-US" b="0" dirty="0" err="1"/>
              <a:t>SoftMC</a:t>
            </a:r>
            <a:r>
              <a:rPr lang="en-US" b="0" dirty="0"/>
              <a:t> [CLICK]</a:t>
            </a:r>
            <a:endParaRPr lang="en-US" dirty="0"/>
          </a:p>
          <a:p>
            <a:r>
              <a:rPr lang="en-US" dirty="0"/>
              <a:t>We control the chip temperature using a pair of heaters [CLICK] connected to a temperature controller [CLICK]</a:t>
            </a:r>
          </a:p>
          <a:p>
            <a:r>
              <a:rPr lang="en-US" dirty="0"/>
              <a:t>We supply the </a:t>
            </a:r>
            <a:r>
              <a:rPr lang="en-US" dirty="0" err="1"/>
              <a:t>wordline</a:t>
            </a:r>
            <a:r>
              <a:rPr lang="en-US" dirty="0"/>
              <a:t> voltage using the VPP power rail from an external power supply [CLICK]</a:t>
            </a:r>
          </a:p>
          <a:p>
            <a:r>
              <a:rPr lang="en-US" dirty="0"/>
              <a:t>This infrastructure provides fine-grained control over DRAM commands, timing parameters, temperature, and </a:t>
            </a:r>
            <a:r>
              <a:rPr lang="en-US" dirty="0" err="1"/>
              <a:t>wordline</a:t>
            </a:r>
            <a:r>
              <a:rPr lang="en-US" dirty="0"/>
              <a:t> voltage [CLICK]</a:t>
            </a:r>
          </a:p>
          <a:p>
            <a:r>
              <a:rPr lang="en-US" dirty="0"/>
              <a:t>=======</a:t>
            </a:r>
          </a:p>
        </p:txBody>
      </p:sp>
      <p:sp>
        <p:nvSpPr>
          <p:cNvPr id="4" name="Slide Number Placeholder 3"/>
          <p:cNvSpPr>
            <a:spLocks noGrp="1"/>
          </p:cNvSpPr>
          <p:nvPr>
            <p:ph type="sldNum" sz="quarter" idx="10"/>
          </p:nvPr>
        </p:nvSpPr>
        <p:spPr/>
        <p:txBody>
          <a:bodyPr/>
          <a:lstStyle/>
          <a:p>
            <a:fld id="{35E676A0-33B1-4B4B-B1AA-B0B917FCAA93}" type="slidenum">
              <a:rPr lang="en-US" smtClean="0"/>
              <a:t>13</a:t>
            </a:fld>
            <a:endParaRPr lang="en-US"/>
          </a:p>
        </p:txBody>
      </p:sp>
    </p:spTree>
    <p:extLst>
      <p:ext uri="{BB962C8B-B14F-4D97-AF65-F5344CB8AC3E}">
        <p14:creationId xmlns:p14="http://schemas.microsoft.com/office/powerpoint/2010/main" val="275500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characterize our DRAM chips at worst-case conditions we take two measures: </a:t>
            </a:r>
          </a:p>
          <a:p>
            <a:r>
              <a:rPr lang="en-US" dirty="0"/>
              <a:t>[CLICK] First, we prevent external sources of interference such that our tests can run consistently as desired and without interruptions. To achieve this we disable: </a:t>
            </a:r>
          </a:p>
          <a:p>
            <a:r>
              <a:rPr lang="en-US" dirty="0"/>
              <a:t>[CLICK] DRAM refresh to avoid refreshing victim rows during a test, </a:t>
            </a:r>
          </a:p>
          <a:p>
            <a:r>
              <a:rPr lang="en-US" dirty="0"/>
              <a:t>[CLICK] DRAM calibration events to minimize variation in test timings</a:t>
            </a:r>
          </a:p>
          <a:p>
            <a:r>
              <a:rPr lang="en-US" dirty="0"/>
              <a:t>[CLICK] and RowHammer mitigation mechanisms to ensure that we can directly observe circuit-level bit flips</a:t>
            </a:r>
          </a:p>
          <a:p>
            <a:r>
              <a:rPr lang="en-US" dirty="0"/>
              <a:t>[CLICK] we also ensure that our RowHammer tests complete in less than a refresh window to prevent retention failures from interfering with our results</a:t>
            </a:r>
          </a:p>
          <a:p>
            <a:r>
              <a:rPr lang="en-US" dirty="0"/>
              <a:t>[CLICK] and we repeat our tests ten times to filter out the noise in measurements</a:t>
            </a:r>
          </a:p>
          <a:p>
            <a:r>
              <a:rPr lang="en-US" dirty="0"/>
              <a:t>[CLICK] Second, we issue the worst-case access sequence for inducing RowHammer bit flips based on observations from prior work</a:t>
            </a:r>
          </a:p>
          <a:p>
            <a:r>
              <a:rPr lang="en-US" dirty="0"/>
              <a:t>[CLICK] which suggest to repeatedly activate the two physically-adjacent rows as fast as possible</a:t>
            </a:r>
          </a:p>
          <a:p>
            <a:r>
              <a:rPr lang="en-US" dirty="0"/>
              <a:t>=========</a:t>
            </a:r>
          </a:p>
        </p:txBody>
      </p:sp>
      <p:sp>
        <p:nvSpPr>
          <p:cNvPr id="4" name="Slide Number Placeholder 3"/>
          <p:cNvSpPr>
            <a:spLocks noGrp="1"/>
          </p:cNvSpPr>
          <p:nvPr>
            <p:ph type="sldNum" sz="quarter" idx="5"/>
          </p:nvPr>
        </p:nvSpPr>
        <p:spPr/>
        <p:txBody>
          <a:bodyPr/>
          <a:lstStyle/>
          <a:p>
            <a:fld id="{35E676A0-33B1-4B4B-B1AA-B0B917FCAA93}" type="slidenum">
              <a:rPr lang="en-US" smtClean="0"/>
              <a:t>14</a:t>
            </a:fld>
            <a:endParaRPr lang="en-US"/>
          </a:p>
        </p:txBody>
      </p:sp>
    </p:spTree>
    <p:extLst>
      <p:ext uri="{BB962C8B-B14F-4D97-AF65-F5344CB8AC3E}">
        <p14:creationId xmlns:p14="http://schemas.microsoft.com/office/powerpoint/2010/main" val="4252208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In our characterization, [CLICK] </a:t>
            </a:r>
          </a:p>
          <a:p>
            <a:r>
              <a:rPr lang="en-US" b="1" dirty="0">
                <a:cs typeface="Calibri"/>
              </a:rPr>
              <a:t>we test 272 real DRAM chips [CLICK] </a:t>
            </a:r>
          </a:p>
          <a:p>
            <a:r>
              <a:rPr lang="en-US" b="1" dirty="0">
                <a:cs typeface="Calibri"/>
              </a:rPr>
              <a:t>from three major manufacturers,  [CLICK] </a:t>
            </a:r>
          </a:p>
          <a:p>
            <a:r>
              <a:rPr lang="en-US" b="1" dirty="0">
                <a:cs typeface="Calibri"/>
              </a:rPr>
              <a:t>that implement different densities, die revisions, and chip organizations[CLICK]  </a:t>
            </a:r>
          </a:p>
          <a:p>
            <a:endParaRPr lang="en-US" b="1" dirty="0"/>
          </a:p>
        </p:txBody>
      </p:sp>
      <p:sp>
        <p:nvSpPr>
          <p:cNvPr id="4" name="Slide Number Placeholder 3"/>
          <p:cNvSpPr>
            <a:spLocks noGrp="1"/>
          </p:cNvSpPr>
          <p:nvPr>
            <p:ph type="sldNum" sz="quarter" idx="5"/>
          </p:nvPr>
        </p:nvSpPr>
        <p:spPr/>
        <p:txBody>
          <a:bodyPr/>
          <a:lstStyle/>
          <a:p>
            <a:fld id="{35E676A0-33B1-4B4B-B1AA-B0B917FCAA93}" type="slidenum">
              <a:rPr lang="en-US" smtClean="0"/>
              <a:t>15</a:t>
            </a:fld>
            <a:endParaRPr lang="en-US"/>
          </a:p>
        </p:txBody>
      </p:sp>
    </p:spTree>
    <p:extLst>
      <p:ext uri="{BB962C8B-B14F-4D97-AF65-F5344CB8AC3E}">
        <p14:creationId xmlns:p14="http://schemas.microsoft.com/office/powerpoint/2010/main" val="1683426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cs typeface="Calibri"/>
              </a:rPr>
              <a:t>The full paper provides for more detailed information about both the algorithms for each of our experiments and the chips that we test</a:t>
            </a:r>
          </a:p>
          <a:p>
            <a:endParaRPr lang="en-US" b="1" dirty="0"/>
          </a:p>
        </p:txBody>
      </p:sp>
      <p:sp>
        <p:nvSpPr>
          <p:cNvPr id="4" name="Slide Number Placeholder 3"/>
          <p:cNvSpPr>
            <a:spLocks noGrp="1"/>
          </p:cNvSpPr>
          <p:nvPr>
            <p:ph type="sldNum" sz="quarter" idx="5"/>
          </p:nvPr>
        </p:nvSpPr>
        <p:spPr/>
        <p:txBody>
          <a:bodyPr/>
          <a:lstStyle/>
          <a:p>
            <a:fld id="{35E676A0-33B1-4B4B-B1AA-B0B917FCAA93}" type="slidenum">
              <a:rPr lang="en-US" smtClean="0"/>
              <a:t>16</a:t>
            </a:fld>
            <a:endParaRPr lang="en-US"/>
          </a:p>
        </p:txBody>
      </p:sp>
    </p:spTree>
    <p:extLst>
      <p:ext uri="{BB962C8B-B14F-4D97-AF65-F5344CB8AC3E}">
        <p14:creationId xmlns:p14="http://schemas.microsoft.com/office/powerpoint/2010/main" val="2510612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 will share our observations on RowHammer under reduced </a:t>
            </a:r>
            <a:r>
              <a:rPr lang="en-US" dirty="0" err="1"/>
              <a:t>wordline</a:t>
            </a:r>
            <a:r>
              <a:rPr lang="en-US" dirty="0"/>
              <a:t> voltage</a:t>
            </a:r>
          </a:p>
          <a:p>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17</a:t>
            </a:fld>
            <a:endParaRPr lang="en-US"/>
          </a:p>
        </p:txBody>
      </p:sp>
    </p:spTree>
    <p:extLst>
      <p:ext uri="{BB962C8B-B14F-4D97-AF65-F5344CB8AC3E}">
        <p14:creationId xmlns:p14="http://schemas.microsoft.com/office/powerpoint/2010/main" val="17000407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summarize our findings as scaling down </a:t>
            </a:r>
            <a:r>
              <a:rPr lang="en-US" dirty="0" err="1"/>
              <a:t>wordline</a:t>
            </a:r>
            <a:r>
              <a:rPr lang="en-US" dirty="0"/>
              <a:t> voltage leads to fewer DRAM cells to experience a RowHammer bit flip,</a:t>
            </a:r>
          </a:p>
          <a:p>
            <a:r>
              <a:rPr lang="en-US" dirty="0"/>
              <a:t>and bit flips to occur at larger hammer counts</a:t>
            </a:r>
            <a:endParaRPr lang="en-US" b="1" dirty="0">
              <a:cs typeface="Calibri"/>
            </a:endParaRPr>
          </a:p>
        </p:txBody>
      </p:sp>
      <p:sp>
        <p:nvSpPr>
          <p:cNvPr id="4" name="Slide Number Placeholder 3"/>
          <p:cNvSpPr>
            <a:spLocks noGrp="1"/>
          </p:cNvSpPr>
          <p:nvPr>
            <p:ph type="sldNum" sz="quarter" idx="5"/>
          </p:nvPr>
        </p:nvSpPr>
        <p:spPr/>
        <p:txBody>
          <a:bodyPr/>
          <a:lstStyle/>
          <a:p>
            <a:fld id="{35E676A0-33B1-4B4B-B1AA-B0B917FCAA93}" type="slidenum">
              <a:rPr lang="en-US" smtClean="0"/>
              <a:t>18</a:t>
            </a:fld>
            <a:endParaRPr lang="en-US"/>
          </a:p>
        </p:txBody>
      </p:sp>
    </p:spTree>
    <p:extLst>
      <p:ext uri="{BB962C8B-B14F-4D97-AF65-F5344CB8AC3E}">
        <p14:creationId xmlns:p14="http://schemas.microsoft.com/office/powerpoint/2010/main" val="701397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begin with investigating </a:t>
            </a:r>
            <a:r>
              <a:rPr lang="en-US" dirty="0" err="1">
                <a:cs typeface="Calibri"/>
              </a:rPr>
              <a:t>wordline</a:t>
            </a:r>
            <a:r>
              <a:rPr lang="en-US" dirty="0">
                <a:cs typeface="Calibri"/>
              </a:rPr>
              <a:t> voltage’s effect on RowHammer bit error rate. This figure shows how [CLICK] </a:t>
            </a:r>
          </a:p>
          <a:p>
            <a:r>
              <a:rPr lang="en-US" dirty="0">
                <a:cs typeface="Calibri"/>
              </a:rPr>
              <a:t>reducing </a:t>
            </a:r>
            <a:r>
              <a:rPr lang="en-US" dirty="0" err="1">
                <a:cs typeface="Calibri"/>
              </a:rPr>
              <a:t>wordline</a:t>
            </a:r>
            <a:r>
              <a:rPr lang="en-US" dirty="0">
                <a:cs typeface="Calibri"/>
              </a:rPr>
              <a:t> voltage [CLICK] </a:t>
            </a:r>
          </a:p>
          <a:p>
            <a:r>
              <a:rPr lang="en-US" dirty="0">
                <a:cs typeface="Calibri"/>
              </a:rPr>
              <a:t>affects RowHammer bit error rate. Lower bit error rate is better for robustness [CLICK]</a:t>
            </a:r>
          </a:p>
          <a:p>
            <a:r>
              <a:rPr lang="en-US" dirty="0">
                <a:cs typeface="Calibri"/>
              </a:rPr>
              <a:t>In this plot, each curve represents a different DRAM module [CLICK]</a:t>
            </a:r>
          </a:p>
          <a:p>
            <a:r>
              <a:rPr lang="en-US" dirty="0">
                <a:cs typeface="Calibri"/>
              </a:rPr>
              <a:t>And the shade around each curve shows the variation across different DRAM rows [CLICK] </a:t>
            </a:r>
          </a:p>
          <a:p>
            <a:r>
              <a:rPr lang="en-US" dirty="0">
                <a:cs typeface="Calibri"/>
              </a:rPr>
              <a:t>We observe that fewer DRAM cells experience RowHammer bit flips under reduced </a:t>
            </a:r>
            <a:r>
              <a:rPr lang="en-US" dirty="0" err="1">
                <a:cs typeface="Calibri"/>
              </a:rPr>
              <a:t>wordline</a:t>
            </a:r>
            <a:r>
              <a:rPr lang="en-US" dirty="0">
                <a:cs typeface="Calibri"/>
              </a:rPr>
              <a:t> voltage [CLICK]</a:t>
            </a:r>
            <a:endParaRPr lang="en-US" b="1" dirty="0"/>
          </a:p>
          <a:p>
            <a:endParaRPr lang="en-US"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35E676A0-33B1-4B4B-B1AA-B0B917FCAA93}" type="slidenum">
              <a:rPr lang="en-US" smtClean="0"/>
              <a:t>19</a:t>
            </a:fld>
            <a:endParaRPr lang="en-US"/>
          </a:p>
        </p:txBody>
      </p:sp>
    </p:spTree>
    <p:extLst>
      <p:ext uri="{BB962C8B-B14F-4D97-AF65-F5344CB8AC3E}">
        <p14:creationId xmlns:p14="http://schemas.microsoft.com/office/powerpoint/2010/main" val="1433006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DRAM module, used as the main memory in many computing systems. [CLICK]</a:t>
            </a:r>
          </a:p>
          <a:p>
            <a:r>
              <a:rPr lang="en-US" dirty="0"/>
              <a:t>A DRAM module consists of multiple chips each of which contains multiple banks [CLICK]</a:t>
            </a:r>
          </a:p>
          <a:p>
            <a:r>
              <a:rPr lang="en-US" dirty="0"/>
              <a:t>Each bank is composed of multiple subarrays [CLICK]</a:t>
            </a:r>
          </a:p>
          <a:p>
            <a:r>
              <a:rPr lang="en-US" dirty="0"/>
              <a:t>And within each subarray, there is a two dimensional array of DRAM cells. [CLICK]</a:t>
            </a:r>
          </a:p>
          <a:p>
            <a:r>
              <a:rPr lang="en-US" dirty="0"/>
              <a:t>These cells are organized into rows that are selected using </a:t>
            </a:r>
            <a:r>
              <a:rPr lang="en-US" dirty="0" err="1"/>
              <a:t>wordlines</a:t>
            </a:r>
            <a:r>
              <a:rPr lang="en-US" dirty="0"/>
              <a:t> [CLICK]</a:t>
            </a:r>
          </a:p>
          <a:p>
            <a:r>
              <a:rPr lang="en-US" dirty="0"/>
              <a:t>And the cells are connected to a row buffer via </a:t>
            </a:r>
            <a:r>
              <a:rPr lang="en-US" dirty="0" err="1"/>
              <a:t>bitlines</a:t>
            </a:r>
            <a:r>
              <a:rPr lang="en-US" dirty="0"/>
              <a:t> [CLICK]  </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2</a:t>
            </a:fld>
            <a:endParaRPr lang="en-US" altLang="en-US"/>
          </a:p>
        </p:txBody>
      </p:sp>
    </p:spTree>
    <p:extLst>
      <p:ext uri="{BB962C8B-B14F-4D97-AF65-F5344CB8AC3E}">
        <p14:creationId xmlns:p14="http://schemas.microsoft.com/office/powerpoint/2010/main" val="3550095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contrast to the dominant trend, </a:t>
            </a:r>
            <a:endParaRPr lang="en-US" dirty="0"/>
          </a:p>
          <a:p>
            <a:r>
              <a:rPr lang="en-US" dirty="0">
                <a:cs typeface="Calibri"/>
              </a:rPr>
              <a:t>we also observe that BER slightly increases for a small fraction of DRAM rows [CLICK]</a:t>
            </a:r>
            <a:endParaRPr lang="en-US" dirty="0"/>
          </a:p>
          <a:p>
            <a:r>
              <a:rPr lang="en-US" dirty="0"/>
              <a:t>Therefore, we conclude that reducing </a:t>
            </a:r>
            <a:r>
              <a:rPr lang="en-US" dirty="0" err="1"/>
              <a:t>wordline</a:t>
            </a:r>
            <a:r>
              <a:rPr lang="en-US" dirty="0"/>
              <a:t> voltage can cause more cells to experience bit flips in small fraction of rows [END]</a:t>
            </a:r>
          </a:p>
          <a:p>
            <a:endParaRPr lang="en-US" b="1" dirty="0"/>
          </a:p>
          <a:p>
            <a:endParaRPr lang="en-US"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35E676A0-33B1-4B4B-B1AA-B0B917FCAA93}" type="slidenum">
              <a:rPr lang="en-US" smtClean="0"/>
              <a:t>20</a:t>
            </a:fld>
            <a:endParaRPr lang="en-US"/>
          </a:p>
        </p:txBody>
      </p:sp>
    </p:spTree>
    <p:extLst>
      <p:ext uri="{BB962C8B-B14F-4D97-AF65-F5344CB8AC3E}">
        <p14:creationId xmlns:p14="http://schemas.microsoft.com/office/powerpoint/2010/main" val="25567658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make these observations for all three manufacturers </a:t>
            </a:r>
            <a:endParaRPr lang="en-US" dirty="0"/>
          </a:p>
        </p:txBody>
      </p:sp>
      <p:sp>
        <p:nvSpPr>
          <p:cNvPr id="4" name="Slide Number Placeholder 3"/>
          <p:cNvSpPr>
            <a:spLocks noGrp="1"/>
          </p:cNvSpPr>
          <p:nvPr>
            <p:ph type="sldNum" sz="quarter" idx="5"/>
          </p:nvPr>
        </p:nvSpPr>
        <p:spPr/>
        <p:txBody>
          <a:bodyPr/>
          <a:lstStyle/>
          <a:p>
            <a:fld id="{35E676A0-33B1-4B4B-B1AA-B0B917FCAA93}" type="slidenum">
              <a:rPr lang="en-US" smtClean="0"/>
              <a:t>21</a:t>
            </a:fld>
            <a:endParaRPr lang="en-US"/>
          </a:p>
        </p:txBody>
      </p:sp>
    </p:spTree>
    <p:extLst>
      <p:ext uri="{BB962C8B-B14F-4D97-AF65-F5344CB8AC3E}">
        <p14:creationId xmlns:p14="http://schemas.microsoft.com/office/powerpoint/2010/main" val="40142275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figure shows how [CLICK] </a:t>
            </a:r>
          </a:p>
          <a:p>
            <a:r>
              <a:rPr lang="en-US" dirty="0">
                <a:cs typeface="Calibri"/>
              </a:rPr>
              <a:t>reducing </a:t>
            </a:r>
            <a:r>
              <a:rPr lang="en-US" dirty="0" err="1">
                <a:cs typeface="Calibri"/>
              </a:rPr>
              <a:t>wordline</a:t>
            </a:r>
            <a:r>
              <a:rPr lang="en-US" dirty="0">
                <a:cs typeface="Calibri"/>
              </a:rPr>
              <a:t> voltage [CLICK] </a:t>
            </a:r>
          </a:p>
          <a:p>
            <a:r>
              <a:rPr lang="en-US" dirty="0">
                <a:cs typeface="Calibri"/>
              </a:rPr>
              <a:t>affects the minimum activation count needed to induce a RowHammer bit flip. Higher is better for robustness in this plot [CLICK]</a:t>
            </a:r>
          </a:p>
          <a:p>
            <a:r>
              <a:rPr lang="en-US" dirty="0">
                <a:cs typeface="Calibri"/>
              </a:rPr>
              <a:t>Again, each curve represents a different DRAM module [CLICK]</a:t>
            </a:r>
          </a:p>
          <a:p>
            <a:r>
              <a:rPr lang="en-US" dirty="0">
                <a:cs typeface="Calibri"/>
              </a:rPr>
              <a:t>and the shade around a curve shows the variation across DRAM rows [CLICK]</a:t>
            </a:r>
          </a:p>
          <a:p>
            <a:r>
              <a:rPr lang="en-US" dirty="0">
                <a:cs typeface="Calibri"/>
              </a:rPr>
              <a:t>We observe that a RowHammer bit flip occurs at larger activation counts under reduced </a:t>
            </a:r>
            <a:r>
              <a:rPr lang="en-US" dirty="0" err="1">
                <a:cs typeface="Calibri"/>
              </a:rPr>
              <a:t>wordline</a:t>
            </a:r>
            <a:r>
              <a:rPr lang="en-US" dirty="0">
                <a:cs typeface="Calibri"/>
              </a:rPr>
              <a:t> voltage [CLICK]</a:t>
            </a:r>
          </a:p>
          <a:p>
            <a:endParaRPr lang="en-US" b="1" dirty="0"/>
          </a:p>
          <a:p>
            <a:endParaRPr lang="en-US"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35E676A0-33B1-4B4B-B1AA-B0B917FCAA93}" type="slidenum">
              <a:rPr lang="en-US" smtClean="0"/>
              <a:t>22</a:t>
            </a:fld>
            <a:endParaRPr lang="en-US"/>
          </a:p>
        </p:txBody>
      </p:sp>
    </p:spTree>
    <p:extLst>
      <p:ext uri="{BB962C8B-B14F-4D97-AF65-F5344CB8AC3E}">
        <p14:creationId xmlns:p14="http://schemas.microsoft.com/office/powerpoint/2010/main" val="11582052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observe that bit flips can also occur at slightly lower activation counts for a small fraction of DRAM rows [CLICK]</a:t>
            </a:r>
            <a:endParaRPr lang="en-US" dirty="0"/>
          </a:p>
          <a:p>
            <a:r>
              <a:rPr lang="en-US" dirty="0"/>
              <a:t>Therefore, we conclude that reducing </a:t>
            </a:r>
            <a:r>
              <a:rPr lang="en-US" dirty="0" err="1"/>
              <a:t>wordline</a:t>
            </a:r>
            <a:r>
              <a:rPr lang="en-US" dirty="0"/>
              <a:t> voltage can worsen RowHammer vulnerability of a small fraction of rows [END]</a:t>
            </a:r>
          </a:p>
          <a:p>
            <a:endParaRPr lang="en-US" b="1" dirty="0"/>
          </a:p>
          <a:p>
            <a:endParaRPr lang="en-US"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35E676A0-33B1-4B4B-B1AA-B0B917FCAA93}" type="slidenum">
              <a:rPr lang="en-US" smtClean="0"/>
              <a:t>23</a:t>
            </a:fld>
            <a:endParaRPr lang="en-US"/>
          </a:p>
        </p:txBody>
      </p:sp>
    </p:spTree>
    <p:extLst>
      <p:ext uri="{BB962C8B-B14F-4D97-AF65-F5344CB8AC3E}">
        <p14:creationId xmlns:p14="http://schemas.microsoft.com/office/powerpoint/2010/main" val="2010285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These two observations apply to DRAM chips from all three manufacturers</a:t>
            </a:r>
            <a:endParaRPr lang="en-US" dirty="0"/>
          </a:p>
          <a:p>
            <a:endParaRPr lang="en-US" b="1" dirty="0"/>
          </a:p>
          <a:p>
            <a:endParaRPr lang="en-US"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35E676A0-33B1-4B4B-B1AA-B0B917FCAA93}" type="slidenum">
              <a:rPr lang="en-US" smtClean="0"/>
              <a:t>24</a:t>
            </a:fld>
            <a:endParaRPr lang="en-US"/>
          </a:p>
        </p:txBody>
      </p:sp>
    </p:spTree>
    <p:extLst>
      <p:ext uri="{BB962C8B-B14F-4D97-AF65-F5344CB8AC3E}">
        <p14:creationId xmlns:p14="http://schemas.microsoft.com/office/powerpoint/2010/main" val="1623980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cs typeface="Calibri"/>
              </a:rPr>
              <a:t>In the paper, we also show that </a:t>
            </a:r>
            <a:r>
              <a:rPr lang="en-US" b="0" dirty="0" err="1">
                <a:cs typeface="Calibri"/>
              </a:rPr>
              <a:t>wordline</a:t>
            </a:r>
            <a:r>
              <a:rPr lang="en-US" b="0" dirty="0">
                <a:cs typeface="Calibri"/>
              </a:rPr>
              <a:t> voltage’s effect on RowHammer vulnerability varies across different DRAM rows and across manufacturers in terms of [CLICK]</a:t>
            </a:r>
          </a:p>
          <a:p>
            <a:r>
              <a:rPr lang="en-US" b="0" dirty="0">
                <a:cs typeface="Calibri"/>
              </a:rPr>
              <a:t>Bit error rate [CLICK]</a:t>
            </a:r>
          </a:p>
          <a:p>
            <a:r>
              <a:rPr lang="en-US" dirty="0">
                <a:cs typeface="Calibri"/>
              </a:rPr>
              <a:t>And the minimum activation count that is needed to induce a bit flip [END]</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35E676A0-33B1-4B4B-B1AA-B0B917FCAA93}" type="slidenum">
              <a:rPr lang="en-US" smtClean="0"/>
              <a:t>25</a:t>
            </a:fld>
            <a:endParaRPr lang="en-US"/>
          </a:p>
        </p:txBody>
      </p:sp>
    </p:spTree>
    <p:extLst>
      <p:ext uri="{BB962C8B-B14F-4D97-AF65-F5344CB8AC3E}">
        <p14:creationId xmlns:p14="http://schemas.microsoft.com/office/powerpoint/2010/main" val="34613032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Please refer to the full paper for more information about the distribution of RowHammer bit flips we observe</a:t>
            </a:r>
          </a:p>
        </p:txBody>
      </p:sp>
      <p:sp>
        <p:nvSpPr>
          <p:cNvPr id="4" name="Slide Number Placeholder 3"/>
          <p:cNvSpPr>
            <a:spLocks noGrp="1"/>
          </p:cNvSpPr>
          <p:nvPr>
            <p:ph type="sldNum" sz="quarter" idx="5"/>
          </p:nvPr>
        </p:nvSpPr>
        <p:spPr/>
        <p:txBody>
          <a:bodyPr/>
          <a:lstStyle/>
          <a:p>
            <a:fld id="{35E676A0-33B1-4B4B-B1AA-B0B917FCAA93}" type="slidenum">
              <a:rPr lang="en-US" smtClean="0"/>
              <a:t>26</a:t>
            </a:fld>
            <a:endParaRPr lang="en-US"/>
          </a:p>
        </p:txBody>
      </p:sp>
    </p:spTree>
    <p:extLst>
      <p:ext uri="{BB962C8B-B14F-4D97-AF65-F5344CB8AC3E}">
        <p14:creationId xmlns:p14="http://schemas.microsoft.com/office/powerpoint/2010/main" val="10673352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summarize our findings as scaling down </a:t>
            </a:r>
            <a:r>
              <a:rPr lang="en-US" dirty="0" err="1"/>
              <a:t>wordline</a:t>
            </a:r>
            <a:r>
              <a:rPr lang="en-US" dirty="0"/>
              <a:t> voltage leads to fewer DRAM cells to experience a RowHammer bit flip,</a:t>
            </a:r>
          </a:p>
          <a:p>
            <a:r>
              <a:rPr lang="en-US" dirty="0"/>
              <a:t>and bit flips to occur at larger hammer counts</a:t>
            </a:r>
            <a:endParaRPr lang="en-US" b="1" dirty="0">
              <a:cs typeface="Calibri"/>
            </a:endParaRPr>
          </a:p>
        </p:txBody>
      </p:sp>
      <p:sp>
        <p:nvSpPr>
          <p:cNvPr id="4" name="Slide Number Placeholder 3"/>
          <p:cNvSpPr>
            <a:spLocks noGrp="1"/>
          </p:cNvSpPr>
          <p:nvPr>
            <p:ph type="sldNum" sz="quarter" idx="5"/>
          </p:nvPr>
        </p:nvSpPr>
        <p:spPr/>
        <p:txBody>
          <a:bodyPr/>
          <a:lstStyle/>
          <a:p>
            <a:fld id="{35E676A0-33B1-4B4B-B1AA-B0B917FCAA93}" type="slidenum">
              <a:rPr lang="en-US" smtClean="0"/>
              <a:t>27</a:t>
            </a:fld>
            <a:endParaRPr lang="en-US"/>
          </a:p>
        </p:txBody>
      </p:sp>
    </p:spTree>
    <p:extLst>
      <p:ext uri="{BB962C8B-B14F-4D97-AF65-F5344CB8AC3E}">
        <p14:creationId xmlns:p14="http://schemas.microsoft.com/office/powerpoint/2010/main" val="5802965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Reducing </a:t>
            </a:r>
          </a:p>
          <a:p>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28</a:t>
            </a:fld>
            <a:endParaRPr lang="en-US"/>
          </a:p>
        </p:txBody>
      </p:sp>
    </p:spTree>
    <p:extLst>
      <p:ext uri="{BB962C8B-B14F-4D97-AF65-F5344CB8AC3E}">
        <p14:creationId xmlns:p14="http://schemas.microsoft.com/office/powerpoint/2010/main" val="18734292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Until this point our we observe that reducing </a:t>
            </a:r>
            <a:r>
              <a:rPr lang="en-US" dirty="0" err="1"/>
              <a:t>wordline</a:t>
            </a:r>
            <a:r>
              <a:rPr lang="en-US" dirty="0"/>
              <a:t> voltage reduces RowHammer vulnerability [CLICK]</a:t>
            </a:r>
          </a:p>
          <a:p>
            <a:r>
              <a:rPr lang="en-US" dirty="0"/>
              <a:t>However, it can negatively affect DRAM row activation and refresh rate by causing a weaker channel in access transistors [CLICK]</a:t>
            </a:r>
          </a:p>
        </p:txBody>
      </p:sp>
      <p:sp>
        <p:nvSpPr>
          <p:cNvPr id="4" name="Slide Number Placeholder 3"/>
          <p:cNvSpPr>
            <a:spLocks noGrp="1"/>
          </p:cNvSpPr>
          <p:nvPr>
            <p:ph type="sldNum" sz="quarter" idx="5"/>
          </p:nvPr>
        </p:nvSpPr>
        <p:spPr/>
        <p:txBody>
          <a:bodyPr/>
          <a:lstStyle/>
          <a:p>
            <a:fld id="{35E676A0-33B1-4B4B-B1AA-B0B917FCAA93}" type="slidenum">
              <a:rPr lang="en-US" smtClean="0"/>
              <a:t>29</a:t>
            </a:fld>
            <a:endParaRPr lang="en-US"/>
          </a:p>
        </p:txBody>
      </p:sp>
    </p:spTree>
    <p:extLst>
      <p:ext uri="{BB962C8B-B14F-4D97-AF65-F5344CB8AC3E}">
        <p14:creationId xmlns:p14="http://schemas.microsoft.com/office/powerpoint/2010/main" val="1012003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simplified diagram of a DRAM cell, </a:t>
            </a:r>
            <a:r>
              <a:rPr lang="en-US" b="0" baseline="0" dirty="0"/>
              <a:t>where the data is stored as capacitor voltage, and accessed through the access transistor</a:t>
            </a:r>
            <a:r>
              <a:rPr lang="en-US" dirty="0"/>
              <a:t> [CLICK]</a:t>
            </a:r>
          </a:p>
          <a:p>
            <a:r>
              <a:rPr lang="en-US" dirty="0"/>
              <a:t>The cell charge is driven by using a nominal supply voltage of 1.2V denoted as VDD [CLICK]</a:t>
            </a:r>
          </a:p>
          <a:p>
            <a:r>
              <a:rPr lang="en-US" dirty="0"/>
              <a:t>A DRAM cell inherently exhibits several charge leakage paths [CLICK]</a:t>
            </a:r>
          </a:p>
          <a:p>
            <a:r>
              <a:rPr lang="en-US" dirty="0"/>
              <a:t>And requires to perform refresh operations to restore the capacitor voltage with a time period called refresh window.</a:t>
            </a:r>
          </a:p>
          <a:p>
            <a:r>
              <a:rPr lang="en-US" dirty="0"/>
              <a:t>[PAUSE]</a:t>
            </a:r>
          </a:p>
          <a:p>
            <a:r>
              <a:rPr lang="en-US" dirty="0"/>
              <a:t>To access a DRAM cell, [CLICK]</a:t>
            </a:r>
          </a:p>
          <a:p>
            <a:r>
              <a:rPr lang="en-US" b="0" dirty="0"/>
              <a:t>the memory controller must first open or activate the row to fetch the row’s data into the row buffer [CLICK]</a:t>
            </a:r>
          </a:p>
          <a:p>
            <a:r>
              <a:rPr lang="en-US" b="0" dirty="0"/>
              <a:t>A row is activated by asserting its </a:t>
            </a:r>
            <a:r>
              <a:rPr lang="en-US" b="0" dirty="0" err="1"/>
              <a:t>wordline</a:t>
            </a:r>
            <a:r>
              <a:rPr lang="en-US" b="0" dirty="0"/>
              <a:t> using a nominal </a:t>
            </a:r>
            <a:r>
              <a:rPr lang="en-US" b="0" dirty="0" err="1"/>
              <a:t>wordline</a:t>
            </a:r>
            <a:r>
              <a:rPr lang="en-US" b="0" dirty="0"/>
              <a:t> voltage of 2.5V, denoted as VPP [CLICK]</a:t>
            </a:r>
          </a:p>
          <a:p>
            <a:r>
              <a:rPr lang="en-US" b="0" dirty="0"/>
              <a:t>The READ and WRITE requests targeting the row are serviced from the row buffer [CLICK]</a:t>
            </a:r>
          </a:p>
          <a:p>
            <a:r>
              <a:rPr lang="en-US" b="0" dirty="0"/>
              <a:t>After all requests are serviced from the row, the memory controller must close or </a:t>
            </a:r>
            <a:r>
              <a:rPr lang="en-US" b="0" dirty="0" err="1"/>
              <a:t>precharge</a:t>
            </a:r>
            <a:r>
              <a:rPr lang="en-US" b="0" dirty="0"/>
              <a:t> the row in order to begin accessing data from another row. </a:t>
            </a:r>
            <a:r>
              <a:rPr lang="en-US" b="1" dirty="0"/>
              <a:t>[CLICK]</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5E676A0-33B1-4B4B-B1AA-B0B917FCAA93}" type="slidenum">
              <a:rPr lang="en-US" smtClean="0"/>
              <a:t>3</a:t>
            </a:fld>
            <a:endParaRPr lang="en-US"/>
          </a:p>
        </p:txBody>
      </p:sp>
    </p:spTree>
    <p:extLst>
      <p:ext uri="{BB962C8B-B14F-4D97-AF65-F5344CB8AC3E}">
        <p14:creationId xmlns:p14="http://schemas.microsoft.com/office/powerpoint/2010/main" val="31505623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analysis provides two key takeaways: [CLICK]</a:t>
            </a:r>
          </a:p>
          <a:p>
            <a:r>
              <a:rPr lang="en-US" dirty="0">
                <a:cs typeface="Calibri"/>
              </a:rPr>
              <a:t>First, </a:t>
            </a:r>
            <a:r>
              <a:rPr lang="en-US" dirty="0"/>
              <a:t>More than 76% of the tested DRAM chips reliably operate using nominal timing parameters due to built-in safety margins, and</a:t>
            </a:r>
            <a:r>
              <a:rPr lang="en-US" b="1" dirty="0">
                <a:cs typeface="Calibri"/>
              </a:rPr>
              <a:t> </a:t>
            </a:r>
            <a:r>
              <a:rPr lang="en-US" dirty="0"/>
              <a:t>remaining DRAM chips can still reliably operate with a longer row activation latency [CLICK]</a:t>
            </a:r>
            <a:endParaRPr lang="en-US" b="1" dirty="0"/>
          </a:p>
          <a:p>
            <a:r>
              <a:rPr lang="en-US" b="0" dirty="0">
                <a:cs typeface="Calibri"/>
              </a:rPr>
              <a:t>Second, 80% of the tested DRAM chips can reliably operate using the nominal refresh rate, while the rest of them can still reliably work using single error correction code or double the refresh rate for a small fraction of DRAM rows [CLICK]</a:t>
            </a:r>
          </a:p>
          <a:p>
            <a:r>
              <a:rPr lang="en-US" b="0" dirty="0">
                <a:cs typeface="Calibri"/>
              </a:rPr>
              <a:t>Now I will share our observations that suggest Takeaway 2 [CLICK]</a:t>
            </a:r>
          </a:p>
          <a:p>
            <a:endParaRPr lang="en-US" b="1" dirty="0">
              <a:cs typeface="Calibri"/>
            </a:endParaRPr>
          </a:p>
        </p:txBody>
      </p:sp>
      <p:sp>
        <p:nvSpPr>
          <p:cNvPr id="4" name="Slide Number Placeholder 3"/>
          <p:cNvSpPr>
            <a:spLocks noGrp="1"/>
          </p:cNvSpPr>
          <p:nvPr>
            <p:ph type="sldNum" sz="quarter" idx="5"/>
          </p:nvPr>
        </p:nvSpPr>
        <p:spPr/>
        <p:txBody>
          <a:bodyPr/>
          <a:lstStyle/>
          <a:p>
            <a:fld id="{35E676A0-33B1-4B4B-B1AA-B0B917FCAA93}" type="slidenum">
              <a:rPr lang="en-US" smtClean="0"/>
              <a:t>30</a:t>
            </a:fld>
            <a:endParaRPr lang="en-US"/>
          </a:p>
        </p:txBody>
      </p:sp>
    </p:spTree>
    <p:extLst>
      <p:ext uri="{BB962C8B-B14F-4D97-AF65-F5344CB8AC3E}">
        <p14:creationId xmlns:p14="http://schemas.microsoft.com/office/powerpoint/2010/main" val="30904241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begin with investigating </a:t>
            </a:r>
            <a:r>
              <a:rPr lang="en-US" dirty="0" err="1">
                <a:cs typeface="Calibri"/>
              </a:rPr>
              <a:t>wordline</a:t>
            </a:r>
            <a:r>
              <a:rPr lang="en-US" dirty="0">
                <a:cs typeface="Calibri"/>
              </a:rPr>
              <a:t> voltage's effect on row activation latency [CLICK]</a:t>
            </a:r>
          </a:p>
          <a:p>
            <a:r>
              <a:rPr lang="en-US" dirty="0">
                <a:cs typeface="Calibri"/>
              </a:rPr>
              <a:t>This figure shows how [CLICK] </a:t>
            </a:r>
          </a:p>
          <a:p>
            <a:r>
              <a:rPr lang="en-US" dirty="0">
                <a:cs typeface="Calibri"/>
              </a:rPr>
              <a:t>reducing </a:t>
            </a:r>
            <a:r>
              <a:rPr lang="en-US" dirty="0" err="1">
                <a:cs typeface="Calibri"/>
              </a:rPr>
              <a:t>wordline</a:t>
            </a:r>
            <a:r>
              <a:rPr lang="en-US" dirty="0">
                <a:cs typeface="Calibri"/>
              </a:rPr>
              <a:t> voltage [CLICK] </a:t>
            </a:r>
          </a:p>
          <a:p>
            <a:r>
              <a:rPr lang="en-US" dirty="0">
                <a:cs typeface="Calibri"/>
              </a:rPr>
              <a:t>affects the row activation latency[CLICK]</a:t>
            </a:r>
          </a:p>
          <a:p>
            <a:r>
              <a:rPr lang="en-US" dirty="0">
                <a:cs typeface="Calibri"/>
              </a:rPr>
              <a:t>We observe that the row activation latency increases with reduced </a:t>
            </a:r>
            <a:r>
              <a:rPr lang="en-US" dirty="0" err="1">
                <a:cs typeface="Calibri"/>
              </a:rPr>
              <a:t>wordline</a:t>
            </a:r>
            <a:r>
              <a:rPr lang="en-US" dirty="0">
                <a:cs typeface="Calibri"/>
              </a:rPr>
              <a:t> voltage [CLICK]</a:t>
            </a:r>
            <a:endParaRPr lang="en-US" b="0" dirty="0">
              <a:cs typeface="Calibri"/>
            </a:endParaRPr>
          </a:p>
          <a:p>
            <a:r>
              <a:rPr lang="en-US" b="0" dirty="0">
                <a:cs typeface="Calibri"/>
              </a:rPr>
              <a:t>However, the nominal activation latency already has a significant </a:t>
            </a:r>
            <a:r>
              <a:rPr lang="en-US" b="0" dirty="0" err="1">
                <a:cs typeface="Calibri"/>
              </a:rPr>
              <a:t>guardband</a:t>
            </a:r>
            <a:r>
              <a:rPr lang="en-US" b="0" dirty="0">
                <a:cs typeface="Calibri"/>
              </a:rPr>
              <a:t>, [CLICK] </a:t>
            </a:r>
          </a:p>
          <a:p>
            <a:r>
              <a:rPr lang="en-US" b="0" dirty="0">
                <a:cs typeface="Calibri"/>
              </a:rPr>
              <a:t>allowing most DRAM chips to complete row activation before the nominal activation latency [END]</a:t>
            </a:r>
            <a:endParaRPr lang="en-US" b="0" dirty="0"/>
          </a:p>
          <a:p>
            <a:endParaRPr lang="en-US"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35E676A0-33B1-4B4B-B1AA-B0B917FCAA93}" type="slidenum">
              <a:rPr lang="en-US" smtClean="0"/>
              <a:t>31</a:t>
            </a:fld>
            <a:endParaRPr lang="en-US"/>
          </a:p>
        </p:txBody>
      </p:sp>
    </p:spTree>
    <p:extLst>
      <p:ext uri="{BB962C8B-B14F-4D97-AF65-F5344CB8AC3E}">
        <p14:creationId xmlns:p14="http://schemas.microsoft.com/office/powerpoint/2010/main" val="20310078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observe across all three manufacturers that 208 out of 272 DRAM chips work reliably using the nominal activation latency</a:t>
            </a:r>
            <a:endParaRPr lang="en-US" b="1" dirty="0">
              <a:cs typeface="Calibri"/>
            </a:endParaRPr>
          </a:p>
        </p:txBody>
      </p:sp>
      <p:sp>
        <p:nvSpPr>
          <p:cNvPr id="4" name="Slide Number Placeholder 3"/>
          <p:cNvSpPr>
            <a:spLocks noGrp="1"/>
          </p:cNvSpPr>
          <p:nvPr>
            <p:ph type="sldNum" sz="quarter" idx="5"/>
          </p:nvPr>
        </p:nvSpPr>
        <p:spPr/>
        <p:txBody>
          <a:bodyPr/>
          <a:lstStyle/>
          <a:p>
            <a:fld id="{35E676A0-33B1-4B4B-B1AA-B0B917FCAA93}" type="slidenum">
              <a:rPr lang="en-US" smtClean="0"/>
              <a:t>32</a:t>
            </a:fld>
            <a:endParaRPr lang="en-US"/>
          </a:p>
        </p:txBody>
      </p:sp>
    </p:spTree>
    <p:extLst>
      <p:ext uri="{BB962C8B-B14F-4D97-AF65-F5344CB8AC3E}">
        <p14:creationId xmlns:p14="http://schemas.microsoft.com/office/powerpoint/2010/main" val="29175859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dirty="0"/>
              <a:t>We have 64 DRAM chips that exhibit erroneous behavior. Among those, 48 from manufacturer A reliably work with a row activation latency of 24ns [CLICK]</a:t>
            </a:r>
          </a:p>
          <a:p>
            <a:r>
              <a:rPr lang="en-US" sz="1800" b="0" dirty="0"/>
              <a:t>the remaining 16 from </a:t>
            </a:r>
            <a:r>
              <a:rPr lang="en-US" sz="1800" b="0" dirty="0" err="1"/>
              <a:t>Mfr</a:t>
            </a:r>
            <a:r>
              <a:rPr lang="en-US" sz="1800" b="0" dirty="0"/>
              <a:t> B reliably works with a row activation latency of 15ns [CLICK]</a:t>
            </a:r>
          </a:p>
          <a:p>
            <a:r>
              <a:rPr lang="en-US" sz="1800" b="0" dirty="0"/>
              <a:t>All DRAM chips from </a:t>
            </a:r>
            <a:r>
              <a:rPr lang="en-US" sz="1800" b="0" dirty="0" err="1"/>
              <a:t>Mfr</a:t>
            </a:r>
            <a:r>
              <a:rPr lang="en-US" sz="1800" b="0" dirty="0"/>
              <a:t> C reliably works using the nominal row activation latency [CLICK]</a:t>
            </a:r>
          </a:p>
        </p:txBody>
      </p:sp>
      <p:sp>
        <p:nvSpPr>
          <p:cNvPr id="4" name="Slide Number Placeholder 3"/>
          <p:cNvSpPr>
            <a:spLocks noGrp="1"/>
          </p:cNvSpPr>
          <p:nvPr>
            <p:ph type="sldNum" sz="quarter" idx="5"/>
          </p:nvPr>
        </p:nvSpPr>
        <p:spPr/>
        <p:txBody>
          <a:bodyPr/>
          <a:lstStyle/>
          <a:p>
            <a:fld id="{35E676A0-33B1-4B4B-B1AA-B0B917FCAA93}" type="slidenum">
              <a:rPr lang="en-US" smtClean="0"/>
              <a:t>33</a:t>
            </a:fld>
            <a:endParaRPr lang="en-US"/>
          </a:p>
        </p:txBody>
      </p:sp>
    </p:spTree>
    <p:extLst>
      <p:ext uri="{BB962C8B-B14F-4D97-AF65-F5344CB8AC3E}">
        <p14:creationId xmlns:p14="http://schemas.microsoft.com/office/powerpoint/2010/main" val="27407627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provide more insights into our experimental observations we also conduct SPICE simulations [CLICK]</a:t>
            </a:r>
          </a:p>
          <a:p>
            <a:r>
              <a:rPr lang="en-US" dirty="0"/>
              <a:t>We use a 22 nm transistor model with the component parameters shown in this table [CLICK] </a:t>
            </a:r>
          </a:p>
          <a:p>
            <a:r>
              <a:rPr lang="en-US" dirty="0"/>
              <a:t>and we conduct Monte Carlo analysis with 5% variation and 10K iterations to account for manufacturing process variation [CLICK]</a:t>
            </a:r>
          </a:p>
          <a:p>
            <a:endParaRPr lang="en-US" dirty="0"/>
          </a:p>
        </p:txBody>
      </p:sp>
      <p:sp>
        <p:nvSpPr>
          <p:cNvPr id="4" name="Slide Number Placeholder 3"/>
          <p:cNvSpPr>
            <a:spLocks noGrp="1"/>
          </p:cNvSpPr>
          <p:nvPr>
            <p:ph type="sldNum" sz="quarter" idx="5"/>
          </p:nvPr>
        </p:nvSpPr>
        <p:spPr/>
        <p:txBody>
          <a:bodyPr/>
          <a:lstStyle/>
          <a:p>
            <a:fld id="{35E676A0-33B1-4B4B-B1AA-B0B917FCAA93}" type="slidenum">
              <a:rPr lang="en-US" smtClean="0"/>
              <a:t>34</a:t>
            </a:fld>
            <a:endParaRPr lang="en-US"/>
          </a:p>
        </p:txBody>
      </p:sp>
    </p:spTree>
    <p:extLst>
      <p:ext uri="{BB962C8B-B14F-4D97-AF65-F5344CB8AC3E}">
        <p14:creationId xmlns:p14="http://schemas.microsoft.com/office/powerpoint/2010/main" val="37430682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waveform of the </a:t>
            </a:r>
            <a:r>
              <a:rPr lang="en-US" dirty="0" err="1"/>
              <a:t>bitline</a:t>
            </a:r>
            <a:r>
              <a:rPr lang="en-US" dirty="0"/>
              <a:t> voltage during a row activation. Different colors represent different levels of </a:t>
            </a:r>
            <a:r>
              <a:rPr lang="en-US" dirty="0" err="1"/>
              <a:t>wordline</a:t>
            </a:r>
            <a:r>
              <a:rPr lang="en-US" dirty="0"/>
              <a:t> voltage [CLICK]</a:t>
            </a:r>
          </a:p>
          <a:p>
            <a:r>
              <a:rPr lang="en-US" dirty="0"/>
              <a:t>Row activation completes when the </a:t>
            </a:r>
            <a:r>
              <a:rPr lang="en-US" dirty="0" err="1"/>
              <a:t>bitline</a:t>
            </a:r>
            <a:r>
              <a:rPr lang="en-US" dirty="0"/>
              <a:t> voltage reaches a threshold value [CLICK]</a:t>
            </a:r>
          </a:p>
          <a:p>
            <a:r>
              <a:rPr lang="en-US" dirty="0"/>
              <a:t>We observe that the row activation latency increases when </a:t>
            </a:r>
            <a:r>
              <a:rPr lang="en-US" dirty="0" err="1"/>
              <a:t>wordline</a:t>
            </a:r>
            <a:r>
              <a:rPr lang="en-US" dirty="0"/>
              <a:t> voltage is reduced from 2.5V (yellow) to 1.7V (purple) [CLICK]</a:t>
            </a:r>
          </a:p>
          <a:p>
            <a:r>
              <a:rPr lang="en-US" dirty="0"/>
              <a:t>To show why it happens, here we have a DRAM cell [CLICK]</a:t>
            </a:r>
          </a:p>
          <a:p>
            <a:r>
              <a:rPr lang="en-US" dirty="0"/>
              <a:t>When we reduce the </a:t>
            </a:r>
            <a:r>
              <a:rPr lang="en-US" dirty="0" err="1"/>
              <a:t>wordline</a:t>
            </a:r>
            <a:r>
              <a:rPr lang="en-US" dirty="0"/>
              <a:t> voltage, the voltage difference between the gate and the source of the access transistor gets lower, potentially leading to a weaker channel [CLICK]</a:t>
            </a:r>
          </a:p>
          <a:p>
            <a:r>
              <a:rPr lang="en-US" dirty="0"/>
              <a:t>Therefore, the row activation latency increases with reduced </a:t>
            </a:r>
            <a:r>
              <a:rPr lang="en-US" dirty="0" err="1"/>
              <a:t>wordline</a:t>
            </a:r>
            <a:r>
              <a:rPr lang="en-US" dirty="0"/>
              <a:t> voltage [CLICK]</a:t>
            </a:r>
          </a:p>
        </p:txBody>
      </p:sp>
      <p:sp>
        <p:nvSpPr>
          <p:cNvPr id="4" name="Slide Number Placeholder 3"/>
          <p:cNvSpPr>
            <a:spLocks noGrp="1"/>
          </p:cNvSpPr>
          <p:nvPr>
            <p:ph type="sldNum" sz="quarter" idx="5"/>
          </p:nvPr>
        </p:nvSpPr>
        <p:spPr/>
        <p:txBody>
          <a:bodyPr/>
          <a:lstStyle/>
          <a:p>
            <a:fld id="{35E676A0-33B1-4B4B-B1AA-B0B917FCAA93}" type="slidenum">
              <a:rPr lang="en-US" smtClean="0"/>
              <a:t>35</a:t>
            </a:fld>
            <a:endParaRPr lang="en-US"/>
          </a:p>
        </p:txBody>
      </p:sp>
    </p:spTree>
    <p:extLst>
      <p:ext uri="{BB962C8B-B14F-4D97-AF65-F5344CB8AC3E}">
        <p14:creationId xmlns:p14="http://schemas.microsoft.com/office/powerpoint/2010/main" val="29477609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probability density function of the row activation latency across different iterations of Monte Carlo analysis in our SPICE simulations. Different </a:t>
            </a:r>
            <a:r>
              <a:rPr lang="en-US" dirty="0" err="1"/>
              <a:t>wordline</a:t>
            </a:r>
            <a:r>
              <a:rPr lang="en-US" dirty="0"/>
              <a:t> voltages are color-coded. [CLICK]</a:t>
            </a:r>
          </a:p>
          <a:p>
            <a:r>
              <a:rPr lang="en-US" dirty="0"/>
              <a:t>We observe that the worst-case row activation latency is still lower than the nominal activation latency when the </a:t>
            </a:r>
            <a:r>
              <a:rPr lang="en-US" dirty="0" err="1"/>
              <a:t>wordline</a:t>
            </a:r>
            <a:r>
              <a:rPr lang="en-US" dirty="0"/>
              <a:t> voltage is larger than or equal to 1.9V [CLICK]</a:t>
            </a:r>
          </a:p>
          <a:p>
            <a:r>
              <a:rPr lang="en-US" dirty="0"/>
              <a:t>and voltage scaling reduces the available </a:t>
            </a:r>
            <a:r>
              <a:rPr lang="en-US" dirty="0" err="1"/>
              <a:t>guardband</a:t>
            </a:r>
            <a:r>
              <a:rPr lang="en-US" dirty="0"/>
              <a:t> [CLICK]</a:t>
            </a:r>
          </a:p>
          <a:p>
            <a:r>
              <a:rPr lang="en-US" dirty="0"/>
              <a:t>We observe that our experimental observations and SPICE simulation results agree with each other [CLICK]</a:t>
            </a:r>
          </a:p>
        </p:txBody>
      </p:sp>
      <p:sp>
        <p:nvSpPr>
          <p:cNvPr id="4" name="Slide Number Placeholder 3"/>
          <p:cNvSpPr>
            <a:spLocks noGrp="1"/>
          </p:cNvSpPr>
          <p:nvPr>
            <p:ph type="sldNum" sz="quarter" idx="5"/>
          </p:nvPr>
        </p:nvSpPr>
        <p:spPr/>
        <p:txBody>
          <a:bodyPr/>
          <a:lstStyle/>
          <a:p>
            <a:fld id="{35E676A0-33B1-4B4B-B1AA-B0B917FCAA93}" type="slidenum">
              <a:rPr lang="en-US" smtClean="0"/>
              <a:t>36</a:t>
            </a:fld>
            <a:endParaRPr lang="en-US"/>
          </a:p>
        </p:txBody>
      </p:sp>
    </p:spTree>
    <p:extLst>
      <p:ext uri="{BB962C8B-B14F-4D97-AF65-F5344CB8AC3E}">
        <p14:creationId xmlns:p14="http://schemas.microsoft.com/office/powerpoint/2010/main" val="21133997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cs typeface="Calibri"/>
              </a:rPr>
              <a:t>In the paper, we also investigate the </a:t>
            </a:r>
            <a:r>
              <a:rPr lang="en-US" b="0" dirty="0" err="1">
                <a:cs typeface="Calibri"/>
              </a:rPr>
              <a:t>wordline</a:t>
            </a:r>
            <a:r>
              <a:rPr lang="en-US" b="0" dirty="0">
                <a:cs typeface="Calibri"/>
              </a:rPr>
              <a:t> voltage’s effect on DRAM charge restoration process [CLICK]</a:t>
            </a:r>
          </a:p>
          <a:p>
            <a:r>
              <a:rPr lang="en-US" b="0" dirty="0">
                <a:cs typeface="Calibri"/>
              </a:rPr>
              <a:t>We observe that a DRAM cell’s capacitor voltage can saturate at a lower voltage level with reduced </a:t>
            </a:r>
            <a:r>
              <a:rPr lang="en-US" b="0" dirty="0" err="1">
                <a:cs typeface="Calibri"/>
              </a:rPr>
              <a:t>wordline</a:t>
            </a:r>
            <a:r>
              <a:rPr lang="en-US" b="0" dirty="0">
                <a:cs typeface="Calibri"/>
              </a:rPr>
              <a:t> voltage [CLICK]</a:t>
            </a:r>
            <a:endParaRPr lang="en-US" dirty="0"/>
          </a:p>
          <a:p>
            <a:r>
              <a:rPr lang="en-US" dirty="0">
                <a:cs typeface="Calibri"/>
              </a:rPr>
              <a:t>And the latency of charge restoration can increase [END]</a:t>
            </a:r>
          </a:p>
        </p:txBody>
      </p:sp>
      <p:sp>
        <p:nvSpPr>
          <p:cNvPr id="4" name="Slide Number Placeholder 3"/>
          <p:cNvSpPr>
            <a:spLocks noGrp="1"/>
          </p:cNvSpPr>
          <p:nvPr>
            <p:ph type="sldNum" sz="quarter" idx="5"/>
          </p:nvPr>
        </p:nvSpPr>
        <p:spPr/>
        <p:txBody>
          <a:bodyPr/>
          <a:lstStyle/>
          <a:p>
            <a:fld id="{35E676A0-33B1-4B4B-B1AA-B0B917FCAA93}" type="slidenum">
              <a:rPr lang="en-US" smtClean="0"/>
              <a:t>37</a:t>
            </a:fld>
            <a:endParaRPr lang="en-US"/>
          </a:p>
        </p:txBody>
      </p:sp>
    </p:spTree>
    <p:extLst>
      <p:ext uri="{BB962C8B-B14F-4D97-AF65-F5344CB8AC3E}">
        <p14:creationId xmlns:p14="http://schemas.microsoft.com/office/powerpoint/2010/main" val="24004529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cs typeface="Calibri"/>
              </a:rPr>
              <a:t>You can find these analyses in the full paper</a:t>
            </a:r>
          </a:p>
          <a:p>
            <a:endParaRPr lang="en-US" dirty="0">
              <a:cs typeface="Calibri"/>
            </a:endParaRPr>
          </a:p>
        </p:txBody>
      </p:sp>
      <p:sp>
        <p:nvSpPr>
          <p:cNvPr id="4" name="Slide Number Placeholder 3"/>
          <p:cNvSpPr>
            <a:spLocks noGrp="1"/>
          </p:cNvSpPr>
          <p:nvPr>
            <p:ph type="sldNum" sz="quarter" idx="5"/>
          </p:nvPr>
        </p:nvSpPr>
        <p:spPr/>
        <p:txBody>
          <a:bodyPr/>
          <a:lstStyle/>
          <a:p>
            <a:fld id="{35E676A0-33B1-4B4B-B1AA-B0B917FCAA93}" type="slidenum">
              <a:rPr lang="en-US" smtClean="0"/>
              <a:t>38</a:t>
            </a:fld>
            <a:endParaRPr lang="en-US"/>
          </a:p>
        </p:txBody>
      </p:sp>
    </p:spTree>
    <p:extLst>
      <p:ext uri="{BB962C8B-B14F-4D97-AF65-F5344CB8AC3E}">
        <p14:creationId xmlns:p14="http://schemas.microsoft.com/office/powerpoint/2010/main" val="14357372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analysis provides two key takeaways: [CLICK]</a:t>
            </a:r>
          </a:p>
          <a:p>
            <a:r>
              <a:rPr lang="en-US" dirty="0">
                <a:cs typeface="Calibri"/>
              </a:rPr>
              <a:t>First, </a:t>
            </a:r>
            <a:r>
              <a:rPr lang="en-US" dirty="0"/>
              <a:t>More than 76% of the tested DRAM chips reliably operate using nominal timing parameters due to built-in safety margins, and</a:t>
            </a:r>
            <a:r>
              <a:rPr lang="en-US" b="1" dirty="0">
                <a:cs typeface="Calibri"/>
              </a:rPr>
              <a:t> </a:t>
            </a:r>
            <a:r>
              <a:rPr lang="en-US" dirty="0"/>
              <a:t>remaining DRAM chips can still reliably operate with a longer row activation latency [CLICK]</a:t>
            </a:r>
            <a:endParaRPr lang="en-US" b="1" dirty="0"/>
          </a:p>
          <a:p>
            <a:r>
              <a:rPr lang="en-US" b="0" dirty="0">
                <a:cs typeface="Calibri"/>
              </a:rPr>
              <a:t>Second, 80% of the tested DRAM chips can reliably operate using the nominal refresh rate, while the rest of them can still reliably work using single error correction code or double the refresh rate for a small fraction of DRAM rows [CLICK]</a:t>
            </a:r>
          </a:p>
          <a:p>
            <a:r>
              <a:rPr lang="en-US" b="0" dirty="0">
                <a:cs typeface="Calibri"/>
              </a:rPr>
              <a:t>Now I will share our observations that suggest Takeaway 2 [CLICK]</a:t>
            </a:r>
          </a:p>
          <a:p>
            <a:endParaRPr lang="en-US" b="1" dirty="0">
              <a:cs typeface="Calibri"/>
            </a:endParaRPr>
          </a:p>
        </p:txBody>
      </p:sp>
      <p:sp>
        <p:nvSpPr>
          <p:cNvPr id="4" name="Slide Number Placeholder 3"/>
          <p:cNvSpPr>
            <a:spLocks noGrp="1"/>
          </p:cNvSpPr>
          <p:nvPr>
            <p:ph type="sldNum" sz="quarter" idx="5"/>
          </p:nvPr>
        </p:nvSpPr>
        <p:spPr/>
        <p:txBody>
          <a:bodyPr/>
          <a:lstStyle/>
          <a:p>
            <a:fld id="{35E676A0-33B1-4B4B-B1AA-B0B917FCAA93}" type="slidenum">
              <a:rPr lang="en-US" smtClean="0"/>
              <a:t>39</a:t>
            </a:fld>
            <a:endParaRPr lang="en-US"/>
          </a:p>
        </p:txBody>
      </p:sp>
    </p:spTree>
    <p:extLst>
      <p:ext uri="{BB962C8B-B14F-4D97-AF65-F5344CB8AC3E}">
        <p14:creationId xmlns:p14="http://schemas.microsoft.com/office/powerpoint/2010/main" val="499661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Due to an increase in cell-to-cell interference, as a result of aggressive technology node scaling in real DRAM chips, repeatedly activating </a:t>
            </a:r>
            <a:r>
              <a:rPr lang="en-US" b="1" dirty="0"/>
              <a:t>[CLICK] </a:t>
            </a:r>
            <a:r>
              <a:rPr lang="en-US" b="0" dirty="0"/>
              <a:t>and </a:t>
            </a:r>
            <a:r>
              <a:rPr lang="en-US" b="0" dirty="0" err="1"/>
              <a:t>precharging</a:t>
            </a:r>
            <a:endParaRPr lang="en-US" b="0" dirty="0"/>
          </a:p>
          <a:p>
            <a:r>
              <a:rPr lang="en-US" b="1" dirty="0"/>
              <a:t>[FORTH &amp; BACK]</a:t>
            </a:r>
            <a:r>
              <a:rPr lang="en-US" b="0" dirty="0"/>
              <a:t> a DRAM row can result in bit flips in physically adjacent rows </a:t>
            </a:r>
            <a:r>
              <a:rPr lang="en-US" b="1" dirty="0"/>
              <a:t>[CLICK]</a:t>
            </a:r>
          </a:p>
          <a:p>
            <a:r>
              <a:rPr lang="en-US" b="1" dirty="0"/>
              <a:t>[FORTH &amp; BACK] </a:t>
            </a:r>
            <a:r>
              <a:rPr lang="en-US" b="0" dirty="0"/>
              <a:t>Continuing to access the same row results in even more failures in nearby rows. This phenomenon is known as RowHammer. </a:t>
            </a:r>
            <a:r>
              <a:rPr lang="en-US" b="1" dirty="0"/>
              <a:t>[CLICK]</a:t>
            </a:r>
          </a:p>
          <a:p>
            <a:r>
              <a:rPr lang="en-US" b="0" dirty="0"/>
              <a:t>We refer to the rapidly accessed row as an aggressor row and the rows containing bit flips as victim rows. </a:t>
            </a:r>
            <a:endParaRPr lang="en-US" b="1" dirty="0"/>
          </a:p>
          <a:p>
            <a:endParaRPr lang="en-US" b="1" dirty="0"/>
          </a:p>
          <a:p>
            <a:endParaRPr lang="en-US" b="0" dirty="0"/>
          </a:p>
        </p:txBody>
      </p:sp>
      <p:sp>
        <p:nvSpPr>
          <p:cNvPr id="4" name="Slide Number Placeholder 3"/>
          <p:cNvSpPr>
            <a:spLocks noGrp="1"/>
          </p:cNvSpPr>
          <p:nvPr>
            <p:ph type="sldNum" sz="quarter" idx="10"/>
          </p:nvPr>
        </p:nvSpPr>
        <p:spPr/>
        <p:txBody>
          <a:bodyPr/>
          <a:lstStyle/>
          <a:p>
            <a:fld id="{35E676A0-33B1-4B4B-B1AA-B0B917FCAA93}" type="slidenum">
              <a:rPr lang="en-US" smtClean="0"/>
              <a:t>4</a:t>
            </a:fld>
            <a:endParaRPr lang="en-US"/>
          </a:p>
        </p:txBody>
      </p:sp>
    </p:spTree>
    <p:extLst>
      <p:ext uri="{BB962C8B-B14F-4D97-AF65-F5344CB8AC3E}">
        <p14:creationId xmlns:p14="http://schemas.microsoft.com/office/powerpoint/2010/main" val="38851999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Next we investigate how </a:t>
            </a:r>
            <a:r>
              <a:rPr lang="en-US" dirty="0" err="1">
                <a:cs typeface="Calibri"/>
              </a:rPr>
              <a:t>wordline</a:t>
            </a:r>
            <a:r>
              <a:rPr lang="en-US" dirty="0">
                <a:cs typeface="Calibri"/>
              </a:rPr>
              <a:t> voltage affects DRAM refresh. This figure shows how [CLICK] </a:t>
            </a:r>
          </a:p>
          <a:p>
            <a:r>
              <a:rPr lang="en-US" dirty="0">
                <a:cs typeface="Calibri"/>
              </a:rPr>
              <a:t>Retention bit errors occur for different </a:t>
            </a:r>
            <a:r>
              <a:rPr lang="en-US" dirty="0" err="1">
                <a:cs typeface="Calibri"/>
              </a:rPr>
              <a:t>wordline</a:t>
            </a:r>
            <a:r>
              <a:rPr lang="en-US" dirty="0">
                <a:cs typeface="Calibri"/>
              </a:rPr>
              <a:t> voltage levels[CLICK] </a:t>
            </a:r>
          </a:p>
          <a:p>
            <a:r>
              <a:rPr lang="en-US" dirty="0">
                <a:cs typeface="Calibri"/>
              </a:rPr>
              <a:t>For different refresh windows [CLICK]</a:t>
            </a:r>
          </a:p>
          <a:p>
            <a:r>
              <a:rPr lang="en-US" dirty="0">
                <a:cs typeface="Calibri"/>
              </a:rPr>
              <a:t>We observe that more DRAM cells tend to experience data retention bit flips when </a:t>
            </a:r>
            <a:r>
              <a:rPr lang="en-US" dirty="0" err="1">
                <a:cs typeface="Calibri"/>
              </a:rPr>
              <a:t>wordline</a:t>
            </a:r>
            <a:r>
              <a:rPr lang="en-US" dirty="0">
                <a:cs typeface="Calibri"/>
              </a:rPr>
              <a:t> voltage is reduced [CLICK]</a:t>
            </a:r>
            <a:endParaRPr lang="en-US" b="1" dirty="0"/>
          </a:p>
          <a:p>
            <a:endParaRPr lang="en-US"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35E676A0-33B1-4B4B-B1AA-B0B917FCAA93}" type="slidenum">
              <a:rPr lang="en-US" smtClean="0"/>
              <a:t>40</a:t>
            </a:fld>
            <a:endParaRPr lang="en-US"/>
          </a:p>
        </p:txBody>
      </p:sp>
    </p:spTree>
    <p:extLst>
      <p:ext uri="{BB962C8B-B14F-4D97-AF65-F5344CB8AC3E}">
        <p14:creationId xmlns:p14="http://schemas.microsoft.com/office/powerpoint/2010/main" val="27456441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For all three manufacturers, we observe that more DRAM cells tend to experience data retention bit flips under reduced </a:t>
            </a:r>
            <a:r>
              <a:rPr lang="en-US" dirty="0" err="1">
                <a:cs typeface="Calibri"/>
              </a:rPr>
              <a:t>wordline</a:t>
            </a:r>
            <a:r>
              <a:rPr lang="en-US" dirty="0">
                <a:cs typeface="Calibri"/>
              </a:rPr>
              <a:t> voltage [CLICK]</a:t>
            </a:r>
          </a:p>
          <a:p>
            <a:r>
              <a:rPr lang="en-US" dirty="0">
                <a:cs typeface="Calibri"/>
              </a:rPr>
              <a:t>However, 216 out of 272 tested DRAM chips reliably operate using nominal refresh rate [CLICK]</a:t>
            </a:r>
          </a:p>
        </p:txBody>
      </p:sp>
      <p:sp>
        <p:nvSpPr>
          <p:cNvPr id="4" name="Slide Number Placeholder 3"/>
          <p:cNvSpPr>
            <a:spLocks noGrp="1"/>
          </p:cNvSpPr>
          <p:nvPr>
            <p:ph type="sldNum" sz="quarter" idx="5"/>
          </p:nvPr>
        </p:nvSpPr>
        <p:spPr/>
        <p:txBody>
          <a:bodyPr/>
          <a:lstStyle/>
          <a:p>
            <a:fld id="{35E676A0-33B1-4B4B-B1AA-B0B917FCAA93}" type="slidenum">
              <a:rPr lang="en-US" smtClean="0"/>
              <a:t>41</a:t>
            </a:fld>
            <a:endParaRPr lang="en-US"/>
          </a:p>
        </p:txBody>
      </p:sp>
    </p:spTree>
    <p:extLst>
      <p:ext uri="{BB962C8B-B14F-4D97-AF65-F5344CB8AC3E}">
        <p14:creationId xmlns:p14="http://schemas.microsoft.com/office/powerpoint/2010/main" val="2669145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focus on the spatial distribution of data retention bit flips at the SMALLEST refresh window with non-zero bit flips [CLICK]</a:t>
            </a:r>
          </a:p>
          <a:p>
            <a:r>
              <a:rPr lang="en-US" dirty="0"/>
              <a:t>We first observe that there are no 64-bit data words with more than one bit flip [CLICK]</a:t>
            </a:r>
          </a:p>
          <a:p>
            <a:r>
              <a:rPr lang="en-US" dirty="0"/>
              <a:t>Therefore, we conclude that data retention errors can be avoided using simple single error correcting codes [CLICK]</a:t>
            </a:r>
          </a:p>
          <a:p>
            <a:r>
              <a:rPr lang="en-US" dirty="0"/>
              <a:t>Then, we investigate the distribution of these erroneous data words across DRAM rows [CLICK]</a:t>
            </a:r>
          </a:p>
          <a:p>
            <a:r>
              <a:rPr lang="en-US" dirty="0"/>
              <a:t>The x-axis shows the number of 64-bit data words with one bit flip in a DRAM row [CLICK]</a:t>
            </a:r>
          </a:p>
          <a:p>
            <a:r>
              <a:rPr lang="en-US" dirty="0"/>
              <a:t>And the y-axis shows the fraction of DRAM rows in log-scale that contain those data words [CLICK]</a:t>
            </a:r>
          </a:p>
          <a:p>
            <a:r>
              <a:rPr lang="en-US" dirty="0"/>
              <a:t>From this plot, we conclude that only a </a:t>
            </a:r>
            <a:r>
              <a:rPr lang="en-US" b="1" dirty="0"/>
              <a:t>small fraction </a:t>
            </a:r>
            <a:r>
              <a:rPr lang="en-US" dirty="0"/>
              <a:t>of DRAM rows contain erroneous data words [CLICK]</a:t>
            </a:r>
          </a:p>
        </p:txBody>
      </p:sp>
      <p:sp>
        <p:nvSpPr>
          <p:cNvPr id="4" name="Slide Number Placeholder 3"/>
          <p:cNvSpPr>
            <a:spLocks noGrp="1"/>
          </p:cNvSpPr>
          <p:nvPr>
            <p:ph type="sldNum" sz="quarter" idx="5"/>
          </p:nvPr>
        </p:nvSpPr>
        <p:spPr/>
        <p:txBody>
          <a:bodyPr/>
          <a:lstStyle/>
          <a:p>
            <a:fld id="{35E676A0-33B1-4B4B-B1AA-B0B917FCAA93}" type="slidenum">
              <a:rPr lang="en-US" smtClean="0"/>
              <a:t>42</a:t>
            </a:fld>
            <a:endParaRPr lang="en-US"/>
          </a:p>
        </p:txBody>
      </p:sp>
    </p:spTree>
    <p:extLst>
      <p:ext uri="{BB962C8B-B14F-4D97-AF65-F5344CB8AC3E}">
        <p14:creationId xmlns:p14="http://schemas.microsoft.com/office/powerpoint/2010/main" val="27789415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make the same observation for DRAM chips that observe the first data retention bit flips at 64ms and 128ms refresh windows [CLICK]</a:t>
            </a:r>
          </a:p>
        </p:txBody>
      </p:sp>
      <p:sp>
        <p:nvSpPr>
          <p:cNvPr id="4" name="Slide Number Placeholder 3"/>
          <p:cNvSpPr>
            <a:spLocks noGrp="1"/>
          </p:cNvSpPr>
          <p:nvPr>
            <p:ph type="sldNum" sz="quarter" idx="5"/>
          </p:nvPr>
        </p:nvSpPr>
        <p:spPr/>
        <p:txBody>
          <a:bodyPr/>
          <a:lstStyle/>
          <a:p>
            <a:fld id="{35E676A0-33B1-4B4B-B1AA-B0B917FCAA93}" type="slidenum">
              <a:rPr lang="en-US" smtClean="0"/>
              <a:t>43</a:t>
            </a:fld>
            <a:endParaRPr lang="en-US"/>
          </a:p>
        </p:txBody>
      </p:sp>
    </p:spTree>
    <p:extLst>
      <p:ext uri="{BB962C8B-B14F-4D97-AF65-F5344CB8AC3E}">
        <p14:creationId xmlns:p14="http://schemas.microsoft.com/office/powerpoint/2010/main" val="6508324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these analyses, we add the third key takeaway: </a:t>
            </a:r>
          </a:p>
          <a:p>
            <a:r>
              <a:rPr lang="en-US" b="0" dirty="0">
                <a:cs typeface="Calibri"/>
              </a:rPr>
              <a:t>Most of the DRAM chips reliably operate using nominal refresh rate, while the rest of them can still reliably operate using single error correction codes or doubling the refresh rate for a small fraction of rows </a:t>
            </a:r>
            <a:endParaRPr lang="en-US" b="1" dirty="0">
              <a:cs typeface="Calibri"/>
            </a:endParaRPr>
          </a:p>
        </p:txBody>
      </p:sp>
      <p:sp>
        <p:nvSpPr>
          <p:cNvPr id="4" name="Slide Number Placeholder 3"/>
          <p:cNvSpPr>
            <a:spLocks noGrp="1"/>
          </p:cNvSpPr>
          <p:nvPr>
            <p:ph type="sldNum" sz="quarter" idx="5"/>
          </p:nvPr>
        </p:nvSpPr>
        <p:spPr/>
        <p:txBody>
          <a:bodyPr/>
          <a:lstStyle/>
          <a:p>
            <a:fld id="{35E676A0-33B1-4B4B-B1AA-B0B917FCAA93}" type="slidenum">
              <a:rPr lang="en-US" smtClean="0"/>
              <a:t>44</a:t>
            </a:fld>
            <a:endParaRPr lang="en-US"/>
          </a:p>
        </p:txBody>
      </p:sp>
    </p:spTree>
    <p:extLst>
      <p:ext uri="{BB962C8B-B14F-4D97-AF65-F5344CB8AC3E}">
        <p14:creationId xmlns:p14="http://schemas.microsoft.com/office/powerpoint/2010/main" val="18190976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summarize, </a:t>
            </a:r>
          </a:p>
          <a:p>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45</a:t>
            </a:fld>
            <a:endParaRPr lang="en-US"/>
          </a:p>
        </p:txBody>
      </p:sp>
    </p:spTree>
    <p:extLst>
      <p:ext uri="{BB962C8B-B14F-4D97-AF65-F5344CB8AC3E}">
        <p14:creationId xmlns:p14="http://schemas.microsoft.com/office/powerpoint/2010/main" val="42947334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pPr>
            <a:r>
              <a:rPr lang="en-US" sz="2000" dirty="0"/>
              <a:t>We provide </a:t>
            </a:r>
            <a:r>
              <a:rPr lang="en-US" sz="2000" i="1" dirty="0"/>
              <a:t>the first </a:t>
            </a:r>
            <a:r>
              <a:rPr lang="en-US" sz="2000" dirty="0"/>
              <a:t>RowHammer characterization</a:t>
            </a:r>
            <a:r>
              <a:rPr lang="en-US" sz="2000" b="1" dirty="0">
                <a:solidFill>
                  <a:schemeClr val="accent5">
                    <a:lumMod val="75000"/>
                  </a:schemeClr>
                </a:solidFill>
              </a:rPr>
              <a:t> using real DRAM chips </a:t>
            </a:r>
            <a:r>
              <a:rPr lang="en-US" sz="2000" b="1" dirty="0">
                <a:solidFill>
                  <a:srgbClr val="C00000"/>
                </a:solidFill>
              </a:rPr>
              <a:t>under reduced </a:t>
            </a:r>
            <a:r>
              <a:rPr lang="en-US" sz="2000" b="1" dirty="0" err="1">
                <a:solidFill>
                  <a:srgbClr val="C00000"/>
                </a:solidFill>
              </a:rPr>
              <a:t>wordline</a:t>
            </a:r>
            <a:r>
              <a:rPr lang="en-US" sz="2000" b="1" dirty="0">
                <a:solidFill>
                  <a:srgbClr val="C00000"/>
                </a:solidFill>
              </a:rPr>
              <a:t> voltage [CLICK]</a:t>
            </a:r>
          </a:p>
          <a:p>
            <a:pPr marL="0" indent="0">
              <a:lnSpc>
                <a:spcPct val="100000"/>
              </a:lnSpc>
              <a:spcBef>
                <a:spcPts val="0"/>
              </a:spcBef>
              <a:buNone/>
            </a:pPr>
            <a:endParaRPr lang="en-US" sz="2000" dirty="0"/>
          </a:p>
          <a:p>
            <a:pPr marL="0" indent="0">
              <a:lnSpc>
                <a:spcPct val="100000"/>
              </a:lnSpc>
              <a:spcBef>
                <a:spcPts val="0"/>
              </a:spcBef>
              <a:buNone/>
            </a:pPr>
            <a:r>
              <a:rPr lang="en-US" sz="2000" dirty="0"/>
              <a:t>Our experimental results using 272 real DRAM chips show that with reduced </a:t>
            </a:r>
            <a:r>
              <a:rPr lang="en-US" sz="2000" dirty="0" err="1"/>
              <a:t>wordline</a:t>
            </a:r>
            <a:r>
              <a:rPr lang="en-US" sz="2000" dirty="0"/>
              <a:t> voltage, [CLICK]</a:t>
            </a:r>
          </a:p>
          <a:p>
            <a:pPr marL="0" indent="0">
              <a:lnSpc>
                <a:spcPct val="100000"/>
              </a:lnSpc>
              <a:spcBef>
                <a:spcPts val="0"/>
              </a:spcBef>
              <a:buNone/>
            </a:pPr>
            <a:endParaRPr lang="en-US" sz="2000" dirty="0"/>
          </a:p>
          <a:p>
            <a:pPr lvl="0">
              <a:lnSpc>
                <a:spcPct val="100000"/>
              </a:lnSpc>
              <a:spcBef>
                <a:spcPts val="0"/>
              </a:spcBef>
            </a:pPr>
            <a:r>
              <a:rPr lang="en-US" sz="2000" b="1" dirty="0">
                <a:solidFill>
                  <a:srgbClr val="00B050"/>
                </a:solidFill>
              </a:rPr>
              <a:t>RowHammer vulnerability reduces </a:t>
            </a:r>
            <a:r>
              <a:rPr lang="en-US" sz="2000" b="0" dirty="0">
                <a:solidFill>
                  <a:srgbClr val="00B050"/>
                </a:solidFill>
              </a:rPr>
              <a:t>such that </a:t>
            </a:r>
            <a:r>
              <a:rPr lang="en-US" sz="1800" dirty="0"/>
              <a:t>Bit flips occur at </a:t>
            </a:r>
            <a:r>
              <a:rPr lang="en-US" sz="1800" b="1" dirty="0">
                <a:solidFill>
                  <a:srgbClr val="7030A0"/>
                </a:solidFill>
              </a:rPr>
              <a:t>larger activation counts and </a:t>
            </a:r>
            <a:r>
              <a:rPr lang="en-US" sz="2000" b="1" dirty="0">
                <a:solidFill>
                  <a:srgbClr val="7030A0"/>
                </a:solidFill>
              </a:rPr>
              <a:t>fewer DRAM cells experience RowHammer bit flip </a:t>
            </a:r>
            <a:r>
              <a:rPr lang="en-US" sz="2000" b="0" dirty="0">
                <a:solidFill>
                  <a:srgbClr val="00B050"/>
                </a:solidFill>
              </a:rPr>
              <a:t>[CLICK]</a:t>
            </a:r>
            <a:endParaRPr lang="en-US" sz="2000" b="1" dirty="0">
              <a:solidFill>
                <a:srgbClr val="7030A0"/>
              </a:solidFill>
            </a:endParaRPr>
          </a:p>
          <a:p>
            <a:pPr marL="0" lvl="0" indent="0">
              <a:lnSpc>
                <a:spcPct val="100000"/>
              </a:lnSpc>
              <a:spcBef>
                <a:spcPts val="0"/>
              </a:spcBef>
              <a:buNone/>
            </a:pPr>
            <a:endParaRPr lang="en-US" sz="2000" dirty="0"/>
          </a:p>
          <a:p>
            <a:pPr lvl="0">
              <a:lnSpc>
                <a:spcPct val="100000"/>
              </a:lnSpc>
              <a:spcBef>
                <a:spcPts val="0"/>
              </a:spcBef>
            </a:pPr>
            <a:r>
              <a:rPr lang="en-US" sz="2000" dirty="0"/>
              <a:t>Reducing </a:t>
            </a:r>
            <a:r>
              <a:rPr lang="en-US" sz="2000" dirty="0" err="1"/>
              <a:t>wordline</a:t>
            </a:r>
            <a:r>
              <a:rPr lang="en-US" sz="2000" dirty="0"/>
              <a:t> voltage </a:t>
            </a:r>
            <a:r>
              <a:rPr lang="en-US" sz="2000" b="1" dirty="0">
                <a:solidFill>
                  <a:srgbClr val="C00000"/>
                </a:solidFill>
              </a:rPr>
              <a:t>can increase row activation latency</a:t>
            </a:r>
          </a:p>
          <a:p>
            <a:pPr lvl="1">
              <a:lnSpc>
                <a:spcPct val="100000"/>
              </a:lnSpc>
              <a:spcBef>
                <a:spcPts val="0"/>
              </a:spcBef>
            </a:pPr>
            <a:r>
              <a:rPr lang="en-US" sz="1600" dirty="0"/>
              <a:t>However, more than 75% of the tested DRAM chips </a:t>
            </a:r>
            <a:r>
              <a:rPr lang="en-US" sz="1600" b="1" dirty="0">
                <a:solidFill>
                  <a:srgbClr val="002060"/>
                </a:solidFill>
              </a:rPr>
              <a:t>reliably operate using nominal timing parameters</a:t>
            </a:r>
          </a:p>
          <a:p>
            <a:pPr lvl="1">
              <a:lnSpc>
                <a:spcPct val="100000"/>
              </a:lnSpc>
              <a:spcBef>
                <a:spcPts val="0"/>
              </a:spcBef>
            </a:pPr>
            <a:r>
              <a:rPr lang="en-US" sz="1600" dirty="0"/>
              <a:t>And remaining 25% </a:t>
            </a:r>
            <a:r>
              <a:rPr lang="en-US" sz="1600" b="1" dirty="0">
                <a:solidFill>
                  <a:srgbClr val="002060"/>
                </a:solidFill>
              </a:rPr>
              <a:t>still reliably operate </a:t>
            </a:r>
            <a:r>
              <a:rPr lang="en-US" sz="1600" dirty="0"/>
              <a:t>with increased row activation latency </a:t>
            </a:r>
            <a:r>
              <a:rPr lang="en-US" sz="1600" b="0" dirty="0">
                <a:solidFill>
                  <a:srgbClr val="00B050"/>
                </a:solidFill>
              </a:rPr>
              <a:t>[CLICK]</a:t>
            </a:r>
            <a:endParaRPr lang="en-US" sz="1600" dirty="0"/>
          </a:p>
          <a:p>
            <a:pPr marL="0" lvl="0" indent="0">
              <a:lnSpc>
                <a:spcPct val="100000"/>
              </a:lnSpc>
              <a:spcBef>
                <a:spcPts val="0"/>
              </a:spcBef>
              <a:buNone/>
            </a:pPr>
            <a:endParaRPr lang="en-US" sz="2000" dirty="0"/>
          </a:p>
          <a:p>
            <a:pPr lvl="0">
              <a:lnSpc>
                <a:spcPct val="100000"/>
              </a:lnSpc>
              <a:spcBef>
                <a:spcPts val="0"/>
              </a:spcBef>
            </a:pPr>
            <a:r>
              <a:rPr lang="en-US" sz="2000" dirty="0"/>
              <a:t>Reducing </a:t>
            </a:r>
            <a:r>
              <a:rPr lang="en-US" sz="2000" dirty="0" err="1"/>
              <a:t>wordline</a:t>
            </a:r>
            <a:r>
              <a:rPr lang="en-US" sz="2000" dirty="0"/>
              <a:t> voltage </a:t>
            </a:r>
            <a:r>
              <a:rPr lang="en-US" sz="2000" b="1" dirty="0">
                <a:solidFill>
                  <a:srgbClr val="C00000"/>
                </a:solidFill>
              </a:rPr>
              <a:t>can worsen data retention time</a:t>
            </a:r>
          </a:p>
          <a:p>
            <a:pPr lvl="1">
              <a:lnSpc>
                <a:spcPct val="100000"/>
              </a:lnSpc>
              <a:spcBef>
                <a:spcPts val="0"/>
              </a:spcBef>
            </a:pPr>
            <a:r>
              <a:rPr lang="en-US" sz="1600" dirty="0"/>
              <a:t>However, 80% of the tested DRAM chips </a:t>
            </a:r>
            <a:r>
              <a:rPr lang="en-US" sz="1600" b="1" dirty="0">
                <a:solidFill>
                  <a:srgbClr val="002060"/>
                </a:solidFill>
              </a:rPr>
              <a:t>reliably operate using nominal refresh rate </a:t>
            </a:r>
          </a:p>
          <a:p>
            <a:pPr lvl="1">
              <a:lnSpc>
                <a:spcPct val="100000"/>
              </a:lnSpc>
              <a:spcBef>
                <a:spcPts val="0"/>
              </a:spcBef>
            </a:pPr>
            <a:r>
              <a:rPr lang="en-US" sz="1600" dirty="0"/>
              <a:t>And remaining 20% experience bit flips that</a:t>
            </a:r>
          </a:p>
          <a:p>
            <a:pPr lvl="2">
              <a:lnSpc>
                <a:spcPct val="100000"/>
              </a:lnSpc>
              <a:spcBef>
                <a:spcPts val="0"/>
              </a:spcBef>
            </a:pPr>
            <a:r>
              <a:rPr lang="en-US" sz="1600" dirty="0"/>
              <a:t>can be corrected using </a:t>
            </a:r>
            <a:r>
              <a:rPr lang="en-US" sz="1600" b="1" dirty="0">
                <a:solidFill>
                  <a:srgbClr val="F68D45"/>
                </a:solidFill>
              </a:rPr>
              <a:t>single error correcting codes </a:t>
            </a:r>
          </a:p>
          <a:p>
            <a:pPr lvl="2">
              <a:lnSpc>
                <a:spcPct val="100000"/>
              </a:lnSpc>
              <a:spcBef>
                <a:spcPts val="0"/>
              </a:spcBef>
            </a:pPr>
            <a:r>
              <a:rPr lang="en-US" sz="1600" dirty="0"/>
              <a:t>or can be avoided by </a:t>
            </a:r>
            <a:r>
              <a:rPr lang="en-US" sz="1600" b="1" dirty="0">
                <a:solidFill>
                  <a:srgbClr val="C00000"/>
                </a:solidFill>
              </a:rPr>
              <a:t>doubling the refresh rate</a:t>
            </a:r>
            <a:r>
              <a:rPr lang="en-US" sz="1600" dirty="0"/>
              <a:t> for </a:t>
            </a:r>
            <a:r>
              <a:rPr lang="en-US" sz="1600" b="1" dirty="0">
                <a:solidFill>
                  <a:srgbClr val="00B050"/>
                </a:solidFill>
              </a:rPr>
              <a:t>a small fraction (16.4%) of DRAM rows </a:t>
            </a:r>
            <a:r>
              <a:rPr lang="en-US" sz="1600" b="0" dirty="0">
                <a:solidFill>
                  <a:srgbClr val="00B050"/>
                </a:solidFill>
              </a:rPr>
              <a:t>[CLICK]</a:t>
            </a:r>
            <a:endParaRPr lang="en-US" sz="1600" b="1" dirty="0">
              <a:solidFill>
                <a:srgbClr val="00B050"/>
              </a:solidFill>
            </a:endParaRPr>
          </a:p>
          <a:p>
            <a:pPr lvl="2">
              <a:lnSpc>
                <a:spcPct val="100000"/>
              </a:lnSpc>
              <a:spcBef>
                <a:spcPts val="0"/>
              </a:spcBef>
            </a:pPr>
            <a:endParaRPr lang="en-US" sz="1600" dirty="0"/>
          </a:p>
          <a:p>
            <a:pPr>
              <a:lnSpc>
                <a:spcPct val="100000"/>
              </a:lnSpc>
              <a:spcBef>
                <a:spcPts val="0"/>
              </a:spcBef>
            </a:pPr>
            <a:r>
              <a:rPr lang="en-US" sz="2000" dirty="0"/>
              <a:t>Therefore we concluded that reducing </a:t>
            </a:r>
            <a:r>
              <a:rPr lang="en-US" sz="2000" dirty="0" err="1"/>
              <a:t>wordline</a:t>
            </a:r>
            <a:r>
              <a:rPr lang="en-US" sz="2000" dirty="0"/>
              <a:t> voltage can </a:t>
            </a:r>
            <a:r>
              <a:rPr lang="en-US" sz="2000" b="1" dirty="0">
                <a:solidFill>
                  <a:srgbClr val="00B050"/>
                </a:solidFill>
              </a:rPr>
              <a:t>reduce RowHammer vulnerability </a:t>
            </a:r>
            <a:r>
              <a:rPr lang="en-US" sz="2000" i="1" dirty="0"/>
              <a:t>without</a:t>
            </a:r>
            <a:r>
              <a:rPr lang="en-US" sz="2000" dirty="0"/>
              <a:t> significantly affecting </a:t>
            </a:r>
            <a:r>
              <a:rPr lang="en-US" sz="2000" b="1" dirty="0">
                <a:solidFill>
                  <a:schemeClr val="accent5">
                    <a:lumMod val="75000"/>
                  </a:schemeClr>
                </a:solidFill>
              </a:rPr>
              <a:t>reliable DRAM operation </a:t>
            </a:r>
            <a:r>
              <a:rPr lang="en-US" sz="2000" b="0" dirty="0">
                <a:solidFill>
                  <a:srgbClr val="00B050"/>
                </a:solidFill>
              </a:rPr>
              <a:t>[CLICK]</a:t>
            </a:r>
            <a:endParaRPr lang="en-US" sz="2000" dirty="0">
              <a:solidFill>
                <a:schemeClr val="accent5">
                  <a:lumMod val="75000"/>
                </a:schemeClr>
              </a:solidFill>
            </a:endParaRPr>
          </a:p>
        </p:txBody>
      </p:sp>
      <p:sp>
        <p:nvSpPr>
          <p:cNvPr id="4" name="Slide Number Placeholder 3"/>
          <p:cNvSpPr>
            <a:spLocks noGrp="1"/>
          </p:cNvSpPr>
          <p:nvPr>
            <p:ph type="sldNum" sz="quarter" idx="10"/>
          </p:nvPr>
        </p:nvSpPr>
        <p:spPr/>
        <p:txBody>
          <a:bodyPr/>
          <a:lstStyle/>
          <a:p>
            <a:fld id="{35E676A0-33B1-4B4B-B1AA-B0B917FCAA93}" type="slidenum">
              <a:rPr lang="en-US" smtClean="0"/>
              <a:t>46</a:t>
            </a:fld>
            <a:endParaRPr lang="en-US"/>
          </a:p>
        </p:txBody>
      </p:sp>
    </p:spTree>
    <p:extLst>
      <p:ext uri="{BB962C8B-B14F-4D97-AF65-F5344CB8AC3E}">
        <p14:creationId xmlns:p14="http://schemas.microsoft.com/office/powerpoint/2010/main" val="8682096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is the end of my talk and now I am happy to answer your questions</a:t>
            </a:r>
          </a:p>
        </p:txBody>
      </p:sp>
      <p:sp>
        <p:nvSpPr>
          <p:cNvPr id="4" name="Slide Number Placeholder 3"/>
          <p:cNvSpPr>
            <a:spLocks noGrp="1"/>
          </p:cNvSpPr>
          <p:nvPr>
            <p:ph type="sldNum" sz="quarter" idx="10"/>
          </p:nvPr>
        </p:nvSpPr>
        <p:spPr/>
        <p:txBody>
          <a:bodyPr/>
          <a:lstStyle/>
          <a:p>
            <a:fld id="{EF7F79D3-8C36-4CB5-B03B-F440DA7B71AF}" type="slidenum">
              <a:rPr lang="en-US" smtClean="0"/>
              <a:t>47</a:t>
            </a:fld>
            <a:endParaRPr lang="en-US"/>
          </a:p>
        </p:txBody>
      </p:sp>
    </p:spTree>
    <p:extLst>
      <p:ext uri="{BB962C8B-B14F-4D97-AF65-F5344CB8AC3E}">
        <p14:creationId xmlns:p14="http://schemas.microsoft.com/office/powerpoint/2010/main" val="21804150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is the end of my talk and now I am happy to answer your questions</a:t>
            </a:r>
          </a:p>
        </p:txBody>
      </p:sp>
      <p:sp>
        <p:nvSpPr>
          <p:cNvPr id="4" name="Slide Number Placeholder 3"/>
          <p:cNvSpPr>
            <a:spLocks noGrp="1"/>
          </p:cNvSpPr>
          <p:nvPr>
            <p:ph type="sldNum" sz="quarter" idx="10"/>
          </p:nvPr>
        </p:nvSpPr>
        <p:spPr/>
        <p:txBody>
          <a:bodyPr/>
          <a:lstStyle/>
          <a:p>
            <a:fld id="{EF7F79D3-8C36-4CB5-B03B-F440DA7B71AF}" type="slidenum">
              <a:rPr lang="en-US" smtClean="0"/>
              <a:t>48</a:t>
            </a:fld>
            <a:endParaRPr lang="en-US"/>
          </a:p>
        </p:txBody>
      </p:sp>
    </p:spTree>
    <p:extLst>
      <p:ext uri="{BB962C8B-B14F-4D97-AF65-F5344CB8AC3E}">
        <p14:creationId xmlns:p14="http://schemas.microsoft.com/office/powerpoint/2010/main" val="17594958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BACKUP Slides</a:t>
            </a:r>
          </a:p>
        </p:txBody>
      </p:sp>
      <p:sp>
        <p:nvSpPr>
          <p:cNvPr id="4" name="Slide Number Placeholder 3"/>
          <p:cNvSpPr>
            <a:spLocks noGrp="1"/>
          </p:cNvSpPr>
          <p:nvPr>
            <p:ph type="sldNum" sz="quarter" idx="10"/>
          </p:nvPr>
        </p:nvSpPr>
        <p:spPr/>
        <p:txBody>
          <a:bodyPr/>
          <a:lstStyle/>
          <a:p>
            <a:fld id="{EF7F79D3-8C36-4CB5-B03B-F440DA7B71AF}" type="slidenum">
              <a:rPr lang="en-US" smtClean="0"/>
              <a:t>49</a:t>
            </a:fld>
            <a:endParaRPr lang="en-US"/>
          </a:p>
        </p:txBody>
      </p:sp>
    </p:spTree>
    <p:extLst>
      <p:ext uri="{BB962C8B-B14F-4D97-AF65-F5344CB8AC3E}">
        <p14:creationId xmlns:p14="http://schemas.microsoft.com/office/powerpoint/2010/main" val="2181982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cartoon provides a closer look into RowHammer. [CLICK]</a:t>
            </a:r>
          </a:p>
          <a:p>
            <a:r>
              <a:rPr lang="en-US" dirty="0"/>
              <a:t>Asserting high voltage to a row’s </a:t>
            </a:r>
            <a:r>
              <a:rPr lang="en-US" dirty="0" err="1"/>
              <a:t>wordline</a:t>
            </a:r>
            <a:r>
              <a:rPr lang="en-US" dirty="0"/>
              <a:t> for row activation disturbs nearby rows [CLICK]</a:t>
            </a:r>
          </a:p>
          <a:p>
            <a:r>
              <a:rPr lang="en-US" dirty="0"/>
              <a:t>Repeating this operation [CLICK] many times [CLICK] exacerbates the leakage in victim rows and leads to bit flips [CLICK]</a:t>
            </a:r>
          </a:p>
          <a:p>
            <a:r>
              <a:rPr lang="en-US" dirty="0"/>
              <a:t>Therefore, repeatedly toggling </a:t>
            </a:r>
            <a:r>
              <a:rPr lang="en-US" dirty="0" err="1"/>
              <a:t>wordline</a:t>
            </a:r>
            <a:r>
              <a:rPr lang="en-US" dirty="0"/>
              <a:t> voltage is the key to induce RowHammer bit flips [CLICK]</a:t>
            </a:r>
          </a:p>
        </p:txBody>
      </p:sp>
      <p:sp>
        <p:nvSpPr>
          <p:cNvPr id="4" name="Slide Number Placeholder 3"/>
          <p:cNvSpPr>
            <a:spLocks noGrp="1"/>
          </p:cNvSpPr>
          <p:nvPr>
            <p:ph type="sldNum" sz="quarter" idx="5"/>
          </p:nvPr>
        </p:nvSpPr>
        <p:spPr/>
        <p:txBody>
          <a:bodyPr/>
          <a:lstStyle/>
          <a:p>
            <a:fld id="{35E676A0-33B1-4B4B-B1AA-B0B917FCAA93}" type="slidenum">
              <a:rPr lang="en-US" smtClean="0"/>
              <a:t>5</a:t>
            </a:fld>
            <a:endParaRPr lang="en-US"/>
          </a:p>
        </p:txBody>
      </p:sp>
    </p:spTree>
    <p:extLst>
      <p:ext uri="{BB962C8B-B14F-4D97-AF65-F5344CB8AC3E}">
        <p14:creationId xmlns:p14="http://schemas.microsoft.com/office/powerpoint/2010/main" val="10808179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simplified diagram of a DRAM cell, </a:t>
            </a:r>
            <a:r>
              <a:rPr lang="en-US" b="0" baseline="0"/>
              <a:t>where the data is stored as capacitor voltage and accessed through the access transistor</a:t>
            </a:r>
            <a:r>
              <a:rPr lang="en-US"/>
              <a:t> [CLICK]</a:t>
            </a:r>
          </a:p>
          <a:p>
            <a:r>
              <a:rPr lang="en-US"/>
              <a:t>Inherently exhibiting several charge leakage paths [CLICK]</a:t>
            </a:r>
          </a:p>
          <a:p>
            <a:r>
              <a:rPr lang="en-US"/>
              <a:t>And requiring to perform refresh operations with a time period called refresh window</a:t>
            </a:r>
          </a:p>
          <a:p>
            <a:r>
              <a:rPr lang="en-US"/>
              <a:t>This cartoon demonstrates how a DRAM cell is accessed [CLICK]</a:t>
            </a:r>
          </a:p>
          <a:p>
            <a:r>
              <a:rPr lang="en-US" b="0"/>
              <a:t>In order to access data from a DRAM row, the memory controller must first open or activate the row </a:t>
            </a:r>
            <a:r>
              <a:rPr lang="en-US" b="1"/>
              <a:t>[CLICK]</a:t>
            </a:r>
            <a:endParaRPr lang="en-US" b="0"/>
          </a:p>
          <a:p>
            <a:r>
              <a:rPr lang="en-US" b="0"/>
              <a:t>The READ and WRITE requests targeting the row are serviced from the row buffer [CLICK]</a:t>
            </a:r>
          </a:p>
          <a:p>
            <a:r>
              <a:rPr lang="en-US" b="0"/>
              <a:t>After all requests are serviced from the row, the memory controller must close or </a:t>
            </a:r>
            <a:r>
              <a:rPr lang="en-US" b="0" err="1"/>
              <a:t>precharge</a:t>
            </a:r>
            <a:r>
              <a:rPr lang="en-US" b="0"/>
              <a:t> the row </a:t>
            </a:r>
            <a:r>
              <a:rPr lang="en-US" b="1"/>
              <a:t>[CLICK]</a:t>
            </a:r>
            <a:r>
              <a:rPr lang="en-US" b="0"/>
              <a:t> in order to begin accessing data from another row. </a:t>
            </a:r>
            <a:endParaRPr lang="en-US"/>
          </a:p>
          <a:p>
            <a:endParaRPr lang="en-US"/>
          </a:p>
          <a:p>
            <a:endParaRPr lang="en-US"/>
          </a:p>
        </p:txBody>
      </p:sp>
      <p:sp>
        <p:nvSpPr>
          <p:cNvPr id="4" name="Slide Number Placeholder 3"/>
          <p:cNvSpPr>
            <a:spLocks noGrp="1"/>
          </p:cNvSpPr>
          <p:nvPr>
            <p:ph type="sldNum" sz="quarter" idx="5"/>
          </p:nvPr>
        </p:nvSpPr>
        <p:spPr/>
        <p:txBody>
          <a:bodyPr/>
          <a:lstStyle/>
          <a:p>
            <a:fld id="{35E676A0-33B1-4B4B-B1AA-B0B917FCAA93}" type="slidenum">
              <a:rPr lang="en-US" smtClean="0"/>
              <a:t>50</a:t>
            </a:fld>
            <a:endParaRPr lang="en-US"/>
          </a:p>
        </p:txBody>
      </p:sp>
    </p:spTree>
    <p:extLst>
      <p:ext uri="{BB962C8B-B14F-4D97-AF65-F5344CB8AC3E}">
        <p14:creationId xmlns:p14="http://schemas.microsoft.com/office/powerpoint/2010/main" val="14635622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Please refer to the full paper for more information about the distribution of RowHammer bit flips we observe</a:t>
            </a:r>
          </a:p>
        </p:txBody>
      </p:sp>
      <p:sp>
        <p:nvSpPr>
          <p:cNvPr id="4" name="Slide Number Placeholder 3"/>
          <p:cNvSpPr>
            <a:spLocks noGrp="1"/>
          </p:cNvSpPr>
          <p:nvPr>
            <p:ph type="sldNum" sz="quarter" idx="5"/>
          </p:nvPr>
        </p:nvSpPr>
        <p:spPr/>
        <p:txBody>
          <a:bodyPr/>
          <a:lstStyle/>
          <a:p>
            <a:fld id="{35E676A0-33B1-4B4B-B1AA-B0B917FCAA93}" type="slidenum">
              <a:rPr lang="en-US" smtClean="0"/>
              <a:t>51</a:t>
            </a:fld>
            <a:endParaRPr lang="en-US"/>
          </a:p>
        </p:txBody>
      </p:sp>
    </p:spTree>
    <p:extLst>
      <p:ext uri="{BB962C8B-B14F-4D97-AF65-F5344CB8AC3E}">
        <p14:creationId xmlns:p14="http://schemas.microsoft.com/office/powerpoint/2010/main" val="10111424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Please refer to the full paper for more information about the distribution of RowHammer bit flips we observe</a:t>
            </a:r>
          </a:p>
        </p:txBody>
      </p:sp>
      <p:sp>
        <p:nvSpPr>
          <p:cNvPr id="4" name="Slide Number Placeholder 3"/>
          <p:cNvSpPr>
            <a:spLocks noGrp="1"/>
          </p:cNvSpPr>
          <p:nvPr>
            <p:ph type="sldNum" sz="quarter" idx="5"/>
          </p:nvPr>
        </p:nvSpPr>
        <p:spPr/>
        <p:txBody>
          <a:bodyPr/>
          <a:lstStyle/>
          <a:p>
            <a:fld id="{35E676A0-33B1-4B4B-B1AA-B0B917FCAA93}" type="slidenum">
              <a:rPr lang="en-US" smtClean="0"/>
              <a:t>52</a:t>
            </a:fld>
            <a:endParaRPr lang="en-US"/>
          </a:p>
        </p:txBody>
      </p:sp>
    </p:spTree>
    <p:extLst>
      <p:ext uri="{BB962C8B-B14F-4D97-AF65-F5344CB8AC3E}">
        <p14:creationId xmlns:p14="http://schemas.microsoft.com/office/powerpoint/2010/main" val="36154853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figure shows how [CLICK] </a:t>
            </a:r>
          </a:p>
          <a:p>
            <a:r>
              <a:rPr lang="en-US" dirty="0">
                <a:cs typeface="Calibri"/>
              </a:rPr>
              <a:t>reducing </a:t>
            </a:r>
            <a:r>
              <a:rPr lang="en-US" dirty="0" err="1">
                <a:cs typeface="Calibri"/>
              </a:rPr>
              <a:t>wordline</a:t>
            </a:r>
            <a:r>
              <a:rPr lang="en-US" dirty="0">
                <a:cs typeface="Calibri"/>
              </a:rPr>
              <a:t> voltage [CLICK] </a:t>
            </a:r>
          </a:p>
          <a:p>
            <a:r>
              <a:rPr lang="en-US" dirty="0">
                <a:cs typeface="Calibri"/>
              </a:rPr>
              <a:t>affects the minimum hammer count needed to induce a RowHammer bit flip [CLICK]</a:t>
            </a:r>
          </a:p>
          <a:p>
            <a:r>
              <a:rPr lang="en-US" dirty="0">
                <a:cs typeface="Calibri"/>
              </a:rPr>
              <a:t>We observe that fewer DRAM cells experience RowHammer bit flips under reduced </a:t>
            </a:r>
            <a:r>
              <a:rPr lang="en-US" dirty="0" err="1">
                <a:cs typeface="Calibri"/>
              </a:rPr>
              <a:t>wordline</a:t>
            </a:r>
            <a:r>
              <a:rPr lang="en-US" dirty="0">
                <a:cs typeface="Calibri"/>
              </a:rPr>
              <a:t> voltage [CLICK]</a:t>
            </a:r>
            <a:endParaRPr lang="en-US" b="1" dirty="0"/>
          </a:p>
          <a:p>
            <a:endParaRPr lang="en-US"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35E676A0-33B1-4B4B-B1AA-B0B917FCAA93}" type="slidenum">
              <a:rPr lang="en-US" smtClean="0"/>
              <a:t>53</a:t>
            </a:fld>
            <a:endParaRPr lang="en-US"/>
          </a:p>
        </p:txBody>
      </p:sp>
    </p:spTree>
    <p:extLst>
      <p:ext uri="{BB962C8B-B14F-4D97-AF65-F5344CB8AC3E}">
        <p14:creationId xmlns:p14="http://schemas.microsoft.com/office/powerpoint/2010/main" val="21081778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figure shows how [CLICK] </a:t>
            </a:r>
          </a:p>
          <a:p>
            <a:r>
              <a:rPr lang="en-US" dirty="0">
                <a:cs typeface="Calibri"/>
              </a:rPr>
              <a:t>reducing </a:t>
            </a:r>
            <a:r>
              <a:rPr lang="en-US" dirty="0" err="1">
                <a:cs typeface="Calibri"/>
              </a:rPr>
              <a:t>wordline</a:t>
            </a:r>
            <a:r>
              <a:rPr lang="en-US" dirty="0">
                <a:cs typeface="Calibri"/>
              </a:rPr>
              <a:t> voltage [CLICK] </a:t>
            </a:r>
          </a:p>
          <a:p>
            <a:r>
              <a:rPr lang="en-US" dirty="0">
                <a:cs typeface="Calibri"/>
              </a:rPr>
              <a:t>affects the minimum hammer count needed to induce a RowHammer bit flip [CLICK]</a:t>
            </a:r>
          </a:p>
          <a:p>
            <a:r>
              <a:rPr lang="en-US" dirty="0">
                <a:cs typeface="Calibri"/>
              </a:rPr>
              <a:t>We observe that fewer DRAM cells experience RowHammer bit flips under reduced </a:t>
            </a:r>
            <a:r>
              <a:rPr lang="en-US" dirty="0" err="1">
                <a:cs typeface="Calibri"/>
              </a:rPr>
              <a:t>wordline</a:t>
            </a:r>
            <a:r>
              <a:rPr lang="en-US" dirty="0">
                <a:cs typeface="Calibri"/>
              </a:rPr>
              <a:t> voltage [CLICK]</a:t>
            </a:r>
            <a:endParaRPr lang="en-US" b="1" dirty="0"/>
          </a:p>
          <a:p>
            <a:endParaRPr lang="en-US"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35E676A0-33B1-4B4B-B1AA-B0B917FCAA93}" type="slidenum">
              <a:rPr lang="en-US" smtClean="0"/>
              <a:t>54</a:t>
            </a:fld>
            <a:endParaRPr lang="en-US"/>
          </a:p>
        </p:txBody>
      </p:sp>
    </p:spTree>
    <p:extLst>
      <p:ext uri="{BB962C8B-B14F-4D97-AF65-F5344CB8AC3E}">
        <p14:creationId xmlns:p14="http://schemas.microsoft.com/office/powerpoint/2010/main" val="37926285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cs typeface="Calibri"/>
              </a:rPr>
              <a:t>You can find these analyses in the full paper</a:t>
            </a:r>
          </a:p>
          <a:p>
            <a:endParaRPr lang="en-US" dirty="0">
              <a:cs typeface="Calibri"/>
            </a:endParaRPr>
          </a:p>
        </p:txBody>
      </p:sp>
      <p:sp>
        <p:nvSpPr>
          <p:cNvPr id="4" name="Slide Number Placeholder 3"/>
          <p:cNvSpPr>
            <a:spLocks noGrp="1"/>
          </p:cNvSpPr>
          <p:nvPr>
            <p:ph type="sldNum" sz="quarter" idx="5"/>
          </p:nvPr>
        </p:nvSpPr>
        <p:spPr/>
        <p:txBody>
          <a:bodyPr/>
          <a:lstStyle/>
          <a:p>
            <a:fld id="{35E676A0-33B1-4B4B-B1AA-B0B917FCAA93}" type="slidenum">
              <a:rPr lang="en-US" smtClean="0"/>
              <a:t>55</a:t>
            </a:fld>
            <a:endParaRPr lang="en-US"/>
          </a:p>
        </p:txBody>
      </p:sp>
    </p:spTree>
    <p:extLst>
      <p:ext uri="{BB962C8B-B14F-4D97-AF65-F5344CB8AC3E}">
        <p14:creationId xmlns:p14="http://schemas.microsoft.com/office/powerpoint/2010/main" val="7817659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cs typeface="Calibri"/>
              </a:rPr>
              <a:t>You can find these analyses in the full paper</a:t>
            </a:r>
          </a:p>
          <a:p>
            <a:endParaRPr lang="en-US" dirty="0">
              <a:cs typeface="Calibri"/>
            </a:endParaRPr>
          </a:p>
        </p:txBody>
      </p:sp>
      <p:sp>
        <p:nvSpPr>
          <p:cNvPr id="4" name="Slide Number Placeholder 3"/>
          <p:cNvSpPr>
            <a:spLocks noGrp="1"/>
          </p:cNvSpPr>
          <p:nvPr>
            <p:ph type="sldNum" sz="quarter" idx="5"/>
          </p:nvPr>
        </p:nvSpPr>
        <p:spPr/>
        <p:txBody>
          <a:bodyPr/>
          <a:lstStyle/>
          <a:p>
            <a:fld id="{35E676A0-33B1-4B4B-B1AA-B0B917FCAA93}" type="slidenum">
              <a:rPr lang="en-US" smtClean="0"/>
              <a:t>56</a:t>
            </a:fld>
            <a:endParaRPr lang="en-US"/>
          </a:p>
        </p:txBody>
      </p:sp>
    </p:spTree>
    <p:extLst>
      <p:ext uri="{BB962C8B-B14F-4D97-AF65-F5344CB8AC3E}">
        <p14:creationId xmlns:p14="http://schemas.microsoft.com/office/powerpoint/2010/main" val="41483570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cs typeface="Calibri"/>
              </a:rPr>
              <a:t>Please refer to our full paper for more detailed information about our tested chips</a:t>
            </a:r>
          </a:p>
          <a:p>
            <a:endParaRPr lang="en-US" b="1" dirty="0"/>
          </a:p>
        </p:txBody>
      </p:sp>
      <p:sp>
        <p:nvSpPr>
          <p:cNvPr id="4" name="Slide Number Placeholder 3"/>
          <p:cNvSpPr>
            <a:spLocks noGrp="1"/>
          </p:cNvSpPr>
          <p:nvPr>
            <p:ph type="sldNum" sz="quarter" idx="5"/>
          </p:nvPr>
        </p:nvSpPr>
        <p:spPr/>
        <p:txBody>
          <a:bodyPr/>
          <a:lstStyle/>
          <a:p>
            <a:fld id="{35E676A0-33B1-4B4B-B1AA-B0B917FCAA93}" type="slidenum">
              <a:rPr lang="en-US" smtClean="0"/>
              <a:t>57</a:t>
            </a:fld>
            <a:endParaRPr lang="en-US"/>
          </a:p>
        </p:txBody>
      </p:sp>
    </p:spTree>
    <p:extLst>
      <p:ext uri="{BB962C8B-B14F-4D97-AF65-F5344CB8AC3E}">
        <p14:creationId xmlns:p14="http://schemas.microsoft.com/office/powerpoint/2010/main" val="28748428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BACKUP Slides</a:t>
            </a:r>
          </a:p>
        </p:txBody>
      </p:sp>
      <p:sp>
        <p:nvSpPr>
          <p:cNvPr id="4" name="Slide Number Placeholder 3"/>
          <p:cNvSpPr>
            <a:spLocks noGrp="1"/>
          </p:cNvSpPr>
          <p:nvPr>
            <p:ph type="sldNum" sz="quarter" idx="10"/>
          </p:nvPr>
        </p:nvSpPr>
        <p:spPr/>
        <p:txBody>
          <a:bodyPr/>
          <a:lstStyle/>
          <a:p>
            <a:fld id="{EF7F79D3-8C36-4CB5-B03B-F440DA7B71AF}" type="slidenum">
              <a:rPr lang="en-US" smtClean="0"/>
              <a:t>60</a:t>
            </a:fld>
            <a:endParaRPr lang="en-US"/>
          </a:p>
        </p:txBody>
      </p:sp>
    </p:spTree>
    <p:extLst>
      <p:ext uri="{BB962C8B-B14F-4D97-AF65-F5344CB8AC3E}">
        <p14:creationId xmlns:p14="http://schemas.microsoft.com/office/powerpoint/2010/main" val="3892883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With this background, I will quickly summarize our work [CLICK]</a:t>
            </a:r>
          </a:p>
          <a:p>
            <a:r>
              <a:rPr lang="en-US" b="0" baseline="0" dirty="0"/>
              <a:t>Repeatedly toggling a DRAM row’s </a:t>
            </a:r>
            <a:r>
              <a:rPr lang="en-US" b="0" baseline="0" dirty="0" err="1"/>
              <a:t>wordline</a:t>
            </a:r>
            <a:r>
              <a:rPr lang="en-US" b="0" baseline="0" dirty="0"/>
              <a:t> voltage causes bit flips in nearby rows, breaking the memory isolation. [CLICK]</a:t>
            </a:r>
          </a:p>
          <a:p>
            <a:r>
              <a:rPr lang="en-US" b="0" baseline="0" dirty="0"/>
              <a:t>This vulnerability, called RowHammer, worsens in denser DRAM chips [CLICK]</a:t>
            </a:r>
          </a:p>
          <a:p>
            <a:r>
              <a:rPr lang="en-US" b="0" baseline="0" dirty="0"/>
              <a:t>And Understanding RowHammer is critical to find effective and efficient solutions. [CLICK]</a:t>
            </a:r>
          </a:p>
          <a:p>
            <a:r>
              <a:rPr lang="en-US" b="0" baseline="0" dirty="0"/>
              <a:t>However, no prior study demonstrates how this vulnerability varies with </a:t>
            </a:r>
            <a:r>
              <a:rPr lang="en-US" b="0" baseline="0" dirty="0" err="1"/>
              <a:t>wordline</a:t>
            </a:r>
            <a:r>
              <a:rPr lang="en-US" b="0" baseline="0" dirty="0"/>
              <a:t> voltage: VPP[CLICK]</a:t>
            </a:r>
          </a:p>
          <a:p>
            <a:endParaRPr lang="en-US" b="0" baseline="0" dirty="0"/>
          </a:p>
          <a:p>
            <a:r>
              <a:rPr lang="en-US" b="0" baseline="0" dirty="0"/>
              <a:t>In this work, our goal is to experimentally understand how VPP affects RowHammer and reliable DRAM operation  [CLICK]</a:t>
            </a:r>
          </a:p>
          <a:p>
            <a:endParaRPr lang="en-US" b="0" baseline="0" dirty="0"/>
          </a:p>
          <a:p>
            <a:r>
              <a:rPr lang="en-US" b="0" baseline="0" dirty="0"/>
              <a:t>To this end, we test 272 real DDR4 DRAM chips from three major manufacturers [CLICK]</a:t>
            </a:r>
          </a:p>
          <a:p>
            <a:endParaRPr lang="en-US" b="0" baseline="0" dirty="0"/>
          </a:p>
          <a:p>
            <a:r>
              <a:rPr lang="en-US" b="0" baseline="0" dirty="0"/>
              <a:t>Based on our analyses, we make SIX observations showing a reduction in RowHammer vulnerability by scaling down VPP such that[CLICK]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bit error rate due to a RowHammer attack significantly reduces [CLICK]</a:t>
            </a:r>
          </a:p>
          <a:p>
            <a:r>
              <a:rPr lang="en-US" b="0" baseline="0" dirty="0"/>
              <a:t>And inducing a bit flip requires larger activation counts [CLICK] </a:t>
            </a:r>
          </a:p>
          <a:p>
            <a:endParaRPr lang="en-US" b="0" baseline="0" dirty="0"/>
          </a:p>
          <a:p>
            <a:r>
              <a:rPr lang="en-US" b="0" baseline="0" dirty="0"/>
              <a:t>To evaluate VPP's effect on reliable DRAM operation, we make NINE observations showing that [CLICK]</a:t>
            </a:r>
          </a:p>
          <a:p>
            <a:r>
              <a:rPr lang="en-US" b="0" baseline="0" dirty="0"/>
              <a:t>Most of the tested DRAM chips reliably operate at reduced VPP using nominal timing parameters [CLICK]</a:t>
            </a:r>
          </a:p>
          <a:p>
            <a:r>
              <a:rPr lang="en-US" b="0" baseline="0" dirty="0"/>
              <a:t>And the erroneous DRAM chips can still reliably operate with [CLICK]</a:t>
            </a:r>
          </a:p>
          <a:p>
            <a:r>
              <a:rPr lang="en-US" b="0" baseline="0" dirty="0"/>
              <a:t>a longer row activation latency [CLICK]</a:t>
            </a:r>
          </a:p>
          <a:p>
            <a:r>
              <a:rPr lang="en-US" b="0" baseline="0" dirty="0"/>
              <a:t>And when used with a SIMPLE single error correcting code or double the refresh rate for a small fraction of DRAM rows [CLICK]</a:t>
            </a:r>
          </a:p>
          <a:p>
            <a:endParaRPr lang="en-US" b="0" baseline="0" dirty="0"/>
          </a:p>
          <a:p>
            <a:r>
              <a:rPr lang="en-US" b="0" baseline="0" dirty="0"/>
              <a:t>Based on our findings, we conclude that scaling down the </a:t>
            </a:r>
            <a:r>
              <a:rPr lang="en-US" b="0" baseline="0" dirty="0" err="1"/>
              <a:t>wordline</a:t>
            </a:r>
            <a:r>
              <a:rPr lang="en-US" b="0" baseline="0" dirty="0"/>
              <a:t> voltage can reduce RowHammer vulnerability without significantly affecting reliable DRAM operation [END]</a:t>
            </a:r>
          </a:p>
        </p:txBody>
      </p:sp>
      <p:sp>
        <p:nvSpPr>
          <p:cNvPr id="4" name="Slide Number Placeholder 3"/>
          <p:cNvSpPr>
            <a:spLocks noGrp="1"/>
          </p:cNvSpPr>
          <p:nvPr>
            <p:ph type="sldNum" sz="quarter" idx="10"/>
          </p:nvPr>
        </p:nvSpPr>
        <p:spPr/>
        <p:txBody>
          <a:bodyPr/>
          <a:lstStyle/>
          <a:p>
            <a:fld id="{35E676A0-33B1-4B4B-B1AA-B0B917FCAA93}" type="slidenum">
              <a:rPr lang="en-US" smtClean="0"/>
              <a:t>6</a:t>
            </a:fld>
            <a:endParaRPr lang="en-US"/>
          </a:p>
        </p:txBody>
      </p:sp>
    </p:spTree>
    <p:extLst>
      <p:ext uri="{BB962C8B-B14F-4D97-AF65-F5344CB8AC3E}">
        <p14:creationId xmlns:p14="http://schemas.microsoft.com/office/powerpoint/2010/main" val="1934757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the outline of the talk.</a:t>
            </a:r>
          </a:p>
          <a:p>
            <a:endParaRPr lang="en-US"/>
          </a:p>
        </p:txBody>
      </p:sp>
      <p:sp>
        <p:nvSpPr>
          <p:cNvPr id="4" name="Slide Number Placeholder 3"/>
          <p:cNvSpPr>
            <a:spLocks noGrp="1"/>
          </p:cNvSpPr>
          <p:nvPr>
            <p:ph type="sldNum" sz="quarter" idx="10"/>
          </p:nvPr>
        </p:nvSpPr>
        <p:spPr/>
        <p:txBody>
          <a:bodyPr/>
          <a:lstStyle/>
          <a:p>
            <a:fld id="{35E676A0-33B1-4B4B-B1AA-B0B917FCAA93}" type="slidenum">
              <a:rPr lang="en-US" smtClean="0"/>
              <a:t>7</a:t>
            </a:fld>
            <a:endParaRPr lang="en-US"/>
          </a:p>
        </p:txBody>
      </p:sp>
    </p:spTree>
    <p:extLst>
      <p:ext uri="{BB962C8B-B14F-4D97-AF65-F5344CB8AC3E}">
        <p14:creationId xmlns:p14="http://schemas.microsoft.com/office/powerpoint/2010/main" val="4010085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 me motivate our work</a:t>
            </a:r>
          </a:p>
          <a:p>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8</a:t>
            </a:fld>
            <a:endParaRPr lang="en-US"/>
          </a:p>
        </p:txBody>
      </p:sp>
    </p:spTree>
    <p:extLst>
      <p:ext uri="{BB962C8B-B14F-4D97-AF65-F5344CB8AC3E}">
        <p14:creationId xmlns:p14="http://schemas.microsoft.com/office/powerpoint/2010/main" val="58403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dirty="0">
                <a:solidFill>
                  <a:srgbClr val="000000"/>
                </a:solidFill>
                <a:latin typeface="Cambria" panose="02040503050406030204" pitchFamily="18" charset="0"/>
                <a:ea typeface="Cambria"/>
              </a:rPr>
              <a:t>RowHammer is a DRAM </a:t>
            </a:r>
            <a:r>
              <a:rPr lang="en-US" b="1" dirty="0">
                <a:solidFill>
                  <a:srgbClr val="002060"/>
                </a:solidFill>
                <a:latin typeface="Cambria" panose="02040503050406030204" pitchFamily="18" charset="0"/>
                <a:ea typeface="Cambria"/>
              </a:rPr>
              <a:t>reliability and security problem [CLICK]</a:t>
            </a:r>
            <a:endParaRPr lang="en-US" dirty="0">
              <a:latin typeface="Cambria" panose="02040503050406030204" pitchFamily="18" charset="0"/>
              <a:ea typeface="Cambria"/>
            </a:endParaRPr>
          </a:p>
          <a:p>
            <a:pPr marL="285750" indent="-285750">
              <a:lnSpc>
                <a:spcPct val="90000"/>
              </a:lnSpc>
              <a:buFont typeface="Arial" panose="020B0604020202020204" pitchFamily="34" charset="0"/>
              <a:buChar char="•"/>
            </a:pPr>
            <a:r>
              <a:rPr lang="en-US" dirty="0">
                <a:latin typeface="Cambria" panose="02040503050406030204" pitchFamily="18" charset="0"/>
                <a:ea typeface="Cambria"/>
              </a:rPr>
              <a:t>Denser DRAM chips are </a:t>
            </a:r>
            <a:r>
              <a:rPr lang="en-US" b="1" dirty="0">
                <a:latin typeface="Cambria" panose="02040503050406030204" pitchFamily="18" charset="0"/>
                <a:ea typeface="Cambria"/>
              </a:rPr>
              <a:t>significantly</a:t>
            </a:r>
            <a:r>
              <a:rPr lang="en-US" dirty="0">
                <a:latin typeface="Cambria" panose="02040503050406030204" pitchFamily="18" charset="0"/>
                <a:ea typeface="Cambria"/>
              </a:rPr>
              <a:t> </a:t>
            </a:r>
            <a:r>
              <a:rPr lang="en-US" b="1" dirty="0">
                <a:solidFill>
                  <a:srgbClr val="7030A0"/>
                </a:solidFill>
                <a:latin typeface="Cambria" panose="02040503050406030204" pitchFamily="18" charset="0"/>
                <a:ea typeface="Cambria"/>
              </a:rPr>
              <a:t>more vulnerable</a:t>
            </a:r>
            <a:r>
              <a:rPr lang="en-US" dirty="0">
                <a:latin typeface="Cambria" panose="02040503050406030204" pitchFamily="18" charset="0"/>
                <a:ea typeface="Cambria"/>
              </a:rPr>
              <a:t> to RowHammer, such that [CLICK]</a:t>
            </a:r>
          </a:p>
          <a:p>
            <a:pPr marL="285750" indent="-285750">
              <a:lnSpc>
                <a:spcPct val="90000"/>
              </a:lnSpc>
              <a:buFont typeface="Arial" panose="020B0604020202020204" pitchFamily="34" charset="0"/>
              <a:buChar char="•"/>
            </a:pPr>
            <a:r>
              <a:rPr lang="en-US" dirty="0">
                <a:latin typeface="Cambria" panose="02040503050406030204" pitchFamily="18" charset="0"/>
                <a:ea typeface="Cambria"/>
              </a:rPr>
              <a:t>the minimum activation count to observe a bit flip has reduced by more than an order of magnitude in less than a decade [CLICK]</a:t>
            </a:r>
          </a:p>
          <a:p>
            <a:pPr marL="285750" indent="-285750">
              <a:lnSpc>
                <a:spcPct val="90000"/>
              </a:lnSpc>
              <a:buFont typeface="Arial" panose="020B0604020202020204" pitchFamily="34" charset="0"/>
              <a:buChar char="•"/>
            </a:pPr>
            <a:r>
              <a:rPr lang="en-US" dirty="0">
                <a:latin typeface="Cambria" panose="02040503050406030204" pitchFamily="18" charset="0"/>
                <a:ea typeface="Cambria"/>
              </a:rPr>
              <a:t>Recent works have </a:t>
            </a:r>
            <a:r>
              <a:rPr lang="en-US" dirty="0" err="1">
                <a:latin typeface="Cambria" panose="02040503050406030204" pitchFamily="18" charset="0"/>
                <a:ea typeface="Cambria"/>
              </a:rPr>
              <a:t>demostrated</a:t>
            </a:r>
            <a:r>
              <a:rPr lang="en-US" dirty="0">
                <a:latin typeface="Cambria" panose="02040503050406030204" pitchFamily="18" charset="0"/>
                <a:ea typeface="Cambria"/>
              </a:rPr>
              <a:t> that many defense mechanisms are becoming prohibitively expensive for future DRAM chips [CLICK]</a:t>
            </a:r>
          </a:p>
          <a:p>
            <a:pPr marL="285750" indent="-285750">
              <a:lnSpc>
                <a:spcPct val="90000"/>
              </a:lnSpc>
              <a:buFont typeface="Arial" panose="020B0604020202020204" pitchFamily="34" charset="0"/>
              <a:buChar char="•"/>
            </a:pPr>
            <a:r>
              <a:rPr lang="en-US" dirty="0">
                <a:latin typeface="Cambria" panose="02040503050406030204" pitchFamily="18" charset="0"/>
                <a:ea typeface="Cambria"/>
              </a:rPr>
              <a:t>A deeper understanding of RowHammer is the key to overcome this challenge [CLICK]</a:t>
            </a:r>
          </a:p>
          <a:p>
            <a:pPr marL="285750" indent="-285750">
              <a:lnSpc>
                <a:spcPct val="90000"/>
              </a:lnSpc>
              <a:buFont typeface="Arial" panose="020B0604020202020204" pitchFamily="34" charset="0"/>
              <a:buChar char="•"/>
            </a:pPr>
            <a:r>
              <a:rPr lang="en-US" dirty="0">
                <a:latin typeface="Cambria" panose="02040503050406030204" pitchFamily="18" charset="0"/>
                <a:ea typeface="Cambria"/>
              </a:rPr>
              <a:t>Prior works already study how RowHammer changes across [CLICK]</a:t>
            </a:r>
          </a:p>
          <a:p>
            <a:pPr marL="285750" indent="-285750">
              <a:lnSpc>
                <a:spcPct val="90000"/>
              </a:lnSpc>
              <a:buFont typeface="Arial" panose="020B0604020202020204" pitchFamily="34" charset="0"/>
              <a:buChar char="•"/>
            </a:pPr>
            <a:r>
              <a:rPr lang="en-US" dirty="0">
                <a:latin typeface="Cambria" panose="02040503050406030204" pitchFamily="18" charset="0"/>
                <a:ea typeface="Cambria"/>
              </a:rPr>
              <a:t>Different DRAM standards [CLICK]</a:t>
            </a:r>
          </a:p>
          <a:p>
            <a:pPr marL="285750" indent="-285750">
              <a:lnSpc>
                <a:spcPct val="90000"/>
              </a:lnSpc>
              <a:buFont typeface="Arial" panose="020B0604020202020204" pitchFamily="34" charset="0"/>
              <a:buChar char="•"/>
            </a:pPr>
            <a:r>
              <a:rPr lang="en-US" dirty="0">
                <a:latin typeface="Cambria" panose="02040503050406030204" pitchFamily="18" charset="0"/>
                <a:ea typeface="Cambria"/>
              </a:rPr>
              <a:t>Generations [CLICK]</a:t>
            </a:r>
          </a:p>
          <a:p>
            <a:pPr marL="285750" indent="-285750">
              <a:lnSpc>
                <a:spcPct val="90000"/>
              </a:lnSpc>
              <a:buFont typeface="Arial" panose="020B0604020202020204" pitchFamily="34" charset="0"/>
              <a:buChar char="•"/>
            </a:pPr>
            <a:r>
              <a:rPr lang="en-US" dirty="0">
                <a:latin typeface="Cambria" panose="02040503050406030204" pitchFamily="18" charset="0"/>
                <a:ea typeface="Cambria"/>
              </a:rPr>
              <a:t>Temperature levels [CLICK]</a:t>
            </a:r>
          </a:p>
          <a:p>
            <a:pPr marL="285750" indent="-285750">
              <a:lnSpc>
                <a:spcPct val="90000"/>
              </a:lnSpc>
              <a:buFont typeface="Arial" panose="020B0604020202020204" pitchFamily="34" charset="0"/>
              <a:buChar char="•"/>
            </a:pPr>
            <a:r>
              <a:rPr lang="en-US" dirty="0">
                <a:latin typeface="Cambria" panose="02040503050406030204" pitchFamily="18" charset="0"/>
                <a:ea typeface="Cambria"/>
              </a:rPr>
              <a:t>Aggressor row’s active time [CLICK]</a:t>
            </a:r>
          </a:p>
          <a:p>
            <a:pPr marL="285750" indent="-285750">
              <a:lnSpc>
                <a:spcPct val="90000"/>
              </a:lnSpc>
              <a:buFont typeface="Arial" panose="020B0604020202020204" pitchFamily="34" charset="0"/>
              <a:buChar char="•"/>
            </a:pPr>
            <a:r>
              <a:rPr lang="en-US" dirty="0">
                <a:latin typeface="Cambria" panose="02040503050406030204" pitchFamily="18" charset="0"/>
                <a:ea typeface="Cambria"/>
              </a:rPr>
              <a:t>And Victim DRAM cell’s physical location [CLICK]</a:t>
            </a:r>
          </a:p>
          <a:p>
            <a:pPr marL="285750" indent="-285750">
              <a:lnSpc>
                <a:spcPct val="90000"/>
              </a:lnSpc>
              <a:buFont typeface="Arial" panose="020B0604020202020204" pitchFamily="34" charset="0"/>
              <a:buChar char="•"/>
            </a:pPr>
            <a:r>
              <a:rPr lang="en-US" dirty="0">
                <a:latin typeface="Cambria" panose="02040503050406030204" pitchFamily="18" charset="0"/>
                <a:ea typeface="Cambria"/>
              </a:rPr>
              <a:t>Unfortunately, a fundamental piece is missing: [CLICK]</a:t>
            </a:r>
          </a:p>
          <a:p>
            <a:pPr marL="285750" indent="-285750">
              <a:lnSpc>
                <a:spcPct val="90000"/>
              </a:lnSpc>
              <a:buFont typeface="Arial" panose="020B0604020202020204" pitchFamily="34" charset="0"/>
              <a:buChar char="•"/>
            </a:pPr>
            <a:r>
              <a:rPr lang="en-US" dirty="0">
                <a:latin typeface="Cambria" panose="02040503050406030204" pitchFamily="18" charset="0"/>
                <a:ea typeface="Cambria"/>
              </a:rPr>
              <a:t>RowHammer is caused by repeatedly toggling the </a:t>
            </a:r>
            <a:r>
              <a:rPr lang="en-US" dirty="0" err="1">
                <a:latin typeface="Cambria" panose="02040503050406030204" pitchFamily="18" charset="0"/>
                <a:ea typeface="Cambria"/>
              </a:rPr>
              <a:t>wordline</a:t>
            </a:r>
            <a:r>
              <a:rPr lang="en-US" dirty="0">
                <a:latin typeface="Cambria" panose="02040503050406030204" pitchFamily="18" charset="0"/>
                <a:ea typeface="Cambria"/>
              </a:rPr>
              <a:t> voltage [CLICK]</a:t>
            </a:r>
          </a:p>
          <a:p>
            <a:pPr marL="285750" indent="-285750">
              <a:lnSpc>
                <a:spcPct val="90000"/>
              </a:lnSpc>
              <a:buFont typeface="Arial" panose="020B0604020202020204" pitchFamily="34" charset="0"/>
              <a:buChar char="•"/>
            </a:pPr>
            <a:r>
              <a:rPr lang="en-US" dirty="0">
                <a:latin typeface="Cambria" panose="02040503050406030204" pitchFamily="18" charset="0"/>
                <a:ea typeface="Cambria"/>
              </a:rPr>
              <a:t>However, no rigorous experimental study demonstrates how the magnitude of the </a:t>
            </a:r>
            <a:r>
              <a:rPr lang="en-US" dirty="0" err="1">
                <a:latin typeface="Cambria" panose="02040503050406030204" pitchFamily="18" charset="0"/>
                <a:ea typeface="Cambria"/>
              </a:rPr>
              <a:t>wordline</a:t>
            </a:r>
            <a:r>
              <a:rPr lang="en-US" dirty="0">
                <a:latin typeface="Cambria" panose="02040503050406030204" pitchFamily="18" charset="0"/>
                <a:ea typeface="Cambria"/>
              </a:rPr>
              <a:t> voltage affects RowHammer [CLICK]</a:t>
            </a:r>
          </a:p>
          <a:p>
            <a:endParaRPr lang="en-US" b="1" dirty="0"/>
          </a:p>
        </p:txBody>
      </p:sp>
      <p:sp>
        <p:nvSpPr>
          <p:cNvPr id="4" name="Slide Number Placeholder 3"/>
          <p:cNvSpPr>
            <a:spLocks noGrp="1"/>
          </p:cNvSpPr>
          <p:nvPr>
            <p:ph type="sldNum" sz="quarter" idx="5"/>
          </p:nvPr>
        </p:nvSpPr>
        <p:spPr/>
        <p:txBody>
          <a:bodyPr/>
          <a:lstStyle/>
          <a:p>
            <a:fld id="{35E676A0-33B1-4B4B-B1AA-B0B917FCAA93}" type="slidenum">
              <a:rPr lang="en-US" smtClean="0"/>
              <a:t>9</a:t>
            </a:fld>
            <a:endParaRPr lang="en-US"/>
          </a:p>
        </p:txBody>
      </p:sp>
    </p:spTree>
    <p:extLst>
      <p:ext uri="{BB962C8B-B14F-4D97-AF65-F5344CB8AC3E}">
        <p14:creationId xmlns:p14="http://schemas.microsoft.com/office/powerpoint/2010/main" val="1508330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92601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0"/>
            <a:ext cx="8987621" cy="770467"/>
          </a:xfrm>
          <a:prstGeom prst="rect">
            <a:avLst/>
          </a:prstGeom>
        </p:spPr>
        <p:txBody>
          <a:bodyPr anchor="ctr"/>
          <a:lstStyle>
            <a:lvl1pPr>
              <a:lnSpc>
                <a:spcPct val="100000"/>
              </a:lnSpc>
              <a:spcAft>
                <a:spcPts val="600"/>
              </a:spcAft>
              <a:defRPr sz="3200" b="1">
                <a:solidFill>
                  <a:schemeClr val="accent5">
                    <a:lumMod val="75000"/>
                  </a:schemeClr>
                </a:solidFill>
                <a:latin typeface="Cambria" panose="02040503050406030204" pitchFamily="18" charset="0"/>
              </a:defRPr>
            </a:lvl1pPr>
          </a:lstStyle>
          <a:p>
            <a:r>
              <a:rPr lang="en-US"/>
              <a:t>Click to edit Master title style</a:t>
            </a:r>
          </a:p>
        </p:txBody>
      </p:sp>
      <p:sp>
        <p:nvSpPr>
          <p:cNvPr id="3" name="Content Placeholder 2"/>
          <p:cNvSpPr>
            <a:spLocks noGrp="1"/>
          </p:cNvSpPr>
          <p:nvPr>
            <p:ph idx="1"/>
          </p:nvPr>
        </p:nvSpPr>
        <p:spPr>
          <a:xfrm>
            <a:off x="75991" y="770468"/>
            <a:ext cx="8987622" cy="5585248"/>
          </a:xfrm>
          <a:prstGeom prst="rect">
            <a:avLst/>
          </a:prstGeom>
        </p:spPr>
        <p:txBody>
          <a:bodyPr/>
          <a:lstStyle>
            <a:lvl1pPr marL="133350" indent="-133350">
              <a:tabLst/>
              <a:defRPr sz="2400">
                <a:latin typeface="Cambria" panose="02040503050406030204" pitchFamily="18" charset="0"/>
              </a:defRPr>
            </a:lvl1pPr>
            <a:lvl2pPr marL="311150" indent="-133350">
              <a:buFont typeface="Cambria" panose="02040503050406030204" pitchFamily="18" charset="0"/>
              <a:buChar char="-"/>
              <a:tabLst/>
              <a:defRPr sz="2000">
                <a:latin typeface="Cambria" panose="02040503050406030204" pitchFamily="18" charset="0"/>
              </a:defRPr>
            </a:lvl2pPr>
            <a:lvl3pPr marL="533400" indent="-177800">
              <a:tabLst/>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23047637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8709790"/>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github.com/CMU-SAFARI/SoftMC" TargetMode="External"/><Relationship Id="rId3" Type="http://schemas.openxmlformats.org/officeDocument/2006/relationships/image" Target="../media/image11.png"/><Relationship Id="rId7" Type="http://schemas.openxmlformats.org/officeDocument/2006/relationships/hyperlink" Target="https://people.inf.ethz.ch/omutlu/pub/softMC_hpca17.pd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hyperlink" Target="https://arxiv.org/abs/2206.09999" TargetMode="Externa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arxiv.org/abs/2206.09999"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github.com/CMU-SAFARI/DRAM-Voltage-Study" TargetMode="External"/><Relationship Id="rId5" Type="http://schemas.openxmlformats.org/officeDocument/2006/relationships/hyperlink" Target="https://people.inf.ethz.ch/omutlu/pub/Voltron-reduced-voltage-DRAM-sigmetrics17-paper.pdf" TargetMode="Externa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s://arxiv.org/abs/2206.09999"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sv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sv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927"/>
            <a:ext cx="9144000" cy="3642266"/>
          </a:xfrm>
          <a:prstGeom prst="rect">
            <a:avLst/>
          </a:prstGeom>
          <a:solidFill>
            <a:schemeClr val="accent5">
              <a:lumMod val="75000"/>
            </a:schemeClr>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6600" b="1">
              <a:solidFill>
                <a:srgbClr val="70AD47"/>
              </a:solidFill>
            </a:endParaRPr>
          </a:p>
        </p:txBody>
      </p:sp>
      <p:sp>
        <p:nvSpPr>
          <p:cNvPr id="102" name="Title 1"/>
          <p:cNvSpPr>
            <a:spLocks noGrp="1"/>
          </p:cNvSpPr>
          <p:nvPr>
            <p:ph type="ctrTitle" idx="4294967295"/>
          </p:nvPr>
        </p:nvSpPr>
        <p:spPr>
          <a:xfrm>
            <a:off x="0" y="0"/>
            <a:ext cx="9144000" cy="3643193"/>
          </a:xfrm>
          <a:prstGeom prst="rect">
            <a:avLst/>
          </a:prstGeom>
          <a:noFill/>
        </p:spPr>
        <p:txBody>
          <a:bodyPr anchor="ctr">
            <a:noAutofit/>
          </a:bodyPr>
          <a:lstStyle/>
          <a:p>
            <a:pPr algn="ctr">
              <a:lnSpc>
                <a:spcPct val="100000"/>
              </a:lnSpc>
            </a:pPr>
            <a:r>
              <a:rPr lang="en-US" sz="3600" b="1" i="1" dirty="0">
                <a:solidFill>
                  <a:srgbClr val="FFFFFF"/>
                </a:solidFill>
                <a:latin typeface="Cambria"/>
                <a:cs typeface="Cambria"/>
              </a:rPr>
              <a:t>Understanding RowHammer </a:t>
            </a:r>
            <a:br>
              <a:rPr lang="en-US" sz="3600" b="1" i="1" dirty="0">
                <a:solidFill>
                  <a:srgbClr val="FFFFFF"/>
                </a:solidFill>
                <a:latin typeface="Cambria"/>
                <a:cs typeface="Cambria"/>
              </a:rPr>
            </a:br>
            <a:r>
              <a:rPr lang="en-US" sz="3600" b="1" i="1" dirty="0">
                <a:solidFill>
                  <a:srgbClr val="FFFFFF"/>
                </a:solidFill>
                <a:latin typeface="Cambria"/>
                <a:cs typeface="Cambria"/>
              </a:rPr>
              <a:t>Under Reduced </a:t>
            </a:r>
            <a:r>
              <a:rPr lang="en-US" sz="3600" b="1" i="1" dirty="0" err="1">
                <a:solidFill>
                  <a:srgbClr val="FFFFFF"/>
                </a:solidFill>
                <a:latin typeface="Cambria"/>
                <a:cs typeface="Cambria"/>
              </a:rPr>
              <a:t>Wordline</a:t>
            </a:r>
            <a:r>
              <a:rPr lang="en-US" sz="3600" b="1" i="1" dirty="0">
                <a:solidFill>
                  <a:srgbClr val="FFFFFF"/>
                </a:solidFill>
                <a:latin typeface="Cambria"/>
                <a:cs typeface="Cambria"/>
              </a:rPr>
              <a:t> Voltage</a:t>
            </a:r>
            <a:br>
              <a:rPr lang="en-US" sz="3600" b="1" i="1" dirty="0">
                <a:solidFill>
                  <a:srgbClr val="FFFFFF"/>
                </a:solidFill>
                <a:latin typeface="Cambria"/>
                <a:cs typeface="Cambria"/>
              </a:rPr>
            </a:br>
            <a:r>
              <a:rPr lang="en-US" sz="1400" b="1" i="1" dirty="0">
                <a:solidFill>
                  <a:schemeClr val="bg1"/>
                </a:solidFill>
                <a:latin typeface="Cambria"/>
                <a:cs typeface="Cambria"/>
              </a:rPr>
              <a:t> </a:t>
            </a:r>
            <a:br>
              <a:rPr lang="en-US" sz="2800" b="1" i="1" dirty="0">
                <a:solidFill>
                  <a:schemeClr val="bg1"/>
                </a:solidFill>
                <a:latin typeface="Cambria"/>
                <a:cs typeface="Cambria"/>
              </a:rPr>
            </a:br>
            <a:r>
              <a:rPr lang="en-US" sz="2800" i="1" dirty="0">
                <a:solidFill>
                  <a:schemeClr val="accent4">
                    <a:lumMod val="20000"/>
                    <a:lumOff val="80000"/>
                  </a:schemeClr>
                </a:solidFill>
                <a:latin typeface="Cambria"/>
                <a:cs typeface="Cambria"/>
              </a:rPr>
              <a:t>An Experimental Study Using Real DRAM Devices </a:t>
            </a:r>
            <a:endParaRPr lang="en-US" sz="2800" b="1" dirty="0">
              <a:solidFill>
                <a:schemeClr val="bg1"/>
              </a:solidFill>
              <a:latin typeface="Cambria"/>
              <a:cs typeface="Cambria"/>
            </a:endParaRPr>
          </a:p>
        </p:txBody>
      </p:sp>
      <p:sp>
        <p:nvSpPr>
          <p:cNvPr id="103" name="Subtitle 2"/>
          <p:cNvSpPr>
            <a:spLocks noGrp="1"/>
          </p:cNvSpPr>
          <p:nvPr>
            <p:ph type="subTitle" idx="4294967295"/>
          </p:nvPr>
        </p:nvSpPr>
        <p:spPr>
          <a:xfrm>
            <a:off x="228600" y="4124822"/>
            <a:ext cx="8686800" cy="1530288"/>
          </a:xfrm>
          <a:prstGeom prst="rect">
            <a:avLst/>
          </a:prstGeom>
        </p:spPr>
        <p:txBody>
          <a:bodyPr anchor="ctr">
            <a:noAutofit/>
          </a:bodyPr>
          <a:lstStyle/>
          <a:p>
            <a:pPr marL="0" indent="0" algn="ctr">
              <a:buNone/>
            </a:pPr>
            <a:r>
              <a:rPr lang="en-US" sz="2400" b="1" dirty="0">
                <a:latin typeface="Cambria"/>
                <a:cs typeface="Cambria"/>
              </a:rPr>
              <a:t>Abdullah </a:t>
            </a:r>
            <a:r>
              <a:rPr lang="en-US" sz="2400" b="1" dirty="0" err="1">
                <a:latin typeface="Cambria"/>
                <a:cs typeface="Cambria"/>
              </a:rPr>
              <a:t>Giray</a:t>
            </a:r>
            <a:r>
              <a:rPr lang="en-US" sz="2400" b="1" dirty="0">
                <a:latin typeface="Cambria"/>
                <a:cs typeface="Cambria"/>
              </a:rPr>
              <a:t> </a:t>
            </a:r>
            <a:r>
              <a:rPr lang="en-US" sz="2400" b="1" dirty="0" err="1">
                <a:latin typeface="Cambria" panose="02040503050406030204" pitchFamily="18" charset="0"/>
              </a:rPr>
              <a:t>Yağlıkçı</a:t>
            </a:r>
            <a:r>
              <a:rPr lang="en-US" sz="2400" b="1" dirty="0">
                <a:latin typeface="Cambria" panose="02040503050406030204" pitchFamily="18" charset="0"/>
              </a:rPr>
              <a:t> </a:t>
            </a:r>
            <a:r>
              <a:rPr lang="en-US" sz="2400" dirty="0">
                <a:latin typeface="Cambria" panose="02040503050406030204" pitchFamily="18" charset="0"/>
              </a:rPr>
              <a:t> </a:t>
            </a:r>
          </a:p>
          <a:p>
            <a:pPr marL="0" indent="0" algn="ctr">
              <a:buNone/>
            </a:pPr>
            <a:r>
              <a:rPr lang="en-US" sz="2400" dirty="0" err="1">
                <a:latin typeface="Cambria"/>
                <a:cs typeface="Cambria"/>
              </a:rPr>
              <a:t>Haocong</a:t>
            </a:r>
            <a:r>
              <a:rPr lang="en-US" sz="2400" dirty="0">
                <a:latin typeface="Cambria"/>
                <a:cs typeface="Cambria"/>
              </a:rPr>
              <a:t> Luo   Geraldo F. de </a:t>
            </a:r>
            <a:r>
              <a:rPr lang="en-US" sz="2400" dirty="0" err="1">
                <a:latin typeface="Cambria"/>
                <a:cs typeface="Cambria"/>
              </a:rPr>
              <a:t>Oliviera</a:t>
            </a:r>
            <a:r>
              <a:rPr lang="en-US" sz="2400" dirty="0">
                <a:latin typeface="Cambria"/>
                <a:cs typeface="Cambria"/>
              </a:rPr>
              <a:t>    </a:t>
            </a:r>
            <a:r>
              <a:rPr lang="en-US" sz="2400" dirty="0" err="1">
                <a:latin typeface="Cambria"/>
                <a:cs typeface="Cambria"/>
              </a:rPr>
              <a:t>Ataberk</a:t>
            </a:r>
            <a:r>
              <a:rPr lang="en-US" sz="2400" dirty="0">
                <a:latin typeface="Cambria"/>
                <a:cs typeface="Cambria"/>
              </a:rPr>
              <a:t> </a:t>
            </a:r>
            <a:r>
              <a:rPr lang="en-US" sz="2400" dirty="0" err="1">
                <a:latin typeface="Cambria"/>
                <a:cs typeface="Cambria"/>
              </a:rPr>
              <a:t>Olgun</a:t>
            </a:r>
            <a:r>
              <a:rPr lang="en-US" sz="2400" dirty="0">
                <a:latin typeface="Cambria"/>
                <a:cs typeface="Cambria"/>
              </a:rPr>
              <a:t> </a:t>
            </a:r>
          </a:p>
          <a:p>
            <a:pPr marL="0" indent="0" algn="ctr">
              <a:buNone/>
            </a:pPr>
            <a:r>
              <a:rPr lang="en-US" sz="2400" dirty="0" err="1">
                <a:latin typeface="Cambria"/>
                <a:cs typeface="Cambria"/>
              </a:rPr>
              <a:t>Minesh</a:t>
            </a:r>
            <a:r>
              <a:rPr lang="en-US" sz="2400" dirty="0">
                <a:latin typeface="Cambria"/>
                <a:cs typeface="Cambria"/>
              </a:rPr>
              <a:t> Patel  </a:t>
            </a:r>
            <a:r>
              <a:rPr lang="en-US" sz="2400" dirty="0" err="1">
                <a:latin typeface="Cambria"/>
                <a:cs typeface="Cambria"/>
              </a:rPr>
              <a:t>Jisung</a:t>
            </a:r>
            <a:r>
              <a:rPr lang="en-US" sz="2400" dirty="0">
                <a:latin typeface="Cambria"/>
                <a:cs typeface="Cambria"/>
              </a:rPr>
              <a:t> Park   Hasan Hassan   </a:t>
            </a:r>
            <a:r>
              <a:rPr lang="en-US" sz="2400" dirty="0" err="1">
                <a:latin typeface="Cambria"/>
                <a:cs typeface="Cambria"/>
              </a:rPr>
              <a:t>Jeremie</a:t>
            </a:r>
            <a:r>
              <a:rPr lang="en-US" sz="2400" dirty="0">
                <a:latin typeface="Cambria"/>
                <a:cs typeface="Cambria"/>
              </a:rPr>
              <a:t> S. Kim </a:t>
            </a:r>
          </a:p>
          <a:p>
            <a:pPr marL="0" indent="0" algn="ctr">
              <a:buNone/>
            </a:pPr>
            <a:r>
              <a:rPr lang="en-US" sz="2400" dirty="0">
                <a:latin typeface="Cambria"/>
                <a:cs typeface="Cambria"/>
              </a:rPr>
              <a:t>Lois </a:t>
            </a:r>
            <a:r>
              <a:rPr lang="en-US" sz="2400" dirty="0" err="1">
                <a:latin typeface="Cambria"/>
                <a:cs typeface="Cambria"/>
              </a:rPr>
              <a:t>Orosa</a:t>
            </a:r>
            <a:r>
              <a:rPr lang="en-US" sz="2400" dirty="0">
                <a:latin typeface="Cambria"/>
                <a:cs typeface="Cambria"/>
              </a:rPr>
              <a:t>     </a:t>
            </a:r>
            <a:r>
              <a:rPr lang="en-US" sz="2400" dirty="0" err="1">
                <a:latin typeface="Cambria"/>
                <a:cs typeface="Cambria"/>
              </a:rPr>
              <a:t>Onur</a:t>
            </a:r>
            <a:r>
              <a:rPr lang="en-US" sz="2400" dirty="0">
                <a:latin typeface="Cambria"/>
                <a:cs typeface="Cambria"/>
              </a:rPr>
              <a:t> </a:t>
            </a:r>
            <a:r>
              <a:rPr lang="en-US" sz="2400" dirty="0" err="1">
                <a:latin typeface="Cambria"/>
                <a:cs typeface="Cambria"/>
              </a:rPr>
              <a:t>Mutlu</a:t>
            </a:r>
            <a:r>
              <a:rPr lang="en-US" sz="2400" dirty="0">
                <a:latin typeface="Cambria"/>
                <a:cs typeface="Cambria"/>
              </a:rPr>
              <a:t>  </a:t>
            </a:r>
          </a:p>
        </p:txBody>
      </p:sp>
      <p:pic>
        <p:nvPicPr>
          <p:cNvPr id="3" name="Graphic 2">
            <a:extLst>
              <a:ext uri="{FF2B5EF4-FFF2-40B4-BE49-F238E27FC236}">
                <a16:creationId xmlns:a16="http://schemas.microsoft.com/office/drawing/2014/main" id="{B7C26073-8D20-48E5-9751-3761552F8C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62422" y="6136739"/>
            <a:ext cx="2175977" cy="418617"/>
          </a:xfrm>
          <a:prstGeom prst="rect">
            <a:avLst/>
          </a:prstGeom>
        </p:spPr>
      </p:pic>
      <p:pic>
        <p:nvPicPr>
          <p:cNvPr id="10" name="Picture 9">
            <a:extLst>
              <a:ext uri="{FF2B5EF4-FFF2-40B4-BE49-F238E27FC236}">
                <a16:creationId xmlns:a16="http://schemas.microsoft.com/office/drawing/2014/main" id="{3F493808-1C51-9F45-A6ED-874599368E75}"/>
              </a:ext>
            </a:extLst>
          </p:cNvPr>
          <p:cNvPicPr>
            <a:picLocks noChangeAspect="1"/>
          </p:cNvPicPr>
          <p:nvPr userDrawn="1"/>
        </p:nvPicPr>
        <p:blipFill rotWithShape="1">
          <a:blip r:embed="rId5"/>
          <a:srcRect l="11820" t="33599" r="12247" b="30996"/>
          <a:stretch/>
        </p:blipFill>
        <p:spPr>
          <a:xfrm>
            <a:off x="228600" y="6136739"/>
            <a:ext cx="2423611" cy="416967"/>
          </a:xfrm>
          <a:prstGeom prst="rect">
            <a:avLst/>
          </a:prstGeom>
        </p:spPr>
      </p:pic>
      <p:pic>
        <p:nvPicPr>
          <p:cNvPr id="1026" name="Picture 2" descr="Cesga – Centro de Supercomputación de Galicia Logo">
            <a:extLst>
              <a:ext uri="{FF2B5EF4-FFF2-40B4-BE49-F238E27FC236}">
                <a16:creationId xmlns:a16="http://schemas.microsoft.com/office/drawing/2014/main" id="{C67DDC59-57EB-D794-F2F6-30BE407CC9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0964" y="5990613"/>
            <a:ext cx="1754436" cy="719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2615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B5FC1C0-6A90-8DDE-E0B0-45B80CAA2146}"/>
              </a:ext>
            </a:extLst>
          </p:cNvPr>
          <p:cNvSpPr txBox="1">
            <a:spLocks/>
          </p:cNvSpPr>
          <p:nvPr/>
        </p:nvSpPr>
        <p:spPr>
          <a:xfrm>
            <a:off x="75991" y="0"/>
            <a:ext cx="8987621" cy="770467"/>
          </a:xfrm>
          <a:prstGeom prst="rect">
            <a:avLst/>
          </a:prstGeom>
        </p:spPr>
        <p:txBody>
          <a:bodyPr lIns="91440" tIns="45720" rIns="91440" bIns="45720" anchor="ctr"/>
          <a:lstStyle>
            <a:lvl1pPr algn="l" defTabSz="914400" rtl="0" eaLnBrk="1" latinLnBrk="0" hangingPunct="1">
              <a:lnSpc>
                <a:spcPct val="100000"/>
              </a:lnSpc>
              <a:spcBef>
                <a:spcPct val="0"/>
              </a:spcBef>
              <a:spcAft>
                <a:spcPts val="600"/>
              </a:spcAft>
              <a:buNone/>
              <a:defRPr sz="3200" b="1" kern="1200">
                <a:solidFill>
                  <a:schemeClr val="accent5">
                    <a:lumMod val="75000"/>
                  </a:schemeClr>
                </a:solidFill>
                <a:latin typeface="Cambria" panose="02040503050406030204" pitchFamily="18" charset="0"/>
                <a:ea typeface="+mj-ea"/>
                <a:cs typeface="+mj-cs"/>
              </a:defRPr>
            </a:lvl1pPr>
          </a:lstStyle>
          <a:p>
            <a:r>
              <a:rPr lang="en-US" dirty="0">
                <a:latin typeface="Cambria"/>
                <a:ea typeface="Cambria"/>
              </a:rPr>
              <a:t>Our Hypothesis</a:t>
            </a:r>
            <a:endParaRPr lang="en-US" dirty="0"/>
          </a:p>
        </p:txBody>
      </p:sp>
      <p:sp>
        <p:nvSpPr>
          <p:cNvPr id="7" name="Rectangle 6">
            <a:extLst>
              <a:ext uri="{FF2B5EF4-FFF2-40B4-BE49-F238E27FC236}">
                <a16:creationId xmlns:a16="http://schemas.microsoft.com/office/drawing/2014/main" id="{0B007C73-7549-D4B2-198E-B5EBD9CF2098}"/>
              </a:ext>
            </a:extLst>
          </p:cNvPr>
          <p:cNvSpPr/>
          <p:nvPr/>
        </p:nvSpPr>
        <p:spPr>
          <a:xfrm>
            <a:off x="0" y="847976"/>
            <a:ext cx="9144000" cy="12744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rPr>
              <a:t>Reducing </a:t>
            </a:r>
            <a:r>
              <a:rPr lang="en-US" sz="2400" b="1" dirty="0" err="1">
                <a:solidFill>
                  <a:schemeClr val="tx1"/>
                </a:solidFill>
                <a:latin typeface="Cambria" panose="02040503050406030204" pitchFamily="18" charset="0"/>
              </a:rPr>
              <a:t>wordline</a:t>
            </a:r>
            <a:r>
              <a:rPr lang="en-US" sz="2400" b="1" dirty="0">
                <a:solidFill>
                  <a:schemeClr val="tx1"/>
                </a:solidFill>
                <a:latin typeface="Cambria" panose="02040503050406030204" pitchFamily="18" charset="0"/>
              </a:rPr>
              <a:t> voltage</a:t>
            </a:r>
            <a:r>
              <a:rPr lang="en-US" sz="2400" dirty="0">
                <a:solidFill>
                  <a:schemeClr val="tx1"/>
                </a:solidFill>
                <a:latin typeface="Cambria" panose="02040503050406030204" pitchFamily="18" charset="0"/>
              </a:rPr>
              <a:t> </a:t>
            </a:r>
          </a:p>
          <a:p>
            <a:pPr algn="ctr"/>
            <a:r>
              <a:rPr lang="en-US" sz="2400" dirty="0">
                <a:solidFill>
                  <a:schemeClr val="tx1"/>
                </a:solidFill>
                <a:latin typeface="Cambria" panose="02040503050406030204" pitchFamily="18" charset="0"/>
              </a:rPr>
              <a:t>can </a:t>
            </a:r>
            <a:r>
              <a:rPr lang="en-US" sz="2400" b="1" dirty="0">
                <a:solidFill>
                  <a:srgbClr val="00B050"/>
                </a:solidFill>
                <a:latin typeface="Cambria" panose="02040503050406030204" pitchFamily="18" charset="0"/>
              </a:rPr>
              <a:t>reduce RowHammer vulnerability </a:t>
            </a:r>
          </a:p>
          <a:p>
            <a:pPr algn="ctr"/>
            <a:r>
              <a:rPr lang="en-US" sz="2400" i="1" dirty="0">
                <a:solidFill>
                  <a:schemeClr val="tx1"/>
                </a:solidFill>
                <a:latin typeface="Cambria" panose="02040503050406030204" pitchFamily="18" charset="0"/>
              </a:rPr>
              <a:t>without</a:t>
            </a:r>
            <a:r>
              <a:rPr lang="en-US" sz="2400" dirty="0">
                <a:solidFill>
                  <a:schemeClr val="tx1"/>
                </a:solidFill>
                <a:latin typeface="Cambria" panose="02040503050406030204" pitchFamily="18" charset="0"/>
              </a:rPr>
              <a:t> significantly affecting </a:t>
            </a:r>
            <a:r>
              <a:rPr lang="en-US" sz="2400" b="1" dirty="0">
                <a:solidFill>
                  <a:schemeClr val="accent5">
                    <a:lumMod val="75000"/>
                  </a:schemeClr>
                </a:solidFill>
                <a:latin typeface="Cambria" panose="02040503050406030204" pitchFamily="18" charset="0"/>
              </a:rPr>
              <a:t>reliable DRAM operation</a:t>
            </a:r>
          </a:p>
        </p:txBody>
      </p:sp>
      <p:grpSp>
        <p:nvGrpSpPr>
          <p:cNvPr id="143" name="Group 142">
            <a:extLst>
              <a:ext uri="{FF2B5EF4-FFF2-40B4-BE49-F238E27FC236}">
                <a16:creationId xmlns:a16="http://schemas.microsoft.com/office/drawing/2014/main" id="{F89E2A2B-8158-036F-2E29-0C271FFD1C2F}"/>
              </a:ext>
            </a:extLst>
          </p:cNvPr>
          <p:cNvGrpSpPr/>
          <p:nvPr/>
        </p:nvGrpSpPr>
        <p:grpSpPr>
          <a:xfrm>
            <a:off x="178607" y="1924186"/>
            <a:ext cx="4515930" cy="1848324"/>
            <a:chOff x="178607" y="2164216"/>
            <a:chExt cx="4515930" cy="1848324"/>
          </a:xfrm>
        </p:grpSpPr>
        <p:grpSp>
          <p:nvGrpSpPr>
            <p:cNvPr id="44" name="Group 43">
              <a:extLst>
                <a:ext uri="{FF2B5EF4-FFF2-40B4-BE49-F238E27FC236}">
                  <a16:creationId xmlns:a16="http://schemas.microsoft.com/office/drawing/2014/main" id="{EE776610-8328-9749-7920-EF7E7C327E30}"/>
                </a:ext>
              </a:extLst>
            </p:cNvPr>
            <p:cNvGrpSpPr/>
            <p:nvPr/>
          </p:nvGrpSpPr>
          <p:grpSpPr>
            <a:xfrm>
              <a:off x="178607" y="2164216"/>
              <a:ext cx="4409423" cy="1848324"/>
              <a:chOff x="73923" y="2942933"/>
              <a:chExt cx="4409423" cy="1848324"/>
            </a:xfrm>
          </p:grpSpPr>
          <p:sp>
            <p:nvSpPr>
              <p:cNvPr id="8" name="Rectangle 7">
                <a:extLst>
                  <a:ext uri="{FF2B5EF4-FFF2-40B4-BE49-F238E27FC236}">
                    <a16:creationId xmlns:a16="http://schemas.microsoft.com/office/drawing/2014/main" id="{5716FD82-5D68-DABD-15F2-FFEB8A1E9CFF}"/>
                  </a:ext>
                </a:extLst>
              </p:cNvPr>
              <p:cNvSpPr/>
              <p:nvPr/>
            </p:nvSpPr>
            <p:spPr>
              <a:xfrm>
                <a:off x="848647" y="3431863"/>
                <a:ext cx="748922" cy="93702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9" name="Rectangle 8">
                <a:extLst>
                  <a:ext uri="{FF2B5EF4-FFF2-40B4-BE49-F238E27FC236}">
                    <a16:creationId xmlns:a16="http://schemas.microsoft.com/office/drawing/2014/main" id="{E05E923A-15D9-6689-5C0A-428DB34CAF3E}"/>
                  </a:ext>
                </a:extLst>
              </p:cNvPr>
              <p:cNvSpPr/>
              <p:nvPr/>
            </p:nvSpPr>
            <p:spPr>
              <a:xfrm>
                <a:off x="1812629" y="3428876"/>
                <a:ext cx="748920" cy="93755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10" name="Rectangle 9">
                <a:extLst>
                  <a:ext uri="{FF2B5EF4-FFF2-40B4-BE49-F238E27FC236}">
                    <a16:creationId xmlns:a16="http://schemas.microsoft.com/office/drawing/2014/main" id="{1EDFB2EE-FE32-0975-1C06-3C273BB7AC9A}"/>
                  </a:ext>
                </a:extLst>
              </p:cNvPr>
              <p:cNvSpPr/>
              <p:nvPr/>
            </p:nvSpPr>
            <p:spPr>
              <a:xfrm>
                <a:off x="2790698" y="3428454"/>
                <a:ext cx="748915" cy="93755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cxnSp>
            <p:nvCxnSpPr>
              <p:cNvPr id="11" name="Straight Arrow Connector 10">
                <a:extLst>
                  <a:ext uri="{FF2B5EF4-FFF2-40B4-BE49-F238E27FC236}">
                    <a16:creationId xmlns:a16="http://schemas.microsoft.com/office/drawing/2014/main" id="{77DA5DAF-3658-8A9F-F0E0-6946E94E6394}"/>
                  </a:ext>
                </a:extLst>
              </p:cNvPr>
              <p:cNvCxnSpPr>
                <a:cxnSpLocks/>
              </p:cNvCxnSpPr>
              <p:nvPr/>
            </p:nvCxnSpPr>
            <p:spPr>
              <a:xfrm>
                <a:off x="703880" y="4373075"/>
                <a:ext cx="321496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BC30F9E-6CE1-D73C-6503-209EFB545547}"/>
                  </a:ext>
                </a:extLst>
              </p:cNvPr>
              <p:cNvSpPr txBox="1"/>
              <p:nvPr/>
            </p:nvSpPr>
            <p:spPr>
              <a:xfrm>
                <a:off x="3901135" y="4188409"/>
                <a:ext cx="582211" cy="338554"/>
              </a:xfrm>
              <a:prstGeom prst="rect">
                <a:avLst/>
              </a:prstGeom>
              <a:noFill/>
            </p:spPr>
            <p:txBody>
              <a:bodyPr wrap="none" rtlCol="0">
                <a:spAutoFit/>
              </a:bodyPr>
              <a:lstStyle/>
              <a:p>
                <a:r>
                  <a:rPr lang="en-US" sz="1600" dirty="0">
                    <a:latin typeface="Cambria" panose="02040503050406030204" pitchFamily="18" charset="0"/>
                  </a:rPr>
                  <a:t>time</a:t>
                </a:r>
              </a:p>
            </p:txBody>
          </p:sp>
          <p:cxnSp>
            <p:nvCxnSpPr>
              <p:cNvPr id="13" name="Straight Arrow Connector 12">
                <a:extLst>
                  <a:ext uri="{FF2B5EF4-FFF2-40B4-BE49-F238E27FC236}">
                    <a16:creationId xmlns:a16="http://schemas.microsoft.com/office/drawing/2014/main" id="{B7F5ADE5-CF7E-A649-F385-58081A08FB5A}"/>
                  </a:ext>
                </a:extLst>
              </p:cNvPr>
              <p:cNvCxnSpPr>
                <a:cxnSpLocks/>
              </p:cNvCxnSpPr>
              <p:nvPr/>
            </p:nvCxnSpPr>
            <p:spPr>
              <a:xfrm flipV="1">
                <a:off x="703880" y="3304747"/>
                <a:ext cx="0" cy="10683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6100077-7AA4-63E1-865F-3FFD1ABE143F}"/>
                  </a:ext>
                </a:extLst>
              </p:cNvPr>
              <p:cNvSpPr txBox="1"/>
              <p:nvPr/>
            </p:nvSpPr>
            <p:spPr>
              <a:xfrm rot="16200000">
                <a:off x="-557851" y="3574707"/>
                <a:ext cx="1848324" cy="584775"/>
              </a:xfrm>
              <a:prstGeom prst="rect">
                <a:avLst/>
              </a:prstGeom>
              <a:noFill/>
            </p:spPr>
            <p:txBody>
              <a:bodyPr wrap="square" rtlCol="0">
                <a:spAutoFit/>
              </a:bodyPr>
              <a:lstStyle/>
              <a:p>
                <a:pPr algn="ctr"/>
                <a:r>
                  <a:rPr lang="en-US" sz="1600" dirty="0" err="1">
                    <a:latin typeface="Cambria" panose="02040503050406030204" pitchFamily="18" charset="0"/>
                  </a:rPr>
                  <a:t>Wordline</a:t>
                </a:r>
                <a:endParaRPr lang="en-US" sz="1600" dirty="0">
                  <a:latin typeface="Cambria" panose="02040503050406030204" pitchFamily="18" charset="0"/>
                </a:endParaRPr>
              </a:p>
              <a:p>
                <a:pPr algn="ctr"/>
                <a:r>
                  <a:rPr lang="en-US" sz="1600" dirty="0">
                    <a:latin typeface="Cambria" panose="02040503050406030204" pitchFamily="18" charset="0"/>
                  </a:rPr>
                  <a:t>Voltage</a:t>
                </a:r>
              </a:p>
            </p:txBody>
          </p:sp>
        </p:grpSp>
        <p:cxnSp>
          <p:nvCxnSpPr>
            <p:cNvPr id="54" name="Straight Arrow Connector 53">
              <a:extLst>
                <a:ext uri="{FF2B5EF4-FFF2-40B4-BE49-F238E27FC236}">
                  <a16:creationId xmlns:a16="http://schemas.microsoft.com/office/drawing/2014/main" id="{3F2FA9CF-5C84-1570-E470-39027C291A9E}"/>
                </a:ext>
              </a:extLst>
            </p:cNvPr>
            <p:cNvCxnSpPr>
              <a:cxnSpLocks/>
            </p:cNvCxnSpPr>
            <p:nvPr/>
          </p:nvCxnSpPr>
          <p:spPr>
            <a:xfrm>
              <a:off x="3911841" y="3102821"/>
              <a:ext cx="782696" cy="778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FC005AE0-D1D4-9049-E762-5E0A02F6D453}"/>
              </a:ext>
            </a:extLst>
          </p:cNvPr>
          <p:cNvGrpSpPr/>
          <p:nvPr/>
        </p:nvGrpSpPr>
        <p:grpSpPr>
          <a:xfrm>
            <a:off x="816319" y="3775674"/>
            <a:ext cx="7506964" cy="827721"/>
            <a:chOff x="818518" y="4172280"/>
            <a:chExt cx="7506964" cy="827721"/>
          </a:xfrm>
        </p:grpSpPr>
        <p:sp>
          <p:nvSpPr>
            <p:cNvPr id="60" name="TextBox 59">
              <a:extLst>
                <a:ext uri="{FF2B5EF4-FFF2-40B4-BE49-F238E27FC236}">
                  <a16:creationId xmlns:a16="http://schemas.microsoft.com/office/drawing/2014/main" id="{230BBA1E-E5CA-DD2D-103F-628FA8C49D92}"/>
                </a:ext>
              </a:extLst>
            </p:cNvPr>
            <p:cNvSpPr txBox="1"/>
            <p:nvPr/>
          </p:nvSpPr>
          <p:spPr>
            <a:xfrm>
              <a:off x="2931501" y="4630669"/>
              <a:ext cx="3276600" cy="369332"/>
            </a:xfrm>
            <a:prstGeom prst="rect">
              <a:avLst/>
            </a:prstGeom>
            <a:noFill/>
          </p:spPr>
          <p:txBody>
            <a:bodyPr wrap="square" rtlCol="0">
              <a:spAutoFit/>
            </a:bodyPr>
            <a:lstStyle/>
            <a:p>
              <a:pPr algn="ctr"/>
              <a:r>
                <a:rPr lang="en-US" dirty="0">
                  <a:solidFill>
                    <a:srgbClr val="00B050"/>
                  </a:solidFill>
                  <a:latin typeface="Cambria" panose="02040503050406030204" pitchFamily="18" charset="0"/>
                </a:rPr>
                <a:t>Reduction in Disturbance</a:t>
              </a:r>
            </a:p>
          </p:txBody>
        </p:sp>
        <p:grpSp>
          <p:nvGrpSpPr>
            <p:cNvPr id="3" name="Group 2">
              <a:extLst>
                <a:ext uri="{FF2B5EF4-FFF2-40B4-BE49-F238E27FC236}">
                  <a16:creationId xmlns:a16="http://schemas.microsoft.com/office/drawing/2014/main" id="{B0B97DFF-9E32-2508-446C-69F7D324B76E}"/>
                </a:ext>
              </a:extLst>
            </p:cNvPr>
            <p:cNvGrpSpPr/>
            <p:nvPr/>
          </p:nvGrpSpPr>
          <p:grpSpPr>
            <a:xfrm>
              <a:off x="818518" y="4172280"/>
              <a:ext cx="7506964" cy="801260"/>
              <a:chOff x="729219" y="4172280"/>
              <a:chExt cx="7506964" cy="801260"/>
            </a:xfrm>
          </p:grpSpPr>
          <p:sp>
            <p:nvSpPr>
              <p:cNvPr id="56" name="Rectangle 55">
                <a:extLst>
                  <a:ext uri="{FF2B5EF4-FFF2-40B4-BE49-F238E27FC236}">
                    <a16:creationId xmlns:a16="http://schemas.microsoft.com/office/drawing/2014/main" id="{B6A33CE3-BFF4-C3E0-0599-356DA2CCE856}"/>
                  </a:ext>
                </a:extLst>
              </p:cNvPr>
              <p:cNvSpPr/>
              <p:nvPr/>
            </p:nvSpPr>
            <p:spPr>
              <a:xfrm>
                <a:off x="729219" y="4172280"/>
                <a:ext cx="2264348" cy="39188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rPr>
                  <a:t>Aggressor Row</a:t>
                </a:r>
              </a:p>
            </p:txBody>
          </p:sp>
          <p:sp>
            <p:nvSpPr>
              <p:cNvPr id="57" name="Rectangle 56">
                <a:extLst>
                  <a:ext uri="{FF2B5EF4-FFF2-40B4-BE49-F238E27FC236}">
                    <a16:creationId xmlns:a16="http://schemas.microsoft.com/office/drawing/2014/main" id="{AC71D107-0FCE-5528-07EB-E37058D9C08E}"/>
                  </a:ext>
                </a:extLst>
              </p:cNvPr>
              <p:cNvSpPr/>
              <p:nvPr/>
            </p:nvSpPr>
            <p:spPr>
              <a:xfrm>
                <a:off x="729219" y="4581655"/>
                <a:ext cx="2264348" cy="3918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rPr>
                  <a:t>Victim Row</a:t>
                </a:r>
              </a:p>
            </p:txBody>
          </p:sp>
          <p:cxnSp>
            <p:nvCxnSpPr>
              <p:cNvPr id="81" name="Straight Arrow Connector 80">
                <a:extLst>
                  <a:ext uri="{FF2B5EF4-FFF2-40B4-BE49-F238E27FC236}">
                    <a16:creationId xmlns:a16="http://schemas.microsoft.com/office/drawing/2014/main" id="{E5BDA244-5EB0-9176-E7BB-E76AAA8976A7}"/>
                  </a:ext>
                </a:extLst>
              </p:cNvPr>
              <p:cNvCxnSpPr>
                <a:cxnSpLocks/>
              </p:cNvCxnSpPr>
              <p:nvPr/>
            </p:nvCxnSpPr>
            <p:spPr>
              <a:xfrm>
                <a:off x="2666233" y="4366081"/>
                <a:ext cx="0" cy="40937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54062C4C-9783-6F40-87D8-69C6B964B32A}"/>
                  </a:ext>
                </a:extLst>
              </p:cNvPr>
              <p:cNvCxnSpPr>
                <a:cxnSpLocks/>
              </p:cNvCxnSpPr>
              <p:nvPr/>
            </p:nvCxnSpPr>
            <p:spPr>
              <a:xfrm>
                <a:off x="2894616" y="4366081"/>
                <a:ext cx="0" cy="40937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7B19ED7D-93A3-275E-FB7D-8DC570EA24A9}"/>
                  </a:ext>
                </a:extLst>
              </p:cNvPr>
              <p:cNvCxnSpPr>
                <a:cxnSpLocks/>
              </p:cNvCxnSpPr>
              <p:nvPr/>
            </p:nvCxnSpPr>
            <p:spPr>
              <a:xfrm>
                <a:off x="1001220" y="4368222"/>
                <a:ext cx="0" cy="40937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E7C041C7-8206-983C-5BA6-47C4EF075288}"/>
                  </a:ext>
                </a:extLst>
              </p:cNvPr>
              <p:cNvCxnSpPr>
                <a:cxnSpLocks/>
              </p:cNvCxnSpPr>
              <p:nvPr/>
            </p:nvCxnSpPr>
            <p:spPr>
              <a:xfrm>
                <a:off x="808564" y="4366081"/>
                <a:ext cx="0" cy="40937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7DA5BF3F-DA7F-B7A3-ABF6-4325744BE9DC}"/>
                  </a:ext>
                </a:extLst>
              </p:cNvPr>
              <p:cNvSpPr/>
              <p:nvPr/>
            </p:nvSpPr>
            <p:spPr>
              <a:xfrm>
                <a:off x="5971835" y="4172280"/>
                <a:ext cx="2264348" cy="39188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rPr>
                  <a:t>Aggressor Row</a:t>
                </a:r>
              </a:p>
            </p:txBody>
          </p:sp>
          <p:sp>
            <p:nvSpPr>
              <p:cNvPr id="90" name="Rectangle 89">
                <a:extLst>
                  <a:ext uri="{FF2B5EF4-FFF2-40B4-BE49-F238E27FC236}">
                    <a16:creationId xmlns:a16="http://schemas.microsoft.com/office/drawing/2014/main" id="{40D6616C-1FA7-705C-6D33-DE366C9F2173}"/>
                  </a:ext>
                </a:extLst>
              </p:cNvPr>
              <p:cNvSpPr/>
              <p:nvPr/>
            </p:nvSpPr>
            <p:spPr>
              <a:xfrm>
                <a:off x="5971835" y="4581655"/>
                <a:ext cx="2264348" cy="3918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rPr>
                  <a:t>Victim Row</a:t>
                </a:r>
              </a:p>
            </p:txBody>
          </p:sp>
          <p:cxnSp>
            <p:nvCxnSpPr>
              <p:cNvPr id="91" name="Straight Arrow Connector 90">
                <a:extLst>
                  <a:ext uri="{FF2B5EF4-FFF2-40B4-BE49-F238E27FC236}">
                    <a16:creationId xmlns:a16="http://schemas.microsoft.com/office/drawing/2014/main" id="{42A1556B-EE9B-9E6C-B3AD-B05E128171A9}"/>
                  </a:ext>
                </a:extLst>
              </p:cNvPr>
              <p:cNvCxnSpPr>
                <a:cxnSpLocks/>
              </p:cNvCxnSpPr>
              <p:nvPr/>
            </p:nvCxnSpPr>
            <p:spPr>
              <a:xfrm>
                <a:off x="7908849" y="4479772"/>
                <a:ext cx="0" cy="27051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BEB97DB4-92FE-5F76-6240-0C8A0E0D3DC8}"/>
                  </a:ext>
                </a:extLst>
              </p:cNvPr>
              <p:cNvCxnSpPr>
                <a:cxnSpLocks/>
              </p:cNvCxnSpPr>
              <p:nvPr/>
            </p:nvCxnSpPr>
            <p:spPr>
              <a:xfrm>
                <a:off x="8137232" y="4479772"/>
                <a:ext cx="0" cy="27051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09F8A24B-6B87-14C7-D207-E6B191FB2917}"/>
                  </a:ext>
                </a:extLst>
              </p:cNvPr>
              <p:cNvCxnSpPr>
                <a:cxnSpLocks/>
              </p:cNvCxnSpPr>
              <p:nvPr/>
            </p:nvCxnSpPr>
            <p:spPr>
              <a:xfrm>
                <a:off x="6243836" y="4479772"/>
                <a:ext cx="0" cy="27051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D591BE32-5787-4C48-5D20-1E0772303AF7}"/>
                  </a:ext>
                </a:extLst>
              </p:cNvPr>
              <p:cNvCxnSpPr>
                <a:cxnSpLocks/>
              </p:cNvCxnSpPr>
              <p:nvPr/>
            </p:nvCxnSpPr>
            <p:spPr>
              <a:xfrm>
                <a:off x="6051180" y="4479772"/>
                <a:ext cx="0" cy="27051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1" name="Straight Arrow Connector 100">
              <a:extLst>
                <a:ext uri="{FF2B5EF4-FFF2-40B4-BE49-F238E27FC236}">
                  <a16:creationId xmlns:a16="http://schemas.microsoft.com/office/drawing/2014/main" id="{57AD0673-36E9-9670-E9E8-2CD0B327059C}"/>
                </a:ext>
              </a:extLst>
            </p:cNvPr>
            <p:cNvCxnSpPr>
              <a:cxnSpLocks/>
            </p:cNvCxnSpPr>
            <p:nvPr/>
          </p:nvCxnSpPr>
          <p:spPr>
            <a:xfrm>
              <a:off x="3281799" y="4579796"/>
              <a:ext cx="2580402"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2" name="Group 141">
            <a:extLst>
              <a:ext uri="{FF2B5EF4-FFF2-40B4-BE49-F238E27FC236}">
                <a16:creationId xmlns:a16="http://schemas.microsoft.com/office/drawing/2014/main" id="{EEB44FE1-C9C9-B0DF-651A-0ED1C1207FAB}"/>
              </a:ext>
            </a:extLst>
          </p:cNvPr>
          <p:cNvGrpSpPr/>
          <p:nvPr/>
        </p:nvGrpSpPr>
        <p:grpSpPr>
          <a:xfrm>
            <a:off x="923043" y="4887962"/>
            <a:ext cx="7297914" cy="1626904"/>
            <a:chOff x="1167238" y="5187195"/>
            <a:chExt cx="7297914" cy="1626904"/>
          </a:xfrm>
        </p:grpSpPr>
        <p:grpSp>
          <p:nvGrpSpPr>
            <p:cNvPr id="109" name="Group 108">
              <a:extLst>
                <a:ext uri="{FF2B5EF4-FFF2-40B4-BE49-F238E27FC236}">
                  <a16:creationId xmlns:a16="http://schemas.microsoft.com/office/drawing/2014/main" id="{3A1AABD0-3FD3-C992-D244-0C0C328EBC27}"/>
                </a:ext>
              </a:extLst>
            </p:cNvPr>
            <p:cNvGrpSpPr/>
            <p:nvPr/>
          </p:nvGrpSpPr>
          <p:grpSpPr>
            <a:xfrm>
              <a:off x="6268954" y="5187195"/>
              <a:ext cx="2196198" cy="1117807"/>
              <a:chOff x="6268954" y="5187195"/>
              <a:chExt cx="2196198" cy="1117807"/>
            </a:xfrm>
          </p:grpSpPr>
          <p:grpSp>
            <p:nvGrpSpPr>
              <p:cNvPr id="61" name="Group 60">
                <a:extLst>
                  <a:ext uri="{FF2B5EF4-FFF2-40B4-BE49-F238E27FC236}">
                    <a16:creationId xmlns:a16="http://schemas.microsoft.com/office/drawing/2014/main" id="{D9BB0041-A643-A48A-EBDF-BDC42ADBD934}"/>
                  </a:ext>
                </a:extLst>
              </p:cNvPr>
              <p:cNvGrpSpPr/>
              <p:nvPr/>
            </p:nvGrpSpPr>
            <p:grpSpPr>
              <a:xfrm>
                <a:off x="6268954" y="5365520"/>
                <a:ext cx="1705476" cy="939482"/>
                <a:chOff x="2547693" y="875223"/>
                <a:chExt cx="1705476" cy="939482"/>
              </a:xfrm>
            </p:grpSpPr>
            <p:sp>
              <p:nvSpPr>
                <p:cNvPr id="62" name="Rectangle 61">
                  <a:extLst>
                    <a:ext uri="{FF2B5EF4-FFF2-40B4-BE49-F238E27FC236}">
                      <a16:creationId xmlns:a16="http://schemas.microsoft.com/office/drawing/2014/main" id="{E3BA83C7-A3EB-BB98-F8EE-EA70A5D99AAA}"/>
                    </a:ext>
                  </a:extLst>
                </p:cNvPr>
                <p:cNvSpPr/>
                <p:nvPr/>
              </p:nvSpPr>
              <p:spPr>
                <a:xfrm>
                  <a:off x="2547693" y="875223"/>
                  <a:ext cx="1109062" cy="22971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err="1">
                      <a:solidFill>
                        <a:schemeClr val="tx1"/>
                      </a:solidFill>
                      <a:latin typeface="Cambria" panose="02040503050406030204" pitchFamily="18" charset="0"/>
                    </a:rPr>
                    <a:t>Wordline</a:t>
                  </a:r>
                  <a:endParaRPr lang="en-US" sz="1600" b="1" dirty="0">
                    <a:solidFill>
                      <a:schemeClr val="tx1"/>
                    </a:solidFill>
                    <a:latin typeface="Cambria" panose="02040503050406030204" pitchFamily="18" charset="0"/>
                  </a:endParaRPr>
                </a:p>
              </p:txBody>
            </p:sp>
            <p:cxnSp>
              <p:nvCxnSpPr>
                <p:cNvPr id="63" name="Straight Arrow Connector 62">
                  <a:extLst>
                    <a:ext uri="{FF2B5EF4-FFF2-40B4-BE49-F238E27FC236}">
                      <a16:creationId xmlns:a16="http://schemas.microsoft.com/office/drawing/2014/main" id="{19579DCA-0D6E-50FD-F490-CDD7FA998769}"/>
                    </a:ext>
                  </a:extLst>
                </p:cNvPr>
                <p:cNvCxnSpPr>
                  <a:cxnSpLocks/>
                </p:cNvCxnSpPr>
                <p:nvPr/>
              </p:nvCxnSpPr>
              <p:spPr>
                <a:xfrm flipH="1">
                  <a:off x="2547693" y="1169966"/>
                  <a:ext cx="1705476" cy="0"/>
                </a:xfrm>
                <a:prstGeom prst="straightConnector1">
                  <a:avLst/>
                </a:prstGeom>
                <a:ln w="19050" cap="rnd">
                  <a:solidFill>
                    <a:srgbClr val="4472C4"/>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21D58A57-4308-FD83-7E7A-C3509F35387F}"/>
                    </a:ext>
                  </a:extLst>
                </p:cNvPr>
                <p:cNvCxnSpPr/>
                <p:nvPr/>
              </p:nvCxnSpPr>
              <p:spPr>
                <a:xfrm flipV="1">
                  <a:off x="3261873" y="1327445"/>
                  <a:ext cx="0" cy="83936"/>
                </a:xfrm>
                <a:prstGeom prst="straightConnector1">
                  <a:avLst/>
                </a:prstGeom>
                <a:ln w="50800" cap="rnd">
                  <a:solidFill>
                    <a:srgbClr val="4472C4"/>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51C9D162-DE35-1499-A39C-D440DEA1FEC6}"/>
                    </a:ext>
                  </a:extLst>
                </p:cNvPr>
                <p:cNvCxnSpPr/>
                <p:nvPr/>
              </p:nvCxnSpPr>
              <p:spPr>
                <a:xfrm flipH="1">
                  <a:off x="3126784" y="1415271"/>
                  <a:ext cx="269232" cy="0"/>
                </a:xfrm>
                <a:prstGeom prst="straightConnector1">
                  <a:avLst/>
                </a:prstGeom>
                <a:ln w="50800" cap="rnd">
                  <a:solidFill>
                    <a:srgbClr val="4472C4"/>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AD5F25A4-4E69-5A02-117B-B53DB185AAF0}"/>
                    </a:ext>
                  </a:extLst>
                </p:cNvPr>
                <p:cNvCxnSpPr/>
                <p:nvPr/>
              </p:nvCxnSpPr>
              <p:spPr>
                <a:xfrm flipH="1" flipV="1">
                  <a:off x="3396014" y="1475278"/>
                  <a:ext cx="1" cy="140043"/>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5E658481-66F5-DA3A-9836-77E80817541E}"/>
                    </a:ext>
                  </a:extLst>
                </p:cNvPr>
                <p:cNvCxnSpPr/>
                <p:nvPr/>
              </p:nvCxnSpPr>
              <p:spPr>
                <a:xfrm flipH="1">
                  <a:off x="3126784" y="1475278"/>
                  <a:ext cx="26923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2696A476-D7F4-1187-3921-F05D341C94FD}"/>
                    </a:ext>
                  </a:extLst>
                </p:cNvPr>
                <p:cNvCxnSpPr/>
                <p:nvPr/>
              </p:nvCxnSpPr>
              <p:spPr>
                <a:xfrm>
                  <a:off x="3396014" y="1615321"/>
                  <a:ext cx="104219"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DD46F80A-077E-7525-964D-A88D2D3FE461}"/>
                    </a:ext>
                  </a:extLst>
                </p:cNvPr>
                <p:cNvCxnSpPr/>
                <p:nvPr/>
              </p:nvCxnSpPr>
              <p:spPr>
                <a:xfrm>
                  <a:off x="3022565" y="1615321"/>
                  <a:ext cx="104219"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52EF7973-14DE-C986-0577-DBA42AA80C51}"/>
                    </a:ext>
                  </a:extLst>
                </p:cNvPr>
                <p:cNvCxnSpPr/>
                <p:nvPr/>
              </p:nvCxnSpPr>
              <p:spPr>
                <a:xfrm flipH="1" flipV="1">
                  <a:off x="3126784" y="1475278"/>
                  <a:ext cx="1" cy="140043"/>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0569DF8E-C15E-E6A0-FF45-42290F1BFFCB}"/>
                    </a:ext>
                  </a:extLst>
                </p:cNvPr>
                <p:cNvCxnSpPr/>
                <p:nvPr/>
              </p:nvCxnSpPr>
              <p:spPr>
                <a:xfrm>
                  <a:off x="3261873" y="1167182"/>
                  <a:ext cx="1" cy="173349"/>
                </a:xfrm>
                <a:prstGeom prst="straightConnector1">
                  <a:avLst/>
                </a:prstGeom>
                <a:ln w="19050" cap="rnd">
                  <a:solidFill>
                    <a:srgbClr val="4472C4"/>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B4C914ED-43A1-E06D-E8F9-02DB320FE954}"/>
                    </a:ext>
                  </a:extLst>
                </p:cNvPr>
                <p:cNvCxnSpPr>
                  <a:cxnSpLocks/>
                </p:cNvCxnSpPr>
                <p:nvPr/>
              </p:nvCxnSpPr>
              <p:spPr>
                <a:xfrm flipH="1">
                  <a:off x="3500234" y="1615321"/>
                  <a:ext cx="439126"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73" name="Elbow Connector 72">
                  <a:extLst>
                    <a:ext uri="{FF2B5EF4-FFF2-40B4-BE49-F238E27FC236}">
                      <a16:creationId xmlns:a16="http://schemas.microsoft.com/office/drawing/2014/main" id="{CC24B848-AB0C-2CFE-4993-1F19087642EA}"/>
                    </a:ext>
                  </a:extLst>
                </p:cNvPr>
                <p:cNvCxnSpPr>
                  <a:cxnSpLocks/>
                </p:cNvCxnSpPr>
                <p:nvPr/>
              </p:nvCxnSpPr>
              <p:spPr>
                <a:xfrm rot="5400000">
                  <a:off x="2605813" y="1626786"/>
                  <a:ext cx="116230" cy="87937"/>
                </a:xfrm>
                <a:prstGeom prst="bentConnector3">
                  <a:avLst>
                    <a:gd name="adj1" fmla="val 312"/>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a:extLst>
                    <a:ext uri="{FF2B5EF4-FFF2-40B4-BE49-F238E27FC236}">
                      <a16:creationId xmlns:a16="http://schemas.microsoft.com/office/drawing/2014/main" id="{B18435C9-5F60-4A46-683E-8ED734C1300F}"/>
                    </a:ext>
                  </a:extLst>
                </p:cNvPr>
                <p:cNvCxnSpPr/>
                <p:nvPr/>
              </p:nvCxnSpPr>
              <p:spPr>
                <a:xfrm>
                  <a:off x="2619959" y="1643035"/>
                  <a:ext cx="0" cy="171670"/>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06CA85C7-5432-0AEC-067F-0630AD5DC78F}"/>
                    </a:ext>
                  </a:extLst>
                </p:cNvPr>
                <p:cNvGrpSpPr/>
                <p:nvPr/>
              </p:nvGrpSpPr>
              <p:grpSpPr>
                <a:xfrm rot="5400000">
                  <a:off x="2714077" y="1466806"/>
                  <a:ext cx="280088" cy="295142"/>
                  <a:chOff x="2800486" y="2699808"/>
                  <a:chExt cx="280088" cy="295142"/>
                </a:xfrm>
              </p:grpSpPr>
              <p:cxnSp>
                <p:nvCxnSpPr>
                  <p:cNvPr id="76" name="Straight Arrow Connector 75">
                    <a:extLst>
                      <a:ext uri="{FF2B5EF4-FFF2-40B4-BE49-F238E27FC236}">
                        <a16:creationId xmlns:a16="http://schemas.microsoft.com/office/drawing/2014/main" id="{F59304A2-A018-26E2-27AD-06BB726066F8}"/>
                      </a:ext>
                    </a:extLst>
                  </p:cNvPr>
                  <p:cNvCxnSpPr/>
                  <p:nvPr/>
                </p:nvCxnSpPr>
                <p:spPr>
                  <a:xfrm flipV="1">
                    <a:off x="2940532" y="2699808"/>
                    <a:ext cx="0" cy="81845"/>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8A6BC8CB-09A6-2582-6606-5D648CB27496}"/>
                      </a:ext>
                    </a:extLst>
                  </p:cNvPr>
                  <p:cNvCxnSpPr/>
                  <p:nvPr/>
                </p:nvCxnSpPr>
                <p:spPr>
                  <a:xfrm flipH="1">
                    <a:off x="2800486" y="2924715"/>
                    <a:ext cx="28008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EFE50694-C834-E756-19E5-867E7912429D}"/>
                      </a:ext>
                    </a:extLst>
                  </p:cNvPr>
                  <p:cNvCxnSpPr/>
                  <p:nvPr/>
                </p:nvCxnSpPr>
                <p:spPr>
                  <a:xfrm flipH="1">
                    <a:off x="2800488" y="2781655"/>
                    <a:ext cx="28008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C552CE00-6BA6-4302-4920-E59AC95EF485}"/>
                      </a:ext>
                    </a:extLst>
                  </p:cNvPr>
                  <p:cNvCxnSpPr/>
                  <p:nvPr/>
                </p:nvCxnSpPr>
                <p:spPr>
                  <a:xfrm flipV="1">
                    <a:off x="2940530" y="2924715"/>
                    <a:ext cx="0" cy="70235"/>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sp>
            <p:nvSpPr>
              <p:cNvPr id="103" name="Rectangle 102">
                <a:extLst>
                  <a:ext uri="{FF2B5EF4-FFF2-40B4-BE49-F238E27FC236}">
                    <a16:creationId xmlns:a16="http://schemas.microsoft.com/office/drawing/2014/main" id="{7E62C13F-C480-4123-1647-86079EC111E7}"/>
                  </a:ext>
                </a:extLst>
              </p:cNvPr>
              <p:cNvSpPr/>
              <p:nvPr/>
            </p:nvSpPr>
            <p:spPr>
              <a:xfrm>
                <a:off x="7441058" y="5187195"/>
                <a:ext cx="1024094" cy="23090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latin typeface="Cambria" panose="02040503050406030204" pitchFamily="18" charset="0"/>
                  </a:rPr>
                  <a:t>Bitline</a:t>
                </a:r>
                <a:endParaRPr lang="en-US" sz="1600" b="1" dirty="0">
                  <a:solidFill>
                    <a:schemeClr val="tx1"/>
                  </a:solidFill>
                  <a:latin typeface="Cambria" panose="02040503050406030204" pitchFamily="18" charset="0"/>
                </a:endParaRPr>
              </a:p>
            </p:txBody>
          </p:sp>
          <p:cxnSp>
            <p:nvCxnSpPr>
              <p:cNvPr id="104" name="Straight Arrow Connector 103">
                <a:extLst>
                  <a:ext uri="{FF2B5EF4-FFF2-40B4-BE49-F238E27FC236}">
                    <a16:creationId xmlns:a16="http://schemas.microsoft.com/office/drawing/2014/main" id="{B8C327C3-6108-213C-AFFF-6E538E185F99}"/>
                  </a:ext>
                </a:extLst>
              </p:cNvPr>
              <p:cNvCxnSpPr>
                <a:cxnSpLocks/>
              </p:cNvCxnSpPr>
              <p:nvPr/>
            </p:nvCxnSpPr>
            <p:spPr>
              <a:xfrm flipV="1">
                <a:off x="7663840" y="5474790"/>
                <a:ext cx="0" cy="698151"/>
              </a:xfrm>
              <a:prstGeom prst="straightConnector1">
                <a:avLst/>
              </a:prstGeom>
              <a:ln w="381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39E65EAD-6E6F-29C2-5865-4F7D10FC9717}"/>
                </a:ext>
              </a:extLst>
            </p:cNvPr>
            <p:cNvGrpSpPr/>
            <p:nvPr/>
          </p:nvGrpSpPr>
          <p:grpSpPr>
            <a:xfrm>
              <a:off x="1169570" y="5188299"/>
              <a:ext cx="2196198" cy="1110585"/>
              <a:chOff x="6268954" y="5194417"/>
              <a:chExt cx="2196198" cy="1110585"/>
            </a:xfrm>
          </p:grpSpPr>
          <p:grpSp>
            <p:nvGrpSpPr>
              <p:cNvPr id="111" name="Group 110">
                <a:extLst>
                  <a:ext uri="{FF2B5EF4-FFF2-40B4-BE49-F238E27FC236}">
                    <a16:creationId xmlns:a16="http://schemas.microsoft.com/office/drawing/2014/main" id="{A3BD2D61-A78E-239A-8168-38A3F5410120}"/>
                  </a:ext>
                </a:extLst>
              </p:cNvPr>
              <p:cNvGrpSpPr/>
              <p:nvPr/>
            </p:nvGrpSpPr>
            <p:grpSpPr>
              <a:xfrm>
                <a:off x="6268954" y="5365520"/>
                <a:ext cx="1705476" cy="939482"/>
                <a:chOff x="2547693" y="875223"/>
                <a:chExt cx="1705476" cy="939482"/>
              </a:xfrm>
            </p:grpSpPr>
            <p:sp>
              <p:nvSpPr>
                <p:cNvPr id="114" name="Rectangle 113">
                  <a:extLst>
                    <a:ext uri="{FF2B5EF4-FFF2-40B4-BE49-F238E27FC236}">
                      <a16:creationId xmlns:a16="http://schemas.microsoft.com/office/drawing/2014/main" id="{FF748205-CBFA-A9BE-1748-585E37FA5E42}"/>
                    </a:ext>
                  </a:extLst>
                </p:cNvPr>
                <p:cNvSpPr/>
                <p:nvPr/>
              </p:nvSpPr>
              <p:spPr>
                <a:xfrm>
                  <a:off x="2547693" y="875223"/>
                  <a:ext cx="1109062" cy="22971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err="1">
                      <a:solidFill>
                        <a:schemeClr val="tx1"/>
                      </a:solidFill>
                      <a:latin typeface="Cambria" panose="02040503050406030204" pitchFamily="18" charset="0"/>
                    </a:rPr>
                    <a:t>Wordline</a:t>
                  </a:r>
                  <a:endParaRPr lang="en-US" sz="1600" b="1" dirty="0">
                    <a:solidFill>
                      <a:schemeClr val="tx1"/>
                    </a:solidFill>
                    <a:latin typeface="Cambria" panose="02040503050406030204" pitchFamily="18" charset="0"/>
                  </a:endParaRPr>
                </a:p>
              </p:txBody>
            </p:sp>
            <p:cxnSp>
              <p:nvCxnSpPr>
                <p:cNvPr id="115" name="Straight Arrow Connector 114">
                  <a:extLst>
                    <a:ext uri="{FF2B5EF4-FFF2-40B4-BE49-F238E27FC236}">
                      <a16:creationId xmlns:a16="http://schemas.microsoft.com/office/drawing/2014/main" id="{6BB254F5-A366-3565-CB6B-6A88E434888D}"/>
                    </a:ext>
                  </a:extLst>
                </p:cNvPr>
                <p:cNvCxnSpPr>
                  <a:cxnSpLocks/>
                </p:cNvCxnSpPr>
                <p:nvPr/>
              </p:nvCxnSpPr>
              <p:spPr>
                <a:xfrm flipH="1">
                  <a:off x="2547693" y="1169966"/>
                  <a:ext cx="1705476" cy="0"/>
                </a:xfrm>
                <a:prstGeom prst="straightConnector1">
                  <a:avLst/>
                </a:prstGeom>
                <a:ln w="5715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CCF55D4A-EF8B-A959-2511-1D8530C43FE2}"/>
                    </a:ext>
                  </a:extLst>
                </p:cNvPr>
                <p:cNvCxnSpPr/>
                <p:nvPr/>
              </p:nvCxnSpPr>
              <p:spPr>
                <a:xfrm flipV="1">
                  <a:off x="3261873" y="1327445"/>
                  <a:ext cx="0" cy="83936"/>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BD34B80C-9592-9650-C2BD-4690BBCBDE8B}"/>
                    </a:ext>
                  </a:extLst>
                </p:cNvPr>
                <p:cNvCxnSpPr/>
                <p:nvPr/>
              </p:nvCxnSpPr>
              <p:spPr>
                <a:xfrm flipH="1">
                  <a:off x="3126784" y="1415271"/>
                  <a:ext cx="269232" cy="0"/>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B00908FD-46B9-1A1C-1DE9-FA6A6DC83DAC}"/>
                    </a:ext>
                  </a:extLst>
                </p:cNvPr>
                <p:cNvCxnSpPr/>
                <p:nvPr/>
              </p:nvCxnSpPr>
              <p:spPr>
                <a:xfrm flipH="1" flipV="1">
                  <a:off x="3396014" y="1475278"/>
                  <a:ext cx="1" cy="140043"/>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7B4760B3-A982-56E0-BC48-8AEF83D82F5D}"/>
                    </a:ext>
                  </a:extLst>
                </p:cNvPr>
                <p:cNvCxnSpPr/>
                <p:nvPr/>
              </p:nvCxnSpPr>
              <p:spPr>
                <a:xfrm flipH="1">
                  <a:off x="3126784" y="1475278"/>
                  <a:ext cx="26923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FA9AA8F9-A0BF-4852-F0B2-BB77276DB185}"/>
                    </a:ext>
                  </a:extLst>
                </p:cNvPr>
                <p:cNvCxnSpPr/>
                <p:nvPr/>
              </p:nvCxnSpPr>
              <p:spPr>
                <a:xfrm>
                  <a:off x="3396014" y="1615321"/>
                  <a:ext cx="104219"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677E9989-BB47-F465-FB4F-DAC114CA8575}"/>
                    </a:ext>
                  </a:extLst>
                </p:cNvPr>
                <p:cNvCxnSpPr/>
                <p:nvPr/>
              </p:nvCxnSpPr>
              <p:spPr>
                <a:xfrm>
                  <a:off x="3022565" y="1615321"/>
                  <a:ext cx="104219"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6DED0C7C-F436-5330-898E-61B7C898E156}"/>
                    </a:ext>
                  </a:extLst>
                </p:cNvPr>
                <p:cNvCxnSpPr/>
                <p:nvPr/>
              </p:nvCxnSpPr>
              <p:spPr>
                <a:xfrm flipH="1" flipV="1">
                  <a:off x="3126784" y="1475278"/>
                  <a:ext cx="1" cy="140043"/>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33FE4746-6811-2725-EF34-E49BD8C7E0F0}"/>
                    </a:ext>
                  </a:extLst>
                </p:cNvPr>
                <p:cNvCxnSpPr/>
                <p:nvPr/>
              </p:nvCxnSpPr>
              <p:spPr>
                <a:xfrm>
                  <a:off x="3261873" y="1167182"/>
                  <a:ext cx="1" cy="173349"/>
                </a:xfrm>
                <a:prstGeom prst="straightConnector1">
                  <a:avLst/>
                </a:prstGeom>
                <a:ln w="5715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4CAAA3DD-6573-6605-D979-1ED38249AC22}"/>
                    </a:ext>
                  </a:extLst>
                </p:cNvPr>
                <p:cNvCxnSpPr>
                  <a:cxnSpLocks/>
                </p:cNvCxnSpPr>
                <p:nvPr/>
              </p:nvCxnSpPr>
              <p:spPr>
                <a:xfrm flipH="1">
                  <a:off x="3500234" y="1615321"/>
                  <a:ext cx="439126"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5" name="Elbow Connector 124">
                  <a:extLst>
                    <a:ext uri="{FF2B5EF4-FFF2-40B4-BE49-F238E27FC236}">
                      <a16:creationId xmlns:a16="http://schemas.microsoft.com/office/drawing/2014/main" id="{BA07A30A-15AE-CBD8-6D33-F46576A21CFF}"/>
                    </a:ext>
                  </a:extLst>
                </p:cNvPr>
                <p:cNvCxnSpPr>
                  <a:cxnSpLocks/>
                </p:cNvCxnSpPr>
                <p:nvPr/>
              </p:nvCxnSpPr>
              <p:spPr>
                <a:xfrm rot="5400000">
                  <a:off x="2605813" y="1626786"/>
                  <a:ext cx="116230" cy="87937"/>
                </a:xfrm>
                <a:prstGeom prst="bentConnector3">
                  <a:avLst>
                    <a:gd name="adj1" fmla="val 312"/>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 name="Straight Arrow Connector 125">
                  <a:extLst>
                    <a:ext uri="{FF2B5EF4-FFF2-40B4-BE49-F238E27FC236}">
                      <a16:creationId xmlns:a16="http://schemas.microsoft.com/office/drawing/2014/main" id="{16932DC2-A2BA-20EC-1405-A942D0711E4C}"/>
                    </a:ext>
                  </a:extLst>
                </p:cNvPr>
                <p:cNvCxnSpPr/>
                <p:nvPr/>
              </p:nvCxnSpPr>
              <p:spPr>
                <a:xfrm>
                  <a:off x="2619959" y="1643035"/>
                  <a:ext cx="0" cy="171670"/>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grpSp>
              <p:nvGrpSpPr>
                <p:cNvPr id="127" name="Group 126">
                  <a:extLst>
                    <a:ext uri="{FF2B5EF4-FFF2-40B4-BE49-F238E27FC236}">
                      <a16:creationId xmlns:a16="http://schemas.microsoft.com/office/drawing/2014/main" id="{E11AA626-91B9-70B4-7F86-19E3DFBA5CB9}"/>
                    </a:ext>
                  </a:extLst>
                </p:cNvPr>
                <p:cNvGrpSpPr/>
                <p:nvPr/>
              </p:nvGrpSpPr>
              <p:grpSpPr>
                <a:xfrm rot="5400000">
                  <a:off x="2714077" y="1466806"/>
                  <a:ext cx="280088" cy="295142"/>
                  <a:chOff x="2800486" y="2699808"/>
                  <a:chExt cx="280088" cy="295142"/>
                </a:xfrm>
              </p:grpSpPr>
              <p:cxnSp>
                <p:nvCxnSpPr>
                  <p:cNvPr id="128" name="Straight Arrow Connector 127">
                    <a:extLst>
                      <a:ext uri="{FF2B5EF4-FFF2-40B4-BE49-F238E27FC236}">
                        <a16:creationId xmlns:a16="http://schemas.microsoft.com/office/drawing/2014/main" id="{54CF12AE-7626-2F6B-2AEA-E5F20023B35A}"/>
                      </a:ext>
                    </a:extLst>
                  </p:cNvPr>
                  <p:cNvCxnSpPr/>
                  <p:nvPr/>
                </p:nvCxnSpPr>
                <p:spPr>
                  <a:xfrm flipV="1">
                    <a:off x="2940532" y="2699808"/>
                    <a:ext cx="0" cy="81845"/>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BF85B353-0887-D374-F9CA-8D73F89773FC}"/>
                      </a:ext>
                    </a:extLst>
                  </p:cNvPr>
                  <p:cNvCxnSpPr/>
                  <p:nvPr/>
                </p:nvCxnSpPr>
                <p:spPr>
                  <a:xfrm flipH="1">
                    <a:off x="2800486" y="2924715"/>
                    <a:ext cx="28008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C3DFA0DC-E9F6-B8DF-542D-BBDDBE81EAC9}"/>
                      </a:ext>
                    </a:extLst>
                  </p:cNvPr>
                  <p:cNvCxnSpPr/>
                  <p:nvPr/>
                </p:nvCxnSpPr>
                <p:spPr>
                  <a:xfrm flipH="1">
                    <a:off x="2800488" y="2781655"/>
                    <a:ext cx="28008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0042866D-01E4-7218-DF9B-21EA27AC488D}"/>
                      </a:ext>
                    </a:extLst>
                  </p:cNvPr>
                  <p:cNvCxnSpPr/>
                  <p:nvPr/>
                </p:nvCxnSpPr>
                <p:spPr>
                  <a:xfrm flipV="1">
                    <a:off x="2940530" y="2924715"/>
                    <a:ext cx="0" cy="70235"/>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sp>
            <p:nvSpPr>
              <p:cNvPr id="112" name="Rectangle 111">
                <a:extLst>
                  <a:ext uri="{FF2B5EF4-FFF2-40B4-BE49-F238E27FC236}">
                    <a16:creationId xmlns:a16="http://schemas.microsoft.com/office/drawing/2014/main" id="{B1193BF2-EA71-69C6-A879-CD58F27F6F39}"/>
                  </a:ext>
                </a:extLst>
              </p:cNvPr>
              <p:cNvSpPr/>
              <p:nvPr/>
            </p:nvSpPr>
            <p:spPr>
              <a:xfrm>
                <a:off x="7441058" y="5194417"/>
                <a:ext cx="1024094" cy="23090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latin typeface="Cambria" panose="02040503050406030204" pitchFamily="18" charset="0"/>
                  </a:rPr>
                  <a:t>Bitline</a:t>
                </a:r>
                <a:endParaRPr lang="en-US" sz="1600" b="1" dirty="0">
                  <a:solidFill>
                    <a:schemeClr val="tx1"/>
                  </a:solidFill>
                  <a:latin typeface="Cambria" panose="02040503050406030204" pitchFamily="18" charset="0"/>
                </a:endParaRPr>
              </a:p>
            </p:txBody>
          </p:sp>
          <p:cxnSp>
            <p:nvCxnSpPr>
              <p:cNvPr id="113" name="Straight Arrow Connector 112">
                <a:extLst>
                  <a:ext uri="{FF2B5EF4-FFF2-40B4-BE49-F238E27FC236}">
                    <a16:creationId xmlns:a16="http://schemas.microsoft.com/office/drawing/2014/main" id="{72618F00-CBF8-4FCA-F275-B39DF769E307}"/>
                  </a:ext>
                </a:extLst>
              </p:cNvPr>
              <p:cNvCxnSpPr>
                <a:cxnSpLocks/>
              </p:cNvCxnSpPr>
              <p:nvPr/>
            </p:nvCxnSpPr>
            <p:spPr>
              <a:xfrm flipV="1">
                <a:off x="7663840" y="5474790"/>
                <a:ext cx="0" cy="698151"/>
              </a:xfrm>
              <a:prstGeom prst="straightConnector1">
                <a:avLst/>
              </a:prstGeom>
              <a:ln w="381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cxnSp>
          <p:nvCxnSpPr>
            <p:cNvPr id="133" name="Straight Arrow Connector 132">
              <a:extLst>
                <a:ext uri="{FF2B5EF4-FFF2-40B4-BE49-F238E27FC236}">
                  <a16:creationId xmlns:a16="http://schemas.microsoft.com/office/drawing/2014/main" id="{83503F5A-B895-382C-5D2B-0A854AE8EA4E}"/>
                </a:ext>
              </a:extLst>
            </p:cNvPr>
            <p:cNvCxnSpPr>
              <a:cxnSpLocks/>
            </p:cNvCxnSpPr>
            <p:nvPr/>
          </p:nvCxnSpPr>
          <p:spPr>
            <a:xfrm>
              <a:off x="1466603" y="6349863"/>
              <a:ext cx="901420" cy="0"/>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DAE0C975-7BEC-2DA4-BDE8-CCF1FEDF2561}"/>
                </a:ext>
              </a:extLst>
            </p:cNvPr>
            <p:cNvSpPr txBox="1"/>
            <p:nvPr/>
          </p:nvSpPr>
          <p:spPr>
            <a:xfrm>
              <a:off x="2939529" y="5731568"/>
              <a:ext cx="3276600" cy="646331"/>
            </a:xfrm>
            <a:prstGeom prst="rect">
              <a:avLst/>
            </a:prstGeom>
            <a:noFill/>
          </p:spPr>
          <p:txBody>
            <a:bodyPr wrap="square" rtlCol="0">
              <a:spAutoFit/>
            </a:bodyPr>
            <a:lstStyle/>
            <a:p>
              <a:pPr algn="ctr"/>
              <a:r>
                <a:rPr lang="en-US" dirty="0">
                  <a:solidFill>
                    <a:srgbClr val="C00000"/>
                  </a:solidFill>
                  <a:latin typeface="Cambria" panose="02040503050406030204" pitchFamily="18" charset="0"/>
                </a:rPr>
                <a:t>Weaker Channel</a:t>
              </a:r>
              <a:br>
                <a:rPr lang="en-US" dirty="0">
                  <a:solidFill>
                    <a:srgbClr val="C00000"/>
                  </a:solidFill>
                  <a:latin typeface="Cambria" panose="02040503050406030204" pitchFamily="18" charset="0"/>
                </a:rPr>
              </a:br>
              <a:r>
                <a:rPr lang="en-US" dirty="0">
                  <a:solidFill>
                    <a:srgbClr val="C00000"/>
                  </a:solidFill>
                  <a:latin typeface="Cambria" panose="02040503050406030204" pitchFamily="18" charset="0"/>
                </a:rPr>
                <a:t>in Access Transistor</a:t>
              </a:r>
            </a:p>
          </p:txBody>
        </p:sp>
        <p:cxnSp>
          <p:nvCxnSpPr>
            <p:cNvPr id="136" name="Straight Arrow Connector 135">
              <a:extLst>
                <a:ext uri="{FF2B5EF4-FFF2-40B4-BE49-F238E27FC236}">
                  <a16:creationId xmlns:a16="http://schemas.microsoft.com/office/drawing/2014/main" id="{F73BF365-E26D-EE3D-7064-8FC854768B39}"/>
                </a:ext>
              </a:extLst>
            </p:cNvPr>
            <p:cNvCxnSpPr>
              <a:cxnSpLocks/>
            </p:cNvCxnSpPr>
            <p:nvPr/>
          </p:nvCxnSpPr>
          <p:spPr>
            <a:xfrm>
              <a:off x="3422405" y="5612115"/>
              <a:ext cx="2320705"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8" name="TextBox 137">
              <a:extLst>
                <a:ext uri="{FF2B5EF4-FFF2-40B4-BE49-F238E27FC236}">
                  <a16:creationId xmlns:a16="http://schemas.microsoft.com/office/drawing/2014/main" id="{2B0CA7C2-A21B-F292-609F-CCDCC254CC5B}"/>
                </a:ext>
              </a:extLst>
            </p:cNvPr>
            <p:cNvSpPr txBox="1"/>
            <p:nvPr/>
          </p:nvSpPr>
          <p:spPr>
            <a:xfrm>
              <a:off x="1167238" y="6366872"/>
              <a:ext cx="1684885" cy="369332"/>
            </a:xfrm>
            <a:prstGeom prst="rect">
              <a:avLst/>
            </a:prstGeom>
            <a:noFill/>
          </p:spPr>
          <p:txBody>
            <a:bodyPr wrap="none" rtlCol="0">
              <a:spAutoFit/>
            </a:bodyPr>
            <a:lstStyle/>
            <a:p>
              <a:pPr algn="ctr"/>
              <a:r>
                <a:rPr lang="en-US" dirty="0">
                  <a:latin typeface="Cambria" panose="02040503050406030204" pitchFamily="18" charset="0"/>
                </a:rPr>
                <a:t>Strong Channel</a:t>
              </a:r>
            </a:p>
          </p:txBody>
        </p:sp>
        <p:cxnSp>
          <p:nvCxnSpPr>
            <p:cNvPr id="139" name="Straight Arrow Connector 138">
              <a:extLst>
                <a:ext uri="{FF2B5EF4-FFF2-40B4-BE49-F238E27FC236}">
                  <a16:creationId xmlns:a16="http://schemas.microsoft.com/office/drawing/2014/main" id="{1DCC8547-69EE-B816-4BD7-CA6A0D2CBBE7}"/>
                </a:ext>
              </a:extLst>
            </p:cNvPr>
            <p:cNvCxnSpPr>
              <a:cxnSpLocks/>
            </p:cNvCxnSpPr>
            <p:nvPr/>
          </p:nvCxnSpPr>
          <p:spPr>
            <a:xfrm>
              <a:off x="6570271" y="6417812"/>
              <a:ext cx="901420" cy="0"/>
            </a:xfrm>
            <a:prstGeom prst="straightConnector1">
              <a:avLst/>
            </a:prstGeom>
            <a:ln w="57150">
              <a:solidFill>
                <a:srgbClr val="4472C4"/>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0" name="TextBox 139">
              <a:extLst>
                <a:ext uri="{FF2B5EF4-FFF2-40B4-BE49-F238E27FC236}">
                  <a16:creationId xmlns:a16="http://schemas.microsoft.com/office/drawing/2014/main" id="{2E7822E5-9C99-08B5-25E6-4568B6F44294}"/>
                </a:ext>
              </a:extLst>
            </p:cNvPr>
            <p:cNvSpPr txBox="1"/>
            <p:nvPr/>
          </p:nvSpPr>
          <p:spPr>
            <a:xfrm>
              <a:off x="6168245" y="6444767"/>
              <a:ext cx="1924195" cy="369332"/>
            </a:xfrm>
            <a:prstGeom prst="rect">
              <a:avLst/>
            </a:prstGeom>
            <a:noFill/>
          </p:spPr>
          <p:txBody>
            <a:bodyPr wrap="square" rtlCol="0">
              <a:spAutoFit/>
            </a:bodyPr>
            <a:lstStyle/>
            <a:p>
              <a:pPr algn="ctr"/>
              <a:r>
                <a:rPr lang="en-US" dirty="0">
                  <a:solidFill>
                    <a:srgbClr val="4472C4"/>
                  </a:solidFill>
                  <a:latin typeface="Cambria" panose="02040503050406030204" pitchFamily="18" charset="0"/>
                </a:rPr>
                <a:t>Weaker Channel</a:t>
              </a:r>
            </a:p>
          </p:txBody>
        </p:sp>
      </p:grpSp>
      <p:grpSp>
        <p:nvGrpSpPr>
          <p:cNvPr id="99" name="Group 98">
            <a:extLst>
              <a:ext uri="{FF2B5EF4-FFF2-40B4-BE49-F238E27FC236}">
                <a16:creationId xmlns:a16="http://schemas.microsoft.com/office/drawing/2014/main" id="{88555632-BCC4-0C79-BCCC-F63452C80DD1}"/>
              </a:ext>
            </a:extLst>
          </p:cNvPr>
          <p:cNvGrpSpPr/>
          <p:nvPr/>
        </p:nvGrpSpPr>
        <p:grpSpPr>
          <a:xfrm>
            <a:off x="4763120" y="1962036"/>
            <a:ext cx="4409423" cy="1848324"/>
            <a:chOff x="73923" y="2942933"/>
            <a:chExt cx="4409423" cy="1848324"/>
          </a:xfrm>
        </p:grpSpPr>
        <p:sp>
          <p:nvSpPr>
            <p:cNvPr id="102" name="Rectangle 101">
              <a:extLst>
                <a:ext uri="{FF2B5EF4-FFF2-40B4-BE49-F238E27FC236}">
                  <a16:creationId xmlns:a16="http://schemas.microsoft.com/office/drawing/2014/main" id="{0AA3F758-7C78-6E0D-4F9B-6E29F88ADCE1}"/>
                </a:ext>
              </a:extLst>
            </p:cNvPr>
            <p:cNvSpPr/>
            <p:nvPr/>
          </p:nvSpPr>
          <p:spPr>
            <a:xfrm>
              <a:off x="848647" y="3835764"/>
              <a:ext cx="748922" cy="533124"/>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105" name="Rectangle 104">
              <a:extLst>
                <a:ext uri="{FF2B5EF4-FFF2-40B4-BE49-F238E27FC236}">
                  <a16:creationId xmlns:a16="http://schemas.microsoft.com/office/drawing/2014/main" id="{8D29AFD1-99AF-D218-5CBA-2CA2BD781D70}"/>
                </a:ext>
              </a:extLst>
            </p:cNvPr>
            <p:cNvSpPr/>
            <p:nvPr/>
          </p:nvSpPr>
          <p:spPr>
            <a:xfrm>
              <a:off x="1812629" y="3833004"/>
              <a:ext cx="748920" cy="533424"/>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106" name="Rectangle 105">
              <a:extLst>
                <a:ext uri="{FF2B5EF4-FFF2-40B4-BE49-F238E27FC236}">
                  <a16:creationId xmlns:a16="http://schemas.microsoft.com/office/drawing/2014/main" id="{4BF739DC-E3A6-F603-0162-3047B0D3352B}"/>
                </a:ext>
              </a:extLst>
            </p:cNvPr>
            <p:cNvSpPr/>
            <p:nvPr/>
          </p:nvSpPr>
          <p:spPr>
            <a:xfrm>
              <a:off x="2790698" y="3832582"/>
              <a:ext cx="748915" cy="533425"/>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cxnSp>
          <p:nvCxnSpPr>
            <p:cNvPr id="107" name="Straight Arrow Connector 106">
              <a:extLst>
                <a:ext uri="{FF2B5EF4-FFF2-40B4-BE49-F238E27FC236}">
                  <a16:creationId xmlns:a16="http://schemas.microsoft.com/office/drawing/2014/main" id="{0E1938BA-23E0-69EC-8701-10664CD6E4B8}"/>
                </a:ext>
              </a:extLst>
            </p:cNvPr>
            <p:cNvCxnSpPr>
              <a:cxnSpLocks/>
            </p:cNvCxnSpPr>
            <p:nvPr/>
          </p:nvCxnSpPr>
          <p:spPr>
            <a:xfrm>
              <a:off x="703880" y="4373075"/>
              <a:ext cx="321496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903FA351-4433-6468-6348-A56F39D2111E}"/>
                </a:ext>
              </a:extLst>
            </p:cNvPr>
            <p:cNvSpPr txBox="1"/>
            <p:nvPr/>
          </p:nvSpPr>
          <p:spPr>
            <a:xfrm>
              <a:off x="3901135" y="4188409"/>
              <a:ext cx="582211" cy="338554"/>
            </a:xfrm>
            <a:prstGeom prst="rect">
              <a:avLst/>
            </a:prstGeom>
            <a:noFill/>
          </p:spPr>
          <p:txBody>
            <a:bodyPr wrap="none" rtlCol="0">
              <a:spAutoFit/>
            </a:bodyPr>
            <a:lstStyle/>
            <a:p>
              <a:r>
                <a:rPr lang="en-US" sz="1600" dirty="0">
                  <a:latin typeface="Cambria" panose="02040503050406030204" pitchFamily="18" charset="0"/>
                </a:rPr>
                <a:t>time</a:t>
              </a:r>
            </a:p>
          </p:txBody>
        </p:sp>
        <p:cxnSp>
          <p:nvCxnSpPr>
            <p:cNvPr id="132" name="Straight Arrow Connector 131">
              <a:extLst>
                <a:ext uri="{FF2B5EF4-FFF2-40B4-BE49-F238E27FC236}">
                  <a16:creationId xmlns:a16="http://schemas.microsoft.com/office/drawing/2014/main" id="{025C5749-38B5-FC64-41E6-3983E47E8347}"/>
                </a:ext>
              </a:extLst>
            </p:cNvPr>
            <p:cNvCxnSpPr>
              <a:cxnSpLocks/>
            </p:cNvCxnSpPr>
            <p:nvPr/>
          </p:nvCxnSpPr>
          <p:spPr>
            <a:xfrm flipV="1">
              <a:off x="703880" y="3304747"/>
              <a:ext cx="0" cy="10683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4" name="TextBox 133">
              <a:extLst>
                <a:ext uri="{FF2B5EF4-FFF2-40B4-BE49-F238E27FC236}">
                  <a16:creationId xmlns:a16="http://schemas.microsoft.com/office/drawing/2014/main" id="{6B5C49CB-0EF4-928E-A4D0-314F6689C56A}"/>
                </a:ext>
              </a:extLst>
            </p:cNvPr>
            <p:cNvSpPr txBox="1"/>
            <p:nvPr/>
          </p:nvSpPr>
          <p:spPr>
            <a:xfrm rot="16200000">
              <a:off x="-557851" y="3574707"/>
              <a:ext cx="1848324" cy="584775"/>
            </a:xfrm>
            <a:prstGeom prst="rect">
              <a:avLst/>
            </a:prstGeom>
            <a:noFill/>
          </p:spPr>
          <p:txBody>
            <a:bodyPr wrap="square" rtlCol="0">
              <a:spAutoFit/>
            </a:bodyPr>
            <a:lstStyle/>
            <a:p>
              <a:pPr algn="ctr"/>
              <a:r>
                <a:rPr lang="en-US" sz="1600" dirty="0" err="1">
                  <a:latin typeface="Cambria" panose="02040503050406030204" pitchFamily="18" charset="0"/>
                </a:rPr>
                <a:t>Wordline</a:t>
              </a:r>
              <a:endParaRPr lang="en-US" sz="1600" dirty="0">
                <a:latin typeface="Cambria" panose="02040503050406030204" pitchFamily="18" charset="0"/>
              </a:endParaRPr>
            </a:p>
            <a:p>
              <a:pPr algn="ctr"/>
              <a:r>
                <a:rPr lang="en-US" sz="1600" dirty="0">
                  <a:latin typeface="Cambria" panose="02040503050406030204" pitchFamily="18" charset="0"/>
                </a:rPr>
                <a:t>Voltage</a:t>
              </a:r>
            </a:p>
          </p:txBody>
        </p:sp>
      </p:grpSp>
    </p:spTree>
    <p:extLst>
      <p:ext uri="{BB962C8B-B14F-4D97-AF65-F5344CB8AC3E}">
        <p14:creationId xmlns:p14="http://schemas.microsoft.com/office/powerpoint/2010/main" val="403511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hidden="1">
            <a:extLst>
              <a:ext uri="{FF2B5EF4-FFF2-40B4-BE49-F238E27FC236}">
                <a16:creationId xmlns:a16="http://schemas.microsoft.com/office/drawing/2014/main" id="{5FAA97EA-9E22-B54C-90BE-098DB3E2AF21}"/>
              </a:ext>
            </a:extLst>
          </p:cNvPr>
          <p:cNvSpPr/>
          <p:nvPr/>
        </p:nvSpPr>
        <p:spPr>
          <a:xfrm>
            <a:off x="-1" y="2089150"/>
            <a:ext cx="9144000" cy="2952750"/>
          </a:xfrm>
          <a:prstGeom prst="rect">
            <a:avLst/>
          </a:prstGeom>
          <a:solidFill>
            <a:srgbClr val="E4AC49"/>
          </a:solidFill>
          <a:ln>
            <a:solidFill>
              <a:srgbClr val="8B2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838751-980E-8B48-BBF4-A176728E567B}"/>
              </a:ext>
            </a:extLst>
          </p:cNvPr>
          <p:cNvSpPr>
            <a:spLocks noGrp="1"/>
          </p:cNvSpPr>
          <p:nvPr>
            <p:ph type="title"/>
          </p:nvPr>
        </p:nvSpPr>
        <p:spPr/>
        <p:txBody>
          <a:bodyPr lIns="91440" tIns="45720" rIns="91440" bIns="45720" anchor="ctr"/>
          <a:lstStyle/>
          <a:p>
            <a:r>
              <a:rPr lang="en-US" dirty="0">
                <a:latin typeface="Cambria"/>
                <a:ea typeface="Cambria"/>
              </a:rPr>
              <a:t>Our Goal</a:t>
            </a:r>
            <a:endParaRPr lang="en-US" dirty="0"/>
          </a:p>
        </p:txBody>
      </p:sp>
      <p:sp>
        <p:nvSpPr>
          <p:cNvPr id="5" name="Rectangle 4">
            <a:extLst>
              <a:ext uri="{FF2B5EF4-FFF2-40B4-BE49-F238E27FC236}">
                <a16:creationId xmlns:a16="http://schemas.microsoft.com/office/drawing/2014/main" id="{0ED87C55-6BC5-FD4A-804E-90D5DFB2B884}"/>
              </a:ext>
            </a:extLst>
          </p:cNvPr>
          <p:cNvSpPr/>
          <p:nvPr/>
        </p:nvSpPr>
        <p:spPr>
          <a:xfrm>
            <a:off x="0" y="950845"/>
            <a:ext cx="9144000" cy="198355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rPr>
              <a:t>Understand how the </a:t>
            </a:r>
            <a:r>
              <a:rPr lang="en-US" sz="2400" b="1" dirty="0" err="1">
                <a:solidFill>
                  <a:srgbClr val="0070C0"/>
                </a:solidFill>
                <a:latin typeface="Cambria" panose="02040503050406030204" pitchFamily="18" charset="0"/>
              </a:rPr>
              <a:t>wordline</a:t>
            </a:r>
            <a:r>
              <a:rPr lang="en-US" sz="2400" b="1" dirty="0">
                <a:solidFill>
                  <a:srgbClr val="0070C0"/>
                </a:solidFill>
                <a:latin typeface="Cambria" panose="02040503050406030204" pitchFamily="18" charset="0"/>
              </a:rPr>
              <a:t> voltage (VPP)</a:t>
            </a:r>
            <a:r>
              <a:rPr lang="en-US" sz="2400" dirty="0">
                <a:solidFill>
                  <a:schemeClr val="tx1"/>
                </a:solidFill>
                <a:latin typeface="Cambria" panose="02040503050406030204" pitchFamily="18" charset="0"/>
              </a:rPr>
              <a:t> affects</a:t>
            </a:r>
          </a:p>
          <a:p>
            <a:pPr algn="ctr"/>
            <a:r>
              <a:rPr lang="en-US" sz="2400" b="1" dirty="0">
                <a:solidFill>
                  <a:srgbClr val="C00000"/>
                </a:solidFill>
                <a:latin typeface="Cambria" panose="02040503050406030204" pitchFamily="18" charset="0"/>
              </a:rPr>
              <a:t>RowHammer vulnerability</a:t>
            </a:r>
          </a:p>
          <a:p>
            <a:pPr algn="ctr"/>
            <a:r>
              <a:rPr lang="en-US" sz="2400" dirty="0">
                <a:solidFill>
                  <a:schemeClr val="tx1"/>
                </a:solidFill>
                <a:latin typeface="Cambria" panose="02040503050406030204" pitchFamily="18" charset="0"/>
              </a:rPr>
              <a:t>and </a:t>
            </a:r>
            <a:r>
              <a:rPr lang="en-US" sz="2400" b="1" dirty="0">
                <a:solidFill>
                  <a:srgbClr val="00B050"/>
                </a:solidFill>
                <a:latin typeface="Cambria" panose="02040503050406030204" pitchFamily="18" charset="0"/>
              </a:rPr>
              <a:t>reliable DRAM operation </a:t>
            </a:r>
            <a:r>
              <a:rPr lang="en-US" sz="2400" dirty="0">
                <a:solidFill>
                  <a:schemeClr val="tx1"/>
                </a:solidFill>
                <a:latin typeface="Cambria" panose="02040503050406030204" pitchFamily="18" charset="0"/>
              </a:rPr>
              <a:t>on real DRAM chips</a:t>
            </a:r>
          </a:p>
        </p:txBody>
      </p:sp>
      <p:pic>
        <p:nvPicPr>
          <p:cNvPr id="12" name="Picture 11">
            <a:extLst>
              <a:ext uri="{FF2B5EF4-FFF2-40B4-BE49-F238E27FC236}">
                <a16:creationId xmlns:a16="http://schemas.microsoft.com/office/drawing/2014/main" id="{0DE31295-1328-0D6C-3B99-63ACF6E5F205}"/>
              </a:ext>
            </a:extLst>
          </p:cNvPr>
          <p:cNvPicPr>
            <a:picLocks noChangeAspect="1"/>
          </p:cNvPicPr>
          <p:nvPr/>
        </p:nvPicPr>
        <p:blipFill>
          <a:blip r:embed="rId3"/>
          <a:stretch>
            <a:fillRect/>
          </a:stretch>
        </p:blipFill>
        <p:spPr>
          <a:xfrm>
            <a:off x="470062" y="4017972"/>
            <a:ext cx="4546128" cy="1778672"/>
          </a:xfrm>
          <a:prstGeom prst="rect">
            <a:avLst/>
          </a:prstGeom>
        </p:spPr>
      </p:pic>
      <p:grpSp>
        <p:nvGrpSpPr>
          <p:cNvPr id="237" name="Group 236">
            <a:extLst>
              <a:ext uri="{FF2B5EF4-FFF2-40B4-BE49-F238E27FC236}">
                <a16:creationId xmlns:a16="http://schemas.microsoft.com/office/drawing/2014/main" id="{916E3A16-BA6F-9ECD-6EA5-584DE020253C}"/>
              </a:ext>
            </a:extLst>
          </p:cNvPr>
          <p:cNvGrpSpPr/>
          <p:nvPr/>
        </p:nvGrpSpPr>
        <p:grpSpPr>
          <a:xfrm>
            <a:off x="5078974" y="3413337"/>
            <a:ext cx="3430688" cy="2925812"/>
            <a:chOff x="4890581" y="2181551"/>
            <a:chExt cx="3430688" cy="2925812"/>
          </a:xfrm>
        </p:grpSpPr>
        <p:sp>
          <p:nvSpPr>
            <p:cNvPr id="180" name="Subarray">
              <a:extLst>
                <a:ext uri="{FF2B5EF4-FFF2-40B4-BE49-F238E27FC236}">
                  <a16:creationId xmlns:a16="http://schemas.microsoft.com/office/drawing/2014/main" id="{A5953808-CF17-FFB2-B7EF-2E1866185C05}"/>
                </a:ext>
              </a:extLst>
            </p:cNvPr>
            <p:cNvSpPr>
              <a:spLocks/>
            </p:cNvSpPr>
            <p:nvPr/>
          </p:nvSpPr>
          <p:spPr>
            <a:xfrm>
              <a:off x="5212542" y="2181551"/>
              <a:ext cx="3040429" cy="2367191"/>
            </a:xfrm>
            <a:prstGeom prst="roundRect">
              <a:avLst>
                <a:gd name="adj" fmla="val 5443"/>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1600" b="1">
                <a:solidFill>
                  <a:schemeClr val="tx1"/>
                </a:solidFill>
              </a:endParaRPr>
            </a:p>
          </p:txBody>
        </p:sp>
        <p:sp>
          <p:nvSpPr>
            <p:cNvPr id="181" name="DRAM Subarray Label">
              <a:extLst>
                <a:ext uri="{FF2B5EF4-FFF2-40B4-BE49-F238E27FC236}">
                  <a16:creationId xmlns:a16="http://schemas.microsoft.com/office/drawing/2014/main" id="{E1F130A1-B9CF-5A9F-13D8-BBB84C6FE951}"/>
                </a:ext>
              </a:extLst>
            </p:cNvPr>
            <p:cNvSpPr txBox="1">
              <a:spLocks noChangeAspect="1"/>
            </p:cNvSpPr>
            <p:nvPr/>
          </p:nvSpPr>
          <p:spPr>
            <a:xfrm rot="16200000">
              <a:off x="3853162" y="3218970"/>
              <a:ext cx="2370304" cy="295466"/>
            </a:xfrm>
            <a:prstGeom prst="rect">
              <a:avLst/>
            </a:prstGeom>
            <a:noFill/>
          </p:spPr>
          <p:txBody>
            <a:bodyPr wrap="square" lIns="0" tIns="0" rIns="0" bIns="0" rtlCol="0">
              <a:spAutoFit/>
            </a:bodyPr>
            <a:lstStyle/>
            <a:p>
              <a:pPr algn="ctr">
                <a:lnSpc>
                  <a:spcPct val="80000"/>
                </a:lnSpc>
              </a:pPr>
              <a:r>
                <a:rPr lang="en-US" sz="2400" b="1" dirty="0">
                  <a:solidFill>
                    <a:schemeClr val="accent5">
                      <a:lumMod val="75000"/>
                    </a:schemeClr>
                  </a:solidFill>
                  <a:latin typeface="Cambria" panose="02040503050406030204" pitchFamily="18" charset="0"/>
                </a:rPr>
                <a:t>DRAM Subarray</a:t>
              </a:r>
            </a:p>
          </p:txBody>
        </p:sp>
        <p:grpSp>
          <p:nvGrpSpPr>
            <p:cNvPr id="182" name="Bitline">
              <a:extLst>
                <a:ext uri="{FF2B5EF4-FFF2-40B4-BE49-F238E27FC236}">
                  <a16:creationId xmlns:a16="http://schemas.microsoft.com/office/drawing/2014/main" id="{D4C4C9FD-6588-E25C-5424-4C0BFBC5AEC0}"/>
                </a:ext>
              </a:extLst>
            </p:cNvPr>
            <p:cNvGrpSpPr/>
            <p:nvPr/>
          </p:nvGrpSpPr>
          <p:grpSpPr>
            <a:xfrm>
              <a:off x="5313170" y="2278361"/>
              <a:ext cx="2588423" cy="1835705"/>
              <a:chOff x="6130544" y="3393293"/>
              <a:chExt cx="2588423" cy="1835705"/>
            </a:xfrm>
          </p:grpSpPr>
          <p:cxnSp>
            <p:nvCxnSpPr>
              <p:cNvPr id="183" name="Straight Connector 115">
                <a:extLst>
                  <a:ext uri="{FF2B5EF4-FFF2-40B4-BE49-F238E27FC236}">
                    <a16:creationId xmlns:a16="http://schemas.microsoft.com/office/drawing/2014/main" id="{30504BF3-4F14-8402-A337-6AC8BD7D9A51}"/>
                  </a:ext>
                </a:extLst>
              </p:cNvPr>
              <p:cNvCxnSpPr>
                <a:cxnSpLocks noChangeAspect="1"/>
              </p:cNvCxnSpPr>
              <p:nvPr/>
            </p:nvCxnSpPr>
            <p:spPr>
              <a:xfrm flipV="1">
                <a:off x="8191500" y="3763932"/>
                <a:ext cx="0" cy="146506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4" name="Straight Connector 115">
                <a:extLst>
                  <a:ext uri="{FF2B5EF4-FFF2-40B4-BE49-F238E27FC236}">
                    <a16:creationId xmlns:a16="http://schemas.microsoft.com/office/drawing/2014/main" id="{B8494AE4-EB5E-21DB-F3B3-0E3306B5438E}"/>
                  </a:ext>
                </a:extLst>
              </p:cNvPr>
              <p:cNvCxnSpPr>
                <a:cxnSpLocks noChangeAspect="1"/>
              </p:cNvCxnSpPr>
              <p:nvPr/>
            </p:nvCxnSpPr>
            <p:spPr>
              <a:xfrm flipV="1">
                <a:off x="7772400" y="3747107"/>
                <a:ext cx="0" cy="146506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5" name="Straight Connector 115">
                <a:extLst>
                  <a:ext uri="{FF2B5EF4-FFF2-40B4-BE49-F238E27FC236}">
                    <a16:creationId xmlns:a16="http://schemas.microsoft.com/office/drawing/2014/main" id="{16B38552-13E8-59F9-DB65-6C6CD40E8579}"/>
                  </a:ext>
                </a:extLst>
              </p:cNvPr>
              <p:cNvCxnSpPr>
                <a:cxnSpLocks noChangeAspect="1"/>
              </p:cNvCxnSpPr>
              <p:nvPr/>
            </p:nvCxnSpPr>
            <p:spPr>
              <a:xfrm flipV="1">
                <a:off x="7348542" y="3747107"/>
                <a:ext cx="0" cy="146506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6" name="Straight Connector 115">
                <a:extLst>
                  <a:ext uri="{FF2B5EF4-FFF2-40B4-BE49-F238E27FC236}">
                    <a16:creationId xmlns:a16="http://schemas.microsoft.com/office/drawing/2014/main" id="{5A544F22-E05A-1D2A-6337-7F1F13CC179C}"/>
                  </a:ext>
                </a:extLst>
              </p:cNvPr>
              <p:cNvCxnSpPr>
                <a:cxnSpLocks noChangeAspect="1"/>
              </p:cNvCxnSpPr>
              <p:nvPr/>
            </p:nvCxnSpPr>
            <p:spPr>
              <a:xfrm flipV="1">
                <a:off x="6506182" y="3739275"/>
                <a:ext cx="0" cy="146506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7" name="Straight Connector 115">
                <a:extLst>
                  <a:ext uri="{FF2B5EF4-FFF2-40B4-BE49-F238E27FC236}">
                    <a16:creationId xmlns:a16="http://schemas.microsoft.com/office/drawing/2014/main" id="{BCEAA7A0-DA1B-7130-CECC-887510417898}"/>
                  </a:ext>
                </a:extLst>
              </p:cNvPr>
              <p:cNvCxnSpPr>
                <a:cxnSpLocks noChangeAspect="1"/>
              </p:cNvCxnSpPr>
              <p:nvPr/>
            </p:nvCxnSpPr>
            <p:spPr>
              <a:xfrm flipV="1">
                <a:off x="6934200" y="3739275"/>
                <a:ext cx="0" cy="146506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88" name="Rectangle 187">
                <a:extLst>
                  <a:ext uri="{FF2B5EF4-FFF2-40B4-BE49-F238E27FC236}">
                    <a16:creationId xmlns:a16="http://schemas.microsoft.com/office/drawing/2014/main" id="{B1A204C8-34DF-0C81-258C-D114DDEEC904}"/>
                  </a:ext>
                </a:extLst>
              </p:cNvPr>
              <p:cNvSpPr>
                <a:spLocks noChangeAspect="1"/>
              </p:cNvSpPr>
              <p:nvPr/>
            </p:nvSpPr>
            <p:spPr>
              <a:xfrm>
                <a:off x="6130544" y="3393293"/>
                <a:ext cx="763351" cy="289310"/>
              </a:xfrm>
              <a:prstGeom prst="rect">
                <a:avLst/>
              </a:prstGeom>
            </p:spPr>
            <p:txBody>
              <a:bodyPr wrap="none">
                <a:spAutoFit/>
              </a:bodyPr>
              <a:lstStyle/>
              <a:p>
                <a:pPr algn="ctr">
                  <a:lnSpc>
                    <a:spcPct val="80000"/>
                  </a:lnSpc>
                </a:pPr>
                <a:r>
                  <a:rPr lang="en-US" sz="1600" err="1">
                    <a:solidFill>
                      <a:schemeClr val="accent2"/>
                    </a:solidFill>
                    <a:latin typeface="Cambria" panose="02040503050406030204" pitchFamily="18" charset="0"/>
                  </a:rPr>
                  <a:t>Bitline</a:t>
                </a:r>
                <a:endParaRPr lang="en-US" sz="1600">
                  <a:solidFill>
                    <a:schemeClr val="accent2"/>
                  </a:solidFill>
                  <a:latin typeface="Cambria" panose="02040503050406030204" pitchFamily="18" charset="0"/>
                </a:endParaRPr>
              </a:p>
            </p:txBody>
          </p:sp>
          <p:sp>
            <p:nvSpPr>
              <p:cNvPr id="189" name="Rectangle 188">
                <a:extLst>
                  <a:ext uri="{FF2B5EF4-FFF2-40B4-BE49-F238E27FC236}">
                    <a16:creationId xmlns:a16="http://schemas.microsoft.com/office/drawing/2014/main" id="{4C489B82-3F25-7388-B72C-4DE3C8780C63}"/>
                  </a:ext>
                </a:extLst>
              </p:cNvPr>
              <p:cNvSpPr>
                <a:spLocks noChangeAspect="1"/>
              </p:cNvSpPr>
              <p:nvPr/>
            </p:nvSpPr>
            <p:spPr>
              <a:xfrm>
                <a:off x="8302902" y="4054719"/>
                <a:ext cx="397637" cy="289310"/>
              </a:xfrm>
              <a:prstGeom prst="rect">
                <a:avLst/>
              </a:prstGeom>
            </p:spPr>
            <p:txBody>
              <a:bodyPr wrap="square">
                <a:spAutoFit/>
              </a:bodyPr>
              <a:lstStyle/>
              <a:p>
                <a:pPr algn="ctr">
                  <a:lnSpc>
                    <a:spcPct val="80000"/>
                  </a:lnSpc>
                </a:pPr>
                <a:r>
                  <a:rPr lang="en-US" sz="1600">
                    <a:solidFill>
                      <a:schemeClr val="accent2"/>
                    </a:solidFill>
                  </a:rPr>
                  <a:t>…</a:t>
                </a:r>
              </a:p>
            </p:txBody>
          </p:sp>
          <p:sp>
            <p:nvSpPr>
              <p:cNvPr id="190" name="Rectangle 189">
                <a:extLst>
                  <a:ext uri="{FF2B5EF4-FFF2-40B4-BE49-F238E27FC236}">
                    <a16:creationId xmlns:a16="http://schemas.microsoft.com/office/drawing/2014/main" id="{A3D7AD41-DDFB-A647-7D94-5F8CDB448A71}"/>
                  </a:ext>
                </a:extLst>
              </p:cNvPr>
              <p:cNvSpPr>
                <a:spLocks noChangeAspect="1"/>
              </p:cNvSpPr>
              <p:nvPr/>
            </p:nvSpPr>
            <p:spPr>
              <a:xfrm>
                <a:off x="8321330" y="4353756"/>
                <a:ext cx="397637" cy="289310"/>
              </a:xfrm>
              <a:prstGeom prst="rect">
                <a:avLst/>
              </a:prstGeom>
            </p:spPr>
            <p:txBody>
              <a:bodyPr wrap="square">
                <a:spAutoFit/>
              </a:bodyPr>
              <a:lstStyle/>
              <a:p>
                <a:pPr algn="ctr">
                  <a:lnSpc>
                    <a:spcPct val="80000"/>
                  </a:lnSpc>
                </a:pPr>
                <a:r>
                  <a:rPr lang="en-US" sz="1600">
                    <a:solidFill>
                      <a:schemeClr val="accent2"/>
                    </a:solidFill>
                  </a:rPr>
                  <a:t>…</a:t>
                </a:r>
              </a:p>
            </p:txBody>
          </p:sp>
        </p:grpSp>
        <p:grpSp>
          <p:nvGrpSpPr>
            <p:cNvPr id="191" name="Wordline">
              <a:extLst>
                <a:ext uri="{FF2B5EF4-FFF2-40B4-BE49-F238E27FC236}">
                  <a16:creationId xmlns:a16="http://schemas.microsoft.com/office/drawing/2014/main" id="{76453EA9-90C3-D10D-C2D6-B3C4A92707C8}"/>
                </a:ext>
              </a:extLst>
            </p:cNvPr>
            <p:cNvGrpSpPr/>
            <p:nvPr/>
          </p:nvGrpSpPr>
          <p:grpSpPr>
            <a:xfrm>
              <a:off x="5324392" y="2636000"/>
              <a:ext cx="2996877" cy="1451933"/>
              <a:chOff x="6141766" y="3750932"/>
              <a:chExt cx="2996877" cy="1451933"/>
            </a:xfrm>
          </p:grpSpPr>
          <p:cxnSp>
            <p:nvCxnSpPr>
              <p:cNvPr id="192" name="Straight Connector 124">
                <a:extLst>
                  <a:ext uri="{FF2B5EF4-FFF2-40B4-BE49-F238E27FC236}">
                    <a16:creationId xmlns:a16="http://schemas.microsoft.com/office/drawing/2014/main" id="{DA5624BE-71CC-D13F-822E-7A4683F992AE}"/>
                  </a:ext>
                </a:extLst>
              </p:cNvPr>
              <p:cNvCxnSpPr>
                <a:cxnSpLocks noChangeAspect="1"/>
              </p:cNvCxnSpPr>
              <p:nvPr/>
            </p:nvCxnSpPr>
            <p:spPr>
              <a:xfrm>
                <a:off x="6141766" y="4687341"/>
                <a:ext cx="257302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93" name="Rectangle 192">
                <a:extLst>
                  <a:ext uri="{FF2B5EF4-FFF2-40B4-BE49-F238E27FC236}">
                    <a16:creationId xmlns:a16="http://schemas.microsoft.com/office/drawing/2014/main" id="{836D2708-6F1D-BD87-B2F2-94E57C9D6963}"/>
                  </a:ext>
                </a:extLst>
              </p:cNvPr>
              <p:cNvSpPr>
                <a:spLocks noChangeAspect="1"/>
              </p:cNvSpPr>
              <p:nvPr/>
            </p:nvSpPr>
            <p:spPr>
              <a:xfrm>
                <a:off x="8149783" y="3750932"/>
                <a:ext cx="988860" cy="289310"/>
              </a:xfrm>
              <a:prstGeom prst="rect">
                <a:avLst/>
              </a:prstGeom>
            </p:spPr>
            <p:txBody>
              <a:bodyPr wrap="none">
                <a:spAutoFit/>
              </a:bodyPr>
              <a:lstStyle/>
              <a:p>
                <a:pPr>
                  <a:lnSpc>
                    <a:spcPct val="80000"/>
                  </a:lnSpc>
                </a:pPr>
                <a:r>
                  <a:rPr lang="en-US" sz="1600">
                    <a:solidFill>
                      <a:schemeClr val="accent5"/>
                    </a:solidFill>
                    <a:latin typeface="Cambria" panose="02040503050406030204" pitchFamily="18" charset="0"/>
                  </a:rPr>
                  <a:t>Wordline</a:t>
                </a:r>
              </a:p>
            </p:txBody>
          </p:sp>
          <p:sp>
            <p:nvSpPr>
              <p:cNvPr id="194" name="Rectangle 193">
                <a:extLst>
                  <a:ext uri="{FF2B5EF4-FFF2-40B4-BE49-F238E27FC236}">
                    <a16:creationId xmlns:a16="http://schemas.microsoft.com/office/drawing/2014/main" id="{19C14948-8E16-79C7-7F02-1AB868380E78}"/>
                  </a:ext>
                </a:extLst>
              </p:cNvPr>
              <p:cNvSpPr>
                <a:spLocks noChangeAspect="1"/>
              </p:cNvSpPr>
              <p:nvPr/>
            </p:nvSpPr>
            <p:spPr>
              <a:xfrm rot="5400000">
                <a:off x="6562496" y="4830493"/>
                <a:ext cx="397637" cy="289310"/>
              </a:xfrm>
              <a:prstGeom prst="rect">
                <a:avLst/>
              </a:prstGeom>
            </p:spPr>
            <p:txBody>
              <a:bodyPr wrap="square">
                <a:spAutoFit/>
              </a:bodyPr>
              <a:lstStyle/>
              <a:p>
                <a:pPr algn="ctr">
                  <a:lnSpc>
                    <a:spcPct val="80000"/>
                  </a:lnSpc>
                </a:pPr>
                <a:r>
                  <a:rPr lang="en-US" sz="1600">
                    <a:solidFill>
                      <a:schemeClr val="accent5"/>
                    </a:solidFill>
                  </a:rPr>
                  <a:t>…</a:t>
                </a:r>
              </a:p>
            </p:txBody>
          </p:sp>
          <p:cxnSp>
            <p:nvCxnSpPr>
              <p:cNvPr id="195" name="Straight Connector 124">
                <a:extLst>
                  <a:ext uri="{FF2B5EF4-FFF2-40B4-BE49-F238E27FC236}">
                    <a16:creationId xmlns:a16="http://schemas.microsoft.com/office/drawing/2014/main" id="{F2B4F430-C2F0-779A-2A20-00ABB8BE704B}"/>
                  </a:ext>
                </a:extLst>
              </p:cNvPr>
              <p:cNvCxnSpPr>
                <a:cxnSpLocks noChangeAspect="1"/>
              </p:cNvCxnSpPr>
              <p:nvPr/>
            </p:nvCxnSpPr>
            <p:spPr>
              <a:xfrm>
                <a:off x="6141766" y="4388303"/>
                <a:ext cx="257302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6" name="Straight Connector 124">
                <a:extLst>
                  <a:ext uri="{FF2B5EF4-FFF2-40B4-BE49-F238E27FC236}">
                    <a16:creationId xmlns:a16="http://schemas.microsoft.com/office/drawing/2014/main" id="{8480088A-0B88-CB54-3DD5-8D62F0D4674E}"/>
                  </a:ext>
                </a:extLst>
              </p:cNvPr>
              <p:cNvCxnSpPr>
                <a:cxnSpLocks noChangeAspect="1"/>
              </p:cNvCxnSpPr>
              <p:nvPr/>
            </p:nvCxnSpPr>
            <p:spPr>
              <a:xfrm>
                <a:off x="6141766" y="4080669"/>
                <a:ext cx="257302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97" name="Rectangle 196">
                <a:extLst>
                  <a:ext uri="{FF2B5EF4-FFF2-40B4-BE49-F238E27FC236}">
                    <a16:creationId xmlns:a16="http://schemas.microsoft.com/office/drawing/2014/main" id="{971DD877-A583-9A91-0B68-1F915E32A81D}"/>
                  </a:ext>
                </a:extLst>
              </p:cNvPr>
              <p:cNvSpPr>
                <a:spLocks noChangeAspect="1"/>
              </p:cNvSpPr>
              <p:nvPr/>
            </p:nvSpPr>
            <p:spPr>
              <a:xfrm rot="5400000">
                <a:off x="7008596" y="4837124"/>
                <a:ext cx="397637" cy="289310"/>
              </a:xfrm>
              <a:prstGeom prst="rect">
                <a:avLst/>
              </a:prstGeom>
            </p:spPr>
            <p:txBody>
              <a:bodyPr wrap="square">
                <a:spAutoFit/>
              </a:bodyPr>
              <a:lstStyle/>
              <a:p>
                <a:pPr algn="ctr">
                  <a:lnSpc>
                    <a:spcPct val="80000"/>
                  </a:lnSpc>
                </a:pPr>
                <a:r>
                  <a:rPr lang="en-US" sz="1600">
                    <a:solidFill>
                      <a:schemeClr val="accent5"/>
                    </a:solidFill>
                  </a:rPr>
                  <a:t>…</a:t>
                </a:r>
              </a:p>
            </p:txBody>
          </p:sp>
          <p:sp>
            <p:nvSpPr>
              <p:cNvPr id="198" name="Rectangle 197">
                <a:extLst>
                  <a:ext uri="{FF2B5EF4-FFF2-40B4-BE49-F238E27FC236}">
                    <a16:creationId xmlns:a16="http://schemas.microsoft.com/office/drawing/2014/main" id="{EAD7B8A5-E051-739F-85A1-00D0C82DDE71}"/>
                  </a:ext>
                </a:extLst>
              </p:cNvPr>
              <p:cNvSpPr>
                <a:spLocks noChangeAspect="1"/>
              </p:cNvSpPr>
              <p:nvPr/>
            </p:nvSpPr>
            <p:spPr>
              <a:xfrm rot="5400000">
                <a:off x="7414792" y="4846068"/>
                <a:ext cx="397637" cy="289310"/>
              </a:xfrm>
              <a:prstGeom prst="rect">
                <a:avLst/>
              </a:prstGeom>
            </p:spPr>
            <p:txBody>
              <a:bodyPr wrap="square">
                <a:spAutoFit/>
              </a:bodyPr>
              <a:lstStyle/>
              <a:p>
                <a:pPr algn="ctr">
                  <a:lnSpc>
                    <a:spcPct val="80000"/>
                  </a:lnSpc>
                </a:pPr>
                <a:r>
                  <a:rPr lang="en-US" sz="1600">
                    <a:solidFill>
                      <a:schemeClr val="accent5"/>
                    </a:solidFill>
                  </a:rPr>
                  <a:t>…</a:t>
                </a:r>
              </a:p>
            </p:txBody>
          </p:sp>
          <p:sp>
            <p:nvSpPr>
              <p:cNvPr id="199" name="Rectangle 198">
                <a:extLst>
                  <a:ext uri="{FF2B5EF4-FFF2-40B4-BE49-F238E27FC236}">
                    <a16:creationId xmlns:a16="http://schemas.microsoft.com/office/drawing/2014/main" id="{ECFB6A59-8447-4649-553A-D7FAFDA337F2}"/>
                  </a:ext>
                </a:extLst>
              </p:cNvPr>
              <p:cNvSpPr>
                <a:spLocks noChangeAspect="1"/>
              </p:cNvSpPr>
              <p:nvPr/>
            </p:nvSpPr>
            <p:spPr>
              <a:xfrm rot="5400000">
                <a:off x="7844255" y="4859392"/>
                <a:ext cx="397637" cy="289310"/>
              </a:xfrm>
              <a:prstGeom prst="rect">
                <a:avLst/>
              </a:prstGeom>
            </p:spPr>
            <p:txBody>
              <a:bodyPr wrap="square">
                <a:spAutoFit/>
              </a:bodyPr>
              <a:lstStyle/>
              <a:p>
                <a:pPr algn="ctr">
                  <a:lnSpc>
                    <a:spcPct val="80000"/>
                  </a:lnSpc>
                </a:pPr>
                <a:r>
                  <a:rPr lang="en-US" sz="1600">
                    <a:solidFill>
                      <a:schemeClr val="accent5"/>
                    </a:solidFill>
                  </a:rPr>
                  <a:t>…</a:t>
                </a:r>
              </a:p>
            </p:txBody>
          </p:sp>
        </p:grpSp>
        <p:grpSp>
          <p:nvGrpSpPr>
            <p:cNvPr id="200" name="Cells">
              <a:extLst>
                <a:ext uri="{FF2B5EF4-FFF2-40B4-BE49-F238E27FC236}">
                  <a16:creationId xmlns:a16="http://schemas.microsoft.com/office/drawing/2014/main" id="{4BAA587F-F494-EC27-1AAC-5FA880E7AC1D}"/>
                </a:ext>
              </a:extLst>
            </p:cNvPr>
            <p:cNvGrpSpPr/>
            <p:nvPr/>
          </p:nvGrpSpPr>
          <p:grpSpPr>
            <a:xfrm>
              <a:off x="5575231" y="2357848"/>
              <a:ext cx="1926185" cy="1345712"/>
              <a:chOff x="6392605" y="3472780"/>
              <a:chExt cx="1926185" cy="1345712"/>
            </a:xfrm>
          </p:grpSpPr>
          <p:cxnSp>
            <p:nvCxnSpPr>
              <p:cNvPr id="201" name="Straight Arrow Connector 200">
                <a:extLst>
                  <a:ext uri="{FF2B5EF4-FFF2-40B4-BE49-F238E27FC236}">
                    <a16:creationId xmlns:a16="http://schemas.microsoft.com/office/drawing/2014/main" id="{2A0C9346-7E76-0789-5AD3-31F7EBB888F3}"/>
                  </a:ext>
                </a:extLst>
              </p:cNvPr>
              <p:cNvCxnSpPr>
                <a:cxnSpLocks noChangeAspect="1"/>
              </p:cNvCxnSpPr>
              <p:nvPr/>
            </p:nvCxnSpPr>
            <p:spPr>
              <a:xfrm flipV="1">
                <a:off x="7002300" y="3727542"/>
                <a:ext cx="184739" cy="2376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2" name="Rectangle 201">
                <a:extLst>
                  <a:ext uri="{FF2B5EF4-FFF2-40B4-BE49-F238E27FC236}">
                    <a16:creationId xmlns:a16="http://schemas.microsoft.com/office/drawing/2014/main" id="{BA5AE1C9-7066-079B-3985-98AEBA9800A8}"/>
                  </a:ext>
                </a:extLst>
              </p:cNvPr>
              <p:cNvSpPr>
                <a:spLocks noChangeAspect="1"/>
              </p:cNvSpPr>
              <p:nvPr/>
            </p:nvSpPr>
            <p:spPr>
              <a:xfrm>
                <a:off x="6910491" y="3472780"/>
                <a:ext cx="1116011" cy="289310"/>
              </a:xfrm>
              <a:prstGeom prst="rect">
                <a:avLst/>
              </a:prstGeom>
            </p:spPr>
            <p:txBody>
              <a:bodyPr wrap="none">
                <a:spAutoFit/>
              </a:bodyPr>
              <a:lstStyle/>
              <a:p>
                <a:pPr>
                  <a:lnSpc>
                    <a:spcPct val="80000"/>
                  </a:lnSpc>
                </a:pPr>
                <a:r>
                  <a:rPr lang="en-US" sz="1600">
                    <a:latin typeface="Cambria" panose="02040503050406030204" pitchFamily="18" charset="0"/>
                  </a:rPr>
                  <a:t>DRAM Cell</a:t>
                </a:r>
              </a:p>
            </p:txBody>
          </p:sp>
          <p:sp>
            <p:nvSpPr>
              <p:cNvPr id="203" name="Oval 131">
                <a:extLst>
                  <a:ext uri="{FF2B5EF4-FFF2-40B4-BE49-F238E27FC236}">
                    <a16:creationId xmlns:a16="http://schemas.microsoft.com/office/drawing/2014/main" id="{DFF38FBD-C905-1AFB-659D-8B36B55D8A07}"/>
                  </a:ext>
                </a:extLst>
              </p:cNvPr>
              <p:cNvSpPr>
                <a:spLocks noChangeAspect="1"/>
              </p:cNvSpPr>
              <p:nvPr/>
            </p:nvSpPr>
            <p:spPr>
              <a:xfrm>
                <a:off x="8092476" y="4581898"/>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134">
                <a:extLst>
                  <a:ext uri="{FF2B5EF4-FFF2-40B4-BE49-F238E27FC236}">
                    <a16:creationId xmlns:a16="http://schemas.microsoft.com/office/drawing/2014/main" id="{B84BCFC1-5111-04FB-D249-B4511DE68B20}"/>
                  </a:ext>
                </a:extLst>
              </p:cNvPr>
              <p:cNvSpPr>
                <a:spLocks noChangeAspect="1"/>
              </p:cNvSpPr>
              <p:nvPr/>
            </p:nvSpPr>
            <p:spPr>
              <a:xfrm>
                <a:off x="6834381" y="4582779"/>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137">
                <a:extLst>
                  <a:ext uri="{FF2B5EF4-FFF2-40B4-BE49-F238E27FC236}">
                    <a16:creationId xmlns:a16="http://schemas.microsoft.com/office/drawing/2014/main" id="{449C1954-01E5-750D-449C-E7E2EE4ABD73}"/>
                  </a:ext>
                </a:extLst>
              </p:cNvPr>
              <p:cNvSpPr>
                <a:spLocks noChangeAspect="1"/>
              </p:cNvSpPr>
              <p:nvPr/>
            </p:nvSpPr>
            <p:spPr>
              <a:xfrm>
                <a:off x="7668619" y="4290701"/>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140">
                <a:extLst>
                  <a:ext uri="{FF2B5EF4-FFF2-40B4-BE49-F238E27FC236}">
                    <a16:creationId xmlns:a16="http://schemas.microsoft.com/office/drawing/2014/main" id="{F8F9C617-7A97-C3B6-6B2B-534FE3374301}"/>
                  </a:ext>
                </a:extLst>
              </p:cNvPr>
              <p:cNvSpPr>
                <a:spLocks noChangeAspect="1"/>
              </p:cNvSpPr>
              <p:nvPr/>
            </p:nvSpPr>
            <p:spPr>
              <a:xfrm>
                <a:off x="8084968" y="3960591"/>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143">
                <a:extLst>
                  <a:ext uri="{FF2B5EF4-FFF2-40B4-BE49-F238E27FC236}">
                    <a16:creationId xmlns:a16="http://schemas.microsoft.com/office/drawing/2014/main" id="{7B8ADF5D-CB86-A2D0-CAEA-C63FFBAE4CFA}"/>
                  </a:ext>
                </a:extLst>
              </p:cNvPr>
              <p:cNvSpPr>
                <a:spLocks noChangeAspect="1"/>
              </p:cNvSpPr>
              <p:nvPr/>
            </p:nvSpPr>
            <p:spPr>
              <a:xfrm>
                <a:off x="6832027" y="3960591"/>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131">
                <a:extLst>
                  <a:ext uri="{FF2B5EF4-FFF2-40B4-BE49-F238E27FC236}">
                    <a16:creationId xmlns:a16="http://schemas.microsoft.com/office/drawing/2014/main" id="{F0002366-4253-C028-2F99-28EE54A2FB71}"/>
                  </a:ext>
                </a:extLst>
              </p:cNvPr>
              <p:cNvSpPr>
                <a:spLocks noChangeAspect="1"/>
              </p:cNvSpPr>
              <p:nvPr/>
            </p:nvSpPr>
            <p:spPr>
              <a:xfrm>
                <a:off x="7249061" y="4592178"/>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134">
                <a:extLst>
                  <a:ext uri="{FF2B5EF4-FFF2-40B4-BE49-F238E27FC236}">
                    <a16:creationId xmlns:a16="http://schemas.microsoft.com/office/drawing/2014/main" id="{5150B439-FDCA-BE57-5E14-41BB655DB1A9}"/>
                  </a:ext>
                </a:extLst>
              </p:cNvPr>
              <p:cNvSpPr>
                <a:spLocks noChangeAspect="1"/>
              </p:cNvSpPr>
              <p:nvPr/>
            </p:nvSpPr>
            <p:spPr>
              <a:xfrm>
                <a:off x="8092476" y="4290701"/>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137">
                <a:extLst>
                  <a:ext uri="{FF2B5EF4-FFF2-40B4-BE49-F238E27FC236}">
                    <a16:creationId xmlns:a16="http://schemas.microsoft.com/office/drawing/2014/main" id="{39ACF8FA-9365-2ACF-04E4-7156845F1339}"/>
                  </a:ext>
                </a:extLst>
              </p:cNvPr>
              <p:cNvSpPr>
                <a:spLocks noChangeAspect="1"/>
              </p:cNvSpPr>
              <p:nvPr/>
            </p:nvSpPr>
            <p:spPr>
              <a:xfrm>
                <a:off x="6832027" y="4275146"/>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140">
                <a:extLst>
                  <a:ext uri="{FF2B5EF4-FFF2-40B4-BE49-F238E27FC236}">
                    <a16:creationId xmlns:a16="http://schemas.microsoft.com/office/drawing/2014/main" id="{11CC904F-B04B-D9B6-B4E8-BB244736BA88}"/>
                  </a:ext>
                </a:extLst>
              </p:cNvPr>
              <p:cNvSpPr>
                <a:spLocks noChangeAspect="1"/>
              </p:cNvSpPr>
              <p:nvPr/>
            </p:nvSpPr>
            <p:spPr>
              <a:xfrm>
                <a:off x="7668215" y="3960591"/>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143">
                <a:extLst>
                  <a:ext uri="{FF2B5EF4-FFF2-40B4-BE49-F238E27FC236}">
                    <a16:creationId xmlns:a16="http://schemas.microsoft.com/office/drawing/2014/main" id="{2F392704-4E26-B970-536B-C28E4E705E9A}"/>
                  </a:ext>
                </a:extLst>
              </p:cNvPr>
              <p:cNvSpPr>
                <a:spLocks noChangeAspect="1"/>
              </p:cNvSpPr>
              <p:nvPr/>
            </p:nvSpPr>
            <p:spPr>
              <a:xfrm>
                <a:off x="6392605" y="3960591"/>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131">
                <a:extLst>
                  <a:ext uri="{FF2B5EF4-FFF2-40B4-BE49-F238E27FC236}">
                    <a16:creationId xmlns:a16="http://schemas.microsoft.com/office/drawing/2014/main" id="{07824F4F-D352-3263-271F-D36824674E68}"/>
                  </a:ext>
                </a:extLst>
              </p:cNvPr>
              <p:cNvSpPr>
                <a:spLocks noChangeAspect="1"/>
              </p:cNvSpPr>
              <p:nvPr/>
            </p:nvSpPr>
            <p:spPr>
              <a:xfrm>
                <a:off x="7663741" y="4588263"/>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134">
                <a:extLst>
                  <a:ext uri="{FF2B5EF4-FFF2-40B4-BE49-F238E27FC236}">
                    <a16:creationId xmlns:a16="http://schemas.microsoft.com/office/drawing/2014/main" id="{CE8D0B0B-DF3E-541D-47B5-0D04448BA0CE}"/>
                  </a:ext>
                </a:extLst>
              </p:cNvPr>
              <p:cNvSpPr>
                <a:spLocks noChangeAspect="1"/>
              </p:cNvSpPr>
              <p:nvPr/>
            </p:nvSpPr>
            <p:spPr>
              <a:xfrm>
                <a:off x="6396345" y="4588263"/>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137">
                <a:extLst>
                  <a:ext uri="{FF2B5EF4-FFF2-40B4-BE49-F238E27FC236}">
                    <a16:creationId xmlns:a16="http://schemas.microsoft.com/office/drawing/2014/main" id="{A029031D-A096-6C3D-7D25-6A1D4296D49A}"/>
                  </a:ext>
                </a:extLst>
              </p:cNvPr>
              <p:cNvSpPr>
                <a:spLocks noChangeAspect="1"/>
              </p:cNvSpPr>
              <p:nvPr/>
            </p:nvSpPr>
            <p:spPr>
              <a:xfrm>
                <a:off x="7241286" y="4284545"/>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140">
                <a:extLst>
                  <a:ext uri="{FF2B5EF4-FFF2-40B4-BE49-F238E27FC236}">
                    <a16:creationId xmlns:a16="http://schemas.microsoft.com/office/drawing/2014/main" id="{947537AC-0593-97B3-5DA0-2B51B63A2E05}"/>
                  </a:ext>
                </a:extLst>
              </p:cNvPr>
              <p:cNvSpPr>
                <a:spLocks noChangeAspect="1"/>
              </p:cNvSpPr>
              <p:nvPr/>
            </p:nvSpPr>
            <p:spPr>
              <a:xfrm>
                <a:off x="6392605" y="4284545"/>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143">
                <a:extLst>
                  <a:ext uri="{FF2B5EF4-FFF2-40B4-BE49-F238E27FC236}">
                    <a16:creationId xmlns:a16="http://schemas.microsoft.com/office/drawing/2014/main" id="{4152EC83-C3D9-E659-3EAF-5E3233A64A26}"/>
                  </a:ext>
                </a:extLst>
              </p:cNvPr>
              <p:cNvSpPr>
                <a:spLocks noChangeAspect="1"/>
              </p:cNvSpPr>
              <p:nvPr/>
            </p:nvSpPr>
            <p:spPr>
              <a:xfrm>
                <a:off x="7234784" y="3957949"/>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8" name="RowBuffer">
              <a:extLst>
                <a:ext uri="{FF2B5EF4-FFF2-40B4-BE49-F238E27FC236}">
                  <a16:creationId xmlns:a16="http://schemas.microsoft.com/office/drawing/2014/main" id="{F8BC804D-96BD-56AE-A73A-277115610960}"/>
                </a:ext>
              </a:extLst>
            </p:cNvPr>
            <p:cNvSpPr>
              <a:spLocks/>
            </p:cNvSpPr>
            <p:nvPr/>
          </p:nvSpPr>
          <p:spPr>
            <a:xfrm>
              <a:off x="5324392" y="4114066"/>
              <a:ext cx="2573020" cy="306535"/>
            </a:xfrm>
            <a:prstGeom prst="roundRect">
              <a:avLst>
                <a:gd name="adj" fmla="val 5443"/>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90000"/>
                </a:lnSpc>
              </a:pPr>
              <a:r>
                <a:rPr lang="en-US" sz="2400" b="1">
                  <a:solidFill>
                    <a:schemeClr val="accent1">
                      <a:lumMod val="20000"/>
                      <a:lumOff val="80000"/>
                    </a:schemeClr>
                  </a:solidFill>
                  <a:latin typeface="Cambria" panose="02040503050406030204" pitchFamily="18" charset="0"/>
                </a:rPr>
                <a:t>Row Buffer</a:t>
              </a:r>
            </a:p>
          </p:txBody>
        </p:sp>
        <p:grpSp>
          <p:nvGrpSpPr>
            <p:cNvPr id="219" name="Group 218">
              <a:extLst>
                <a:ext uri="{FF2B5EF4-FFF2-40B4-BE49-F238E27FC236}">
                  <a16:creationId xmlns:a16="http://schemas.microsoft.com/office/drawing/2014/main" id="{E4E1B859-8733-BD4A-5834-5C301258DC6B}"/>
                </a:ext>
              </a:extLst>
            </p:cNvPr>
            <p:cNvGrpSpPr/>
            <p:nvPr/>
          </p:nvGrpSpPr>
          <p:grpSpPr>
            <a:xfrm>
              <a:off x="5226790" y="2294708"/>
              <a:ext cx="3011929" cy="1819358"/>
              <a:chOff x="475355" y="883624"/>
              <a:chExt cx="3011929" cy="1819358"/>
            </a:xfrm>
          </p:grpSpPr>
          <p:sp>
            <p:nvSpPr>
              <p:cNvPr id="220" name="shade1">
                <a:extLst>
                  <a:ext uri="{FF2B5EF4-FFF2-40B4-BE49-F238E27FC236}">
                    <a16:creationId xmlns:a16="http://schemas.microsoft.com/office/drawing/2014/main" id="{BB0226B5-C197-B1DB-4BA3-433E744CE6D5}"/>
                  </a:ext>
                </a:extLst>
              </p:cNvPr>
              <p:cNvSpPr/>
              <p:nvPr/>
            </p:nvSpPr>
            <p:spPr>
              <a:xfrm>
                <a:off x="482484" y="883624"/>
                <a:ext cx="3004800" cy="805769"/>
              </a:xfrm>
              <a:prstGeom prst="rect">
                <a:avLst/>
              </a:prstGeom>
              <a:solidFill>
                <a:srgbClr val="F2F2F2">
                  <a:alpha val="7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shade2">
                <a:extLst>
                  <a:ext uri="{FF2B5EF4-FFF2-40B4-BE49-F238E27FC236}">
                    <a16:creationId xmlns:a16="http://schemas.microsoft.com/office/drawing/2014/main" id="{9877C216-C0FB-97E3-FCC8-2EBDE253CCED}"/>
                  </a:ext>
                </a:extLst>
              </p:cNvPr>
              <p:cNvGrpSpPr/>
              <p:nvPr/>
            </p:nvGrpSpPr>
            <p:grpSpPr>
              <a:xfrm>
                <a:off x="475355" y="1705630"/>
                <a:ext cx="3011929" cy="997352"/>
                <a:chOff x="475355" y="1705630"/>
                <a:chExt cx="3011929" cy="997352"/>
              </a:xfrm>
            </p:grpSpPr>
            <p:sp>
              <p:nvSpPr>
                <p:cNvPr id="222" name="Rectangle 221">
                  <a:extLst>
                    <a:ext uri="{FF2B5EF4-FFF2-40B4-BE49-F238E27FC236}">
                      <a16:creationId xmlns:a16="http://schemas.microsoft.com/office/drawing/2014/main" id="{4D4BCBA2-9E64-752E-5159-DD6C921CC245}"/>
                    </a:ext>
                  </a:extLst>
                </p:cNvPr>
                <p:cNvSpPr/>
                <p:nvPr/>
              </p:nvSpPr>
              <p:spPr>
                <a:xfrm>
                  <a:off x="572957" y="1705630"/>
                  <a:ext cx="2558770" cy="32939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9B8D1A29-0433-E13A-3A68-53C00684D3F6}"/>
                    </a:ext>
                  </a:extLst>
                </p:cNvPr>
                <p:cNvSpPr/>
                <p:nvPr/>
              </p:nvSpPr>
              <p:spPr>
                <a:xfrm>
                  <a:off x="475355" y="2052534"/>
                  <a:ext cx="3011929" cy="640265"/>
                </a:xfrm>
                <a:prstGeom prst="rect">
                  <a:avLst/>
                </a:prstGeom>
                <a:solidFill>
                  <a:srgbClr val="F2F2F2">
                    <a:alpha val="7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4" name="Straight Arrow Connector 223">
                  <a:extLst>
                    <a:ext uri="{FF2B5EF4-FFF2-40B4-BE49-F238E27FC236}">
                      <a16:creationId xmlns:a16="http://schemas.microsoft.com/office/drawing/2014/main" id="{7563456A-CB72-E9A7-7CA6-513D80E1433B}"/>
                    </a:ext>
                  </a:extLst>
                </p:cNvPr>
                <p:cNvCxnSpPr>
                  <a:cxnSpLocks/>
                  <a:stCxn id="222" idx="2"/>
                  <a:endCxn id="218" idx="0"/>
                </p:cNvCxnSpPr>
                <p:nvPr/>
              </p:nvCxnSpPr>
              <p:spPr>
                <a:xfrm>
                  <a:off x="1852342" y="2035027"/>
                  <a:ext cx="7125" cy="66795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25" name="Group 224">
              <a:extLst>
                <a:ext uri="{FF2B5EF4-FFF2-40B4-BE49-F238E27FC236}">
                  <a16:creationId xmlns:a16="http://schemas.microsoft.com/office/drawing/2014/main" id="{8FE18FE2-1FAF-9592-1825-0B2E8B3CFA34}"/>
                </a:ext>
              </a:extLst>
            </p:cNvPr>
            <p:cNvGrpSpPr/>
            <p:nvPr/>
          </p:nvGrpSpPr>
          <p:grpSpPr>
            <a:xfrm>
              <a:off x="5322869" y="4420601"/>
              <a:ext cx="2573019" cy="686762"/>
              <a:chOff x="571434" y="3305246"/>
              <a:chExt cx="2573019" cy="686762"/>
            </a:xfrm>
          </p:grpSpPr>
          <p:sp>
            <p:nvSpPr>
              <p:cNvPr id="226" name="TextBox 225">
                <a:extLst>
                  <a:ext uri="{FF2B5EF4-FFF2-40B4-BE49-F238E27FC236}">
                    <a16:creationId xmlns:a16="http://schemas.microsoft.com/office/drawing/2014/main" id="{1814E06E-9BB8-9FC8-DF56-9BC21FC2A3D5}"/>
                  </a:ext>
                </a:extLst>
              </p:cNvPr>
              <p:cNvSpPr txBox="1"/>
              <p:nvPr/>
            </p:nvSpPr>
            <p:spPr>
              <a:xfrm>
                <a:off x="571434" y="3591898"/>
                <a:ext cx="2573019" cy="400110"/>
              </a:xfrm>
              <a:prstGeom prst="rect">
                <a:avLst/>
              </a:prstGeom>
              <a:noFill/>
              <a:ln>
                <a:solidFill>
                  <a:schemeClr val="bg1"/>
                </a:solidFill>
              </a:ln>
            </p:spPr>
            <p:txBody>
              <a:bodyPr wrap="square" rtlCol="0">
                <a:spAutoFit/>
              </a:bodyPr>
              <a:lstStyle/>
              <a:p>
                <a:pPr algn="ctr"/>
                <a:r>
                  <a:rPr lang="en-US" sz="2000" dirty="0">
                    <a:solidFill>
                      <a:srgbClr val="BD5511"/>
                    </a:solidFill>
                    <a:latin typeface="Cambria" panose="02040503050406030204" pitchFamily="18" charset="0"/>
                  </a:rPr>
                  <a:t>I/O Circuitry</a:t>
                </a:r>
              </a:p>
            </p:txBody>
          </p:sp>
          <p:cxnSp>
            <p:nvCxnSpPr>
              <p:cNvPr id="227" name="Straight Arrow Connector 226">
                <a:extLst>
                  <a:ext uri="{FF2B5EF4-FFF2-40B4-BE49-F238E27FC236}">
                    <a16:creationId xmlns:a16="http://schemas.microsoft.com/office/drawing/2014/main" id="{78FC0A33-5C97-3448-8400-55298613C805}"/>
                  </a:ext>
                </a:extLst>
              </p:cNvPr>
              <p:cNvCxnSpPr>
                <a:cxnSpLocks/>
                <a:stCxn id="226" idx="0"/>
                <a:endCxn id="218" idx="2"/>
              </p:cNvCxnSpPr>
              <p:nvPr/>
            </p:nvCxnSpPr>
            <p:spPr>
              <a:xfrm flipV="1">
                <a:off x="1857944" y="3305246"/>
                <a:ext cx="1523" cy="286652"/>
              </a:xfrm>
              <a:prstGeom prst="straightConnector1">
                <a:avLst/>
              </a:prstGeom>
              <a:ln w="38100">
                <a:solidFill>
                  <a:srgbClr val="BD541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75836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591AAD8-8B9E-F441-B3D7-A9A6729D3F61}"/>
              </a:ext>
            </a:extLst>
          </p:cNvPr>
          <p:cNvSpPr/>
          <p:nvPr/>
        </p:nvSpPr>
        <p:spPr>
          <a:xfrm>
            <a:off x="235868" y="5424008"/>
            <a:ext cx="8672264" cy="648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latin typeface="Cambria" panose="02040503050406030204" pitchFamily="18" charset="0"/>
              </a:rPr>
              <a:t>Conclusions</a:t>
            </a:r>
          </a:p>
        </p:txBody>
      </p:sp>
      <p:sp>
        <p:nvSpPr>
          <p:cNvPr id="16" name="Rectangle 15">
            <a:extLst>
              <a:ext uri="{FF2B5EF4-FFF2-40B4-BE49-F238E27FC236}">
                <a16:creationId xmlns:a16="http://schemas.microsoft.com/office/drawing/2014/main" id="{C4F7C2E8-FACF-A344-B41E-7283F0886952}"/>
              </a:ext>
            </a:extLst>
          </p:cNvPr>
          <p:cNvSpPr/>
          <p:nvPr/>
        </p:nvSpPr>
        <p:spPr>
          <a:xfrm>
            <a:off x="235868" y="1011116"/>
            <a:ext cx="8672264" cy="648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Cambria" panose="02040503050406030204" pitchFamily="18" charset="0"/>
              </a:rPr>
              <a:t>Motivation and Goal</a:t>
            </a:r>
          </a:p>
        </p:txBody>
      </p:sp>
      <p:sp>
        <p:nvSpPr>
          <p:cNvPr id="2" name="Title 1"/>
          <p:cNvSpPr>
            <a:spLocks noGrp="1"/>
          </p:cNvSpPr>
          <p:nvPr>
            <p:ph type="title"/>
          </p:nvPr>
        </p:nvSpPr>
        <p:spPr>
          <a:xfrm>
            <a:off x="107576" y="0"/>
            <a:ext cx="8880045" cy="770467"/>
          </a:xfrm>
        </p:spPr>
        <p:txBody>
          <a:bodyPr/>
          <a:lstStyle/>
          <a:p>
            <a:r>
              <a:rPr lang="en-US" sz="3600" b="1" dirty="0"/>
              <a:t>Outline</a:t>
            </a:r>
          </a:p>
        </p:txBody>
      </p:sp>
      <p:sp>
        <p:nvSpPr>
          <p:cNvPr id="6" name="Content Placeholder 5" hidden="1">
            <a:extLst>
              <a:ext uri="{FF2B5EF4-FFF2-40B4-BE49-F238E27FC236}">
                <a16:creationId xmlns:a16="http://schemas.microsoft.com/office/drawing/2014/main" id="{8E8EDEFF-E6DD-CC47-AE02-196B3AC1525F}"/>
              </a:ext>
            </a:extLst>
          </p:cNvPr>
          <p:cNvSpPr>
            <a:spLocks noGrp="1"/>
          </p:cNvSpPr>
          <p:nvPr>
            <p:ph idx="1"/>
          </p:nvPr>
        </p:nvSpPr>
        <p:spPr>
          <a:xfrm>
            <a:off x="216313" y="1038366"/>
            <a:ext cx="8592679" cy="5148882"/>
          </a:xfrm>
        </p:spPr>
        <p:txBody>
          <a:bodyPr>
            <a:normAutofit fontScale="92500" lnSpcReduction="10000"/>
          </a:bodyPr>
          <a:lstStyle/>
          <a:p>
            <a:pPr marL="0" indent="0">
              <a:lnSpc>
                <a:spcPct val="200000"/>
              </a:lnSpc>
              <a:spcBef>
                <a:spcPts val="700"/>
              </a:spcBef>
              <a:buNone/>
            </a:pPr>
            <a:r>
              <a:rPr lang="en-US">
                <a:solidFill>
                  <a:srgbClr val="BFBFBF"/>
                </a:solidFill>
              </a:rPr>
              <a:t>Motivation and Goal</a:t>
            </a:r>
          </a:p>
          <a:p>
            <a:pPr marL="0" indent="0">
              <a:lnSpc>
                <a:spcPct val="200000"/>
              </a:lnSpc>
              <a:spcBef>
                <a:spcPts val="700"/>
              </a:spcBef>
              <a:buNone/>
            </a:pPr>
            <a:r>
              <a:rPr lang="en-US">
                <a:solidFill>
                  <a:srgbClr val="BFBFBF"/>
                </a:solidFill>
              </a:rPr>
              <a:t>Experimental Methodology</a:t>
            </a:r>
          </a:p>
          <a:p>
            <a:pPr marL="0" indent="0">
              <a:lnSpc>
                <a:spcPct val="200000"/>
              </a:lnSpc>
              <a:spcBef>
                <a:spcPts val="700"/>
              </a:spcBef>
              <a:buNone/>
            </a:pPr>
            <a:r>
              <a:rPr lang="en-US">
                <a:solidFill>
                  <a:srgbClr val="BFBFBF"/>
                </a:solidFill>
              </a:rPr>
              <a:t>Temperature Analysis</a:t>
            </a:r>
          </a:p>
          <a:p>
            <a:pPr marL="0" indent="0">
              <a:lnSpc>
                <a:spcPct val="200000"/>
              </a:lnSpc>
              <a:spcBef>
                <a:spcPts val="700"/>
              </a:spcBef>
              <a:buNone/>
            </a:pPr>
            <a:r>
              <a:rPr lang="en-US">
                <a:solidFill>
                  <a:srgbClr val="BFBFBF"/>
                </a:solidFill>
              </a:rPr>
              <a:t>Aggressor Row Active Time Analysis</a:t>
            </a:r>
          </a:p>
          <a:p>
            <a:pPr marL="0" indent="0">
              <a:lnSpc>
                <a:spcPct val="200000"/>
              </a:lnSpc>
              <a:spcBef>
                <a:spcPts val="700"/>
              </a:spcBef>
              <a:buNone/>
            </a:pPr>
            <a:r>
              <a:rPr lang="en-US">
                <a:solidFill>
                  <a:srgbClr val="BFBFBF"/>
                </a:solidFill>
              </a:rPr>
              <a:t>Spatial Variation Analysis</a:t>
            </a:r>
          </a:p>
          <a:p>
            <a:pPr marL="0" indent="0">
              <a:lnSpc>
                <a:spcPct val="200000"/>
              </a:lnSpc>
              <a:spcBef>
                <a:spcPts val="700"/>
              </a:spcBef>
              <a:buNone/>
            </a:pPr>
            <a:r>
              <a:rPr lang="en-US">
                <a:solidFill>
                  <a:srgbClr val="BFBFBF"/>
                </a:solidFill>
              </a:rPr>
              <a:t>Implications on Attacks and Defenses</a:t>
            </a:r>
          </a:p>
          <a:p>
            <a:pPr marL="0" indent="0">
              <a:lnSpc>
                <a:spcPct val="200000"/>
              </a:lnSpc>
              <a:spcBef>
                <a:spcPts val="700"/>
              </a:spcBef>
              <a:buNone/>
            </a:pPr>
            <a:r>
              <a:rPr lang="en-US">
                <a:solidFill>
                  <a:srgbClr val="BFBFBF"/>
                </a:solidFill>
              </a:rPr>
              <a:t>Conclusions</a:t>
            </a:r>
          </a:p>
          <a:p>
            <a:pPr marL="0" indent="0">
              <a:lnSpc>
                <a:spcPct val="200000"/>
              </a:lnSpc>
              <a:buNone/>
            </a:pPr>
            <a:endParaRPr lang="en-US">
              <a:solidFill>
                <a:srgbClr val="BFBFBF"/>
              </a:solidFill>
            </a:endParaRPr>
          </a:p>
        </p:txBody>
      </p:sp>
      <p:sp>
        <p:nvSpPr>
          <p:cNvPr id="26" name="Rectangle 25">
            <a:extLst>
              <a:ext uri="{FF2B5EF4-FFF2-40B4-BE49-F238E27FC236}">
                <a16:creationId xmlns:a16="http://schemas.microsoft.com/office/drawing/2014/main" id="{B42F442F-3A35-1441-816F-E719C1E2BEDF}"/>
              </a:ext>
            </a:extLst>
          </p:cNvPr>
          <p:cNvSpPr/>
          <p:nvPr/>
        </p:nvSpPr>
        <p:spPr>
          <a:xfrm>
            <a:off x="235868" y="2114339"/>
            <a:ext cx="8672264" cy="648000"/>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latin typeface="Cambria" panose="02040503050406030204" pitchFamily="18" charset="0"/>
              </a:rPr>
              <a:t>Experimental Methodology</a:t>
            </a:r>
          </a:p>
        </p:txBody>
      </p:sp>
      <p:sp>
        <p:nvSpPr>
          <p:cNvPr id="28" name="Rectangle 27">
            <a:extLst>
              <a:ext uri="{FF2B5EF4-FFF2-40B4-BE49-F238E27FC236}">
                <a16:creationId xmlns:a16="http://schemas.microsoft.com/office/drawing/2014/main" id="{66163B4B-BB3A-4F49-B060-4F2F9E78B480}"/>
              </a:ext>
            </a:extLst>
          </p:cNvPr>
          <p:cNvSpPr/>
          <p:nvPr/>
        </p:nvSpPr>
        <p:spPr>
          <a:xfrm>
            <a:off x="235868" y="3217562"/>
            <a:ext cx="8672264" cy="648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Cambria" panose="02040503050406030204" pitchFamily="18" charset="0"/>
              </a:rPr>
              <a:t>RowHammer Under Reduced </a:t>
            </a:r>
            <a:r>
              <a:rPr lang="en-US" sz="2800" dirty="0" err="1">
                <a:latin typeface="Cambria" panose="02040503050406030204" pitchFamily="18" charset="0"/>
              </a:rPr>
              <a:t>Wordline</a:t>
            </a:r>
            <a:r>
              <a:rPr lang="en-US" sz="2800" dirty="0">
                <a:latin typeface="Cambria" panose="02040503050406030204" pitchFamily="18" charset="0"/>
              </a:rPr>
              <a:t> Voltage</a:t>
            </a:r>
          </a:p>
        </p:txBody>
      </p:sp>
      <p:sp>
        <p:nvSpPr>
          <p:cNvPr id="30" name="Rectangle 29">
            <a:extLst>
              <a:ext uri="{FF2B5EF4-FFF2-40B4-BE49-F238E27FC236}">
                <a16:creationId xmlns:a16="http://schemas.microsoft.com/office/drawing/2014/main" id="{F323554B-6458-8143-80B2-CE61E54CE880}"/>
              </a:ext>
            </a:extLst>
          </p:cNvPr>
          <p:cNvSpPr/>
          <p:nvPr/>
        </p:nvSpPr>
        <p:spPr>
          <a:xfrm>
            <a:off x="235868" y="4320785"/>
            <a:ext cx="8672264" cy="648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Cambria" panose="02040503050406030204" pitchFamily="18" charset="0"/>
              </a:rPr>
              <a:t>DRAM Operation Under Reduced </a:t>
            </a:r>
            <a:r>
              <a:rPr lang="en-US" sz="2800" dirty="0" err="1">
                <a:latin typeface="Cambria" panose="02040503050406030204" pitchFamily="18" charset="0"/>
              </a:rPr>
              <a:t>Wordline</a:t>
            </a:r>
            <a:r>
              <a:rPr lang="en-US" sz="2800" dirty="0">
                <a:latin typeface="Cambria" panose="02040503050406030204" pitchFamily="18" charset="0"/>
              </a:rPr>
              <a:t> Voltage</a:t>
            </a:r>
          </a:p>
        </p:txBody>
      </p:sp>
    </p:spTree>
    <p:extLst>
      <p:ext uri="{BB962C8B-B14F-4D97-AF65-F5344CB8AC3E}">
        <p14:creationId xmlns:p14="http://schemas.microsoft.com/office/powerpoint/2010/main" val="3885776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Testing Infrastructure</a:t>
            </a:r>
          </a:p>
        </p:txBody>
      </p:sp>
      <p:sp>
        <p:nvSpPr>
          <p:cNvPr id="5" name="Rectangle 4">
            <a:extLst>
              <a:ext uri="{FF2B5EF4-FFF2-40B4-BE49-F238E27FC236}">
                <a16:creationId xmlns:a16="http://schemas.microsoft.com/office/drawing/2014/main" id="{C4B6A481-3754-4809-844E-019BD3000795}"/>
              </a:ext>
            </a:extLst>
          </p:cNvPr>
          <p:cNvSpPr/>
          <p:nvPr/>
        </p:nvSpPr>
        <p:spPr>
          <a:xfrm>
            <a:off x="189560" y="764929"/>
            <a:ext cx="8954439" cy="424732"/>
          </a:xfrm>
          <a:prstGeom prst="rect">
            <a:avLst/>
          </a:prstGeom>
        </p:spPr>
        <p:txBody>
          <a:bodyPr wrap="square">
            <a:spAutoFit/>
          </a:bodyPr>
          <a:lstStyle/>
          <a:p>
            <a:pPr marL="11113" lvl="1">
              <a:lnSpc>
                <a:spcPct val="90000"/>
              </a:lnSpc>
              <a:spcBef>
                <a:spcPts val="400"/>
              </a:spcBef>
            </a:pPr>
            <a:r>
              <a:rPr lang="en-US" sz="2400" dirty="0">
                <a:solidFill>
                  <a:srgbClr val="C00000"/>
                </a:solidFill>
                <a:latin typeface="Cambria" panose="02040503050406030204" pitchFamily="18" charset="0"/>
              </a:rPr>
              <a:t>FPGA-based </a:t>
            </a:r>
            <a:r>
              <a:rPr lang="en-US" sz="2400" dirty="0" err="1">
                <a:solidFill>
                  <a:srgbClr val="C00000"/>
                </a:solidFill>
                <a:latin typeface="Cambria" panose="02040503050406030204" pitchFamily="18" charset="0"/>
              </a:rPr>
              <a:t>SoftMC</a:t>
            </a:r>
            <a:r>
              <a:rPr lang="en-US" sz="2400" dirty="0">
                <a:solidFill>
                  <a:srgbClr val="C00000"/>
                </a:solidFill>
                <a:latin typeface="Cambria" panose="02040503050406030204" pitchFamily="18" charset="0"/>
              </a:rPr>
              <a:t> (Xilinx </a:t>
            </a:r>
            <a:r>
              <a:rPr lang="en-US" sz="2400" dirty="0" err="1">
                <a:solidFill>
                  <a:srgbClr val="C00000"/>
                </a:solidFill>
                <a:latin typeface="Cambria" panose="02040503050406030204" pitchFamily="18" charset="0"/>
              </a:rPr>
              <a:t>Virtex</a:t>
            </a:r>
            <a:r>
              <a:rPr lang="en-US" sz="2400" dirty="0">
                <a:solidFill>
                  <a:srgbClr val="C00000"/>
                </a:solidFill>
                <a:latin typeface="Cambria" panose="02040503050406030204" pitchFamily="18" charset="0"/>
              </a:rPr>
              <a:t> </a:t>
            </a:r>
            <a:r>
              <a:rPr lang="en-US" sz="2400" dirty="0" err="1">
                <a:solidFill>
                  <a:srgbClr val="C00000"/>
                </a:solidFill>
                <a:latin typeface="Cambria" panose="02040503050406030204" pitchFamily="18" charset="0"/>
              </a:rPr>
              <a:t>UltraScale</a:t>
            </a:r>
            <a:r>
              <a:rPr lang="en-US" sz="2400" dirty="0">
                <a:solidFill>
                  <a:srgbClr val="C00000"/>
                </a:solidFill>
                <a:latin typeface="Cambria" panose="02040503050406030204" pitchFamily="18" charset="0"/>
              </a:rPr>
              <a:t>+ XCU200)</a:t>
            </a:r>
            <a:endParaRPr lang="en-US" sz="2600" dirty="0">
              <a:latin typeface="Cambria" panose="02040503050406030204" pitchFamily="18" charset="0"/>
            </a:endParaRPr>
          </a:p>
        </p:txBody>
      </p:sp>
      <p:sp>
        <p:nvSpPr>
          <p:cNvPr id="29" name="Rectangle 28">
            <a:extLst>
              <a:ext uri="{FF2B5EF4-FFF2-40B4-BE49-F238E27FC236}">
                <a16:creationId xmlns:a16="http://schemas.microsoft.com/office/drawing/2014/main" id="{BCD3BA7F-EDA0-8441-BD22-05681B4A6C9B}"/>
              </a:ext>
            </a:extLst>
          </p:cNvPr>
          <p:cNvSpPr/>
          <p:nvPr/>
        </p:nvSpPr>
        <p:spPr>
          <a:xfrm>
            <a:off x="-2199" y="5060168"/>
            <a:ext cx="9144000" cy="135838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400"/>
              </a:spcBef>
            </a:pPr>
            <a:r>
              <a:rPr lang="en-US" sz="2800" dirty="0">
                <a:solidFill>
                  <a:schemeClr val="tx1"/>
                </a:solidFill>
                <a:latin typeface="Cambria" panose="02040503050406030204" pitchFamily="18" charset="0"/>
              </a:rPr>
              <a:t>Fine-grained control over </a:t>
            </a:r>
            <a:r>
              <a:rPr lang="en-US" sz="2800" b="1" dirty="0">
                <a:solidFill>
                  <a:schemeClr val="tx1"/>
                </a:solidFill>
                <a:latin typeface="Cambria" panose="02040503050406030204" pitchFamily="18" charset="0"/>
              </a:rPr>
              <a:t>DRAM commands</a:t>
            </a:r>
            <a:r>
              <a:rPr lang="en-US" sz="2800" dirty="0">
                <a:solidFill>
                  <a:schemeClr val="tx1"/>
                </a:solidFill>
                <a:latin typeface="Cambria" panose="02040503050406030204" pitchFamily="18" charset="0"/>
              </a:rPr>
              <a:t>, </a:t>
            </a:r>
          </a:p>
          <a:p>
            <a:pPr algn="ctr">
              <a:lnSpc>
                <a:spcPct val="90000"/>
              </a:lnSpc>
              <a:spcBef>
                <a:spcPts val="400"/>
              </a:spcBef>
            </a:pPr>
            <a:r>
              <a:rPr lang="en-US" sz="2800" b="1" dirty="0">
                <a:solidFill>
                  <a:schemeClr val="accent5">
                    <a:lumMod val="75000"/>
                  </a:schemeClr>
                </a:solidFill>
                <a:latin typeface="Cambria" panose="02040503050406030204" pitchFamily="18" charset="0"/>
              </a:rPr>
              <a:t>timing parameters (</a:t>
            </a:r>
            <a:r>
              <a:rPr lang="en-US" sz="2800" b="1" dirty="0">
                <a:solidFill>
                  <a:schemeClr val="accent5">
                    <a:lumMod val="75000"/>
                  </a:schemeClr>
                </a:solidFill>
                <a:latin typeface="Cambria"/>
                <a:ea typeface="Cambria"/>
              </a:rPr>
              <a:t>±1.5ns</a:t>
            </a:r>
            <a:r>
              <a:rPr lang="en-US" sz="2800" b="1" dirty="0">
                <a:solidFill>
                  <a:schemeClr val="accent5">
                    <a:lumMod val="75000"/>
                  </a:schemeClr>
                </a:solidFill>
                <a:latin typeface="Cambria" panose="02040503050406030204" pitchFamily="18" charset="0"/>
              </a:rPr>
              <a:t>)</a:t>
            </a:r>
            <a:r>
              <a:rPr lang="en-US" sz="2800" dirty="0">
                <a:solidFill>
                  <a:schemeClr val="tx1"/>
                </a:solidFill>
                <a:latin typeface="Cambria" panose="02040503050406030204" pitchFamily="18" charset="0"/>
              </a:rPr>
              <a:t>, </a:t>
            </a:r>
            <a:r>
              <a:rPr lang="en-US" sz="2800" b="1" dirty="0">
                <a:solidFill>
                  <a:srgbClr val="C55910"/>
                </a:solidFill>
                <a:latin typeface="Cambria" panose="02040503050406030204" pitchFamily="18" charset="0"/>
              </a:rPr>
              <a:t>temperature (</a:t>
            </a:r>
            <a:r>
              <a:rPr lang="en-US" sz="2800" b="1" dirty="0">
                <a:solidFill>
                  <a:srgbClr val="C55910"/>
                </a:solidFill>
                <a:latin typeface="Cambria"/>
                <a:ea typeface="Cambria"/>
              </a:rPr>
              <a:t>±0.1°C ),</a:t>
            </a:r>
          </a:p>
          <a:p>
            <a:pPr algn="ctr">
              <a:lnSpc>
                <a:spcPct val="90000"/>
              </a:lnSpc>
              <a:spcBef>
                <a:spcPts val="400"/>
              </a:spcBef>
            </a:pPr>
            <a:r>
              <a:rPr lang="en-US" sz="2800" dirty="0">
                <a:solidFill>
                  <a:schemeClr val="tx1"/>
                </a:solidFill>
                <a:latin typeface="Cambria" panose="02040503050406030204" pitchFamily="18" charset="0"/>
              </a:rPr>
              <a:t>and</a:t>
            </a:r>
            <a:r>
              <a:rPr lang="en-US" sz="2800" b="1" dirty="0">
                <a:solidFill>
                  <a:srgbClr val="C00000"/>
                </a:solidFill>
                <a:latin typeface="Cambria" panose="02040503050406030204" pitchFamily="18" charset="0"/>
              </a:rPr>
              <a:t> </a:t>
            </a:r>
            <a:r>
              <a:rPr lang="en-US" sz="2800" b="1" dirty="0" err="1">
                <a:solidFill>
                  <a:srgbClr val="C00000"/>
                </a:solidFill>
                <a:latin typeface="Cambria" panose="02040503050406030204" pitchFamily="18" charset="0"/>
              </a:rPr>
              <a:t>wordline</a:t>
            </a:r>
            <a:r>
              <a:rPr lang="en-US" sz="2800" b="1" dirty="0">
                <a:solidFill>
                  <a:srgbClr val="C00000"/>
                </a:solidFill>
                <a:latin typeface="Cambria" panose="02040503050406030204" pitchFamily="18" charset="0"/>
              </a:rPr>
              <a:t> voltage (</a:t>
            </a:r>
            <a:r>
              <a:rPr lang="en-US" sz="2800" b="1" dirty="0">
                <a:solidFill>
                  <a:srgbClr val="C00000"/>
                </a:solidFill>
                <a:latin typeface="Cambria"/>
                <a:ea typeface="Cambria"/>
              </a:rPr>
              <a:t>±1mV</a:t>
            </a:r>
            <a:r>
              <a:rPr lang="en-US" sz="2800" b="1" dirty="0">
                <a:solidFill>
                  <a:srgbClr val="C00000"/>
                </a:solidFill>
                <a:latin typeface="Cambria" panose="02040503050406030204" pitchFamily="18" charset="0"/>
              </a:rPr>
              <a:t>)</a:t>
            </a:r>
          </a:p>
        </p:txBody>
      </p:sp>
      <p:pic>
        <p:nvPicPr>
          <p:cNvPr id="33" name="base">
            <a:extLst>
              <a:ext uri="{FF2B5EF4-FFF2-40B4-BE49-F238E27FC236}">
                <a16:creationId xmlns:a16="http://schemas.microsoft.com/office/drawing/2014/main" id="{7487625E-2C30-489B-609B-2C1BB57141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189661"/>
            <a:ext cx="9144000" cy="3787455"/>
          </a:xfrm>
          <a:prstGeom prst="rect">
            <a:avLst/>
          </a:prstGeom>
        </p:spPr>
      </p:pic>
      <p:pic>
        <p:nvPicPr>
          <p:cNvPr id="27" name="heaterpad">
            <a:extLst>
              <a:ext uri="{FF2B5EF4-FFF2-40B4-BE49-F238E27FC236}">
                <a16:creationId xmlns:a16="http://schemas.microsoft.com/office/drawing/2014/main" id="{DEB91CE5-C725-F6CE-EA42-ACF396E972D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189661"/>
            <a:ext cx="9144000" cy="3787455"/>
          </a:xfrm>
          <a:prstGeom prst="rect">
            <a:avLst/>
          </a:prstGeom>
        </p:spPr>
      </p:pic>
      <p:pic>
        <p:nvPicPr>
          <p:cNvPr id="25" name="tempctrl">
            <a:extLst>
              <a:ext uri="{FF2B5EF4-FFF2-40B4-BE49-F238E27FC236}">
                <a16:creationId xmlns:a16="http://schemas.microsoft.com/office/drawing/2014/main" id="{43426E4E-2726-0CB0-E2FF-B88138178AC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1189661"/>
            <a:ext cx="9144000" cy="3787455"/>
          </a:xfrm>
          <a:prstGeom prst="rect">
            <a:avLst/>
          </a:prstGeom>
        </p:spPr>
      </p:pic>
      <p:pic>
        <p:nvPicPr>
          <p:cNvPr id="23" name="end">
            <a:extLst>
              <a:ext uri="{FF2B5EF4-FFF2-40B4-BE49-F238E27FC236}">
                <a16:creationId xmlns:a16="http://schemas.microsoft.com/office/drawing/2014/main" id="{571EDCD6-41C8-0E49-DC95-EB27D3AB6B0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0" y="1189661"/>
            <a:ext cx="9144000" cy="3787455"/>
          </a:xfrm>
          <a:prstGeom prst="rect">
            <a:avLst/>
          </a:prstGeom>
        </p:spPr>
      </p:pic>
      <p:sp>
        <p:nvSpPr>
          <p:cNvPr id="3" name="TextBox 2">
            <a:extLst>
              <a:ext uri="{FF2B5EF4-FFF2-40B4-BE49-F238E27FC236}">
                <a16:creationId xmlns:a16="http://schemas.microsoft.com/office/drawing/2014/main" id="{3E96627C-A99C-6D0A-8659-49724FE4A50F}"/>
              </a:ext>
            </a:extLst>
          </p:cNvPr>
          <p:cNvSpPr txBox="1"/>
          <p:nvPr/>
        </p:nvSpPr>
        <p:spPr>
          <a:xfrm>
            <a:off x="1268730" y="6418551"/>
            <a:ext cx="7315200" cy="461665"/>
          </a:xfrm>
          <a:prstGeom prst="rect">
            <a:avLst/>
          </a:prstGeom>
          <a:noFill/>
        </p:spPr>
        <p:txBody>
          <a:bodyPr wrap="square" rtlCol="0">
            <a:spAutoFit/>
          </a:bodyPr>
          <a:lstStyle/>
          <a:p>
            <a:r>
              <a:rPr lang="en-US" sz="1200" b="1" dirty="0">
                <a:latin typeface="Cambria" panose="02040503050406030204" pitchFamily="18" charset="0"/>
              </a:rPr>
              <a:t>*</a:t>
            </a:r>
            <a:r>
              <a:rPr lang="en-US" sz="1200" dirty="0">
                <a:latin typeface="Cambria" panose="02040503050406030204" pitchFamily="18" charset="0"/>
              </a:rPr>
              <a:t>Hassan et al., </a:t>
            </a:r>
            <a:r>
              <a:rPr lang="en-US" sz="1200" b="1" dirty="0">
                <a:latin typeface="Cambria" panose="02040503050406030204" pitchFamily="18" charset="0"/>
              </a:rPr>
              <a:t>"</a:t>
            </a:r>
            <a:r>
              <a:rPr lang="en-US" sz="1200" b="1" dirty="0">
                <a:latin typeface="Cambria" panose="02040503050406030204" pitchFamily="18" charset="0"/>
                <a:hlinkClick r:id="rId7"/>
              </a:rPr>
              <a:t>SoftMC: A Flexible and Practical Open-Source Infrastructure for Enabling Experimental DRAM Studies</a:t>
            </a:r>
            <a:r>
              <a:rPr lang="en-US" sz="1200" b="1" dirty="0">
                <a:latin typeface="Cambria" panose="02040503050406030204" pitchFamily="18" charset="0"/>
              </a:rPr>
              <a:t>," </a:t>
            </a:r>
            <a:r>
              <a:rPr lang="en-US" sz="1200" dirty="0">
                <a:latin typeface="Cambria" panose="02040503050406030204" pitchFamily="18" charset="0"/>
              </a:rPr>
              <a:t>in HPCA, 2017. [Available on GitHub: </a:t>
            </a:r>
            <a:r>
              <a:rPr lang="en-US" sz="1200" b="1" dirty="0">
                <a:latin typeface="Cambria" panose="02040503050406030204" pitchFamily="18" charset="0"/>
                <a:hlinkClick r:id="rId8"/>
              </a:rPr>
              <a:t>https://</a:t>
            </a:r>
            <a:r>
              <a:rPr lang="en-US" sz="1200" b="1" dirty="0" err="1">
                <a:latin typeface="Cambria" panose="02040503050406030204" pitchFamily="18" charset="0"/>
                <a:hlinkClick r:id="rId8"/>
              </a:rPr>
              <a:t>github.com</a:t>
            </a:r>
            <a:r>
              <a:rPr lang="en-US" sz="1200" b="1" dirty="0">
                <a:latin typeface="Cambria" panose="02040503050406030204" pitchFamily="18" charset="0"/>
                <a:hlinkClick r:id="rId8"/>
              </a:rPr>
              <a:t>/CMU-SAFARI/</a:t>
            </a:r>
            <a:r>
              <a:rPr lang="en-US" sz="1200" b="1" dirty="0" err="1">
                <a:latin typeface="Cambria" panose="02040503050406030204" pitchFamily="18" charset="0"/>
                <a:hlinkClick r:id="rId8"/>
              </a:rPr>
              <a:t>SoftMC</a:t>
            </a:r>
            <a:r>
              <a:rPr lang="en-US" sz="1200" dirty="0">
                <a:latin typeface="Cambria" panose="02040503050406030204" pitchFamily="18" charset="0"/>
              </a:rPr>
              <a:t>]</a:t>
            </a:r>
          </a:p>
        </p:txBody>
      </p:sp>
      <p:sp>
        <p:nvSpPr>
          <p:cNvPr id="4" name="TextBox 3">
            <a:extLst>
              <a:ext uri="{FF2B5EF4-FFF2-40B4-BE49-F238E27FC236}">
                <a16:creationId xmlns:a16="http://schemas.microsoft.com/office/drawing/2014/main" id="{31218E4B-2F28-0576-8AA2-B3772529CC17}"/>
              </a:ext>
            </a:extLst>
          </p:cNvPr>
          <p:cNvSpPr txBox="1"/>
          <p:nvPr/>
        </p:nvSpPr>
        <p:spPr>
          <a:xfrm>
            <a:off x="4183380" y="1759518"/>
            <a:ext cx="300082" cy="369332"/>
          </a:xfrm>
          <a:prstGeom prst="rect">
            <a:avLst/>
          </a:prstGeom>
          <a:noFill/>
        </p:spPr>
        <p:txBody>
          <a:bodyPr wrap="none" rtlCol="0">
            <a:spAutoFit/>
          </a:bodyPr>
          <a:lstStyle/>
          <a:p>
            <a:r>
              <a:rPr lang="en-US" dirty="0"/>
              <a:t>*</a:t>
            </a:r>
          </a:p>
        </p:txBody>
      </p:sp>
    </p:spTree>
    <p:extLst>
      <p:ext uri="{BB962C8B-B14F-4D97-AF65-F5344CB8AC3E}">
        <p14:creationId xmlns:p14="http://schemas.microsoft.com/office/powerpoint/2010/main" val="302869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40F26-C858-6F4F-A684-F70A0C2E3825}"/>
              </a:ext>
            </a:extLst>
          </p:cNvPr>
          <p:cNvSpPr>
            <a:spLocks noGrp="1"/>
          </p:cNvSpPr>
          <p:nvPr>
            <p:ph type="title"/>
          </p:nvPr>
        </p:nvSpPr>
        <p:spPr/>
        <p:txBody>
          <a:bodyPr/>
          <a:lstStyle/>
          <a:p>
            <a:r>
              <a:rPr lang="en-US" b="1"/>
              <a:t>DRAM Testing Methodology</a:t>
            </a:r>
          </a:p>
        </p:txBody>
      </p:sp>
      <p:sp>
        <p:nvSpPr>
          <p:cNvPr id="3" name="Content Placeholder 2">
            <a:extLst>
              <a:ext uri="{FF2B5EF4-FFF2-40B4-BE49-F238E27FC236}">
                <a16:creationId xmlns:a16="http://schemas.microsoft.com/office/drawing/2014/main" id="{A31F3A66-CE7C-854B-BC9F-931B4D4BF729}"/>
              </a:ext>
            </a:extLst>
          </p:cNvPr>
          <p:cNvSpPr>
            <a:spLocks noGrp="1"/>
          </p:cNvSpPr>
          <p:nvPr>
            <p:ph idx="1"/>
          </p:nvPr>
        </p:nvSpPr>
        <p:spPr>
          <a:xfrm>
            <a:off x="189560" y="1042517"/>
            <a:ext cx="8954440" cy="5222360"/>
          </a:xfrm>
        </p:spPr>
        <p:txBody>
          <a:bodyPr/>
          <a:lstStyle/>
          <a:p>
            <a:pPr marL="0" indent="0">
              <a:buNone/>
            </a:pPr>
            <a:r>
              <a:rPr lang="en-US" dirty="0"/>
              <a:t>To characterize our DRAM chips at </a:t>
            </a:r>
            <a:r>
              <a:rPr lang="en-US" b="1" dirty="0"/>
              <a:t>worst-case</a:t>
            </a:r>
            <a:r>
              <a:rPr lang="en-US" dirty="0"/>
              <a:t> conditions:</a:t>
            </a:r>
          </a:p>
          <a:p>
            <a:pPr marL="0" indent="0">
              <a:buNone/>
            </a:pPr>
            <a:endParaRPr lang="en-US" sz="700" dirty="0"/>
          </a:p>
          <a:p>
            <a:pPr marL="357188" indent="-357188">
              <a:lnSpc>
                <a:spcPct val="100000"/>
              </a:lnSpc>
              <a:spcBef>
                <a:spcPts val="600"/>
              </a:spcBef>
              <a:spcAft>
                <a:spcPts val="600"/>
              </a:spcAft>
              <a:buFont typeface="+mj-lt"/>
              <a:buAutoNum type="arabicPeriod"/>
            </a:pPr>
            <a:r>
              <a:rPr lang="en-US" b="1" dirty="0">
                <a:solidFill>
                  <a:schemeClr val="accent6">
                    <a:lumMod val="75000"/>
                  </a:schemeClr>
                </a:solidFill>
              </a:rPr>
              <a:t>Prevent sources of interference during core test loop</a:t>
            </a:r>
            <a:r>
              <a:rPr lang="en-US" dirty="0"/>
              <a:t> </a:t>
            </a:r>
          </a:p>
          <a:p>
            <a:pPr marL="406400" lvl="1" indent="-222250">
              <a:lnSpc>
                <a:spcPct val="100000"/>
              </a:lnSpc>
              <a:spcBef>
                <a:spcPts val="600"/>
              </a:spcBef>
              <a:spcAft>
                <a:spcPts val="600"/>
              </a:spcAft>
            </a:pPr>
            <a:r>
              <a:rPr lang="en-US" b="1" dirty="0"/>
              <a:t>No DRAM refresh</a:t>
            </a:r>
            <a:r>
              <a:rPr lang="en-US" dirty="0"/>
              <a:t>: to avoid refreshing victim row</a:t>
            </a:r>
          </a:p>
          <a:p>
            <a:pPr marL="406400" lvl="1" indent="-222250">
              <a:lnSpc>
                <a:spcPct val="100000"/>
              </a:lnSpc>
              <a:spcBef>
                <a:spcPts val="600"/>
              </a:spcBef>
              <a:spcAft>
                <a:spcPts val="600"/>
              </a:spcAft>
            </a:pPr>
            <a:r>
              <a:rPr lang="en-US" b="1" dirty="0"/>
              <a:t>No DRAM calibration events</a:t>
            </a:r>
            <a:r>
              <a:rPr lang="en-US" dirty="0"/>
              <a:t>: to minimize variation in test timing</a:t>
            </a:r>
          </a:p>
          <a:p>
            <a:pPr marL="406400" lvl="1" indent="-222250">
              <a:lnSpc>
                <a:spcPct val="100000"/>
              </a:lnSpc>
              <a:spcBef>
                <a:spcPts val="600"/>
              </a:spcBef>
              <a:spcAft>
                <a:spcPts val="600"/>
              </a:spcAft>
            </a:pPr>
            <a:r>
              <a:rPr lang="en-US" b="1" dirty="0"/>
              <a:t>No RowHammer mitigation mechanisms</a:t>
            </a:r>
            <a:r>
              <a:rPr lang="en-US" dirty="0"/>
              <a:t>: to observe circuit-level effects </a:t>
            </a:r>
          </a:p>
          <a:p>
            <a:pPr marL="406400" lvl="1" indent="-222250">
              <a:lnSpc>
                <a:spcPct val="100000"/>
              </a:lnSpc>
              <a:spcBef>
                <a:spcPts val="600"/>
              </a:spcBef>
              <a:spcAft>
                <a:spcPts val="600"/>
              </a:spcAft>
            </a:pPr>
            <a:r>
              <a:rPr lang="en-US" dirty="0"/>
              <a:t>Test for </a:t>
            </a:r>
            <a:r>
              <a:rPr lang="en-US" b="1" dirty="0">
                <a:solidFill>
                  <a:srgbClr val="538234"/>
                </a:solidFill>
              </a:rPr>
              <a:t>less than a refresh window (32ms) </a:t>
            </a:r>
            <a:r>
              <a:rPr lang="en-US" dirty="0"/>
              <a:t>to avoid retention failures</a:t>
            </a:r>
          </a:p>
          <a:p>
            <a:pPr marL="406400" lvl="1" indent="-222250">
              <a:lnSpc>
                <a:spcPct val="100000"/>
              </a:lnSpc>
              <a:spcBef>
                <a:spcPts val="600"/>
              </a:spcBef>
              <a:spcAft>
                <a:spcPts val="600"/>
              </a:spcAft>
            </a:pPr>
            <a:r>
              <a:rPr lang="en-US" b="1" dirty="0"/>
              <a:t>Repeat</a:t>
            </a:r>
            <a:r>
              <a:rPr lang="en-US" dirty="0"/>
              <a:t> </a:t>
            </a:r>
            <a:r>
              <a:rPr lang="en-US" b="1" dirty="0"/>
              <a:t>tests</a:t>
            </a:r>
            <a:r>
              <a:rPr lang="en-US" dirty="0"/>
              <a:t> for ten times</a:t>
            </a:r>
            <a:endParaRPr lang="en-US" sz="1400" dirty="0"/>
          </a:p>
          <a:p>
            <a:pPr marL="357188" indent="-357188">
              <a:lnSpc>
                <a:spcPct val="100000"/>
              </a:lnSpc>
              <a:spcBef>
                <a:spcPts val="600"/>
              </a:spcBef>
              <a:spcAft>
                <a:spcPts val="600"/>
              </a:spcAft>
              <a:buFont typeface="+mj-lt"/>
              <a:buAutoNum type="arabicPeriod"/>
            </a:pPr>
            <a:r>
              <a:rPr lang="en-US" b="1" dirty="0">
                <a:solidFill>
                  <a:schemeClr val="accent5">
                    <a:lumMod val="75000"/>
                  </a:schemeClr>
                </a:solidFill>
              </a:rPr>
              <a:t>Worst-case access sequence</a:t>
            </a:r>
          </a:p>
          <a:p>
            <a:pPr marL="433388" indent="-249238">
              <a:lnSpc>
                <a:spcPct val="100000"/>
              </a:lnSpc>
              <a:spcBef>
                <a:spcPts val="600"/>
              </a:spcBef>
              <a:spcAft>
                <a:spcPts val="600"/>
              </a:spcAft>
              <a:buFontTx/>
              <a:buChar char="-"/>
            </a:pPr>
            <a:r>
              <a:rPr lang="en-US" sz="2000" dirty="0"/>
              <a:t>We use </a:t>
            </a:r>
            <a:r>
              <a:rPr lang="en-US" sz="2000" b="1" dirty="0">
                <a:solidFill>
                  <a:srgbClr val="C00000"/>
                </a:solidFill>
              </a:rPr>
              <a:t>worst-case</a:t>
            </a:r>
            <a:r>
              <a:rPr lang="en-US" sz="2000" b="1" dirty="0"/>
              <a:t> </a:t>
            </a:r>
            <a:r>
              <a:rPr lang="en-US" sz="2000" dirty="0"/>
              <a:t>access sequence based on prior works’ observations</a:t>
            </a:r>
          </a:p>
          <a:p>
            <a:pPr marL="433388" indent="-249238">
              <a:lnSpc>
                <a:spcPct val="100000"/>
              </a:lnSpc>
              <a:spcBef>
                <a:spcPts val="600"/>
              </a:spcBef>
              <a:spcAft>
                <a:spcPts val="600"/>
              </a:spcAft>
              <a:buFontTx/>
              <a:buChar char="-"/>
            </a:pPr>
            <a:r>
              <a:rPr lang="en-US" sz="2000" dirty="0"/>
              <a:t>For each row, </a:t>
            </a:r>
            <a:r>
              <a:rPr lang="en-US" sz="2000" b="1" dirty="0">
                <a:solidFill>
                  <a:schemeClr val="accent5">
                    <a:lumMod val="75000"/>
                  </a:schemeClr>
                </a:solidFill>
              </a:rPr>
              <a:t>repeatedly access the two physically-adjacent rows </a:t>
            </a:r>
            <a:br>
              <a:rPr lang="en-US" sz="2000" b="1" dirty="0">
                <a:solidFill>
                  <a:schemeClr val="accent5">
                    <a:lumMod val="75000"/>
                  </a:schemeClr>
                </a:solidFill>
              </a:rPr>
            </a:br>
            <a:r>
              <a:rPr lang="en-US" sz="2000" b="1" dirty="0">
                <a:solidFill>
                  <a:schemeClr val="accent5">
                    <a:lumMod val="75000"/>
                  </a:schemeClr>
                </a:solidFill>
              </a:rPr>
              <a:t>as fast as possible </a:t>
            </a:r>
          </a:p>
        </p:txBody>
      </p:sp>
    </p:spTree>
    <p:extLst>
      <p:ext uri="{BB962C8B-B14F-4D97-AF65-F5344CB8AC3E}">
        <p14:creationId xmlns:p14="http://schemas.microsoft.com/office/powerpoint/2010/main" val="205351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503A0289-F384-4A4F-80BC-806101E1D302}"/>
              </a:ext>
            </a:extLst>
          </p:cNvPr>
          <p:cNvGraphicFramePr>
            <a:graphicFrameLocks noGrp="1"/>
          </p:cNvGraphicFramePr>
          <p:nvPr>
            <p:extLst>
              <p:ext uri="{D42A27DB-BD31-4B8C-83A1-F6EECF244321}">
                <p14:modId xmlns:p14="http://schemas.microsoft.com/office/powerpoint/2010/main" val="4055977233"/>
              </p:ext>
            </p:extLst>
          </p:nvPr>
        </p:nvGraphicFramePr>
        <p:xfrm>
          <a:off x="978459" y="1097898"/>
          <a:ext cx="7187082" cy="4662204"/>
        </p:xfrm>
        <a:graphic>
          <a:graphicData uri="http://schemas.openxmlformats.org/drawingml/2006/table">
            <a:tbl>
              <a:tblPr firstRow="1" bandRow="1">
                <a:tableStyleId>{2D5ABB26-0587-4C30-8999-92F81FD0307C}</a:tableStyleId>
              </a:tblPr>
              <a:tblGrid>
                <a:gridCol w="1538958">
                  <a:extLst>
                    <a:ext uri="{9D8B030D-6E8A-4147-A177-3AD203B41FA5}">
                      <a16:colId xmlns:a16="http://schemas.microsoft.com/office/drawing/2014/main" val="708919223"/>
                    </a:ext>
                  </a:extLst>
                </a:gridCol>
                <a:gridCol w="1297129">
                  <a:extLst>
                    <a:ext uri="{9D8B030D-6E8A-4147-A177-3AD203B41FA5}">
                      <a16:colId xmlns:a16="http://schemas.microsoft.com/office/drawing/2014/main" val="1547508454"/>
                    </a:ext>
                  </a:extLst>
                </a:gridCol>
                <a:gridCol w="1106890">
                  <a:extLst>
                    <a:ext uri="{9D8B030D-6E8A-4147-A177-3AD203B41FA5}">
                      <a16:colId xmlns:a16="http://schemas.microsoft.com/office/drawing/2014/main" val="2950746807"/>
                    </a:ext>
                  </a:extLst>
                </a:gridCol>
                <a:gridCol w="1079506">
                  <a:extLst>
                    <a:ext uri="{9D8B030D-6E8A-4147-A177-3AD203B41FA5}">
                      <a16:colId xmlns:a16="http://schemas.microsoft.com/office/drawing/2014/main" val="3481370136"/>
                    </a:ext>
                  </a:extLst>
                </a:gridCol>
                <a:gridCol w="606580">
                  <a:extLst>
                    <a:ext uri="{9D8B030D-6E8A-4147-A177-3AD203B41FA5}">
                      <a16:colId xmlns:a16="http://schemas.microsoft.com/office/drawing/2014/main" val="1253724907"/>
                    </a:ext>
                  </a:extLst>
                </a:gridCol>
                <a:gridCol w="750514">
                  <a:extLst>
                    <a:ext uri="{9D8B030D-6E8A-4147-A177-3AD203B41FA5}">
                      <a16:colId xmlns:a16="http://schemas.microsoft.com/office/drawing/2014/main" val="2240307331"/>
                    </a:ext>
                  </a:extLst>
                </a:gridCol>
                <a:gridCol w="807505">
                  <a:extLst>
                    <a:ext uri="{9D8B030D-6E8A-4147-A177-3AD203B41FA5}">
                      <a16:colId xmlns:a16="http://schemas.microsoft.com/office/drawing/2014/main" val="3913354388"/>
                    </a:ext>
                  </a:extLst>
                </a:gridCol>
              </a:tblGrid>
              <a:tr h="412824">
                <a:tc>
                  <a:txBody>
                    <a:bodyPr/>
                    <a:lstStyle/>
                    <a:p>
                      <a:r>
                        <a:rPr lang="en-US" b="1" dirty="0">
                          <a:solidFill>
                            <a:srgbClr val="2F5597"/>
                          </a:solidFill>
                          <a:latin typeface="Cambria" panose="02040503050406030204" pitchFamily="18" charset="0"/>
                        </a:rPr>
                        <a:t>Mfr.</a:t>
                      </a:r>
                    </a:p>
                  </a:txBody>
                  <a:tcPr anchor="ctr">
                    <a:lnB w="38100" cap="flat" cmpd="sng" algn="ctr">
                      <a:solidFill>
                        <a:srgbClr val="2F5597"/>
                      </a:solidFill>
                      <a:prstDash val="solid"/>
                      <a:round/>
                      <a:headEnd type="none" w="med" len="med"/>
                      <a:tailEnd type="none" w="med" len="med"/>
                    </a:lnB>
                  </a:tcPr>
                </a:tc>
                <a:tc>
                  <a:txBody>
                    <a:bodyPr/>
                    <a:lstStyle/>
                    <a:p>
                      <a:pPr algn="ctr"/>
                      <a:r>
                        <a:rPr lang="en-US" b="1" dirty="0">
                          <a:solidFill>
                            <a:srgbClr val="2F5597"/>
                          </a:solidFill>
                          <a:latin typeface="Cambria" panose="02040503050406030204" pitchFamily="18" charset="0"/>
                        </a:rPr>
                        <a:t># DIMMs</a:t>
                      </a:r>
                    </a:p>
                  </a:txBody>
                  <a:tcPr anchor="ctr">
                    <a:lnB w="38100" cap="flat" cmpd="sng" algn="ctr">
                      <a:solidFill>
                        <a:srgbClr val="2F5597"/>
                      </a:solidFill>
                      <a:prstDash val="solid"/>
                      <a:round/>
                      <a:headEnd type="none" w="med" len="med"/>
                      <a:tailEnd type="none" w="med" len="med"/>
                    </a:lnB>
                  </a:tcPr>
                </a:tc>
                <a:tc>
                  <a:txBody>
                    <a:bodyPr/>
                    <a:lstStyle/>
                    <a:p>
                      <a:pPr algn="ctr"/>
                      <a:r>
                        <a:rPr lang="en-US" b="1" dirty="0">
                          <a:solidFill>
                            <a:srgbClr val="2F5597"/>
                          </a:solidFill>
                          <a:latin typeface="Cambria" panose="02040503050406030204" pitchFamily="18" charset="0"/>
                        </a:rPr>
                        <a:t># Chips</a:t>
                      </a:r>
                    </a:p>
                  </a:txBody>
                  <a:tcPr anchor="ctr">
                    <a:lnB w="38100" cap="flat" cmpd="sng" algn="ctr">
                      <a:solidFill>
                        <a:srgbClr val="2F5597"/>
                      </a:solidFill>
                      <a:prstDash val="solid"/>
                      <a:round/>
                      <a:headEnd type="none" w="med" len="med"/>
                      <a:tailEnd type="none" w="med" len="med"/>
                    </a:lnB>
                  </a:tcPr>
                </a:tc>
                <a:tc>
                  <a:txBody>
                    <a:bodyPr/>
                    <a:lstStyle/>
                    <a:p>
                      <a:pPr algn="ctr"/>
                      <a:r>
                        <a:rPr lang="en-US" b="1" dirty="0">
                          <a:solidFill>
                            <a:srgbClr val="2F5597"/>
                          </a:solidFill>
                          <a:latin typeface="Cambria" panose="02040503050406030204" pitchFamily="18" charset="0"/>
                        </a:rPr>
                        <a:t>Density</a:t>
                      </a:r>
                    </a:p>
                  </a:txBody>
                  <a:tcPr anchor="ctr">
                    <a:lnB w="38100" cap="flat" cmpd="sng" algn="ctr">
                      <a:solidFill>
                        <a:srgbClr val="2F5597"/>
                      </a:solidFill>
                      <a:prstDash val="solid"/>
                      <a:round/>
                      <a:headEnd type="none" w="med" len="med"/>
                      <a:tailEnd type="none" w="med" len="med"/>
                    </a:lnB>
                  </a:tcPr>
                </a:tc>
                <a:tc>
                  <a:txBody>
                    <a:bodyPr/>
                    <a:lstStyle/>
                    <a:p>
                      <a:pPr algn="ctr"/>
                      <a:r>
                        <a:rPr lang="en-US" b="1" dirty="0">
                          <a:solidFill>
                            <a:srgbClr val="2F5597"/>
                          </a:solidFill>
                          <a:latin typeface="Cambria" panose="02040503050406030204" pitchFamily="18" charset="0"/>
                        </a:rPr>
                        <a:t>Die</a:t>
                      </a:r>
                    </a:p>
                  </a:txBody>
                  <a:tcPr anchor="ctr">
                    <a:lnB w="38100" cap="flat" cmpd="sng" algn="ctr">
                      <a:solidFill>
                        <a:srgbClr val="2F5597"/>
                      </a:solidFill>
                      <a:prstDash val="solid"/>
                      <a:round/>
                      <a:headEnd type="none" w="med" len="med"/>
                      <a:tailEnd type="none" w="med" len="med"/>
                    </a:lnB>
                  </a:tcPr>
                </a:tc>
                <a:tc>
                  <a:txBody>
                    <a:bodyPr/>
                    <a:lstStyle/>
                    <a:p>
                      <a:pPr algn="ctr"/>
                      <a:r>
                        <a:rPr lang="en-US" b="1" dirty="0">
                          <a:solidFill>
                            <a:srgbClr val="2F5597"/>
                          </a:solidFill>
                          <a:latin typeface="Cambria" panose="02040503050406030204" pitchFamily="18" charset="0"/>
                        </a:rPr>
                        <a:t>Org.</a:t>
                      </a:r>
                    </a:p>
                  </a:txBody>
                  <a:tcPr anchor="ctr">
                    <a:lnB w="38100" cap="flat" cmpd="sng" algn="ctr">
                      <a:solidFill>
                        <a:srgbClr val="2F5597"/>
                      </a:solidFill>
                      <a:prstDash val="solid"/>
                      <a:round/>
                      <a:headEnd type="none" w="med" len="med"/>
                      <a:tailEnd type="none" w="med" len="med"/>
                    </a:lnB>
                  </a:tcPr>
                </a:tc>
                <a:tc>
                  <a:txBody>
                    <a:bodyPr/>
                    <a:lstStyle/>
                    <a:p>
                      <a:pPr algn="ctr"/>
                      <a:r>
                        <a:rPr lang="en-US" b="1" dirty="0">
                          <a:solidFill>
                            <a:srgbClr val="2F5597"/>
                          </a:solidFill>
                          <a:latin typeface="Cambria" panose="02040503050406030204" pitchFamily="18" charset="0"/>
                        </a:rPr>
                        <a:t>Date</a:t>
                      </a:r>
                    </a:p>
                  </a:txBody>
                  <a:tcPr anchor="ctr">
                    <a:lnB w="38100" cap="flat" cmpd="sng" algn="ctr">
                      <a:solidFill>
                        <a:srgbClr val="2F5597"/>
                      </a:solidFill>
                      <a:prstDash val="solid"/>
                      <a:round/>
                      <a:headEnd type="none" w="med" len="med"/>
                      <a:tailEnd type="none" w="med" len="med"/>
                    </a:lnB>
                  </a:tcPr>
                </a:tc>
                <a:extLst>
                  <a:ext uri="{0D108BD9-81ED-4DB2-BD59-A6C34878D82A}">
                    <a16:rowId xmlns:a16="http://schemas.microsoft.com/office/drawing/2014/main" val="2630150382"/>
                  </a:ext>
                </a:extLst>
              </a:tr>
              <a:tr h="1323300">
                <a:tc>
                  <a:txBody>
                    <a:bodyPr/>
                    <a:lstStyle/>
                    <a:p>
                      <a:r>
                        <a:rPr lang="en-US" dirty="0">
                          <a:latin typeface="Cambria" panose="02040503050406030204" pitchFamily="18" charset="0"/>
                        </a:rPr>
                        <a:t>A (Micron)</a:t>
                      </a:r>
                    </a:p>
                  </a:txBody>
                  <a:tcPr anchor="ctr">
                    <a:lnT w="38100" cap="flat" cmpd="sng" algn="ctr">
                      <a:solidFill>
                        <a:srgbClr val="2F5597"/>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mbria" panose="02040503050406030204" pitchFamily="18" charset="0"/>
                        </a:rPr>
                        <a:t>1</a:t>
                      </a:r>
                    </a:p>
                    <a:p>
                      <a:pPr algn="ctr"/>
                      <a:r>
                        <a:rPr lang="en-US" dirty="0">
                          <a:latin typeface="Cambria" panose="02040503050406030204" pitchFamily="18" charset="0"/>
                        </a:rPr>
                        <a:t>4</a:t>
                      </a:r>
                    </a:p>
                    <a:p>
                      <a:pPr algn="ctr"/>
                      <a:r>
                        <a:rPr lang="en-US" dirty="0">
                          <a:latin typeface="Cambria" panose="02040503050406030204" pitchFamily="18" charset="0"/>
                        </a:rPr>
                        <a:t>3</a:t>
                      </a:r>
                    </a:p>
                    <a:p>
                      <a:pPr algn="ctr"/>
                      <a:r>
                        <a:rPr lang="en-US" dirty="0">
                          <a:latin typeface="Cambria" panose="02040503050406030204" pitchFamily="18" charset="0"/>
                        </a:rPr>
                        <a:t>2</a:t>
                      </a:r>
                    </a:p>
                  </a:txBody>
                  <a:tcPr anchor="ctr">
                    <a:lnT w="38100" cap="flat" cmpd="sng" algn="ctr">
                      <a:solidFill>
                        <a:srgbClr val="2F5597"/>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mbria" panose="02040503050406030204" pitchFamily="18" charset="0"/>
                        </a:rPr>
                        <a:t>8</a:t>
                      </a:r>
                    </a:p>
                    <a:p>
                      <a:pPr algn="ctr"/>
                      <a:r>
                        <a:rPr lang="en-US" dirty="0">
                          <a:latin typeface="Cambria" panose="02040503050406030204" pitchFamily="18" charset="0"/>
                        </a:rPr>
                        <a:t>64</a:t>
                      </a:r>
                    </a:p>
                    <a:p>
                      <a:pPr algn="ctr"/>
                      <a:r>
                        <a:rPr lang="en-US" dirty="0">
                          <a:latin typeface="Cambria" panose="02040503050406030204" pitchFamily="18" charset="0"/>
                        </a:rPr>
                        <a:t>24</a:t>
                      </a:r>
                    </a:p>
                    <a:p>
                      <a:pPr algn="ctr"/>
                      <a:r>
                        <a:rPr lang="en-US" dirty="0">
                          <a:latin typeface="Cambria" panose="02040503050406030204" pitchFamily="18" charset="0"/>
                        </a:rPr>
                        <a:t>16</a:t>
                      </a:r>
                    </a:p>
                  </a:txBody>
                  <a:tcPr anchor="ctr">
                    <a:lnT w="38100" cap="flat" cmpd="sng" algn="ctr">
                      <a:solidFill>
                        <a:srgbClr val="2F5597"/>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mbria" panose="02040503050406030204" pitchFamily="18" charset="0"/>
                        </a:rPr>
                        <a:t>4Gb</a:t>
                      </a:r>
                    </a:p>
                    <a:p>
                      <a:pPr algn="ctr"/>
                      <a:r>
                        <a:rPr lang="en-US" dirty="0">
                          <a:latin typeface="Cambria" panose="02040503050406030204" pitchFamily="18" charset="0"/>
                        </a:rPr>
                        <a:t>8Gb</a:t>
                      </a:r>
                    </a:p>
                    <a:p>
                      <a:pPr algn="ctr"/>
                      <a:r>
                        <a:rPr lang="en-US" dirty="0">
                          <a:latin typeface="Cambria" panose="02040503050406030204" pitchFamily="18" charset="0"/>
                        </a:rPr>
                        <a:t>4Gb</a:t>
                      </a:r>
                    </a:p>
                    <a:p>
                      <a:pPr algn="ctr"/>
                      <a:r>
                        <a:rPr lang="en-US" dirty="0">
                          <a:latin typeface="Cambria" panose="02040503050406030204" pitchFamily="18" charset="0"/>
                        </a:rPr>
                        <a:t>4Gb</a:t>
                      </a:r>
                    </a:p>
                  </a:txBody>
                  <a:tcPr anchor="ctr">
                    <a:lnT w="38100" cap="flat" cmpd="sng" algn="ctr">
                      <a:solidFill>
                        <a:srgbClr val="2F5597"/>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mbria" panose="02040503050406030204" pitchFamily="18" charset="0"/>
                        </a:rPr>
                        <a:t>-</a:t>
                      </a:r>
                    </a:p>
                    <a:p>
                      <a:pPr algn="ctr"/>
                      <a:r>
                        <a:rPr lang="en-US" dirty="0">
                          <a:latin typeface="Cambria" panose="02040503050406030204" pitchFamily="18" charset="0"/>
                        </a:rPr>
                        <a:t>B</a:t>
                      </a:r>
                    </a:p>
                    <a:p>
                      <a:pPr algn="ctr"/>
                      <a:r>
                        <a:rPr lang="en-US" dirty="0">
                          <a:latin typeface="Cambria" panose="02040503050406030204" pitchFamily="18" charset="0"/>
                        </a:rPr>
                        <a:t>F</a:t>
                      </a:r>
                    </a:p>
                    <a:p>
                      <a:pPr algn="ctr"/>
                      <a:r>
                        <a:rPr lang="en-US" dirty="0">
                          <a:latin typeface="Cambria" panose="02040503050406030204" pitchFamily="18" charset="0"/>
                        </a:rPr>
                        <a:t>-</a:t>
                      </a:r>
                    </a:p>
                  </a:txBody>
                  <a:tcPr anchor="ctr">
                    <a:lnT w="38100" cap="flat" cmpd="sng" algn="ctr">
                      <a:solidFill>
                        <a:srgbClr val="2F5597"/>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mbria" panose="02040503050406030204" pitchFamily="18" charset="0"/>
                        </a:rPr>
                        <a:t>x8</a:t>
                      </a:r>
                    </a:p>
                    <a:p>
                      <a:pPr algn="ctr"/>
                      <a:r>
                        <a:rPr lang="en-US" dirty="0">
                          <a:latin typeface="Cambria" panose="02040503050406030204" pitchFamily="18" charset="0"/>
                        </a:rPr>
                        <a:t>x4</a:t>
                      </a:r>
                    </a:p>
                    <a:p>
                      <a:pPr algn="ctr"/>
                      <a:r>
                        <a:rPr lang="en-US" dirty="0">
                          <a:latin typeface="Cambria" panose="02040503050406030204" pitchFamily="18" charset="0"/>
                        </a:rPr>
                        <a:t>x8</a:t>
                      </a:r>
                    </a:p>
                    <a:p>
                      <a:pPr algn="ctr"/>
                      <a:r>
                        <a:rPr lang="en-US" dirty="0">
                          <a:latin typeface="Cambria" panose="02040503050406030204" pitchFamily="18" charset="0"/>
                        </a:rPr>
                        <a:t>x8</a:t>
                      </a:r>
                    </a:p>
                  </a:txBody>
                  <a:tcPr anchor="ctr">
                    <a:lnT w="38100" cap="flat" cmpd="sng" algn="ctr">
                      <a:solidFill>
                        <a:srgbClr val="2F5597"/>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mbria" panose="02040503050406030204" pitchFamily="18" charset="0"/>
                        </a:rPr>
                        <a:t>48-16</a:t>
                      </a:r>
                    </a:p>
                    <a:p>
                      <a:pPr algn="ctr"/>
                      <a:r>
                        <a:rPr lang="en-US" dirty="0">
                          <a:latin typeface="Cambria" panose="02040503050406030204" pitchFamily="18" charset="0"/>
                        </a:rPr>
                        <a:t>11-19</a:t>
                      </a:r>
                    </a:p>
                    <a:p>
                      <a:pPr algn="ctr"/>
                      <a:r>
                        <a:rPr lang="en-US" dirty="0">
                          <a:latin typeface="Cambria" panose="02040503050406030204" pitchFamily="18" charset="0"/>
                        </a:rPr>
                        <a:t>07-21</a:t>
                      </a:r>
                    </a:p>
                    <a:p>
                      <a:pPr algn="ctr"/>
                      <a:endParaRPr lang="en-US" dirty="0">
                        <a:latin typeface="Cambria" panose="02040503050406030204" pitchFamily="18" charset="0"/>
                      </a:endParaRPr>
                    </a:p>
                  </a:txBody>
                  <a:tcPr anchor="ctr">
                    <a:lnT w="38100" cap="flat" cmpd="sng" algn="ctr">
                      <a:solidFill>
                        <a:srgbClr val="2F5597"/>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7623116"/>
                  </a:ext>
                </a:extLst>
              </a:tr>
              <a:tr h="412824">
                <a:tc>
                  <a:txBody>
                    <a:bodyPr/>
                    <a:lstStyle/>
                    <a:p>
                      <a:r>
                        <a:rPr lang="en-US" dirty="0">
                          <a:latin typeface="Cambria" panose="02040503050406030204" pitchFamily="18" charset="0"/>
                        </a:rPr>
                        <a:t>B (Samsung)</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mbria" panose="02040503050406030204" pitchFamily="18" charset="0"/>
                        </a:rPr>
                        <a:t>2</a:t>
                      </a:r>
                    </a:p>
                    <a:p>
                      <a:pPr algn="ctr"/>
                      <a:r>
                        <a:rPr lang="en-US" dirty="0">
                          <a:latin typeface="Cambria" panose="02040503050406030204" pitchFamily="18" charset="0"/>
                        </a:rPr>
                        <a:t>1</a:t>
                      </a:r>
                    </a:p>
                    <a:p>
                      <a:pPr algn="ctr"/>
                      <a:r>
                        <a:rPr lang="en-US" dirty="0">
                          <a:latin typeface="Cambria" panose="02040503050406030204" pitchFamily="18" charset="0"/>
                        </a:rPr>
                        <a:t>3</a:t>
                      </a:r>
                    </a:p>
                    <a:p>
                      <a:pPr algn="ctr"/>
                      <a:r>
                        <a:rPr lang="en-US" dirty="0">
                          <a:latin typeface="Cambria" panose="02040503050406030204" pitchFamily="18" charset="0"/>
                        </a:rPr>
                        <a:t>1</a:t>
                      </a:r>
                    </a:p>
                    <a:p>
                      <a:pPr algn="ctr"/>
                      <a:r>
                        <a:rPr lang="en-US" dirty="0">
                          <a:latin typeface="Cambria" panose="02040503050406030204" pitchFamily="18" charset="0"/>
                        </a:rPr>
                        <a:t>1</a:t>
                      </a:r>
                    </a:p>
                    <a:p>
                      <a:pPr algn="ctr"/>
                      <a:r>
                        <a:rPr lang="en-US" dirty="0">
                          <a:latin typeface="Cambria" panose="02040503050406030204" pitchFamily="18" charset="0"/>
                        </a:rPr>
                        <a:t>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mbria" panose="02040503050406030204" pitchFamily="18" charset="0"/>
                        </a:rPr>
                        <a:t>16</a:t>
                      </a:r>
                    </a:p>
                    <a:p>
                      <a:pPr algn="ctr"/>
                      <a:r>
                        <a:rPr lang="en-US" dirty="0">
                          <a:latin typeface="Cambria" panose="02040503050406030204" pitchFamily="18" charset="0"/>
                        </a:rPr>
                        <a:t>8</a:t>
                      </a:r>
                    </a:p>
                    <a:p>
                      <a:pPr algn="ctr"/>
                      <a:r>
                        <a:rPr lang="en-US" dirty="0">
                          <a:latin typeface="Cambria" panose="02040503050406030204" pitchFamily="18" charset="0"/>
                        </a:rPr>
                        <a:t>24</a:t>
                      </a:r>
                    </a:p>
                    <a:p>
                      <a:pPr algn="ctr"/>
                      <a:r>
                        <a:rPr lang="en-US" dirty="0">
                          <a:latin typeface="Cambria" panose="02040503050406030204" pitchFamily="18" charset="0"/>
                        </a:rPr>
                        <a:t>8</a:t>
                      </a:r>
                    </a:p>
                    <a:p>
                      <a:pPr algn="ctr"/>
                      <a:r>
                        <a:rPr lang="en-US" dirty="0">
                          <a:latin typeface="Cambria" panose="02040503050406030204" pitchFamily="18" charset="0"/>
                        </a:rPr>
                        <a:t>8</a:t>
                      </a:r>
                    </a:p>
                    <a:p>
                      <a:pPr algn="ctr"/>
                      <a:r>
                        <a:rPr lang="en-US" dirty="0">
                          <a:latin typeface="Cambria" panose="02040503050406030204" pitchFamily="18" charset="0"/>
                        </a:rPr>
                        <a:t>16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mbria" panose="02040503050406030204" pitchFamily="18" charset="0"/>
                        </a:rPr>
                        <a:t>8Gb</a:t>
                      </a:r>
                    </a:p>
                    <a:p>
                      <a:pPr algn="ctr"/>
                      <a:r>
                        <a:rPr lang="en-US" dirty="0">
                          <a:latin typeface="Cambria" panose="02040503050406030204" pitchFamily="18" charset="0"/>
                        </a:rPr>
                        <a:t>8Gb</a:t>
                      </a:r>
                    </a:p>
                    <a:p>
                      <a:pPr algn="ctr"/>
                      <a:r>
                        <a:rPr lang="en-US" dirty="0">
                          <a:latin typeface="Cambria" panose="02040503050406030204" pitchFamily="18" charset="0"/>
                        </a:rPr>
                        <a:t>8Gb</a:t>
                      </a:r>
                    </a:p>
                    <a:p>
                      <a:pPr algn="ctr"/>
                      <a:r>
                        <a:rPr lang="en-US" dirty="0">
                          <a:latin typeface="Cambria" panose="02040503050406030204" pitchFamily="18" charset="0"/>
                        </a:rPr>
                        <a:t>4Gb</a:t>
                      </a:r>
                    </a:p>
                    <a:p>
                      <a:pPr algn="ctr"/>
                      <a:r>
                        <a:rPr lang="en-US" dirty="0">
                          <a:latin typeface="Cambria" panose="02040503050406030204" pitchFamily="18" charset="0"/>
                        </a:rPr>
                        <a:t>4Gb</a:t>
                      </a:r>
                    </a:p>
                    <a:p>
                      <a:pPr algn="ctr"/>
                      <a:r>
                        <a:rPr lang="en-US" dirty="0">
                          <a:latin typeface="Cambria" panose="02040503050406030204" pitchFamily="18" charset="0"/>
                        </a:rPr>
                        <a:t>8Gb</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mbria" panose="02040503050406030204" pitchFamily="18" charset="0"/>
                        </a:rPr>
                        <a:t>B</a:t>
                      </a:r>
                    </a:p>
                    <a:p>
                      <a:pPr algn="ctr"/>
                      <a:r>
                        <a:rPr lang="en-US" dirty="0">
                          <a:latin typeface="Cambria" panose="02040503050406030204" pitchFamily="18" charset="0"/>
                        </a:rPr>
                        <a:t>C</a:t>
                      </a:r>
                    </a:p>
                    <a:p>
                      <a:pPr algn="ctr"/>
                      <a:r>
                        <a:rPr lang="en-US" dirty="0">
                          <a:latin typeface="Cambria" panose="02040503050406030204" pitchFamily="18" charset="0"/>
                        </a:rPr>
                        <a:t>D</a:t>
                      </a:r>
                    </a:p>
                    <a:p>
                      <a:pPr algn="ctr"/>
                      <a:r>
                        <a:rPr lang="en-US" dirty="0">
                          <a:latin typeface="Cambria" panose="02040503050406030204" pitchFamily="18" charset="0"/>
                        </a:rPr>
                        <a:t>E</a:t>
                      </a:r>
                    </a:p>
                    <a:p>
                      <a:pPr algn="ctr"/>
                      <a:r>
                        <a:rPr lang="en-US" dirty="0">
                          <a:latin typeface="Cambria" panose="02040503050406030204" pitchFamily="18" charset="0"/>
                        </a:rPr>
                        <a:t>F</a:t>
                      </a:r>
                    </a:p>
                    <a:p>
                      <a:pPr algn="ctr"/>
                      <a:endParaRPr lang="en-US" dirty="0">
                        <a:latin typeface="Cambria" panose="020405030504060302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mbria" panose="02040503050406030204" pitchFamily="18" charset="0"/>
                        </a:rPr>
                        <a:t>x8</a:t>
                      </a:r>
                    </a:p>
                    <a:p>
                      <a:pPr algn="ctr"/>
                      <a:r>
                        <a:rPr lang="en-US" dirty="0">
                          <a:latin typeface="Cambria" panose="02040503050406030204" pitchFamily="18" charset="0"/>
                        </a:rPr>
                        <a:t>x8</a:t>
                      </a:r>
                    </a:p>
                    <a:p>
                      <a:pPr algn="ctr"/>
                      <a:r>
                        <a:rPr lang="en-US" dirty="0">
                          <a:latin typeface="Cambria" panose="02040503050406030204" pitchFamily="18" charset="0"/>
                        </a:rPr>
                        <a:t>x8</a:t>
                      </a:r>
                    </a:p>
                    <a:p>
                      <a:pPr algn="ctr"/>
                      <a:r>
                        <a:rPr lang="en-US" dirty="0">
                          <a:latin typeface="Cambria" panose="02040503050406030204" pitchFamily="18" charset="0"/>
                        </a:rPr>
                        <a:t>x8</a:t>
                      </a:r>
                    </a:p>
                    <a:p>
                      <a:pPr algn="ctr"/>
                      <a:r>
                        <a:rPr lang="en-US" dirty="0">
                          <a:latin typeface="Cambria" panose="02040503050406030204" pitchFamily="18" charset="0"/>
                        </a:rPr>
                        <a:t>x8</a:t>
                      </a:r>
                    </a:p>
                    <a:p>
                      <a:pPr algn="ctr"/>
                      <a:r>
                        <a:rPr lang="en-US" dirty="0">
                          <a:latin typeface="Cambria" panose="02040503050406030204" pitchFamily="18" charset="0"/>
                        </a:rPr>
                        <a:t>x8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mbria" panose="02040503050406030204" pitchFamily="18" charset="0"/>
                        </a:rPr>
                        <a:t>52-20</a:t>
                      </a:r>
                    </a:p>
                    <a:p>
                      <a:pPr algn="ctr"/>
                      <a:r>
                        <a:rPr lang="en-US" dirty="0">
                          <a:latin typeface="Cambria" panose="02040503050406030204" pitchFamily="18" charset="0"/>
                        </a:rPr>
                        <a:t>19-19</a:t>
                      </a:r>
                    </a:p>
                    <a:p>
                      <a:pPr algn="ctr"/>
                      <a:r>
                        <a:rPr lang="en-US" dirty="0">
                          <a:latin typeface="Cambria" panose="02040503050406030204" pitchFamily="18" charset="0"/>
                        </a:rPr>
                        <a:t>10-21</a:t>
                      </a:r>
                    </a:p>
                    <a:p>
                      <a:pPr algn="ctr"/>
                      <a:r>
                        <a:rPr lang="en-US" dirty="0">
                          <a:latin typeface="Cambria" panose="02040503050406030204" pitchFamily="18" charset="0"/>
                        </a:rPr>
                        <a:t>08-17</a:t>
                      </a:r>
                    </a:p>
                    <a:p>
                      <a:pPr algn="ctr"/>
                      <a:r>
                        <a:rPr lang="en-US" dirty="0">
                          <a:latin typeface="Cambria" panose="02040503050406030204" pitchFamily="18" charset="0"/>
                        </a:rPr>
                        <a:t>02-21</a:t>
                      </a:r>
                    </a:p>
                    <a:p>
                      <a:pPr algn="ctr"/>
                      <a:endParaRPr lang="en-US" dirty="0">
                        <a:latin typeface="Cambria" panose="020405030504060302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3671142"/>
                  </a:ext>
                </a:extLst>
              </a:tr>
              <a:tr h="412824">
                <a:tc>
                  <a:txBody>
                    <a:bodyPr/>
                    <a:lstStyle/>
                    <a:p>
                      <a:r>
                        <a:rPr lang="en-US" dirty="0">
                          <a:latin typeface="Cambria" panose="02040503050406030204" pitchFamily="18" charset="0"/>
                        </a:rPr>
                        <a:t>C (SK Hynix)</a:t>
                      </a:r>
                    </a:p>
                  </a:txBody>
                  <a:tcPr anchor="ctr">
                    <a:lnT w="12700" cap="flat" cmpd="sng" algn="ctr">
                      <a:solidFill>
                        <a:schemeClr val="tx1"/>
                      </a:solidFill>
                      <a:prstDash val="solid"/>
                      <a:round/>
                      <a:headEnd type="none" w="med" len="med"/>
                      <a:tailEnd type="none" w="med" len="med"/>
                    </a:lnT>
                  </a:tcPr>
                </a:tc>
                <a:tc>
                  <a:txBody>
                    <a:bodyPr/>
                    <a:lstStyle/>
                    <a:p>
                      <a:pPr algn="ctr"/>
                      <a:r>
                        <a:rPr lang="en-US" dirty="0">
                          <a:latin typeface="Cambria" panose="02040503050406030204" pitchFamily="18" charset="0"/>
                        </a:rPr>
                        <a:t>2</a:t>
                      </a:r>
                    </a:p>
                    <a:p>
                      <a:pPr algn="ctr"/>
                      <a:r>
                        <a:rPr lang="en-US" dirty="0">
                          <a:latin typeface="Cambria" panose="02040503050406030204" pitchFamily="18" charset="0"/>
                        </a:rPr>
                        <a:t>3</a:t>
                      </a:r>
                    </a:p>
                    <a:p>
                      <a:pPr algn="ctr"/>
                      <a:r>
                        <a:rPr lang="en-US" dirty="0">
                          <a:latin typeface="Cambria" panose="02040503050406030204" pitchFamily="18" charset="0"/>
                        </a:rPr>
                        <a:t>2</a:t>
                      </a:r>
                    </a:p>
                    <a:p>
                      <a:pPr algn="ctr"/>
                      <a:r>
                        <a:rPr lang="en-US" dirty="0">
                          <a:latin typeface="Cambria" panose="02040503050406030204" pitchFamily="18" charset="0"/>
                        </a:rPr>
                        <a:t>3</a:t>
                      </a:r>
                    </a:p>
                  </a:txBody>
                  <a:tcPr anchor="ctr">
                    <a:lnT w="12700" cap="flat" cmpd="sng" algn="ctr">
                      <a:solidFill>
                        <a:schemeClr val="tx1"/>
                      </a:solidFill>
                      <a:prstDash val="solid"/>
                      <a:round/>
                      <a:headEnd type="none" w="med" len="med"/>
                      <a:tailEnd type="none" w="med" len="med"/>
                    </a:lnT>
                  </a:tcPr>
                </a:tc>
                <a:tc>
                  <a:txBody>
                    <a:bodyPr/>
                    <a:lstStyle/>
                    <a:p>
                      <a:pPr algn="ctr"/>
                      <a:r>
                        <a:rPr lang="en-US" dirty="0">
                          <a:latin typeface="Cambria" panose="02040503050406030204" pitchFamily="18" charset="0"/>
                        </a:rPr>
                        <a:t>16</a:t>
                      </a:r>
                    </a:p>
                    <a:p>
                      <a:pPr algn="ctr"/>
                      <a:r>
                        <a:rPr lang="en-US" dirty="0">
                          <a:latin typeface="Cambria" panose="02040503050406030204" pitchFamily="18" charset="0"/>
                        </a:rPr>
                        <a:t>24</a:t>
                      </a:r>
                    </a:p>
                    <a:p>
                      <a:pPr algn="ctr"/>
                      <a:r>
                        <a:rPr lang="en-US" dirty="0">
                          <a:latin typeface="Cambria" panose="02040503050406030204" pitchFamily="18" charset="0"/>
                        </a:rPr>
                        <a:t>16</a:t>
                      </a:r>
                    </a:p>
                    <a:p>
                      <a:pPr algn="ctr"/>
                      <a:r>
                        <a:rPr lang="en-US" dirty="0">
                          <a:latin typeface="Cambria" panose="02040503050406030204" pitchFamily="18" charset="0"/>
                        </a:rPr>
                        <a:t>24</a:t>
                      </a: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ambria" panose="02040503050406030204" pitchFamily="18" charset="0"/>
                        </a:rPr>
                        <a:t>16Gb</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ambria" panose="02040503050406030204" pitchFamily="18" charset="0"/>
                        </a:rPr>
                        <a:t>4Gb</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ambria" panose="02040503050406030204" pitchFamily="18" charset="0"/>
                        </a:rPr>
                        <a:t>4Gb</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ambria" panose="02040503050406030204" pitchFamily="18" charset="0"/>
                        </a:rPr>
                        <a:t>8Gb</a:t>
                      </a:r>
                    </a:p>
                  </a:txBody>
                  <a:tcPr anchor="ctr">
                    <a:lnT w="12700" cap="flat" cmpd="sng" algn="ctr">
                      <a:solidFill>
                        <a:schemeClr val="tx1"/>
                      </a:solidFill>
                      <a:prstDash val="solid"/>
                      <a:round/>
                      <a:headEnd type="none" w="med" len="med"/>
                      <a:tailEnd type="none" w="med" len="med"/>
                    </a:lnT>
                  </a:tcPr>
                </a:tc>
                <a:tc>
                  <a:txBody>
                    <a:bodyPr/>
                    <a:lstStyle/>
                    <a:p>
                      <a:pPr algn="ctr"/>
                      <a:r>
                        <a:rPr lang="en-US" dirty="0">
                          <a:latin typeface="Cambria" panose="02040503050406030204" pitchFamily="18" charset="0"/>
                        </a:rPr>
                        <a:t>A</a:t>
                      </a:r>
                    </a:p>
                    <a:p>
                      <a:pPr algn="ctr"/>
                      <a:r>
                        <a:rPr lang="en-US" dirty="0">
                          <a:latin typeface="Cambria" panose="02040503050406030204" pitchFamily="18" charset="0"/>
                        </a:rPr>
                        <a:t>B</a:t>
                      </a:r>
                    </a:p>
                    <a:p>
                      <a:pPr algn="ctr"/>
                      <a:r>
                        <a:rPr lang="en-US" dirty="0">
                          <a:latin typeface="Cambria" panose="02040503050406030204" pitchFamily="18" charset="0"/>
                        </a:rPr>
                        <a:t>C</a:t>
                      </a:r>
                    </a:p>
                    <a:p>
                      <a:pPr algn="ctr"/>
                      <a:r>
                        <a:rPr lang="en-US" dirty="0">
                          <a:latin typeface="Cambria" panose="02040503050406030204" pitchFamily="18" charset="0"/>
                        </a:rPr>
                        <a:t>D</a:t>
                      </a: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ambria" panose="02040503050406030204" pitchFamily="18" charset="0"/>
                        </a:rPr>
                        <a:t>x8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ambria" panose="02040503050406030204" pitchFamily="18" charset="0"/>
                        </a:rPr>
                        <a:t>x8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ambria" panose="02040503050406030204" pitchFamily="18" charset="0"/>
                        </a:rPr>
                        <a:t>x8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ambria" panose="02040503050406030204" pitchFamily="18" charset="0"/>
                        </a:rPr>
                        <a:t>x8</a:t>
                      </a: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ambria" panose="02040503050406030204" pitchFamily="18" charset="0"/>
                        </a:rPr>
                        <a:t>51-20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ambria" panose="02040503050406030204" pitchFamily="18" charset="0"/>
                        </a:rPr>
                        <a:t>02-21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latin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ambria" panose="02040503050406030204" pitchFamily="18" charset="0"/>
                        </a:rPr>
                        <a:t>48-20</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27562397"/>
                  </a:ext>
                </a:extLst>
              </a:tr>
            </a:tbl>
          </a:graphicData>
        </a:graphic>
      </p:graphicFrame>
      <p:sp>
        <p:nvSpPr>
          <p:cNvPr id="2" name="Title 1">
            <a:extLst>
              <a:ext uri="{FF2B5EF4-FFF2-40B4-BE49-F238E27FC236}">
                <a16:creationId xmlns:a16="http://schemas.microsoft.com/office/drawing/2014/main" id="{04838751-980E-8B48-BBF4-A176728E567B}"/>
              </a:ext>
            </a:extLst>
          </p:cNvPr>
          <p:cNvSpPr>
            <a:spLocks noGrp="1"/>
          </p:cNvSpPr>
          <p:nvPr>
            <p:ph type="title"/>
          </p:nvPr>
        </p:nvSpPr>
        <p:spPr>
          <a:xfrm>
            <a:off x="117227" y="-124462"/>
            <a:ext cx="6915118" cy="1141619"/>
          </a:xfrm>
        </p:spPr>
        <p:txBody>
          <a:bodyPr/>
          <a:lstStyle/>
          <a:p>
            <a:r>
              <a:rPr lang="en-US"/>
              <a:t>DRAM Chips Tested</a:t>
            </a:r>
          </a:p>
        </p:txBody>
      </p:sp>
      <p:sp>
        <p:nvSpPr>
          <p:cNvPr id="4" name="Rectangle: Rounded Corners 3">
            <a:extLst>
              <a:ext uri="{FF2B5EF4-FFF2-40B4-BE49-F238E27FC236}">
                <a16:creationId xmlns:a16="http://schemas.microsoft.com/office/drawing/2014/main" id="{C2D88886-14E1-4644-8543-E959612D022B}"/>
              </a:ext>
            </a:extLst>
          </p:cNvPr>
          <p:cNvSpPr/>
          <p:nvPr/>
        </p:nvSpPr>
        <p:spPr>
          <a:xfrm>
            <a:off x="885525" y="1050946"/>
            <a:ext cx="1665170" cy="4752428"/>
          </a:xfrm>
          <a:prstGeom prst="roundRect">
            <a:avLst>
              <a:gd name="adj" fmla="val 9644"/>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CA848"/>
              </a:solidFill>
            </a:endParaRPr>
          </a:p>
        </p:txBody>
      </p:sp>
      <p:sp>
        <p:nvSpPr>
          <p:cNvPr id="5" name="Rectangle: Rounded Corners 4">
            <a:extLst>
              <a:ext uri="{FF2B5EF4-FFF2-40B4-BE49-F238E27FC236}">
                <a16:creationId xmlns:a16="http://schemas.microsoft.com/office/drawing/2014/main" id="{F81B67A6-EE76-44E6-B2C9-07F1358E1972}"/>
              </a:ext>
            </a:extLst>
          </p:cNvPr>
          <p:cNvSpPr/>
          <p:nvPr/>
        </p:nvSpPr>
        <p:spPr>
          <a:xfrm>
            <a:off x="2643629" y="1049594"/>
            <a:ext cx="2245511" cy="4752428"/>
          </a:xfrm>
          <a:prstGeom prst="roundRect">
            <a:avLst>
              <a:gd name="adj" fmla="val 7097"/>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3568DA45-3ADB-4E99-AE3F-5A47D77724EA}"/>
              </a:ext>
            </a:extLst>
          </p:cNvPr>
          <p:cNvSpPr/>
          <p:nvPr/>
        </p:nvSpPr>
        <p:spPr>
          <a:xfrm>
            <a:off x="4968331" y="1059077"/>
            <a:ext cx="3290144" cy="4739845"/>
          </a:xfrm>
          <a:prstGeom prst="roundRect">
            <a:avLst>
              <a:gd name="adj" fmla="val 2667"/>
            </a:avLst>
          </a:prstGeom>
          <a:noFill/>
          <a:ln w="57150">
            <a:solidFill>
              <a:srgbClr val="C559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D22D38F-4911-438A-A392-97E50744F882}"/>
              </a:ext>
            </a:extLst>
          </p:cNvPr>
          <p:cNvSpPr txBox="1"/>
          <p:nvPr/>
        </p:nvSpPr>
        <p:spPr>
          <a:xfrm>
            <a:off x="5434517" y="615919"/>
            <a:ext cx="2874284" cy="400110"/>
          </a:xfrm>
          <a:prstGeom prst="rect">
            <a:avLst/>
          </a:prstGeom>
          <a:noFill/>
        </p:spPr>
        <p:txBody>
          <a:bodyPr wrap="square" lIns="91440" tIns="45720" rIns="91440" bIns="45720" rtlCol="0" anchor="t">
            <a:spAutoFit/>
          </a:bodyPr>
          <a:lstStyle/>
          <a:p>
            <a:pPr algn="ctr"/>
            <a:r>
              <a:rPr lang="en-US" sz="2000" b="1" dirty="0">
                <a:solidFill>
                  <a:schemeClr val="accent5"/>
                </a:solidFill>
                <a:latin typeface="Cambria"/>
                <a:ea typeface="Cambria"/>
              </a:rPr>
              <a:t>272 DDR4 DRAM Chips</a:t>
            </a:r>
            <a:endParaRPr lang="en-US" b="1" dirty="0">
              <a:solidFill>
                <a:schemeClr val="accent5"/>
              </a:solidFill>
              <a:cs typeface="Calibri"/>
            </a:endParaRPr>
          </a:p>
        </p:txBody>
      </p:sp>
      <p:cxnSp>
        <p:nvCxnSpPr>
          <p:cNvPr id="12" name="Elbow Connector 9">
            <a:extLst>
              <a:ext uri="{FF2B5EF4-FFF2-40B4-BE49-F238E27FC236}">
                <a16:creationId xmlns:a16="http://schemas.microsoft.com/office/drawing/2014/main" id="{2C0FF1C3-FD82-4101-B6B3-8F6133FD8797}"/>
              </a:ext>
            </a:extLst>
          </p:cNvPr>
          <p:cNvCxnSpPr>
            <a:cxnSpLocks/>
            <a:stCxn id="9" idx="1"/>
            <a:endCxn id="5" idx="0"/>
          </p:cNvCxnSpPr>
          <p:nvPr/>
        </p:nvCxnSpPr>
        <p:spPr>
          <a:xfrm rot="10800000" flipV="1">
            <a:off x="3766385" y="815974"/>
            <a:ext cx="1668132" cy="233620"/>
          </a:xfrm>
          <a:prstGeom prst="bentConnector2">
            <a:avLst/>
          </a:prstGeom>
          <a:ln w="38100">
            <a:solidFill>
              <a:srgbClr val="4472C4"/>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6042F7F-D5EE-4FA3-ACC1-6B895CD822CB}"/>
              </a:ext>
            </a:extLst>
          </p:cNvPr>
          <p:cNvSpPr txBox="1"/>
          <p:nvPr/>
        </p:nvSpPr>
        <p:spPr>
          <a:xfrm>
            <a:off x="2349198" y="6165360"/>
            <a:ext cx="3163835" cy="400110"/>
          </a:xfrm>
          <a:prstGeom prst="rect">
            <a:avLst/>
          </a:prstGeom>
          <a:noFill/>
        </p:spPr>
        <p:txBody>
          <a:bodyPr wrap="square" lIns="91440" tIns="45720" rIns="91440" bIns="45720" rtlCol="0" anchor="t">
            <a:spAutoFit/>
          </a:bodyPr>
          <a:lstStyle/>
          <a:p>
            <a:pPr algn="ctr"/>
            <a:r>
              <a:rPr lang="en-US" sz="2000" b="1" dirty="0">
                <a:solidFill>
                  <a:srgbClr val="538135"/>
                </a:solidFill>
                <a:latin typeface="Cambria"/>
                <a:ea typeface="Cambria"/>
              </a:rPr>
              <a:t>3 Major Manufacturers</a:t>
            </a:r>
            <a:endParaRPr lang="en-US" dirty="0">
              <a:solidFill>
                <a:srgbClr val="538135"/>
              </a:solidFill>
              <a:cs typeface="Calibri"/>
            </a:endParaRPr>
          </a:p>
        </p:txBody>
      </p:sp>
      <p:cxnSp>
        <p:nvCxnSpPr>
          <p:cNvPr id="19" name="Elbow Connector 9">
            <a:extLst>
              <a:ext uri="{FF2B5EF4-FFF2-40B4-BE49-F238E27FC236}">
                <a16:creationId xmlns:a16="http://schemas.microsoft.com/office/drawing/2014/main" id="{ECE7AE2E-76D1-40CE-8A1B-DF3DE6439CC1}"/>
              </a:ext>
            </a:extLst>
          </p:cNvPr>
          <p:cNvCxnSpPr>
            <a:cxnSpLocks/>
            <a:stCxn id="4" idx="2"/>
            <a:endCxn id="17" idx="1"/>
          </p:cNvCxnSpPr>
          <p:nvPr/>
        </p:nvCxnSpPr>
        <p:spPr>
          <a:xfrm rot="16200000" flipH="1">
            <a:off x="1752634" y="5768850"/>
            <a:ext cx="562041" cy="631088"/>
          </a:xfrm>
          <a:prstGeom prst="bentConnector2">
            <a:avLst/>
          </a:prstGeom>
          <a:ln w="38100">
            <a:solidFill>
              <a:schemeClr val="accent6">
                <a:lumMod val="75000"/>
              </a:schemeClr>
            </a:solidFill>
            <a:headEnd type="none"/>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178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503A0289-F384-4A4F-80BC-806101E1D302}"/>
              </a:ext>
            </a:extLst>
          </p:cNvPr>
          <p:cNvGraphicFramePr>
            <a:graphicFrameLocks noGrp="1"/>
          </p:cNvGraphicFramePr>
          <p:nvPr/>
        </p:nvGraphicFramePr>
        <p:xfrm>
          <a:off x="1435543" y="1059077"/>
          <a:ext cx="6456705" cy="4662204"/>
        </p:xfrm>
        <a:graphic>
          <a:graphicData uri="http://schemas.openxmlformats.org/drawingml/2006/table">
            <a:tbl>
              <a:tblPr firstRow="1" bandRow="1">
                <a:tableStyleId>{2D5ABB26-0587-4C30-8999-92F81FD0307C}</a:tableStyleId>
              </a:tblPr>
              <a:tblGrid>
                <a:gridCol w="1514036">
                  <a:extLst>
                    <a:ext uri="{9D8B030D-6E8A-4147-A177-3AD203B41FA5}">
                      <a16:colId xmlns:a16="http://schemas.microsoft.com/office/drawing/2014/main" val="708919223"/>
                    </a:ext>
                  </a:extLst>
                </a:gridCol>
                <a:gridCol w="1054250">
                  <a:extLst>
                    <a:ext uri="{9D8B030D-6E8A-4147-A177-3AD203B41FA5}">
                      <a16:colId xmlns:a16="http://schemas.microsoft.com/office/drawing/2014/main" val="1547508454"/>
                    </a:ext>
                  </a:extLst>
                </a:gridCol>
                <a:gridCol w="905522">
                  <a:extLst>
                    <a:ext uri="{9D8B030D-6E8A-4147-A177-3AD203B41FA5}">
                      <a16:colId xmlns:a16="http://schemas.microsoft.com/office/drawing/2014/main" val="2950746807"/>
                    </a:ext>
                  </a:extLst>
                </a:gridCol>
                <a:gridCol w="905523">
                  <a:extLst>
                    <a:ext uri="{9D8B030D-6E8A-4147-A177-3AD203B41FA5}">
                      <a16:colId xmlns:a16="http://schemas.microsoft.com/office/drawing/2014/main" val="3481370136"/>
                    </a:ext>
                  </a:extLst>
                </a:gridCol>
                <a:gridCol w="603681">
                  <a:extLst>
                    <a:ext uri="{9D8B030D-6E8A-4147-A177-3AD203B41FA5}">
                      <a16:colId xmlns:a16="http://schemas.microsoft.com/office/drawing/2014/main" val="1253724907"/>
                    </a:ext>
                  </a:extLst>
                </a:gridCol>
                <a:gridCol w="630315">
                  <a:extLst>
                    <a:ext uri="{9D8B030D-6E8A-4147-A177-3AD203B41FA5}">
                      <a16:colId xmlns:a16="http://schemas.microsoft.com/office/drawing/2014/main" val="2240307331"/>
                    </a:ext>
                  </a:extLst>
                </a:gridCol>
                <a:gridCol w="843378">
                  <a:extLst>
                    <a:ext uri="{9D8B030D-6E8A-4147-A177-3AD203B41FA5}">
                      <a16:colId xmlns:a16="http://schemas.microsoft.com/office/drawing/2014/main" val="3913354388"/>
                    </a:ext>
                  </a:extLst>
                </a:gridCol>
              </a:tblGrid>
              <a:tr h="412824">
                <a:tc>
                  <a:txBody>
                    <a:bodyPr/>
                    <a:lstStyle/>
                    <a:p>
                      <a:r>
                        <a:rPr lang="en-US" b="1" dirty="0">
                          <a:solidFill>
                            <a:srgbClr val="2F5597"/>
                          </a:solidFill>
                        </a:rPr>
                        <a:t>Mfr.</a:t>
                      </a:r>
                      <a:endParaRPr lang="en-US" b="1" dirty="0">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tc>
                  <a:txBody>
                    <a:bodyPr/>
                    <a:lstStyle/>
                    <a:p>
                      <a:pPr algn="ctr"/>
                      <a:r>
                        <a:rPr lang="en-US" b="1" dirty="0">
                          <a:solidFill>
                            <a:srgbClr val="2F5597"/>
                          </a:solidFill>
                        </a:rPr>
                        <a:t># DIMMs</a:t>
                      </a:r>
                      <a:endParaRPr lang="en-US" b="1" dirty="0">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tc>
                  <a:txBody>
                    <a:bodyPr/>
                    <a:lstStyle/>
                    <a:p>
                      <a:pPr algn="ctr"/>
                      <a:r>
                        <a:rPr lang="en-US" b="1" dirty="0">
                          <a:solidFill>
                            <a:srgbClr val="2F5597"/>
                          </a:solidFill>
                        </a:rPr>
                        <a:t># Chips</a:t>
                      </a:r>
                      <a:endParaRPr lang="en-US" b="1" dirty="0">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tc>
                  <a:txBody>
                    <a:bodyPr/>
                    <a:lstStyle/>
                    <a:p>
                      <a:pPr algn="ctr"/>
                      <a:r>
                        <a:rPr lang="en-US" b="1" dirty="0">
                          <a:solidFill>
                            <a:srgbClr val="2F5597"/>
                          </a:solidFill>
                        </a:rPr>
                        <a:t>Density</a:t>
                      </a:r>
                      <a:endParaRPr lang="en-US" b="1" dirty="0">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tc>
                  <a:txBody>
                    <a:bodyPr/>
                    <a:lstStyle/>
                    <a:p>
                      <a:pPr algn="ctr"/>
                      <a:r>
                        <a:rPr lang="en-US" b="1">
                          <a:solidFill>
                            <a:srgbClr val="2F5597"/>
                          </a:solidFill>
                        </a:rPr>
                        <a:t>Die</a:t>
                      </a:r>
                      <a:endParaRPr lang="en-US" b="1">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tc>
                  <a:txBody>
                    <a:bodyPr/>
                    <a:lstStyle/>
                    <a:p>
                      <a:pPr algn="ctr"/>
                      <a:r>
                        <a:rPr lang="en-US" b="1" dirty="0">
                          <a:solidFill>
                            <a:srgbClr val="2F5597"/>
                          </a:solidFill>
                        </a:rPr>
                        <a:t>Org.</a:t>
                      </a:r>
                      <a:endParaRPr lang="en-US" b="1" dirty="0">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tc>
                  <a:txBody>
                    <a:bodyPr/>
                    <a:lstStyle/>
                    <a:p>
                      <a:pPr algn="ctr"/>
                      <a:r>
                        <a:rPr lang="en-US" b="1" dirty="0">
                          <a:solidFill>
                            <a:srgbClr val="2F5597"/>
                          </a:solidFill>
                          <a:latin typeface="Cambria" panose="02040503050406030204" pitchFamily="18" charset="0"/>
                        </a:rPr>
                        <a:t>Date</a:t>
                      </a:r>
                    </a:p>
                  </a:txBody>
                  <a:tcPr anchor="ctr">
                    <a:lnB w="38100" cap="flat" cmpd="sng" algn="ctr">
                      <a:solidFill>
                        <a:srgbClr val="2F5597"/>
                      </a:solidFill>
                      <a:prstDash val="solid"/>
                      <a:round/>
                      <a:headEnd type="none" w="med" len="med"/>
                      <a:tailEnd type="none" w="med" len="med"/>
                    </a:lnB>
                  </a:tcPr>
                </a:tc>
                <a:extLst>
                  <a:ext uri="{0D108BD9-81ED-4DB2-BD59-A6C34878D82A}">
                    <a16:rowId xmlns:a16="http://schemas.microsoft.com/office/drawing/2014/main" val="2630150382"/>
                  </a:ext>
                </a:extLst>
              </a:tr>
              <a:tr h="1323300">
                <a:tc>
                  <a:txBody>
                    <a:bodyPr/>
                    <a:lstStyle/>
                    <a:p>
                      <a:r>
                        <a:rPr lang="en-US" dirty="0"/>
                        <a:t>A (Micron)</a:t>
                      </a:r>
                      <a:endParaRPr lang="en-US" dirty="0">
                        <a:latin typeface="Cambria" panose="02040503050406030204" pitchFamily="18" charset="0"/>
                      </a:endParaRPr>
                    </a:p>
                  </a:txBody>
                  <a:tcPr anchor="ctr">
                    <a:lnT w="38100" cap="flat" cmpd="sng" algn="ctr">
                      <a:solidFill>
                        <a:srgbClr val="2F5597"/>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mbria" panose="02040503050406030204" pitchFamily="18" charset="0"/>
                        </a:rPr>
                        <a:t>1</a:t>
                      </a:r>
                    </a:p>
                    <a:p>
                      <a:pPr algn="ctr"/>
                      <a:r>
                        <a:rPr lang="en-US" dirty="0">
                          <a:latin typeface="Cambria" panose="02040503050406030204" pitchFamily="18" charset="0"/>
                        </a:rPr>
                        <a:t>4</a:t>
                      </a:r>
                    </a:p>
                    <a:p>
                      <a:pPr algn="ctr"/>
                      <a:r>
                        <a:rPr lang="en-US" dirty="0">
                          <a:latin typeface="Cambria" panose="02040503050406030204" pitchFamily="18" charset="0"/>
                        </a:rPr>
                        <a:t>3</a:t>
                      </a:r>
                    </a:p>
                    <a:p>
                      <a:pPr algn="ctr"/>
                      <a:r>
                        <a:rPr lang="en-US" dirty="0">
                          <a:latin typeface="Cambria" panose="02040503050406030204" pitchFamily="18" charset="0"/>
                        </a:rPr>
                        <a:t>2</a:t>
                      </a:r>
                    </a:p>
                  </a:txBody>
                  <a:tcPr anchor="ctr">
                    <a:lnT w="38100" cap="flat" cmpd="sng" algn="ctr">
                      <a:solidFill>
                        <a:srgbClr val="2F5597"/>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mbria" panose="02040503050406030204" pitchFamily="18" charset="0"/>
                        </a:rPr>
                        <a:t>8</a:t>
                      </a:r>
                    </a:p>
                    <a:p>
                      <a:pPr algn="ctr"/>
                      <a:r>
                        <a:rPr lang="en-US" dirty="0">
                          <a:latin typeface="Cambria" panose="02040503050406030204" pitchFamily="18" charset="0"/>
                        </a:rPr>
                        <a:t>64</a:t>
                      </a:r>
                    </a:p>
                    <a:p>
                      <a:pPr algn="ctr"/>
                      <a:r>
                        <a:rPr lang="en-US" dirty="0">
                          <a:latin typeface="Cambria" panose="02040503050406030204" pitchFamily="18" charset="0"/>
                        </a:rPr>
                        <a:t>24</a:t>
                      </a:r>
                    </a:p>
                    <a:p>
                      <a:pPr algn="ctr"/>
                      <a:r>
                        <a:rPr lang="en-US" dirty="0">
                          <a:latin typeface="Cambria" panose="02040503050406030204" pitchFamily="18" charset="0"/>
                        </a:rPr>
                        <a:t>16</a:t>
                      </a:r>
                    </a:p>
                  </a:txBody>
                  <a:tcPr anchor="ctr">
                    <a:lnT w="38100" cap="flat" cmpd="sng" algn="ctr">
                      <a:solidFill>
                        <a:srgbClr val="2F5597"/>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4Gb</a:t>
                      </a:r>
                    </a:p>
                    <a:p>
                      <a:pPr algn="ctr"/>
                      <a:r>
                        <a:rPr lang="en-US" dirty="0">
                          <a:latin typeface="Cambria" panose="02040503050406030204" pitchFamily="18" charset="0"/>
                        </a:rPr>
                        <a:t>8Gb</a:t>
                      </a:r>
                    </a:p>
                    <a:p>
                      <a:pPr algn="ctr"/>
                      <a:r>
                        <a:rPr lang="en-US" dirty="0">
                          <a:latin typeface="Cambria" panose="02040503050406030204" pitchFamily="18" charset="0"/>
                        </a:rPr>
                        <a:t>4Gb</a:t>
                      </a:r>
                    </a:p>
                    <a:p>
                      <a:pPr algn="ctr"/>
                      <a:r>
                        <a:rPr lang="en-US" dirty="0">
                          <a:latin typeface="Cambria" panose="02040503050406030204" pitchFamily="18" charset="0"/>
                        </a:rPr>
                        <a:t>4Gb</a:t>
                      </a:r>
                    </a:p>
                  </a:txBody>
                  <a:tcPr anchor="ctr">
                    <a:lnT w="38100" cap="flat" cmpd="sng" algn="ctr">
                      <a:solidFill>
                        <a:srgbClr val="2F5597"/>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mbria" panose="02040503050406030204" pitchFamily="18" charset="0"/>
                        </a:rPr>
                        <a:t>-</a:t>
                      </a:r>
                    </a:p>
                    <a:p>
                      <a:pPr algn="ctr"/>
                      <a:r>
                        <a:rPr lang="en-US" dirty="0">
                          <a:latin typeface="Cambria" panose="02040503050406030204" pitchFamily="18" charset="0"/>
                        </a:rPr>
                        <a:t>B</a:t>
                      </a:r>
                    </a:p>
                    <a:p>
                      <a:pPr algn="ctr"/>
                      <a:r>
                        <a:rPr lang="en-US" dirty="0">
                          <a:latin typeface="Cambria" panose="02040503050406030204" pitchFamily="18" charset="0"/>
                        </a:rPr>
                        <a:t>F</a:t>
                      </a:r>
                    </a:p>
                    <a:p>
                      <a:pPr algn="ctr"/>
                      <a:r>
                        <a:rPr lang="en-US" dirty="0">
                          <a:latin typeface="Cambria" panose="02040503050406030204" pitchFamily="18" charset="0"/>
                        </a:rPr>
                        <a:t>-</a:t>
                      </a:r>
                    </a:p>
                  </a:txBody>
                  <a:tcPr anchor="ctr">
                    <a:lnT w="38100" cap="flat" cmpd="sng" algn="ctr">
                      <a:solidFill>
                        <a:srgbClr val="2F5597"/>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mbria" panose="02040503050406030204" pitchFamily="18" charset="0"/>
                        </a:rPr>
                        <a:t>x8</a:t>
                      </a:r>
                    </a:p>
                    <a:p>
                      <a:pPr algn="ctr"/>
                      <a:r>
                        <a:rPr lang="en-US" dirty="0">
                          <a:latin typeface="Cambria" panose="02040503050406030204" pitchFamily="18" charset="0"/>
                        </a:rPr>
                        <a:t>x4</a:t>
                      </a:r>
                    </a:p>
                    <a:p>
                      <a:pPr algn="ctr"/>
                      <a:r>
                        <a:rPr lang="en-US" dirty="0">
                          <a:latin typeface="Cambria" panose="02040503050406030204" pitchFamily="18" charset="0"/>
                        </a:rPr>
                        <a:t>x8</a:t>
                      </a:r>
                    </a:p>
                    <a:p>
                      <a:pPr algn="ctr"/>
                      <a:r>
                        <a:rPr lang="en-US" dirty="0">
                          <a:latin typeface="Cambria" panose="02040503050406030204" pitchFamily="18" charset="0"/>
                        </a:rPr>
                        <a:t>x8</a:t>
                      </a:r>
                    </a:p>
                  </a:txBody>
                  <a:tcPr anchor="ctr">
                    <a:lnT w="38100" cap="flat" cmpd="sng" algn="ctr">
                      <a:solidFill>
                        <a:srgbClr val="2F5597"/>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mbria" panose="02040503050406030204" pitchFamily="18" charset="0"/>
                        </a:rPr>
                        <a:t>48-16</a:t>
                      </a:r>
                    </a:p>
                    <a:p>
                      <a:pPr algn="ctr"/>
                      <a:r>
                        <a:rPr lang="en-US" dirty="0">
                          <a:latin typeface="Cambria" panose="02040503050406030204" pitchFamily="18" charset="0"/>
                        </a:rPr>
                        <a:t>11-19</a:t>
                      </a:r>
                    </a:p>
                    <a:p>
                      <a:pPr algn="ctr"/>
                      <a:r>
                        <a:rPr lang="en-US" dirty="0">
                          <a:latin typeface="Cambria" panose="02040503050406030204" pitchFamily="18" charset="0"/>
                        </a:rPr>
                        <a:t>07-21</a:t>
                      </a:r>
                    </a:p>
                    <a:p>
                      <a:pPr algn="ctr"/>
                      <a:endParaRPr lang="en-US" dirty="0">
                        <a:latin typeface="Cambria" panose="02040503050406030204" pitchFamily="18" charset="0"/>
                      </a:endParaRPr>
                    </a:p>
                  </a:txBody>
                  <a:tcPr anchor="ctr">
                    <a:lnT w="38100" cap="flat" cmpd="sng" algn="ctr">
                      <a:solidFill>
                        <a:srgbClr val="2F5597"/>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7623116"/>
                  </a:ext>
                </a:extLst>
              </a:tr>
              <a:tr h="412824">
                <a:tc>
                  <a:txBody>
                    <a:bodyPr/>
                    <a:lstStyle/>
                    <a:p>
                      <a:r>
                        <a:rPr lang="en-US" dirty="0"/>
                        <a:t>B (Samsung)</a:t>
                      </a:r>
                      <a:endParaRPr lang="en-US" dirty="0">
                        <a:latin typeface="Cambria" panose="020405030504060302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mbria" panose="02040503050406030204" pitchFamily="18" charset="0"/>
                        </a:rPr>
                        <a:t>2</a:t>
                      </a:r>
                    </a:p>
                    <a:p>
                      <a:pPr algn="ctr"/>
                      <a:r>
                        <a:rPr lang="en-US" dirty="0">
                          <a:latin typeface="Cambria" panose="02040503050406030204" pitchFamily="18" charset="0"/>
                        </a:rPr>
                        <a:t>1</a:t>
                      </a:r>
                    </a:p>
                    <a:p>
                      <a:pPr algn="ctr"/>
                      <a:r>
                        <a:rPr lang="en-US" dirty="0">
                          <a:latin typeface="Cambria" panose="02040503050406030204" pitchFamily="18" charset="0"/>
                        </a:rPr>
                        <a:t>3</a:t>
                      </a:r>
                    </a:p>
                    <a:p>
                      <a:pPr algn="ctr"/>
                      <a:r>
                        <a:rPr lang="en-US" dirty="0">
                          <a:latin typeface="Cambria" panose="02040503050406030204" pitchFamily="18" charset="0"/>
                        </a:rPr>
                        <a:t>1</a:t>
                      </a:r>
                    </a:p>
                    <a:p>
                      <a:pPr algn="ctr"/>
                      <a:r>
                        <a:rPr lang="en-US" dirty="0">
                          <a:latin typeface="Cambria" panose="02040503050406030204" pitchFamily="18" charset="0"/>
                        </a:rPr>
                        <a:t>1</a:t>
                      </a:r>
                    </a:p>
                    <a:p>
                      <a:pPr algn="ctr"/>
                      <a:r>
                        <a:rPr lang="en-US" dirty="0">
                          <a:latin typeface="Cambria" panose="02040503050406030204" pitchFamily="18" charset="0"/>
                        </a:rPr>
                        <a:t>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mbria" panose="02040503050406030204" pitchFamily="18" charset="0"/>
                        </a:rPr>
                        <a:t>16</a:t>
                      </a:r>
                    </a:p>
                    <a:p>
                      <a:pPr algn="ctr"/>
                      <a:r>
                        <a:rPr lang="en-US" dirty="0">
                          <a:latin typeface="Cambria" panose="02040503050406030204" pitchFamily="18" charset="0"/>
                        </a:rPr>
                        <a:t>8</a:t>
                      </a:r>
                    </a:p>
                    <a:p>
                      <a:pPr algn="ctr"/>
                      <a:r>
                        <a:rPr lang="en-US" dirty="0">
                          <a:latin typeface="Cambria" panose="02040503050406030204" pitchFamily="18" charset="0"/>
                        </a:rPr>
                        <a:t>24</a:t>
                      </a:r>
                    </a:p>
                    <a:p>
                      <a:pPr algn="ctr"/>
                      <a:r>
                        <a:rPr lang="en-US" dirty="0">
                          <a:latin typeface="Cambria" panose="02040503050406030204" pitchFamily="18" charset="0"/>
                        </a:rPr>
                        <a:t>8</a:t>
                      </a:r>
                    </a:p>
                    <a:p>
                      <a:pPr algn="ctr"/>
                      <a:r>
                        <a:rPr lang="en-US" dirty="0">
                          <a:latin typeface="Cambria" panose="02040503050406030204" pitchFamily="18" charset="0"/>
                        </a:rPr>
                        <a:t>8</a:t>
                      </a:r>
                    </a:p>
                    <a:p>
                      <a:pPr algn="ctr"/>
                      <a:r>
                        <a:rPr lang="en-US" dirty="0">
                          <a:latin typeface="Cambria" panose="02040503050406030204" pitchFamily="18" charset="0"/>
                        </a:rPr>
                        <a:t>16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8Gb</a:t>
                      </a:r>
                    </a:p>
                    <a:p>
                      <a:pPr algn="ctr"/>
                      <a:r>
                        <a:rPr lang="en-US" dirty="0"/>
                        <a:t>8Gb</a:t>
                      </a:r>
                    </a:p>
                    <a:p>
                      <a:pPr algn="ctr"/>
                      <a:r>
                        <a:rPr lang="en-US" dirty="0"/>
                        <a:t>8Gb</a:t>
                      </a:r>
                    </a:p>
                    <a:p>
                      <a:pPr algn="ctr"/>
                      <a:r>
                        <a:rPr lang="en-US" dirty="0"/>
                        <a:t>4Gb</a:t>
                      </a:r>
                    </a:p>
                    <a:p>
                      <a:pPr algn="ctr"/>
                      <a:r>
                        <a:rPr lang="en-US" dirty="0"/>
                        <a:t>4Gb</a:t>
                      </a:r>
                    </a:p>
                    <a:p>
                      <a:pPr algn="ctr"/>
                      <a:r>
                        <a:rPr lang="en-US" dirty="0"/>
                        <a:t>8Gb</a:t>
                      </a:r>
                      <a:endParaRPr lang="en-US" dirty="0">
                        <a:latin typeface="Cambria" panose="020405030504060302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B</a:t>
                      </a:r>
                    </a:p>
                    <a:p>
                      <a:pPr algn="ctr"/>
                      <a:r>
                        <a:rPr lang="en-US" dirty="0">
                          <a:latin typeface="Cambria" panose="02040503050406030204" pitchFamily="18" charset="0"/>
                        </a:rPr>
                        <a:t>C</a:t>
                      </a:r>
                    </a:p>
                    <a:p>
                      <a:pPr algn="ctr"/>
                      <a:r>
                        <a:rPr lang="en-US" dirty="0">
                          <a:latin typeface="Cambria" panose="02040503050406030204" pitchFamily="18" charset="0"/>
                        </a:rPr>
                        <a:t>D</a:t>
                      </a:r>
                    </a:p>
                    <a:p>
                      <a:pPr algn="ctr"/>
                      <a:r>
                        <a:rPr lang="en-US" dirty="0">
                          <a:latin typeface="Cambria" panose="02040503050406030204" pitchFamily="18" charset="0"/>
                        </a:rPr>
                        <a:t>E</a:t>
                      </a:r>
                    </a:p>
                    <a:p>
                      <a:pPr algn="ctr"/>
                      <a:r>
                        <a:rPr lang="en-US" dirty="0">
                          <a:latin typeface="Cambria" panose="02040503050406030204" pitchFamily="18" charset="0"/>
                        </a:rPr>
                        <a:t>F</a:t>
                      </a:r>
                    </a:p>
                    <a:p>
                      <a:pPr algn="ctr"/>
                      <a:endParaRPr lang="en-US" dirty="0">
                        <a:latin typeface="Cambria" panose="020405030504060302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mbria" panose="02040503050406030204" pitchFamily="18" charset="0"/>
                        </a:rPr>
                        <a:t>x8</a:t>
                      </a:r>
                    </a:p>
                    <a:p>
                      <a:pPr algn="ctr"/>
                      <a:r>
                        <a:rPr lang="en-US" dirty="0">
                          <a:latin typeface="Cambria" panose="02040503050406030204" pitchFamily="18" charset="0"/>
                        </a:rPr>
                        <a:t>x8</a:t>
                      </a:r>
                    </a:p>
                    <a:p>
                      <a:pPr algn="ctr"/>
                      <a:r>
                        <a:rPr lang="en-US" dirty="0">
                          <a:latin typeface="Cambria" panose="02040503050406030204" pitchFamily="18" charset="0"/>
                        </a:rPr>
                        <a:t>x8</a:t>
                      </a:r>
                    </a:p>
                    <a:p>
                      <a:pPr algn="ctr"/>
                      <a:r>
                        <a:rPr lang="en-US" dirty="0">
                          <a:latin typeface="Cambria" panose="02040503050406030204" pitchFamily="18" charset="0"/>
                        </a:rPr>
                        <a:t>x8</a:t>
                      </a:r>
                    </a:p>
                    <a:p>
                      <a:pPr algn="ctr"/>
                      <a:r>
                        <a:rPr lang="en-US" dirty="0">
                          <a:latin typeface="Cambria" panose="02040503050406030204" pitchFamily="18" charset="0"/>
                        </a:rPr>
                        <a:t>x8</a:t>
                      </a:r>
                    </a:p>
                    <a:p>
                      <a:pPr algn="ctr"/>
                      <a:r>
                        <a:rPr lang="en-US" dirty="0">
                          <a:latin typeface="Cambria" panose="02040503050406030204" pitchFamily="18" charset="0"/>
                        </a:rPr>
                        <a:t>x8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mbria" panose="02040503050406030204" pitchFamily="18" charset="0"/>
                        </a:rPr>
                        <a:t>52-20</a:t>
                      </a:r>
                    </a:p>
                    <a:p>
                      <a:pPr algn="ctr"/>
                      <a:r>
                        <a:rPr lang="en-US" dirty="0">
                          <a:latin typeface="Cambria" panose="02040503050406030204" pitchFamily="18" charset="0"/>
                        </a:rPr>
                        <a:t>19-19</a:t>
                      </a:r>
                    </a:p>
                    <a:p>
                      <a:pPr algn="ctr"/>
                      <a:r>
                        <a:rPr lang="en-US" dirty="0">
                          <a:latin typeface="Cambria" panose="02040503050406030204" pitchFamily="18" charset="0"/>
                        </a:rPr>
                        <a:t>10-21</a:t>
                      </a:r>
                    </a:p>
                    <a:p>
                      <a:pPr algn="ctr"/>
                      <a:r>
                        <a:rPr lang="en-US" dirty="0">
                          <a:latin typeface="Cambria" panose="02040503050406030204" pitchFamily="18" charset="0"/>
                        </a:rPr>
                        <a:t>08-17</a:t>
                      </a:r>
                    </a:p>
                    <a:p>
                      <a:pPr algn="ctr"/>
                      <a:r>
                        <a:rPr lang="en-US" dirty="0">
                          <a:latin typeface="Cambria" panose="02040503050406030204" pitchFamily="18" charset="0"/>
                        </a:rPr>
                        <a:t>02-21</a:t>
                      </a:r>
                    </a:p>
                    <a:p>
                      <a:pPr algn="ctr"/>
                      <a:endParaRPr lang="en-US" dirty="0">
                        <a:latin typeface="Cambria" panose="020405030504060302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3671142"/>
                  </a:ext>
                </a:extLst>
              </a:tr>
              <a:tr h="412824">
                <a:tc>
                  <a:txBody>
                    <a:bodyPr/>
                    <a:lstStyle/>
                    <a:p>
                      <a:r>
                        <a:rPr lang="en-US" dirty="0"/>
                        <a:t>C (SK Hynix)</a:t>
                      </a:r>
                      <a:endParaRPr lang="en-US" dirty="0">
                        <a:latin typeface="Cambria" panose="02040503050406030204" pitchFamily="18"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US" dirty="0"/>
                        <a:t>2</a:t>
                      </a:r>
                    </a:p>
                    <a:p>
                      <a:pPr algn="ctr"/>
                      <a:r>
                        <a:rPr lang="en-US" dirty="0">
                          <a:latin typeface="Cambria" panose="02040503050406030204" pitchFamily="18" charset="0"/>
                        </a:rPr>
                        <a:t>3</a:t>
                      </a:r>
                    </a:p>
                    <a:p>
                      <a:pPr algn="ctr"/>
                      <a:r>
                        <a:rPr lang="en-US" dirty="0">
                          <a:latin typeface="Cambria" panose="02040503050406030204" pitchFamily="18" charset="0"/>
                        </a:rPr>
                        <a:t>2</a:t>
                      </a:r>
                    </a:p>
                    <a:p>
                      <a:pPr algn="ctr"/>
                      <a:r>
                        <a:rPr lang="en-US" dirty="0">
                          <a:latin typeface="Cambria" panose="02040503050406030204" pitchFamily="18" charset="0"/>
                        </a:rPr>
                        <a:t>3</a:t>
                      </a:r>
                    </a:p>
                  </a:txBody>
                  <a:tcPr anchor="ctr">
                    <a:lnT w="12700" cap="flat" cmpd="sng" algn="ctr">
                      <a:solidFill>
                        <a:schemeClr val="tx1"/>
                      </a:solidFill>
                      <a:prstDash val="solid"/>
                      <a:round/>
                      <a:headEnd type="none" w="med" len="med"/>
                      <a:tailEnd type="none" w="med" len="med"/>
                    </a:lnT>
                  </a:tcPr>
                </a:tc>
                <a:tc>
                  <a:txBody>
                    <a:bodyPr/>
                    <a:lstStyle/>
                    <a:p>
                      <a:pPr algn="ctr"/>
                      <a:r>
                        <a:rPr lang="en-US" dirty="0">
                          <a:latin typeface="Cambria" panose="02040503050406030204" pitchFamily="18" charset="0"/>
                        </a:rPr>
                        <a:t>16</a:t>
                      </a:r>
                    </a:p>
                    <a:p>
                      <a:pPr algn="ctr"/>
                      <a:r>
                        <a:rPr lang="en-US" dirty="0">
                          <a:latin typeface="Cambria" panose="02040503050406030204" pitchFamily="18" charset="0"/>
                        </a:rPr>
                        <a:t>24</a:t>
                      </a:r>
                    </a:p>
                    <a:p>
                      <a:pPr algn="ctr"/>
                      <a:r>
                        <a:rPr lang="en-US" dirty="0">
                          <a:latin typeface="Cambria" panose="02040503050406030204" pitchFamily="18" charset="0"/>
                        </a:rPr>
                        <a:t>16</a:t>
                      </a:r>
                    </a:p>
                    <a:p>
                      <a:pPr algn="ctr"/>
                      <a:r>
                        <a:rPr lang="en-US" dirty="0">
                          <a:latin typeface="Cambria" panose="02040503050406030204" pitchFamily="18" charset="0"/>
                        </a:rPr>
                        <a:t>24</a:t>
                      </a: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16Gb</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4Gb</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4Gb</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ambria" panose="02040503050406030204" pitchFamily="18" charset="0"/>
                        </a:rPr>
                        <a:t>8Gb</a:t>
                      </a:r>
                    </a:p>
                  </a:txBody>
                  <a:tcPr anchor="ctr">
                    <a:lnT w="12700" cap="flat" cmpd="sng" algn="ctr">
                      <a:solidFill>
                        <a:schemeClr val="tx1"/>
                      </a:solidFill>
                      <a:prstDash val="solid"/>
                      <a:round/>
                      <a:headEnd type="none" w="med" len="med"/>
                      <a:tailEnd type="none" w="med" len="med"/>
                    </a:lnT>
                  </a:tcPr>
                </a:tc>
                <a:tc>
                  <a:txBody>
                    <a:bodyPr/>
                    <a:lstStyle/>
                    <a:p>
                      <a:pPr algn="ctr"/>
                      <a:r>
                        <a:rPr lang="en-US" dirty="0"/>
                        <a:t>A</a:t>
                      </a:r>
                    </a:p>
                    <a:p>
                      <a:pPr algn="ctr"/>
                      <a:r>
                        <a:rPr lang="en-US" dirty="0">
                          <a:latin typeface="Cambria" panose="02040503050406030204" pitchFamily="18" charset="0"/>
                        </a:rPr>
                        <a:t>B</a:t>
                      </a:r>
                    </a:p>
                    <a:p>
                      <a:pPr algn="ctr"/>
                      <a:r>
                        <a:rPr lang="en-US" dirty="0">
                          <a:latin typeface="Cambria" panose="02040503050406030204" pitchFamily="18" charset="0"/>
                        </a:rPr>
                        <a:t>C</a:t>
                      </a:r>
                    </a:p>
                    <a:p>
                      <a:pPr algn="ctr"/>
                      <a:r>
                        <a:rPr lang="en-US" dirty="0">
                          <a:latin typeface="Cambria" panose="02040503050406030204" pitchFamily="18" charset="0"/>
                        </a:rPr>
                        <a:t>D</a:t>
                      </a: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x8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x8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x8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x8</a:t>
                      </a:r>
                      <a:endParaRPr lang="en-US" dirty="0">
                        <a:latin typeface="Cambria" panose="02040503050406030204" pitchFamily="18"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ambria" panose="02040503050406030204" pitchFamily="18" charset="0"/>
                        </a:rPr>
                        <a:t>51-20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ambria" panose="02040503050406030204" pitchFamily="18" charset="0"/>
                        </a:rPr>
                        <a:t>02-21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latin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ambria" panose="02040503050406030204" pitchFamily="18" charset="0"/>
                        </a:rPr>
                        <a:t>48-20</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27562397"/>
                  </a:ext>
                </a:extLst>
              </a:tr>
            </a:tbl>
          </a:graphicData>
        </a:graphic>
      </p:graphicFrame>
      <p:sp>
        <p:nvSpPr>
          <p:cNvPr id="2" name="Title 1">
            <a:extLst>
              <a:ext uri="{FF2B5EF4-FFF2-40B4-BE49-F238E27FC236}">
                <a16:creationId xmlns:a16="http://schemas.microsoft.com/office/drawing/2014/main" id="{04838751-980E-8B48-BBF4-A176728E567B}"/>
              </a:ext>
            </a:extLst>
          </p:cNvPr>
          <p:cNvSpPr>
            <a:spLocks noGrp="1"/>
          </p:cNvSpPr>
          <p:nvPr>
            <p:ph type="title"/>
          </p:nvPr>
        </p:nvSpPr>
        <p:spPr>
          <a:xfrm>
            <a:off x="117227" y="-124462"/>
            <a:ext cx="6915118" cy="1141619"/>
          </a:xfrm>
        </p:spPr>
        <p:txBody>
          <a:bodyPr/>
          <a:lstStyle/>
          <a:p>
            <a:r>
              <a:rPr lang="en-US" dirty="0"/>
              <a:t>More Details in the Paper</a:t>
            </a:r>
          </a:p>
        </p:txBody>
      </p:sp>
      <p:sp>
        <p:nvSpPr>
          <p:cNvPr id="4" name="Rectangle: Rounded Corners 3">
            <a:extLst>
              <a:ext uri="{FF2B5EF4-FFF2-40B4-BE49-F238E27FC236}">
                <a16:creationId xmlns:a16="http://schemas.microsoft.com/office/drawing/2014/main" id="{C2D88886-14E1-4644-8543-E959612D022B}"/>
              </a:ext>
            </a:extLst>
          </p:cNvPr>
          <p:cNvSpPr/>
          <p:nvPr/>
        </p:nvSpPr>
        <p:spPr>
          <a:xfrm>
            <a:off x="1363185" y="1050946"/>
            <a:ext cx="1390571" cy="4752428"/>
          </a:xfrm>
          <a:prstGeom prst="roundRect">
            <a:avLst>
              <a:gd name="adj" fmla="val 9644"/>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CA848"/>
              </a:solidFill>
            </a:endParaRPr>
          </a:p>
        </p:txBody>
      </p:sp>
      <p:sp>
        <p:nvSpPr>
          <p:cNvPr id="5" name="Rectangle: Rounded Corners 4">
            <a:extLst>
              <a:ext uri="{FF2B5EF4-FFF2-40B4-BE49-F238E27FC236}">
                <a16:creationId xmlns:a16="http://schemas.microsoft.com/office/drawing/2014/main" id="{F81B67A6-EE76-44E6-B2C9-07F1358E1972}"/>
              </a:ext>
            </a:extLst>
          </p:cNvPr>
          <p:cNvSpPr/>
          <p:nvPr/>
        </p:nvSpPr>
        <p:spPr>
          <a:xfrm>
            <a:off x="2949423" y="1049594"/>
            <a:ext cx="1939717" cy="4752428"/>
          </a:xfrm>
          <a:prstGeom prst="roundRect">
            <a:avLst>
              <a:gd name="adj" fmla="val 7097"/>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3568DA45-3ADB-4E99-AE3F-5A47D77724EA}"/>
              </a:ext>
            </a:extLst>
          </p:cNvPr>
          <p:cNvSpPr/>
          <p:nvPr/>
        </p:nvSpPr>
        <p:spPr>
          <a:xfrm>
            <a:off x="4968331" y="1059077"/>
            <a:ext cx="2996276" cy="4739845"/>
          </a:xfrm>
          <a:prstGeom prst="roundRect">
            <a:avLst>
              <a:gd name="adj" fmla="val 2667"/>
            </a:avLst>
          </a:prstGeom>
          <a:noFill/>
          <a:ln w="57150">
            <a:solidFill>
              <a:srgbClr val="C559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D22D38F-4911-438A-A392-97E50744F882}"/>
              </a:ext>
            </a:extLst>
          </p:cNvPr>
          <p:cNvSpPr txBox="1"/>
          <p:nvPr/>
        </p:nvSpPr>
        <p:spPr>
          <a:xfrm>
            <a:off x="5434517" y="615919"/>
            <a:ext cx="2874284" cy="400110"/>
          </a:xfrm>
          <a:prstGeom prst="rect">
            <a:avLst/>
          </a:prstGeom>
          <a:noFill/>
        </p:spPr>
        <p:txBody>
          <a:bodyPr wrap="square" lIns="91440" tIns="45720" rIns="91440" bIns="45720" rtlCol="0" anchor="t">
            <a:spAutoFit/>
          </a:bodyPr>
          <a:lstStyle/>
          <a:p>
            <a:pPr algn="ctr"/>
            <a:r>
              <a:rPr lang="en-US" sz="2000" b="1" dirty="0">
                <a:solidFill>
                  <a:schemeClr val="accent5"/>
                </a:solidFill>
                <a:latin typeface="Cambria"/>
                <a:ea typeface="Cambria"/>
              </a:rPr>
              <a:t>272 DDR4 DRAM Chips</a:t>
            </a:r>
            <a:endParaRPr lang="en-US" b="1" dirty="0">
              <a:solidFill>
                <a:schemeClr val="accent5"/>
              </a:solidFill>
              <a:cs typeface="Calibri"/>
            </a:endParaRPr>
          </a:p>
        </p:txBody>
      </p:sp>
      <p:cxnSp>
        <p:nvCxnSpPr>
          <p:cNvPr id="12" name="Elbow Connector 9">
            <a:extLst>
              <a:ext uri="{FF2B5EF4-FFF2-40B4-BE49-F238E27FC236}">
                <a16:creationId xmlns:a16="http://schemas.microsoft.com/office/drawing/2014/main" id="{2C0FF1C3-FD82-4101-B6B3-8F6133FD8797}"/>
              </a:ext>
            </a:extLst>
          </p:cNvPr>
          <p:cNvCxnSpPr>
            <a:cxnSpLocks/>
            <a:stCxn id="9" idx="1"/>
            <a:endCxn id="5" idx="0"/>
          </p:cNvCxnSpPr>
          <p:nvPr/>
        </p:nvCxnSpPr>
        <p:spPr>
          <a:xfrm rot="10800000" flipV="1">
            <a:off x="3919283" y="815974"/>
            <a:ext cx="1515235" cy="233620"/>
          </a:xfrm>
          <a:prstGeom prst="bentConnector2">
            <a:avLst/>
          </a:prstGeom>
          <a:ln w="38100">
            <a:solidFill>
              <a:srgbClr val="4472C4"/>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6042F7F-D5EE-4FA3-ACC1-6B895CD822CB}"/>
              </a:ext>
            </a:extLst>
          </p:cNvPr>
          <p:cNvSpPr txBox="1"/>
          <p:nvPr/>
        </p:nvSpPr>
        <p:spPr>
          <a:xfrm>
            <a:off x="2349198" y="6085350"/>
            <a:ext cx="3163835" cy="400110"/>
          </a:xfrm>
          <a:prstGeom prst="rect">
            <a:avLst/>
          </a:prstGeom>
          <a:noFill/>
        </p:spPr>
        <p:txBody>
          <a:bodyPr wrap="square" lIns="91440" tIns="45720" rIns="91440" bIns="45720" rtlCol="0" anchor="t">
            <a:spAutoFit/>
          </a:bodyPr>
          <a:lstStyle/>
          <a:p>
            <a:pPr algn="ctr"/>
            <a:r>
              <a:rPr lang="en-US" sz="2000" b="1" dirty="0">
                <a:solidFill>
                  <a:srgbClr val="538135"/>
                </a:solidFill>
                <a:latin typeface="Cambria"/>
                <a:ea typeface="Cambria"/>
              </a:rPr>
              <a:t>3 Major Manufacturers</a:t>
            </a:r>
            <a:endParaRPr lang="en-US" dirty="0">
              <a:solidFill>
                <a:srgbClr val="538135"/>
              </a:solidFill>
              <a:cs typeface="Calibri"/>
            </a:endParaRPr>
          </a:p>
        </p:txBody>
      </p:sp>
      <p:cxnSp>
        <p:nvCxnSpPr>
          <p:cNvPr id="19" name="Elbow Connector 9">
            <a:extLst>
              <a:ext uri="{FF2B5EF4-FFF2-40B4-BE49-F238E27FC236}">
                <a16:creationId xmlns:a16="http://schemas.microsoft.com/office/drawing/2014/main" id="{ECE7AE2E-76D1-40CE-8A1B-DF3DE6439CC1}"/>
              </a:ext>
            </a:extLst>
          </p:cNvPr>
          <p:cNvCxnSpPr>
            <a:cxnSpLocks/>
            <a:stCxn id="4" idx="2"/>
            <a:endCxn id="17" idx="1"/>
          </p:cNvCxnSpPr>
          <p:nvPr/>
        </p:nvCxnSpPr>
        <p:spPr>
          <a:xfrm rot="16200000" flipH="1">
            <a:off x="1962819" y="5899025"/>
            <a:ext cx="482031" cy="290727"/>
          </a:xfrm>
          <a:prstGeom prst="bentConnector2">
            <a:avLst/>
          </a:prstGeom>
          <a:ln w="38100">
            <a:solidFill>
              <a:schemeClr val="accent6">
                <a:lumMod val="75000"/>
              </a:schemeClr>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D0BCBA0-5435-5A54-641D-917FC25BC0BE}"/>
              </a:ext>
            </a:extLst>
          </p:cNvPr>
          <p:cNvSpPr/>
          <p:nvPr/>
        </p:nvSpPr>
        <p:spPr>
          <a:xfrm>
            <a:off x="0" y="664448"/>
            <a:ext cx="9144000" cy="5754427"/>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E6F7BFF-CAD0-854C-63A0-44418B16FAC8}"/>
              </a:ext>
            </a:extLst>
          </p:cNvPr>
          <p:cNvPicPr>
            <a:picLocks noChangeAspect="1"/>
          </p:cNvPicPr>
          <p:nvPr/>
        </p:nvPicPr>
        <p:blipFill rotWithShape="1">
          <a:blip r:embed="rId3">
            <a:extLst>
              <a:ext uri="{28A0092B-C50C-407E-A947-70E740481C1C}">
                <a14:useLocalDpi xmlns:a14="http://schemas.microsoft.com/office/drawing/2010/main" val="0"/>
              </a:ext>
            </a:extLst>
          </a:blip>
          <a:srcRect t="24099"/>
          <a:stretch/>
        </p:blipFill>
        <p:spPr>
          <a:xfrm>
            <a:off x="298406" y="1043044"/>
            <a:ext cx="8648503" cy="1603674"/>
          </a:xfrm>
          <a:prstGeom prst="rect">
            <a:avLst/>
          </a:prstGeom>
          <a:ln w="38100">
            <a:solidFill>
              <a:schemeClr val="tx1"/>
            </a:solidFill>
          </a:ln>
        </p:spPr>
      </p:pic>
      <p:pic>
        <p:nvPicPr>
          <p:cNvPr id="14" name="Picture 13">
            <a:extLst>
              <a:ext uri="{FF2B5EF4-FFF2-40B4-BE49-F238E27FC236}">
                <a16:creationId xmlns:a16="http://schemas.microsoft.com/office/drawing/2014/main" id="{49D75CF4-E04B-364C-32BB-92BE9F227D4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82535" y="2800494"/>
            <a:ext cx="4764373" cy="3267872"/>
          </a:xfrm>
          <a:prstGeom prst="rect">
            <a:avLst/>
          </a:prstGeom>
          <a:ln w="38100">
            <a:solidFill>
              <a:schemeClr val="tx1"/>
            </a:solidFill>
          </a:ln>
        </p:spPr>
      </p:pic>
      <p:sp>
        <p:nvSpPr>
          <p:cNvPr id="15" name="TextBox 14">
            <a:extLst>
              <a:ext uri="{FF2B5EF4-FFF2-40B4-BE49-F238E27FC236}">
                <a16:creationId xmlns:a16="http://schemas.microsoft.com/office/drawing/2014/main" id="{F3217A9B-372B-E003-6980-D591B754863A}"/>
              </a:ext>
            </a:extLst>
          </p:cNvPr>
          <p:cNvSpPr txBox="1"/>
          <p:nvPr/>
        </p:nvSpPr>
        <p:spPr>
          <a:xfrm>
            <a:off x="298406" y="6119929"/>
            <a:ext cx="8648502" cy="369332"/>
          </a:xfrm>
          <a:prstGeom prst="rect">
            <a:avLst/>
          </a:prstGeom>
          <a:noFill/>
        </p:spPr>
        <p:txBody>
          <a:bodyPr wrap="square" rtlCol="0">
            <a:spAutoFit/>
          </a:bodyPr>
          <a:lstStyle/>
          <a:p>
            <a:pPr algn="ctr"/>
            <a:r>
              <a:rPr lang="en-US" dirty="0">
                <a:latin typeface="Cambria" panose="02040503050406030204" pitchFamily="18" charset="0"/>
              </a:rPr>
              <a:t>Full paper on </a:t>
            </a:r>
            <a:r>
              <a:rPr lang="en-US" dirty="0" err="1">
                <a:latin typeface="Cambria" panose="02040503050406030204" pitchFamily="18" charset="0"/>
              </a:rPr>
              <a:t>arXiv</a:t>
            </a:r>
            <a:r>
              <a:rPr lang="en-US" dirty="0">
                <a:latin typeface="Cambria" panose="02040503050406030204" pitchFamily="18" charset="0"/>
              </a:rPr>
              <a:t>: </a:t>
            </a:r>
            <a:r>
              <a:rPr lang="en-US" dirty="0">
                <a:latin typeface="Cambria" panose="02040503050406030204" pitchFamily="18" charset="0"/>
                <a:hlinkClick r:id="rId5"/>
              </a:rPr>
              <a:t>https://</a:t>
            </a:r>
            <a:r>
              <a:rPr lang="en-US" dirty="0" err="1">
                <a:latin typeface="Cambria" panose="02040503050406030204" pitchFamily="18" charset="0"/>
                <a:hlinkClick r:id="rId5"/>
              </a:rPr>
              <a:t>arxiv.org</a:t>
            </a:r>
            <a:r>
              <a:rPr lang="en-US" dirty="0">
                <a:latin typeface="Cambria" panose="02040503050406030204" pitchFamily="18" charset="0"/>
                <a:hlinkClick r:id="rId5"/>
              </a:rPr>
              <a:t>/abs/2206.09999</a:t>
            </a:r>
            <a:endParaRPr lang="en-US" dirty="0">
              <a:latin typeface="Cambria" panose="02040503050406030204" pitchFamily="18" charset="0"/>
            </a:endParaRPr>
          </a:p>
        </p:txBody>
      </p:sp>
      <p:pic>
        <p:nvPicPr>
          <p:cNvPr id="20" name="Picture 19">
            <a:extLst>
              <a:ext uri="{FF2B5EF4-FFF2-40B4-BE49-F238E27FC236}">
                <a16:creationId xmlns:a16="http://schemas.microsoft.com/office/drawing/2014/main" id="{AC319596-812F-734C-54CD-B5330DA7B044}"/>
              </a:ext>
            </a:extLst>
          </p:cNvPr>
          <p:cNvPicPr>
            <a:picLocks noChangeAspect="1"/>
          </p:cNvPicPr>
          <p:nvPr/>
        </p:nvPicPr>
        <p:blipFill>
          <a:blip r:embed="rId6"/>
          <a:stretch>
            <a:fillRect/>
          </a:stretch>
        </p:blipFill>
        <p:spPr>
          <a:xfrm>
            <a:off x="298406" y="2800494"/>
            <a:ext cx="2605494" cy="3259075"/>
          </a:xfrm>
          <a:prstGeom prst="rect">
            <a:avLst/>
          </a:prstGeom>
          <a:ln w="38100">
            <a:solidFill>
              <a:schemeClr val="tx1"/>
            </a:solidFill>
          </a:ln>
        </p:spPr>
      </p:pic>
    </p:spTree>
    <p:extLst>
      <p:ext uri="{BB962C8B-B14F-4D97-AF65-F5344CB8AC3E}">
        <p14:creationId xmlns:p14="http://schemas.microsoft.com/office/powerpoint/2010/main" val="3133165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591AAD8-8B9E-F441-B3D7-A9A6729D3F61}"/>
              </a:ext>
            </a:extLst>
          </p:cNvPr>
          <p:cNvSpPr/>
          <p:nvPr/>
        </p:nvSpPr>
        <p:spPr>
          <a:xfrm>
            <a:off x="235868" y="5424008"/>
            <a:ext cx="8672264" cy="648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latin typeface="Cambria" panose="02040503050406030204" pitchFamily="18" charset="0"/>
              </a:rPr>
              <a:t>Conclusions</a:t>
            </a:r>
          </a:p>
        </p:txBody>
      </p:sp>
      <p:sp>
        <p:nvSpPr>
          <p:cNvPr id="16" name="Rectangle 15">
            <a:extLst>
              <a:ext uri="{FF2B5EF4-FFF2-40B4-BE49-F238E27FC236}">
                <a16:creationId xmlns:a16="http://schemas.microsoft.com/office/drawing/2014/main" id="{C4F7C2E8-FACF-A344-B41E-7283F0886952}"/>
              </a:ext>
            </a:extLst>
          </p:cNvPr>
          <p:cNvSpPr/>
          <p:nvPr/>
        </p:nvSpPr>
        <p:spPr>
          <a:xfrm>
            <a:off x="235868" y="1011116"/>
            <a:ext cx="8672264" cy="648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Cambria" panose="02040503050406030204" pitchFamily="18" charset="0"/>
              </a:rPr>
              <a:t>Motivation and Goal</a:t>
            </a:r>
          </a:p>
        </p:txBody>
      </p:sp>
      <p:sp>
        <p:nvSpPr>
          <p:cNvPr id="2" name="Title 1"/>
          <p:cNvSpPr>
            <a:spLocks noGrp="1"/>
          </p:cNvSpPr>
          <p:nvPr>
            <p:ph type="title"/>
          </p:nvPr>
        </p:nvSpPr>
        <p:spPr>
          <a:xfrm>
            <a:off x="107576" y="0"/>
            <a:ext cx="8880045" cy="770467"/>
          </a:xfrm>
        </p:spPr>
        <p:txBody>
          <a:bodyPr/>
          <a:lstStyle/>
          <a:p>
            <a:r>
              <a:rPr lang="en-US" sz="3600" b="1" dirty="0"/>
              <a:t>Outline</a:t>
            </a:r>
          </a:p>
        </p:txBody>
      </p:sp>
      <p:sp>
        <p:nvSpPr>
          <p:cNvPr id="6" name="Content Placeholder 5" hidden="1">
            <a:extLst>
              <a:ext uri="{FF2B5EF4-FFF2-40B4-BE49-F238E27FC236}">
                <a16:creationId xmlns:a16="http://schemas.microsoft.com/office/drawing/2014/main" id="{8E8EDEFF-E6DD-CC47-AE02-196B3AC1525F}"/>
              </a:ext>
            </a:extLst>
          </p:cNvPr>
          <p:cNvSpPr>
            <a:spLocks noGrp="1"/>
          </p:cNvSpPr>
          <p:nvPr>
            <p:ph idx="1"/>
          </p:nvPr>
        </p:nvSpPr>
        <p:spPr>
          <a:xfrm>
            <a:off x="216313" y="1038366"/>
            <a:ext cx="8592679" cy="5148882"/>
          </a:xfrm>
        </p:spPr>
        <p:txBody>
          <a:bodyPr>
            <a:normAutofit fontScale="92500" lnSpcReduction="10000"/>
          </a:bodyPr>
          <a:lstStyle/>
          <a:p>
            <a:pPr marL="0" indent="0">
              <a:lnSpc>
                <a:spcPct val="200000"/>
              </a:lnSpc>
              <a:spcBef>
                <a:spcPts val="700"/>
              </a:spcBef>
              <a:buNone/>
            </a:pPr>
            <a:r>
              <a:rPr lang="en-US">
                <a:solidFill>
                  <a:srgbClr val="BFBFBF"/>
                </a:solidFill>
              </a:rPr>
              <a:t>Motivation and Goal</a:t>
            </a:r>
          </a:p>
          <a:p>
            <a:pPr marL="0" indent="0">
              <a:lnSpc>
                <a:spcPct val="200000"/>
              </a:lnSpc>
              <a:spcBef>
                <a:spcPts val="700"/>
              </a:spcBef>
              <a:buNone/>
            </a:pPr>
            <a:r>
              <a:rPr lang="en-US">
                <a:solidFill>
                  <a:srgbClr val="BFBFBF"/>
                </a:solidFill>
              </a:rPr>
              <a:t>Experimental Methodology</a:t>
            </a:r>
          </a:p>
          <a:p>
            <a:pPr marL="0" indent="0">
              <a:lnSpc>
                <a:spcPct val="200000"/>
              </a:lnSpc>
              <a:spcBef>
                <a:spcPts val="700"/>
              </a:spcBef>
              <a:buNone/>
            </a:pPr>
            <a:r>
              <a:rPr lang="en-US">
                <a:solidFill>
                  <a:srgbClr val="BFBFBF"/>
                </a:solidFill>
              </a:rPr>
              <a:t>Temperature Analysis</a:t>
            </a:r>
          </a:p>
          <a:p>
            <a:pPr marL="0" indent="0">
              <a:lnSpc>
                <a:spcPct val="200000"/>
              </a:lnSpc>
              <a:spcBef>
                <a:spcPts val="700"/>
              </a:spcBef>
              <a:buNone/>
            </a:pPr>
            <a:r>
              <a:rPr lang="en-US">
                <a:solidFill>
                  <a:srgbClr val="BFBFBF"/>
                </a:solidFill>
              </a:rPr>
              <a:t>Aggressor Row Active Time Analysis</a:t>
            </a:r>
          </a:p>
          <a:p>
            <a:pPr marL="0" indent="0">
              <a:lnSpc>
                <a:spcPct val="200000"/>
              </a:lnSpc>
              <a:spcBef>
                <a:spcPts val="700"/>
              </a:spcBef>
              <a:buNone/>
            </a:pPr>
            <a:r>
              <a:rPr lang="en-US">
                <a:solidFill>
                  <a:srgbClr val="BFBFBF"/>
                </a:solidFill>
              </a:rPr>
              <a:t>Spatial Variation Analysis</a:t>
            </a:r>
          </a:p>
          <a:p>
            <a:pPr marL="0" indent="0">
              <a:lnSpc>
                <a:spcPct val="200000"/>
              </a:lnSpc>
              <a:spcBef>
                <a:spcPts val="700"/>
              </a:spcBef>
              <a:buNone/>
            </a:pPr>
            <a:r>
              <a:rPr lang="en-US">
                <a:solidFill>
                  <a:srgbClr val="BFBFBF"/>
                </a:solidFill>
              </a:rPr>
              <a:t>Implications on Attacks and Defenses</a:t>
            </a:r>
          </a:p>
          <a:p>
            <a:pPr marL="0" indent="0">
              <a:lnSpc>
                <a:spcPct val="200000"/>
              </a:lnSpc>
              <a:spcBef>
                <a:spcPts val="700"/>
              </a:spcBef>
              <a:buNone/>
            </a:pPr>
            <a:r>
              <a:rPr lang="en-US">
                <a:solidFill>
                  <a:srgbClr val="BFBFBF"/>
                </a:solidFill>
              </a:rPr>
              <a:t>Conclusions</a:t>
            </a:r>
          </a:p>
          <a:p>
            <a:pPr marL="0" indent="0">
              <a:lnSpc>
                <a:spcPct val="200000"/>
              </a:lnSpc>
              <a:buNone/>
            </a:pPr>
            <a:endParaRPr lang="en-US">
              <a:solidFill>
                <a:srgbClr val="BFBFBF"/>
              </a:solidFill>
            </a:endParaRPr>
          </a:p>
        </p:txBody>
      </p:sp>
      <p:sp>
        <p:nvSpPr>
          <p:cNvPr id="26" name="Rectangle 25">
            <a:extLst>
              <a:ext uri="{FF2B5EF4-FFF2-40B4-BE49-F238E27FC236}">
                <a16:creationId xmlns:a16="http://schemas.microsoft.com/office/drawing/2014/main" id="{B42F442F-3A35-1441-816F-E719C1E2BEDF}"/>
              </a:ext>
            </a:extLst>
          </p:cNvPr>
          <p:cNvSpPr/>
          <p:nvPr/>
        </p:nvSpPr>
        <p:spPr>
          <a:xfrm>
            <a:off x="235868" y="2114339"/>
            <a:ext cx="8672264" cy="648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latin typeface="Cambria" panose="02040503050406030204" pitchFamily="18" charset="0"/>
              </a:rPr>
              <a:t>Experimental Methodology</a:t>
            </a:r>
          </a:p>
        </p:txBody>
      </p:sp>
      <p:sp>
        <p:nvSpPr>
          <p:cNvPr id="28" name="Rectangle 27">
            <a:extLst>
              <a:ext uri="{FF2B5EF4-FFF2-40B4-BE49-F238E27FC236}">
                <a16:creationId xmlns:a16="http://schemas.microsoft.com/office/drawing/2014/main" id="{66163B4B-BB3A-4F49-B060-4F2F9E78B480}"/>
              </a:ext>
            </a:extLst>
          </p:cNvPr>
          <p:cNvSpPr/>
          <p:nvPr/>
        </p:nvSpPr>
        <p:spPr>
          <a:xfrm>
            <a:off x="235868" y="3217562"/>
            <a:ext cx="8672264" cy="648000"/>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Cambria" panose="02040503050406030204" pitchFamily="18" charset="0"/>
              </a:rPr>
              <a:t>RowHammer Under Reduced </a:t>
            </a:r>
            <a:r>
              <a:rPr lang="en-US" sz="2800" dirty="0" err="1">
                <a:latin typeface="Cambria" panose="02040503050406030204" pitchFamily="18" charset="0"/>
              </a:rPr>
              <a:t>Wordline</a:t>
            </a:r>
            <a:r>
              <a:rPr lang="en-US" sz="2800" dirty="0">
                <a:latin typeface="Cambria" panose="02040503050406030204" pitchFamily="18" charset="0"/>
              </a:rPr>
              <a:t> Voltage</a:t>
            </a:r>
          </a:p>
        </p:txBody>
      </p:sp>
      <p:sp>
        <p:nvSpPr>
          <p:cNvPr id="30" name="Rectangle 29">
            <a:extLst>
              <a:ext uri="{FF2B5EF4-FFF2-40B4-BE49-F238E27FC236}">
                <a16:creationId xmlns:a16="http://schemas.microsoft.com/office/drawing/2014/main" id="{F323554B-6458-8143-80B2-CE61E54CE880}"/>
              </a:ext>
            </a:extLst>
          </p:cNvPr>
          <p:cNvSpPr/>
          <p:nvPr/>
        </p:nvSpPr>
        <p:spPr>
          <a:xfrm>
            <a:off x="235868" y="4320785"/>
            <a:ext cx="8672264" cy="648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Cambria" panose="02040503050406030204" pitchFamily="18" charset="0"/>
              </a:rPr>
              <a:t>DRAM Operation Under Reduced </a:t>
            </a:r>
            <a:r>
              <a:rPr lang="en-US" sz="2800" dirty="0" err="1">
                <a:latin typeface="Cambria" panose="02040503050406030204" pitchFamily="18" charset="0"/>
              </a:rPr>
              <a:t>Wordline</a:t>
            </a:r>
            <a:r>
              <a:rPr lang="en-US" sz="2800" dirty="0">
                <a:latin typeface="Cambria" panose="02040503050406030204" pitchFamily="18" charset="0"/>
              </a:rPr>
              <a:t> Voltage</a:t>
            </a:r>
          </a:p>
        </p:txBody>
      </p:sp>
    </p:spTree>
    <p:extLst>
      <p:ext uri="{BB962C8B-B14F-4D97-AF65-F5344CB8AC3E}">
        <p14:creationId xmlns:p14="http://schemas.microsoft.com/office/powerpoint/2010/main" val="2839913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9D842BA-3E30-FD48-A8F5-916BE591C6B2}"/>
              </a:ext>
            </a:extLst>
          </p:cNvPr>
          <p:cNvSpPr txBox="1">
            <a:spLocks/>
          </p:cNvSpPr>
          <p:nvPr/>
        </p:nvSpPr>
        <p:spPr>
          <a:xfrm>
            <a:off x="107577" y="0"/>
            <a:ext cx="9036424" cy="997527"/>
          </a:xfrm>
          <a:prstGeom prst="rect">
            <a:avLst/>
          </a:prstGeom>
        </p:spPr>
        <p:txBody>
          <a:bodyPr anchor="ctr"/>
          <a:lstStyle>
            <a:lvl1pPr algn="l" defTabSz="914400" rtl="0" eaLnBrk="1" latinLnBrk="0" hangingPunct="1">
              <a:lnSpc>
                <a:spcPct val="100000"/>
              </a:lnSpc>
              <a:spcBef>
                <a:spcPct val="0"/>
              </a:spcBef>
              <a:spcAft>
                <a:spcPts val="600"/>
              </a:spcAft>
              <a:buNone/>
              <a:defRPr sz="3200" b="1" kern="1200">
                <a:solidFill>
                  <a:schemeClr val="accent5">
                    <a:lumMod val="75000"/>
                  </a:schemeClr>
                </a:solidFill>
                <a:latin typeface="Cambria" panose="02040503050406030204" pitchFamily="18" charset="0"/>
                <a:ea typeface="+mj-ea"/>
                <a:cs typeface="+mj-cs"/>
              </a:defRPr>
            </a:lvl1pPr>
          </a:lstStyle>
          <a:p>
            <a:r>
              <a:rPr lang="en-US" dirty="0"/>
              <a:t>Key Takeaway from RowHammer Analysis</a:t>
            </a:r>
          </a:p>
        </p:txBody>
      </p:sp>
      <p:grpSp>
        <p:nvGrpSpPr>
          <p:cNvPr id="8" name="Group 7">
            <a:extLst>
              <a:ext uri="{FF2B5EF4-FFF2-40B4-BE49-F238E27FC236}">
                <a16:creationId xmlns:a16="http://schemas.microsoft.com/office/drawing/2014/main" id="{8787B211-B8BA-950B-D354-F79F625D57B4}"/>
              </a:ext>
            </a:extLst>
          </p:cNvPr>
          <p:cNvGrpSpPr/>
          <p:nvPr/>
        </p:nvGrpSpPr>
        <p:grpSpPr>
          <a:xfrm>
            <a:off x="248098" y="2390587"/>
            <a:ext cx="8647804" cy="2076826"/>
            <a:chOff x="248098" y="2254852"/>
            <a:chExt cx="8647804" cy="2076826"/>
          </a:xfrm>
        </p:grpSpPr>
        <p:sp>
          <p:nvSpPr>
            <p:cNvPr id="9" name="Rounded Rectangle 8">
              <a:extLst>
                <a:ext uri="{FF2B5EF4-FFF2-40B4-BE49-F238E27FC236}">
                  <a16:creationId xmlns:a16="http://schemas.microsoft.com/office/drawing/2014/main" id="{26202A5D-43C0-24D0-2A5A-7EA4EB8F4891}"/>
                </a:ext>
              </a:extLst>
            </p:cNvPr>
            <p:cNvSpPr/>
            <p:nvPr/>
          </p:nvSpPr>
          <p:spPr>
            <a:xfrm>
              <a:off x="248098" y="2254852"/>
              <a:ext cx="8647804" cy="2076826"/>
            </a:xfrm>
            <a:prstGeom prst="roundRect">
              <a:avLst>
                <a:gd name="adj" fmla="val 3533"/>
              </a:avLst>
            </a:prstGeom>
            <a:solidFill>
              <a:srgbClr val="C5591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3E93DB9-AF6A-7469-FC02-912C637E288F}"/>
                </a:ext>
              </a:extLst>
            </p:cNvPr>
            <p:cNvSpPr/>
            <p:nvPr/>
          </p:nvSpPr>
          <p:spPr>
            <a:xfrm>
              <a:off x="318574" y="2754923"/>
              <a:ext cx="8497318" cy="146538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a:solidFill>
                    <a:prstClr val="black"/>
                  </a:solidFill>
                  <a:latin typeface="Cambria"/>
                  <a:ea typeface="Cambria"/>
                </a:rPr>
                <a:t>Reducing </a:t>
              </a:r>
              <a:r>
                <a:rPr lang="en-US" sz="2000" dirty="0" err="1">
                  <a:solidFill>
                    <a:prstClr val="black"/>
                  </a:solidFill>
                  <a:latin typeface="Cambria"/>
                  <a:ea typeface="Cambria"/>
                </a:rPr>
                <a:t>wordline</a:t>
              </a:r>
              <a:r>
                <a:rPr lang="en-US" sz="2000" dirty="0">
                  <a:solidFill>
                    <a:prstClr val="black"/>
                  </a:solidFill>
                  <a:latin typeface="Cambria"/>
                  <a:ea typeface="Cambria"/>
                </a:rPr>
                <a:t> voltage </a:t>
              </a:r>
              <a:r>
                <a:rPr lang="en-US" sz="2000" b="1" dirty="0">
                  <a:solidFill>
                    <a:srgbClr val="00B050"/>
                  </a:solidFill>
                  <a:latin typeface="Cambria"/>
                  <a:ea typeface="Cambria"/>
                </a:rPr>
                <a:t>reduces RowHammer vulnerability</a:t>
              </a:r>
            </a:p>
            <a:p>
              <a:pPr marL="230188" lvl="0" indent="-134938">
                <a:buFont typeface="Arial" panose="020B0604020202020204" pitchFamily="34" charset="0"/>
                <a:buChar char="•"/>
              </a:pPr>
              <a:r>
                <a:rPr lang="en-US" b="1" dirty="0">
                  <a:solidFill>
                    <a:prstClr val="black"/>
                  </a:solidFill>
                  <a:latin typeface="Cambria"/>
                  <a:ea typeface="Cambria"/>
                </a:rPr>
                <a:t>15.2%</a:t>
              </a:r>
              <a:r>
                <a:rPr lang="en-US" dirty="0">
                  <a:solidFill>
                    <a:prstClr val="black"/>
                  </a:solidFill>
                  <a:latin typeface="Cambria"/>
                  <a:ea typeface="Cambria"/>
                </a:rPr>
                <a:t> (66.9% max) </a:t>
              </a:r>
              <a:r>
                <a:rPr lang="en-US" b="1" dirty="0">
                  <a:solidFill>
                    <a:schemeClr val="accent2">
                      <a:lumMod val="75000"/>
                    </a:schemeClr>
                  </a:solidFill>
                  <a:latin typeface="Cambria"/>
                  <a:ea typeface="Cambria"/>
                </a:rPr>
                <a:t>fewer bit flips </a:t>
              </a:r>
              <a:r>
                <a:rPr lang="en-US" dirty="0">
                  <a:solidFill>
                    <a:prstClr val="black"/>
                  </a:solidFill>
                  <a:latin typeface="Cambria"/>
                  <a:ea typeface="Cambria"/>
                </a:rPr>
                <a:t>occur</a:t>
              </a:r>
            </a:p>
            <a:p>
              <a:pPr marL="230188" lvl="0" indent="-134938">
                <a:buFont typeface="Arial" panose="020B0604020202020204" pitchFamily="34" charset="0"/>
                <a:buChar char="•"/>
              </a:pPr>
              <a:r>
                <a:rPr lang="en-US" b="1" dirty="0">
                  <a:solidFill>
                    <a:prstClr val="black"/>
                  </a:solidFill>
                  <a:latin typeface="Cambria"/>
                  <a:ea typeface="Cambria"/>
                </a:rPr>
                <a:t>Activation count </a:t>
              </a:r>
              <a:r>
                <a:rPr lang="en-US" dirty="0">
                  <a:solidFill>
                    <a:prstClr val="black"/>
                  </a:solidFill>
                  <a:latin typeface="Cambria"/>
                  <a:ea typeface="Cambria"/>
                </a:rPr>
                <a:t>at which </a:t>
              </a:r>
              <a:r>
                <a:rPr lang="en-US" i="1" dirty="0">
                  <a:solidFill>
                    <a:prstClr val="black"/>
                  </a:solidFill>
                  <a:latin typeface="Cambria"/>
                  <a:ea typeface="Cambria"/>
                </a:rPr>
                <a:t>the first bit flip </a:t>
              </a:r>
              <a:r>
                <a:rPr lang="en-US" dirty="0">
                  <a:solidFill>
                    <a:prstClr val="black"/>
                  </a:solidFill>
                  <a:latin typeface="Cambria"/>
                  <a:ea typeface="Cambria"/>
                </a:rPr>
                <a:t>occurs </a:t>
              </a:r>
              <a:r>
                <a:rPr lang="en-US" b="1" dirty="0">
                  <a:solidFill>
                    <a:srgbClr val="00B050"/>
                  </a:solidFill>
                  <a:latin typeface="Cambria"/>
                  <a:ea typeface="Cambria"/>
                </a:rPr>
                <a:t>increases</a:t>
              </a:r>
              <a:r>
                <a:rPr lang="en-US" dirty="0">
                  <a:solidFill>
                    <a:prstClr val="black"/>
                  </a:solidFill>
                  <a:latin typeface="Cambria"/>
                  <a:ea typeface="Cambria"/>
                </a:rPr>
                <a:t> by </a:t>
              </a:r>
              <a:r>
                <a:rPr lang="en-US" b="1" dirty="0">
                  <a:solidFill>
                    <a:prstClr val="black"/>
                  </a:solidFill>
                  <a:latin typeface="Cambria"/>
                  <a:ea typeface="Cambria"/>
                </a:rPr>
                <a:t>7.4%</a:t>
              </a:r>
              <a:r>
                <a:rPr lang="en-US" dirty="0">
                  <a:solidFill>
                    <a:prstClr val="black"/>
                  </a:solidFill>
                  <a:latin typeface="Cambria"/>
                  <a:ea typeface="Cambria"/>
                </a:rPr>
                <a:t> (85.8% max)</a:t>
              </a:r>
              <a:endParaRPr lang="en-US" b="1" dirty="0">
                <a:solidFill>
                  <a:srgbClr val="C00000"/>
                </a:solidFill>
                <a:latin typeface="Cambria"/>
                <a:ea typeface="Cambria"/>
              </a:endParaRPr>
            </a:p>
          </p:txBody>
        </p:sp>
        <p:sp>
          <p:nvSpPr>
            <p:cNvPr id="12" name="TextBox 11">
              <a:extLst>
                <a:ext uri="{FF2B5EF4-FFF2-40B4-BE49-F238E27FC236}">
                  <a16:creationId xmlns:a16="http://schemas.microsoft.com/office/drawing/2014/main" id="{59314989-26A4-1FE4-C7C3-A329DBC77E8C}"/>
                </a:ext>
              </a:extLst>
            </p:cNvPr>
            <p:cNvSpPr txBox="1"/>
            <p:nvPr/>
          </p:nvSpPr>
          <p:spPr>
            <a:xfrm>
              <a:off x="398584" y="2274278"/>
              <a:ext cx="8382000" cy="461665"/>
            </a:xfrm>
            <a:prstGeom prst="rect">
              <a:avLst/>
            </a:prstGeom>
            <a:noFill/>
          </p:spPr>
          <p:txBody>
            <a:bodyPr wrap="square" rtlCol="0">
              <a:spAutoFit/>
            </a:bodyPr>
            <a:lstStyle/>
            <a:p>
              <a:pPr algn="ctr"/>
              <a:r>
                <a:rPr lang="en-US" sz="2400" b="1" dirty="0">
                  <a:solidFill>
                    <a:schemeClr val="bg1"/>
                  </a:solidFill>
                  <a:latin typeface="Cambria" panose="02040503050406030204" pitchFamily="18" charset="0"/>
                </a:rPr>
                <a:t>Takeaway 1</a:t>
              </a:r>
            </a:p>
          </p:txBody>
        </p:sp>
      </p:grpSp>
    </p:spTree>
    <p:extLst>
      <p:ext uri="{BB962C8B-B14F-4D97-AF65-F5344CB8AC3E}">
        <p14:creationId xmlns:p14="http://schemas.microsoft.com/office/powerpoint/2010/main" val="2775403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07EBEE69-F63D-6328-C228-6531CE3BC06C}"/>
              </a:ext>
            </a:extLst>
          </p:cNvPr>
          <p:cNvPicPr>
            <a:picLocks noChangeAspect="1"/>
          </p:cNvPicPr>
          <p:nvPr/>
        </p:nvPicPr>
        <p:blipFill rotWithShape="1">
          <a:blip r:embed="rId3">
            <a:extLst>
              <a:ext uri="{28A0092B-C50C-407E-A947-70E740481C1C}">
                <a14:useLocalDpi xmlns:a14="http://schemas.microsoft.com/office/drawing/2010/main" val="0"/>
              </a:ext>
            </a:extLst>
          </a:blip>
          <a:srcRect t="10351" b="856"/>
          <a:stretch/>
        </p:blipFill>
        <p:spPr>
          <a:xfrm>
            <a:off x="3036285" y="1163958"/>
            <a:ext cx="3035858" cy="2661156"/>
          </a:xfrm>
          <a:prstGeom prst="rect">
            <a:avLst/>
          </a:prstGeom>
        </p:spPr>
      </p:pic>
      <p:sp>
        <p:nvSpPr>
          <p:cNvPr id="11" name="TextBox 10">
            <a:extLst>
              <a:ext uri="{FF2B5EF4-FFF2-40B4-BE49-F238E27FC236}">
                <a16:creationId xmlns:a16="http://schemas.microsoft.com/office/drawing/2014/main" id="{9BCEC5A3-479A-5541-8294-D2D82846756A}"/>
              </a:ext>
            </a:extLst>
          </p:cNvPr>
          <p:cNvSpPr txBox="1"/>
          <p:nvPr/>
        </p:nvSpPr>
        <p:spPr>
          <a:xfrm>
            <a:off x="2778897" y="4077969"/>
            <a:ext cx="3586203" cy="461665"/>
          </a:xfrm>
          <a:prstGeom prst="rect">
            <a:avLst/>
          </a:prstGeom>
          <a:solidFill>
            <a:schemeClr val="bg1"/>
          </a:solidFill>
        </p:spPr>
        <p:txBody>
          <a:bodyPr wrap="square" rtlCol="0">
            <a:spAutoFit/>
          </a:bodyPr>
          <a:lstStyle/>
          <a:p>
            <a:pPr algn="ctr"/>
            <a:r>
              <a:rPr lang="en-US" sz="2400" dirty="0" err="1">
                <a:latin typeface="Cambria" panose="02040503050406030204" pitchFamily="18" charset="0"/>
              </a:rPr>
              <a:t>Wordline</a:t>
            </a:r>
            <a:r>
              <a:rPr lang="en-US" sz="2400" dirty="0">
                <a:latin typeface="Cambria" panose="02040503050406030204" pitchFamily="18" charset="0"/>
              </a:rPr>
              <a:t> Voltage: VPP (V)</a:t>
            </a:r>
          </a:p>
        </p:txBody>
      </p:sp>
      <p:sp>
        <p:nvSpPr>
          <p:cNvPr id="22" name="Title 1">
            <a:extLst>
              <a:ext uri="{FF2B5EF4-FFF2-40B4-BE49-F238E27FC236}">
                <a16:creationId xmlns:a16="http://schemas.microsoft.com/office/drawing/2014/main" id="{1DAF10B2-6571-5A4E-B3FB-A38CB7194DF3}"/>
              </a:ext>
            </a:extLst>
          </p:cNvPr>
          <p:cNvSpPr>
            <a:spLocks noGrp="1"/>
          </p:cNvSpPr>
          <p:nvPr>
            <p:ph type="title"/>
          </p:nvPr>
        </p:nvSpPr>
        <p:spPr>
          <a:xfrm>
            <a:off x="189560" y="0"/>
            <a:ext cx="8798061" cy="770467"/>
          </a:xfrm>
        </p:spPr>
        <p:txBody>
          <a:bodyPr/>
          <a:lstStyle/>
          <a:p>
            <a:r>
              <a:rPr lang="en-US" dirty="0" err="1"/>
              <a:t>Wordline</a:t>
            </a:r>
            <a:r>
              <a:rPr lang="en-US" dirty="0"/>
              <a:t> Voltage’s Effect on RowHammer</a:t>
            </a:r>
          </a:p>
        </p:txBody>
      </p:sp>
      <p:sp>
        <p:nvSpPr>
          <p:cNvPr id="18" name="TextBox 17">
            <a:extLst>
              <a:ext uri="{FF2B5EF4-FFF2-40B4-BE49-F238E27FC236}">
                <a16:creationId xmlns:a16="http://schemas.microsoft.com/office/drawing/2014/main" id="{AC8809E0-0AC6-A9C6-FC83-ECA04CAFAC57}"/>
              </a:ext>
            </a:extLst>
          </p:cNvPr>
          <p:cNvSpPr txBox="1"/>
          <p:nvPr/>
        </p:nvSpPr>
        <p:spPr>
          <a:xfrm>
            <a:off x="2503654" y="1039155"/>
            <a:ext cx="609735" cy="2862322"/>
          </a:xfrm>
          <a:prstGeom prst="rect">
            <a:avLst/>
          </a:prstGeom>
          <a:solidFill>
            <a:schemeClr val="bg1"/>
          </a:solidFill>
        </p:spPr>
        <p:txBody>
          <a:bodyPr wrap="square" rtlCol="0">
            <a:spAutoFit/>
          </a:bodyPr>
          <a:lstStyle/>
          <a:p>
            <a:pPr algn="ctr"/>
            <a:r>
              <a:rPr lang="en-US" sz="2400" dirty="0">
                <a:latin typeface="Cambria" panose="02040503050406030204" pitchFamily="18" charset="0"/>
              </a:rPr>
              <a:t>1.2</a:t>
            </a:r>
          </a:p>
          <a:p>
            <a:pPr algn="ctr"/>
            <a:endParaRPr lang="en-US" sz="800" dirty="0">
              <a:latin typeface="Cambria" panose="02040503050406030204" pitchFamily="18" charset="0"/>
            </a:endParaRPr>
          </a:p>
          <a:p>
            <a:pPr algn="ctr"/>
            <a:r>
              <a:rPr lang="en-US" sz="2400" dirty="0">
                <a:latin typeface="Cambria" panose="02040503050406030204" pitchFamily="18" charset="0"/>
              </a:rPr>
              <a:t>1.0</a:t>
            </a:r>
          </a:p>
          <a:p>
            <a:pPr algn="ctr"/>
            <a:endParaRPr lang="en-US" sz="600" dirty="0">
              <a:latin typeface="Cambria" panose="02040503050406030204" pitchFamily="18" charset="0"/>
            </a:endParaRPr>
          </a:p>
          <a:p>
            <a:pPr algn="ctr"/>
            <a:r>
              <a:rPr lang="en-US" sz="2400" dirty="0">
                <a:latin typeface="Cambria" panose="02040503050406030204" pitchFamily="18" charset="0"/>
              </a:rPr>
              <a:t>0.8</a:t>
            </a:r>
            <a:endParaRPr lang="en-US" sz="600" dirty="0">
              <a:latin typeface="Cambria" panose="02040503050406030204" pitchFamily="18" charset="0"/>
            </a:endParaRPr>
          </a:p>
          <a:p>
            <a:pPr algn="ctr"/>
            <a:endParaRPr lang="en-US" sz="600" dirty="0">
              <a:latin typeface="Cambria" panose="02040503050406030204" pitchFamily="18" charset="0"/>
            </a:endParaRPr>
          </a:p>
          <a:p>
            <a:pPr algn="ctr"/>
            <a:r>
              <a:rPr lang="en-US" sz="2400" dirty="0">
                <a:latin typeface="Cambria" panose="02040503050406030204" pitchFamily="18" charset="0"/>
              </a:rPr>
              <a:t>0.6</a:t>
            </a:r>
            <a:endParaRPr lang="en-US" sz="800" dirty="0">
              <a:latin typeface="Cambria" panose="02040503050406030204" pitchFamily="18" charset="0"/>
            </a:endParaRPr>
          </a:p>
          <a:p>
            <a:pPr algn="ctr"/>
            <a:endParaRPr lang="en-US" sz="800" dirty="0">
              <a:latin typeface="Cambria" panose="02040503050406030204" pitchFamily="18" charset="0"/>
            </a:endParaRPr>
          </a:p>
          <a:p>
            <a:pPr lvl="0" algn="ctr"/>
            <a:r>
              <a:rPr lang="en-US" sz="2400" dirty="0">
                <a:solidFill>
                  <a:prstClr val="black"/>
                </a:solidFill>
                <a:latin typeface="Cambria" panose="02040503050406030204" pitchFamily="18" charset="0"/>
              </a:rPr>
              <a:t>0.4</a:t>
            </a:r>
          </a:p>
          <a:p>
            <a:pPr lvl="0" algn="ctr"/>
            <a:endParaRPr lang="en-US" sz="800" dirty="0">
              <a:solidFill>
                <a:prstClr val="black"/>
              </a:solidFill>
              <a:latin typeface="Cambria" panose="02040503050406030204" pitchFamily="18" charset="0"/>
            </a:endParaRPr>
          </a:p>
          <a:p>
            <a:pPr algn="ctr"/>
            <a:r>
              <a:rPr lang="en-US" sz="2400" dirty="0">
                <a:latin typeface="Cambria" panose="02040503050406030204" pitchFamily="18" charset="0"/>
              </a:rPr>
              <a:t>0.2</a:t>
            </a:r>
          </a:p>
        </p:txBody>
      </p:sp>
      <p:sp>
        <p:nvSpPr>
          <p:cNvPr id="19" name="TextBox 18">
            <a:extLst>
              <a:ext uri="{FF2B5EF4-FFF2-40B4-BE49-F238E27FC236}">
                <a16:creationId xmlns:a16="http://schemas.microsoft.com/office/drawing/2014/main" id="{97E20B31-0FE0-0DAA-8CFA-AD14118B22D5}"/>
              </a:ext>
            </a:extLst>
          </p:cNvPr>
          <p:cNvSpPr txBox="1"/>
          <p:nvPr/>
        </p:nvSpPr>
        <p:spPr>
          <a:xfrm>
            <a:off x="2961458" y="3749664"/>
            <a:ext cx="3277562" cy="461665"/>
          </a:xfrm>
          <a:prstGeom prst="rect">
            <a:avLst/>
          </a:prstGeom>
          <a:noFill/>
        </p:spPr>
        <p:txBody>
          <a:bodyPr wrap="square" rtlCol="0">
            <a:spAutoFit/>
          </a:bodyPr>
          <a:lstStyle/>
          <a:p>
            <a:r>
              <a:rPr lang="en-US" sz="2400" dirty="0">
                <a:latin typeface="Cambria" panose="02040503050406030204" pitchFamily="18" charset="0"/>
              </a:rPr>
              <a:t>1.5  1.7  1.9  2.1  2.3  2.5</a:t>
            </a:r>
          </a:p>
        </p:txBody>
      </p:sp>
      <p:grpSp>
        <p:nvGrpSpPr>
          <p:cNvPr id="20" name="Group 19">
            <a:extLst>
              <a:ext uri="{FF2B5EF4-FFF2-40B4-BE49-F238E27FC236}">
                <a16:creationId xmlns:a16="http://schemas.microsoft.com/office/drawing/2014/main" id="{315E1AE6-C359-B76E-3E4E-CBB690B687D8}"/>
              </a:ext>
            </a:extLst>
          </p:cNvPr>
          <p:cNvGrpSpPr/>
          <p:nvPr/>
        </p:nvGrpSpPr>
        <p:grpSpPr>
          <a:xfrm>
            <a:off x="293723" y="5170836"/>
            <a:ext cx="8556554" cy="1151784"/>
            <a:chOff x="1643281" y="4277223"/>
            <a:chExt cx="6864225" cy="1467717"/>
          </a:xfrm>
        </p:grpSpPr>
        <p:sp>
          <p:nvSpPr>
            <p:cNvPr id="21" name="Rounded Rectangle 20">
              <a:extLst>
                <a:ext uri="{FF2B5EF4-FFF2-40B4-BE49-F238E27FC236}">
                  <a16:creationId xmlns:a16="http://schemas.microsoft.com/office/drawing/2014/main" id="{4EA18F79-8524-A1F2-EAEA-B2E8C35C0B81}"/>
                </a:ext>
              </a:extLst>
            </p:cNvPr>
            <p:cNvSpPr/>
            <p:nvPr/>
          </p:nvSpPr>
          <p:spPr>
            <a:xfrm>
              <a:off x="1643281" y="4277223"/>
              <a:ext cx="6864225" cy="1467717"/>
            </a:xfrm>
            <a:prstGeom prst="roundRect">
              <a:avLst>
                <a:gd name="adj" fmla="val 7357"/>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chemeClr val="tx1"/>
                </a:solidFill>
              </a:endParaRPr>
            </a:p>
          </p:txBody>
        </p:sp>
        <p:sp>
          <p:nvSpPr>
            <p:cNvPr id="23" name="Round Same Side Corner Rectangle 22">
              <a:extLst>
                <a:ext uri="{FF2B5EF4-FFF2-40B4-BE49-F238E27FC236}">
                  <a16:creationId xmlns:a16="http://schemas.microsoft.com/office/drawing/2014/main" id="{DE7CDD69-AC5B-454E-12F0-360854D9B872}"/>
                </a:ext>
              </a:extLst>
            </p:cNvPr>
            <p:cNvSpPr/>
            <p:nvPr/>
          </p:nvSpPr>
          <p:spPr>
            <a:xfrm>
              <a:off x="1643281" y="4277223"/>
              <a:ext cx="6864225" cy="369905"/>
            </a:xfrm>
            <a:prstGeom prst="round2SameRect">
              <a:avLst>
                <a:gd name="adj1" fmla="val 33688"/>
                <a:gd name="adj2" fmla="val 0"/>
              </a:avLst>
            </a:prstGeom>
            <a:solidFill>
              <a:srgbClr val="2D458A"/>
            </a:solid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algn="ctr"/>
              <a:r>
                <a:rPr lang="en-US" sz="1400" b="1" dirty="0">
                  <a:latin typeface="Cambria" panose="02040503050406030204" pitchFamily="18" charset="0"/>
                </a:rPr>
                <a:t>OBSERVATION 1</a:t>
              </a:r>
            </a:p>
          </p:txBody>
        </p:sp>
        <p:sp>
          <p:nvSpPr>
            <p:cNvPr id="24" name="TextBox 23">
              <a:extLst>
                <a:ext uri="{FF2B5EF4-FFF2-40B4-BE49-F238E27FC236}">
                  <a16:creationId xmlns:a16="http://schemas.microsoft.com/office/drawing/2014/main" id="{F0D276EA-09A3-5F7E-23D3-AE86174CA055}"/>
                </a:ext>
              </a:extLst>
            </p:cNvPr>
            <p:cNvSpPr txBox="1"/>
            <p:nvPr/>
          </p:nvSpPr>
          <p:spPr>
            <a:xfrm>
              <a:off x="1643281" y="4683331"/>
              <a:ext cx="6864225" cy="1058939"/>
            </a:xfrm>
            <a:prstGeom prst="rect">
              <a:avLst/>
            </a:prstGeom>
            <a:noFill/>
          </p:spPr>
          <p:txBody>
            <a:bodyPr wrap="square" lIns="180000" rtlCol="0">
              <a:spAutoFit/>
            </a:bodyPr>
            <a:lstStyle/>
            <a:p>
              <a:pPr algn="ctr"/>
              <a:r>
                <a:rPr lang="en-US" sz="2400" b="1" dirty="0">
                  <a:solidFill>
                    <a:srgbClr val="00B050"/>
                  </a:solidFill>
                  <a:latin typeface="Cambria"/>
                  <a:ea typeface="Cambria"/>
                </a:rPr>
                <a:t>Fewer DRAM cells </a:t>
              </a:r>
              <a:r>
                <a:rPr lang="en-US" sz="2400" dirty="0">
                  <a:latin typeface="Cambria"/>
                  <a:ea typeface="Cambria"/>
                </a:rPr>
                <a:t>experience RowHammer bit flips</a:t>
              </a:r>
              <a:br>
                <a:rPr lang="en-US" sz="2400" dirty="0">
                  <a:latin typeface="Cambria"/>
                  <a:ea typeface="Cambria"/>
                </a:rPr>
              </a:br>
              <a:r>
                <a:rPr lang="en-US" sz="2400" dirty="0">
                  <a:latin typeface="Cambria"/>
                  <a:ea typeface="Cambria"/>
                </a:rPr>
                <a:t>under </a:t>
              </a:r>
              <a:r>
                <a:rPr lang="en-US" sz="2400" b="1" dirty="0">
                  <a:solidFill>
                    <a:schemeClr val="accent5">
                      <a:lumMod val="75000"/>
                    </a:schemeClr>
                  </a:solidFill>
                  <a:latin typeface="Cambria"/>
                  <a:ea typeface="Cambria"/>
                </a:rPr>
                <a:t>reduced </a:t>
              </a:r>
              <a:r>
                <a:rPr lang="en-US" sz="2400" b="1" dirty="0" err="1">
                  <a:solidFill>
                    <a:schemeClr val="accent5">
                      <a:lumMod val="75000"/>
                    </a:schemeClr>
                  </a:solidFill>
                  <a:latin typeface="Cambria"/>
                  <a:ea typeface="Cambria"/>
                </a:rPr>
                <a:t>wordline</a:t>
              </a:r>
              <a:r>
                <a:rPr lang="en-US" sz="2400" b="1" dirty="0">
                  <a:solidFill>
                    <a:schemeClr val="accent5">
                      <a:lumMod val="75000"/>
                    </a:schemeClr>
                  </a:solidFill>
                  <a:latin typeface="Cambria"/>
                  <a:ea typeface="Cambria"/>
                </a:rPr>
                <a:t> voltage</a:t>
              </a:r>
            </a:p>
          </p:txBody>
        </p:sp>
      </p:grpSp>
      <p:grpSp>
        <p:nvGrpSpPr>
          <p:cNvPr id="15" name="Group 14">
            <a:extLst>
              <a:ext uri="{FF2B5EF4-FFF2-40B4-BE49-F238E27FC236}">
                <a16:creationId xmlns:a16="http://schemas.microsoft.com/office/drawing/2014/main" id="{46AA065E-8A7B-3429-7150-0BBCDA282694}"/>
              </a:ext>
            </a:extLst>
          </p:cNvPr>
          <p:cNvGrpSpPr/>
          <p:nvPr/>
        </p:nvGrpSpPr>
        <p:grpSpPr>
          <a:xfrm>
            <a:off x="3245480" y="1331649"/>
            <a:ext cx="4823165" cy="4095603"/>
            <a:chOff x="3245480" y="1331649"/>
            <a:chExt cx="4823165" cy="4095603"/>
          </a:xfrm>
        </p:grpSpPr>
        <p:sp>
          <p:nvSpPr>
            <p:cNvPr id="10" name="Rectangle 9">
              <a:extLst>
                <a:ext uri="{FF2B5EF4-FFF2-40B4-BE49-F238E27FC236}">
                  <a16:creationId xmlns:a16="http://schemas.microsoft.com/office/drawing/2014/main" id="{1715220D-A7B3-FCF0-5160-6E22CE7ED8F7}"/>
                </a:ext>
              </a:extLst>
            </p:cNvPr>
            <p:cNvSpPr/>
            <p:nvPr/>
          </p:nvSpPr>
          <p:spPr>
            <a:xfrm>
              <a:off x="3245480" y="1331649"/>
              <a:ext cx="2702438" cy="2309727"/>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a:extLst>
                <a:ext uri="{FF2B5EF4-FFF2-40B4-BE49-F238E27FC236}">
                  <a16:creationId xmlns:a16="http://schemas.microsoft.com/office/drawing/2014/main" id="{DA4FB15D-0943-0132-F1D7-DF5575A497E0}"/>
                </a:ext>
              </a:extLst>
            </p:cNvPr>
            <p:cNvSpPr/>
            <p:nvPr/>
          </p:nvSpPr>
          <p:spPr>
            <a:xfrm rot="17238121">
              <a:off x="4018884" y="1377492"/>
              <a:ext cx="3639273" cy="4460248"/>
            </a:xfrm>
            <a:prstGeom prst="arc">
              <a:avLst>
                <a:gd name="adj1" fmla="val 16200000"/>
                <a:gd name="adj2" fmla="val 20383655"/>
              </a:avLst>
            </a:prstGeom>
            <a:ln w="7620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7" name="TextBox 16">
            <a:extLst>
              <a:ext uri="{FF2B5EF4-FFF2-40B4-BE49-F238E27FC236}">
                <a16:creationId xmlns:a16="http://schemas.microsoft.com/office/drawing/2014/main" id="{2BCC1416-E7C0-4B40-A3EB-4A8C137DD2AA}"/>
              </a:ext>
            </a:extLst>
          </p:cNvPr>
          <p:cNvSpPr txBox="1"/>
          <p:nvPr/>
        </p:nvSpPr>
        <p:spPr>
          <a:xfrm>
            <a:off x="6239020" y="1444612"/>
            <a:ext cx="1675267" cy="646331"/>
          </a:xfrm>
          <a:prstGeom prst="rect">
            <a:avLst/>
          </a:prstGeom>
          <a:noFill/>
        </p:spPr>
        <p:txBody>
          <a:bodyPr wrap="none" rtlCol="0">
            <a:spAutoFit/>
          </a:bodyPr>
          <a:lstStyle/>
          <a:p>
            <a:r>
              <a:rPr lang="en-US" dirty="0">
                <a:solidFill>
                  <a:schemeClr val="accent6">
                    <a:lumMod val="75000"/>
                  </a:schemeClr>
                </a:solidFill>
                <a:latin typeface="Cambria" panose="02040503050406030204" pitchFamily="18" charset="0"/>
              </a:rPr>
              <a:t>BER reduces </a:t>
            </a:r>
            <a:br>
              <a:rPr lang="en-US" dirty="0">
                <a:solidFill>
                  <a:schemeClr val="accent6">
                    <a:lumMod val="75000"/>
                  </a:schemeClr>
                </a:solidFill>
                <a:latin typeface="Cambria" panose="02040503050406030204" pitchFamily="18" charset="0"/>
              </a:rPr>
            </a:br>
            <a:r>
              <a:rPr lang="en-US" dirty="0">
                <a:solidFill>
                  <a:schemeClr val="accent6">
                    <a:lumMod val="75000"/>
                  </a:schemeClr>
                </a:solidFill>
                <a:latin typeface="Cambria" panose="02040503050406030204" pitchFamily="18" charset="0"/>
              </a:rPr>
              <a:t>as VPP reduces</a:t>
            </a:r>
          </a:p>
        </p:txBody>
      </p:sp>
      <p:sp>
        <p:nvSpPr>
          <p:cNvPr id="2" name="Rectangle 1">
            <a:extLst>
              <a:ext uri="{FF2B5EF4-FFF2-40B4-BE49-F238E27FC236}">
                <a16:creationId xmlns:a16="http://schemas.microsoft.com/office/drawing/2014/main" id="{010506E9-B2D7-128E-7DDD-A704E3920BF3}"/>
              </a:ext>
            </a:extLst>
          </p:cNvPr>
          <p:cNvSpPr/>
          <p:nvPr/>
        </p:nvSpPr>
        <p:spPr>
          <a:xfrm>
            <a:off x="3223181" y="1228497"/>
            <a:ext cx="2748706" cy="2480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4144A8C9-BFAE-0866-D9FA-5469E7ABE835}"/>
              </a:ext>
            </a:extLst>
          </p:cNvPr>
          <p:cNvSpPr txBox="1"/>
          <p:nvPr/>
        </p:nvSpPr>
        <p:spPr>
          <a:xfrm rot="16200000">
            <a:off x="865614" y="2147918"/>
            <a:ext cx="2441881" cy="677108"/>
          </a:xfrm>
          <a:prstGeom prst="rect">
            <a:avLst/>
          </a:prstGeom>
          <a:solidFill>
            <a:schemeClr val="bg1"/>
          </a:solidFill>
        </p:spPr>
        <p:txBody>
          <a:bodyPr wrap="square" rtlCol="0">
            <a:spAutoFit/>
          </a:bodyPr>
          <a:lstStyle/>
          <a:p>
            <a:pPr algn="ctr"/>
            <a:r>
              <a:rPr lang="en-US" sz="2400" dirty="0">
                <a:latin typeface="Cambria" panose="02040503050406030204" pitchFamily="18" charset="0"/>
              </a:rPr>
              <a:t>Bit Error Rate</a:t>
            </a:r>
          </a:p>
          <a:p>
            <a:pPr algn="ctr"/>
            <a:r>
              <a:rPr lang="en-US" sz="1400" dirty="0">
                <a:latin typeface="Cambria" panose="02040503050406030204" pitchFamily="18" charset="0"/>
              </a:rPr>
              <a:t>(Normalized to VPP=2.5V)</a:t>
            </a:r>
          </a:p>
        </p:txBody>
      </p:sp>
      <p:grpSp>
        <p:nvGrpSpPr>
          <p:cNvPr id="55" name="Group 54">
            <a:extLst>
              <a:ext uri="{FF2B5EF4-FFF2-40B4-BE49-F238E27FC236}">
                <a16:creationId xmlns:a16="http://schemas.microsoft.com/office/drawing/2014/main" id="{57E41559-AA33-2C84-6124-093643497A9F}"/>
              </a:ext>
            </a:extLst>
          </p:cNvPr>
          <p:cNvGrpSpPr/>
          <p:nvPr/>
        </p:nvGrpSpPr>
        <p:grpSpPr>
          <a:xfrm>
            <a:off x="2502054" y="1037555"/>
            <a:ext cx="6761519" cy="5227173"/>
            <a:chOff x="2502054" y="1037555"/>
            <a:chExt cx="6761519" cy="5227173"/>
          </a:xfrm>
        </p:grpSpPr>
        <p:pic>
          <p:nvPicPr>
            <p:cNvPr id="37" name="Picture 36">
              <a:extLst>
                <a:ext uri="{FF2B5EF4-FFF2-40B4-BE49-F238E27FC236}">
                  <a16:creationId xmlns:a16="http://schemas.microsoft.com/office/drawing/2014/main" id="{DC63AE18-C676-E36D-76F1-B38BACC754AA}"/>
                </a:ext>
              </a:extLst>
            </p:cNvPr>
            <p:cNvPicPr>
              <a:picLocks noChangeAspect="1"/>
            </p:cNvPicPr>
            <p:nvPr/>
          </p:nvPicPr>
          <p:blipFill rotWithShape="1">
            <a:blip r:embed="rId3">
              <a:extLst>
                <a:ext uri="{28A0092B-C50C-407E-A947-70E740481C1C}">
                  <a14:useLocalDpi xmlns:a14="http://schemas.microsoft.com/office/drawing/2010/main" val="0"/>
                </a:ext>
              </a:extLst>
            </a:blip>
            <a:srcRect l="-277" t="10005" b="-499"/>
            <a:stretch/>
          </p:blipFill>
          <p:spPr>
            <a:xfrm>
              <a:off x="3034929" y="1157234"/>
              <a:ext cx="3038095" cy="2706655"/>
            </a:xfrm>
            <a:prstGeom prst="rect">
              <a:avLst/>
            </a:prstGeom>
          </p:spPr>
        </p:pic>
        <p:sp>
          <p:nvSpPr>
            <p:cNvPr id="38" name="TextBox 37">
              <a:extLst>
                <a:ext uri="{FF2B5EF4-FFF2-40B4-BE49-F238E27FC236}">
                  <a16:creationId xmlns:a16="http://schemas.microsoft.com/office/drawing/2014/main" id="{D5D0C2D2-0A3E-C9D1-48E1-B23BE09A7E25}"/>
                </a:ext>
              </a:extLst>
            </p:cNvPr>
            <p:cNvSpPr txBox="1"/>
            <p:nvPr/>
          </p:nvSpPr>
          <p:spPr>
            <a:xfrm>
              <a:off x="2777297" y="4076369"/>
              <a:ext cx="3586203" cy="461665"/>
            </a:xfrm>
            <a:prstGeom prst="rect">
              <a:avLst/>
            </a:prstGeom>
            <a:noFill/>
          </p:spPr>
          <p:txBody>
            <a:bodyPr wrap="square" rtlCol="0">
              <a:spAutoFit/>
            </a:bodyPr>
            <a:lstStyle/>
            <a:p>
              <a:pPr algn="ctr"/>
              <a:r>
                <a:rPr lang="en-US" sz="2400" dirty="0" err="1">
                  <a:latin typeface="Cambria" panose="02040503050406030204" pitchFamily="18" charset="0"/>
                </a:rPr>
                <a:t>Wordline</a:t>
              </a:r>
              <a:r>
                <a:rPr lang="en-US" sz="2400" dirty="0">
                  <a:latin typeface="Cambria" panose="02040503050406030204" pitchFamily="18" charset="0"/>
                </a:rPr>
                <a:t> Voltage: VPP (V)</a:t>
              </a:r>
            </a:p>
          </p:txBody>
        </p:sp>
        <p:sp>
          <p:nvSpPr>
            <p:cNvPr id="40" name="TextBox 39">
              <a:extLst>
                <a:ext uri="{FF2B5EF4-FFF2-40B4-BE49-F238E27FC236}">
                  <a16:creationId xmlns:a16="http://schemas.microsoft.com/office/drawing/2014/main" id="{3476B64F-C358-9A4E-C89E-087D54CFD863}"/>
                </a:ext>
              </a:extLst>
            </p:cNvPr>
            <p:cNvSpPr txBox="1"/>
            <p:nvPr/>
          </p:nvSpPr>
          <p:spPr>
            <a:xfrm>
              <a:off x="2502054" y="1037555"/>
              <a:ext cx="609735" cy="2862322"/>
            </a:xfrm>
            <a:prstGeom prst="rect">
              <a:avLst/>
            </a:prstGeom>
            <a:solidFill>
              <a:schemeClr val="bg1"/>
            </a:solidFill>
          </p:spPr>
          <p:txBody>
            <a:bodyPr wrap="square" rtlCol="0">
              <a:spAutoFit/>
            </a:bodyPr>
            <a:lstStyle/>
            <a:p>
              <a:pPr algn="ctr"/>
              <a:r>
                <a:rPr lang="en-US" sz="2400" dirty="0">
                  <a:latin typeface="Cambria" panose="02040503050406030204" pitchFamily="18" charset="0"/>
                </a:rPr>
                <a:t>1.2</a:t>
              </a:r>
            </a:p>
            <a:p>
              <a:pPr algn="ctr"/>
              <a:endParaRPr lang="en-US" sz="800" dirty="0">
                <a:latin typeface="Cambria" panose="02040503050406030204" pitchFamily="18" charset="0"/>
              </a:endParaRPr>
            </a:p>
            <a:p>
              <a:pPr algn="ctr"/>
              <a:r>
                <a:rPr lang="en-US" sz="2400" dirty="0">
                  <a:latin typeface="Cambria" panose="02040503050406030204" pitchFamily="18" charset="0"/>
                </a:rPr>
                <a:t>1.0</a:t>
              </a:r>
            </a:p>
            <a:p>
              <a:pPr algn="ctr"/>
              <a:endParaRPr lang="en-US" sz="600" dirty="0">
                <a:latin typeface="Cambria" panose="02040503050406030204" pitchFamily="18" charset="0"/>
              </a:endParaRPr>
            </a:p>
            <a:p>
              <a:pPr algn="ctr"/>
              <a:r>
                <a:rPr lang="en-US" sz="2400" dirty="0">
                  <a:latin typeface="Cambria" panose="02040503050406030204" pitchFamily="18" charset="0"/>
                </a:rPr>
                <a:t>0.8</a:t>
              </a:r>
              <a:endParaRPr lang="en-US" sz="600" dirty="0">
                <a:latin typeface="Cambria" panose="02040503050406030204" pitchFamily="18" charset="0"/>
              </a:endParaRPr>
            </a:p>
            <a:p>
              <a:pPr algn="ctr"/>
              <a:endParaRPr lang="en-US" sz="600" dirty="0">
                <a:latin typeface="Cambria" panose="02040503050406030204" pitchFamily="18" charset="0"/>
              </a:endParaRPr>
            </a:p>
            <a:p>
              <a:pPr algn="ctr"/>
              <a:r>
                <a:rPr lang="en-US" sz="2400" dirty="0">
                  <a:latin typeface="Cambria" panose="02040503050406030204" pitchFamily="18" charset="0"/>
                </a:rPr>
                <a:t>0.6</a:t>
              </a:r>
              <a:endParaRPr lang="en-US" sz="800" dirty="0">
                <a:latin typeface="Cambria" panose="02040503050406030204" pitchFamily="18" charset="0"/>
              </a:endParaRPr>
            </a:p>
            <a:p>
              <a:pPr algn="ctr"/>
              <a:endParaRPr lang="en-US" sz="800" dirty="0">
                <a:latin typeface="Cambria" panose="02040503050406030204" pitchFamily="18" charset="0"/>
              </a:endParaRPr>
            </a:p>
            <a:p>
              <a:pPr lvl="0" algn="ctr"/>
              <a:r>
                <a:rPr lang="en-US" sz="2400" dirty="0">
                  <a:solidFill>
                    <a:prstClr val="black"/>
                  </a:solidFill>
                  <a:latin typeface="Cambria" panose="02040503050406030204" pitchFamily="18" charset="0"/>
                </a:rPr>
                <a:t>0.4</a:t>
              </a:r>
            </a:p>
            <a:p>
              <a:pPr lvl="0" algn="ctr"/>
              <a:endParaRPr lang="en-US" sz="800" dirty="0">
                <a:solidFill>
                  <a:prstClr val="black"/>
                </a:solidFill>
                <a:latin typeface="Cambria" panose="02040503050406030204" pitchFamily="18" charset="0"/>
              </a:endParaRPr>
            </a:p>
            <a:p>
              <a:pPr algn="ctr"/>
              <a:r>
                <a:rPr lang="en-US" sz="2400" dirty="0">
                  <a:latin typeface="Cambria" panose="02040503050406030204" pitchFamily="18" charset="0"/>
                </a:rPr>
                <a:t>0.2</a:t>
              </a:r>
            </a:p>
          </p:txBody>
        </p:sp>
        <p:sp>
          <p:nvSpPr>
            <p:cNvPr id="41" name="TextBox 40">
              <a:extLst>
                <a:ext uri="{FF2B5EF4-FFF2-40B4-BE49-F238E27FC236}">
                  <a16:creationId xmlns:a16="http://schemas.microsoft.com/office/drawing/2014/main" id="{9FA70CC3-7466-C1A0-B627-78BB1EEF7E3C}"/>
                </a:ext>
              </a:extLst>
            </p:cNvPr>
            <p:cNvSpPr txBox="1"/>
            <p:nvPr/>
          </p:nvSpPr>
          <p:spPr>
            <a:xfrm>
              <a:off x="2959858" y="3748064"/>
              <a:ext cx="3277562" cy="461665"/>
            </a:xfrm>
            <a:prstGeom prst="rect">
              <a:avLst/>
            </a:prstGeom>
            <a:noFill/>
          </p:spPr>
          <p:txBody>
            <a:bodyPr wrap="square" rtlCol="0">
              <a:spAutoFit/>
            </a:bodyPr>
            <a:lstStyle/>
            <a:p>
              <a:r>
                <a:rPr lang="en-US" sz="2400" dirty="0">
                  <a:latin typeface="Cambria" panose="02040503050406030204" pitchFamily="18" charset="0"/>
                </a:rPr>
                <a:t>1.5  1.7  1.9  2.1  2.3  2.5</a:t>
              </a:r>
            </a:p>
          </p:txBody>
        </p:sp>
        <p:grpSp>
          <p:nvGrpSpPr>
            <p:cNvPr id="42" name="Group 41">
              <a:extLst>
                <a:ext uri="{FF2B5EF4-FFF2-40B4-BE49-F238E27FC236}">
                  <a16:creationId xmlns:a16="http://schemas.microsoft.com/office/drawing/2014/main" id="{E3AB85CF-FCCC-5F14-2DDF-67F97511C398}"/>
                </a:ext>
              </a:extLst>
            </p:cNvPr>
            <p:cNvGrpSpPr/>
            <p:nvPr/>
          </p:nvGrpSpPr>
          <p:grpSpPr>
            <a:xfrm>
              <a:off x="3274260" y="1330049"/>
              <a:ext cx="5989313" cy="4934679"/>
              <a:chOff x="3275860" y="1331649"/>
              <a:chExt cx="5989313" cy="4934679"/>
            </a:xfrm>
          </p:grpSpPr>
          <p:sp>
            <p:nvSpPr>
              <p:cNvPr id="43" name="Rectangle 42">
                <a:extLst>
                  <a:ext uri="{FF2B5EF4-FFF2-40B4-BE49-F238E27FC236}">
                    <a16:creationId xmlns:a16="http://schemas.microsoft.com/office/drawing/2014/main" id="{1099A4F0-96E0-7449-B03C-C4CC7E2E014D}"/>
                  </a:ext>
                </a:extLst>
              </p:cNvPr>
              <p:cNvSpPr/>
              <p:nvPr/>
            </p:nvSpPr>
            <p:spPr>
              <a:xfrm>
                <a:off x="3275860" y="1331649"/>
                <a:ext cx="2618913" cy="2309727"/>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c 43">
                <a:extLst>
                  <a:ext uri="{FF2B5EF4-FFF2-40B4-BE49-F238E27FC236}">
                    <a16:creationId xmlns:a16="http://schemas.microsoft.com/office/drawing/2014/main" id="{7843E360-A2B4-BC30-8302-3A1AF9E3B5AF}"/>
                  </a:ext>
                </a:extLst>
              </p:cNvPr>
              <p:cNvSpPr/>
              <p:nvPr/>
            </p:nvSpPr>
            <p:spPr>
              <a:xfrm rot="17238121">
                <a:off x="4051941" y="1053096"/>
                <a:ext cx="4468228" cy="5958236"/>
              </a:xfrm>
              <a:prstGeom prst="arc">
                <a:avLst>
                  <a:gd name="adj1" fmla="val 16516475"/>
                  <a:gd name="adj2" fmla="val 20067492"/>
                </a:avLst>
              </a:prstGeom>
              <a:ln w="7620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34" name="Group 33">
            <a:extLst>
              <a:ext uri="{FF2B5EF4-FFF2-40B4-BE49-F238E27FC236}">
                <a16:creationId xmlns:a16="http://schemas.microsoft.com/office/drawing/2014/main" id="{85FBBB2D-D1F4-8B3E-D35F-7020B78C4972}"/>
              </a:ext>
            </a:extLst>
          </p:cNvPr>
          <p:cNvGrpSpPr/>
          <p:nvPr/>
        </p:nvGrpSpPr>
        <p:grpSpPr>
          <a:xfrm>
            <a:off x="5838520" y="2527535"/>
            <a:ext cx="2236794" cy="923330"/>
            <a:chOff x="5838520" y="2527535"/>
            <a:chExt cx="2236794" cy="923330"/>
          </a:xfrm>
        </p:grpSpPr>
        <p:sp>
          <p:nvSpPr>
            <p:cNvPr id="3" name="TextBox 2">
              <a:extLst>
                <a:ext uri="{FF2B5EF4-FFF2-40B4-BE49-F238E27FC236}">
                  <a16:creationId xmlns:a16="http://schemas.microsoft.com/office/drawing/2014/main" id="{4350A3FA-4DB7-4359-5404-FF3E4DCBAD1F}"/>
                </a:ext>
              </a:extLst>
            </p:cNvPr>
            <p:cNvSpPr txBox="1"/>
            <p:nvPr/>
          </p:nvSpPr>
          <p:spPr>
            <a:xfrm>
              <a:off x="6498620" y="2527535"/>
              <a:ext cx="1576694" cy="923330"/>
            </a:xfrm>
            <a:prstGeom prst="rect">
              <a:avLst/>
            </a:prstGeom>
            <a:noFill/>
          </p:spPr>
          <p:txBody>
            <a:bodyPr wrap="square" rtlCol="0">
              <a:spAutoFit/>
            </a:bodyPr>
            <a:lstStyle/>
            <a:p>
              <a:r>
                <a:rPr lang="en-US" dirty="0"/>
                <a:t>Different DRAM modules</a:t>
              </a:r>
            </a:p>
          </p:txBody>
        </p:sp>
        <p:cxnSp>
          <p:nvCxnSpPr>
            <p:cNvPr id="5" name="Straight Arrow Connector 4">
              <a:extLst>
                <a:ext uri="{FF2B5EF4-FFF2-40B4-BE49-F238E27FC236}">
                  <a16:creationId xmlns:a16="http://schemas.microsoft.com/office/drawing/2014/main" id="{49414B94-A3AF-64FB-76F8-787C3BD041E6}"/>
                </a:ext>
              </a:extLst>
            </p:cNvPr>
            <p:cNvCxnSpPr>
              <a:cxnSpLocks/>
            </p:cNvCxnSpPr>
            <p:nvPr/>
          </p:nvCxnSpPr>
          <p:spPr>
            <a:xfrm flipH="1" flipV="1">
              <a:off x="5838520" y="2622791"/>
              <a:ext cx="666719" cy="212757"/>
            </a:xfrm>
            <a:prstGeom prst="straightConnector1">
              <a:avLst/>
            </a:prstGeom>
            <a:ln w="57150">
              <a:solidFill>
                <a:srgbClr val="D5546E"/>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2669B06-474E-6BCF-ED7E-39275BD94058}"/>
                </a:ext>
              </a:extLst>
            </p:cNvPr>
            <p:cNvCxnSpPr>
              <a:cxnSpLocks/>
              <a:stCxn id="3" idx="1"/>
            </p:cNvCxnSpPr>
            <p:nvPr/>
          </p:nvCxnSpPr>
          <p:spPr>
            <a:xfrm flipH="1" flipV="1">
              <a:off x="5838520" y="2982197"/>
              <a:ext cx="660100" cy="7003"/>
            </a:xfrm>
            <a:prstGeom prst="straightConnector1">
              <a:avLst/>
            </a:prstGeom>
            <a:ln w="57150">
              <a:solidFill>
                <a:srgbClr val="F68D45"/>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194A1CC-BC13-6152-DDC6-6967340DF6DF}"/>
                </a:ext>
              </a:extLst>
            </p:cNvPr>
            <p:cNvCxnSpPr>
              <a:cxnSpLocks/>
            </p:cNvCxnSpPr>
            <p:nvPr/>
          </p:nvCxnSpPr>
          <p:spPr>
            <a:xfrm flipH="1">
              <a:off x="5838520" y="3140648"/>
              <a:ext cx="660100" cy="306119"/>
            </a:xfrm>
            <a:prstGeom prst="straightConnector1">
              <a:avLst/>
            </a:prstGeom>
            <a:ln w="57150">
              <a:solidFill>
                <a:srgbClr val="FCD22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4EA6D0D-8F9E-BE1A-4BF3-952A331B3971}"/>
              </a:ext>
            </a:extLst>
          </p:cNvPr>
          <p:cNvGrpSpPr/>
          <p:nvPr/>
        </p:nvGrpSpPr>
        <p:grpSpPr>
          <a:xfrm>
            <a:off x="696029" y="1205459"/>
            <a:ext cx="497504" cy="2694418"/>
            <a:chOff x="696029" y="1205459"/>
            <a:chExt cx="497504" cy="2694418"/>
          </a:xfrm>
        </p:grpSpPr>
        <p:cxnSp>
          <p:nvCxnSpPr>
            <p:cNvPr id="47" name="Straight Arrow Connector 46">
              <a:extLst>
                <a:ext uri="{FF2B5EF4-FFF2-40B4-BE49-F238E27FC236}">
                  <a16:creationId xmlns:a16="http://schemas.microsoft.com/office/drawing/2014/main" id="{7BF904D6-3AB1-B927-ECDF-522DE4666251}"/>
                </a:ext>
              </a:extLst>
            </p:cNvPr>
            <p:cNvCxnSpPr/>
            <p:nvPr/>
          </p:nvCxnSpPr>
          <p:spPr>
            <a:xfrm>
              <a:off x="1193533" y="1205459"/>
              <a:ext cx="0" cy="2694418"/>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59033196-A57D-A2BD-8A4E-6FEE6E090548}"/>
                </a:ext>
              </a:extLst>
            </p:cNvPr>
            <p:cNvSpPr txBox="1"/>
            <p:nvPr/>
          </p:nvSpPr>
          <p:spPr>
            <a:xfrm rot="16200000">
              <a:off x="-162507" y="2220460"/>
              <a:ext cx="2178738" cy="461665"/>
            </a:xfrm>
            <a:prstGeom prst="rect">
              <a:avLst/>
            </a:prstGeom>
            <a:noFill/>
          </p:spPr>
          <p:txBody>
            <a:bodyPr wrap="none" rtlCol="0">
              <a:spAutoFit/>
            </a:bodyPr>
            <a:lstStyle/>
            <a:p>
              <a:r>
                <a:rPr lang="en-US" sz="2400" dirty="0">
                  <a:solidFill>
                    <a:srgbClr val="00B050"/>
                  </a:solidFill>
                  <a:latin typeface="Cambria" panose="02040503050406030204" pitchFamily="18" charset="0"/>
                </a:rPr>
                <a:t>Lower is better</a:t>
              </a:r>
            </a:p>
          </p:txBody>
        </p:sp>
      </p:grpSp>
      <p:grpSp>
        <p:nvGrpSpPr>
          <p:cNvPr id="54" name="Group 53">
            <a:extLst>
              <a:ext uri="{FF2B5EF4-FFF2-40B4-BE49-F238E27FC236}">
                <a16:creationId xmlns:a16="http://schemas.microsoft.com/office/drawing/2014/main" id="{042259BC-674C-D81E-6D75-BEDEC2008D3B}"/>
              </a:ext>
            </a:extLst>
          </p:cNvPr>
          <p:cNvGrpSpPr/>
          <p:nvPr/>
        </p:nvGrpSpPr>
        <p:grpSpPr>
          <a:xfrm>
            <a:off x="1646639" y="1626669"/>
            <a:ext cx="905140" cy="1102500"/>
            <a:chOff x="1646639" y="1626669"/>
            <a:chExt cx="905140" cy="1102500"/>
          </a:xfrm>
        </p:grpSpPr>
        <p:sp>
          <p:nvSpPr>
            <p:cNvPr id="52" name="Rectangle 51">
              <a:extLst>
                <a:ext uri="{FF2B5EF4-FFF2-40B4-BE49-F238E27FC236}">
                  <a16:creationId xmlns:a16="http://schemas.microsoft.com/office/drawing/2014/main" id="{76E36904-E704-45D8-6091-A7F60F11BAA6}"/>
                </a:ext>
              </a:extLst>
            </p:cNvPr>
            <p:cNvSpPr/>
            <p:nvPr/>
          </p:nvSpPr>
          <p:spPr>
            <a:xfrm>
              <a:off x="2405536" y="1626669"/>
              <a:ext cx="146243" cy="1102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EEE41F4F-B04A-46DE-DF02-548065DA67EC}"/>
                </a:ext>
              </a:extLst>
            </p:cNvPr>
            <p:cNvSpPr/>
            <p:nvPr/>
          </p:nvSpPr>
          <p:spPr>
            <a:xfrm>
              <a:off x="1646639" y="1626669"/>
              <a:ext cx="146243" cy="1102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A3DC7FBA-8089-FF12-5B63-2EF1957BD063}"/>
              </a:ext>
            </a:extLst>
          </p:cNvPr>
          <p:cNvGrpSpPr/>
          <p:nvPr/>
        </p:nvGrpSpPr>
        <p:grpSpPr>
          <a:xfrm>
            <a:off x="3344548" y="2999672"/>
            <a:ext cx="1695791" cy="523220"/>
            <a:chOff x="587143" y="1851624"/>
            <a:chExt cx="1695791" cy="523220"/>
          </a:xfrm>
        </p:grpSpPr>
        <p:cxnSp>
          <p:nvCxnSpPr>
            <p:cNvPr id="30" name="Straight Arrow Connector 29">
              <a:extLst>
                <a:ext uri="{FF2B5EF4-FFF2-40B4-BE49-F238E27FC236}">
                  <a16:creationId xmlns:a16="http://schemas.microsoft.com/office/drawing/2014/main" id="{E7E4360B-3CAE-2479-4F6B-69436F7DDF4E}"/>
                </a:ext>
              </a:extLst>
            </p:cNvPr>
            <p:cNvCxnSpPr>
              <a:cxnSpLocks/>
            </p:cNvCxnSpPr>
            <p:nvPr/>
          </p:nvCxnSpPr>
          <p:spPr>
            <a:xfrm>
              <a:off x="587143" y="1941402"/>
              <a:ext cx="0" cy="334413"/>
            </a:xfrm>
            <a:prstGeom prst="straightConnector1">
              <a:avLst/>
            </a:prstGeom>
            <a:ln w="38100">
              <a:solidFill>
                <a:srgbClr val="8606A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1CD4DCA9-EFBF-06B8-06B5-DF5240DEED43}"/>
                </a:ext>
              </a:extLst>
            </p:cNvPr>
            <p:cNvSpPr txBox="1"/>
            <p:nvPr/>
          </p:nvSpPr>
          <p:spPr>
            <a:xfrm>
              <a:off x="848344" y="1851624"/>
              <a:ext cx="1434590" cy="523220"/>
            </a:xfrm>
            <a:prstGeom prst="rect">
              <a:avLst/>
            </a:prstGeom>
            <a:solidFill>
              <a:schemeClr val="bg1"/>
            </a:solidFill>
            <a:ln>
              <a:noFill/>
            </a:ln>
          </p:spPr>
          <p:txBody>
            <a:bodyPr wrap="square" rtlCol="0">
              <a:spAutoFit/>
            </a:bodyPr>
            <a:lstStyle/>
            <a:p>
              <a:r>
                <a:rPr lang="en-US" sz="1400" dirty="0">
                  <a:solidFill>
                    <a:srgbClr val="8606A6"/>
                  </a:solidFill>
                  <a:latin typeface="Cambria" panose="02040503050406030204" pitchFamily="18" charset="0"/>
                </a:rPr>
                <a:t>Variation across DRAM rows</a:t>
              </a:r>
            </a:p>
          </p:txBody>
        </p:sp>
      </p:grpSp>
    </p:spTree>
    <p:extLst>
      <p:ext uri="{BB962C8B-B14F-4D97-AF65-F5344CB8AC3E}">
        <p14:creationId xmlns:p14="http://schemas.microsoft.com/office/powerpoint/2010/main" val="29491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xit" presetSubtype="2" fill="hold" grpId="0" nodeType="clickEffect">
                                  <p:stCondLst>
                                    <p:cond delay="0"/>
                                  </p:stCondLst>
                                  <p:childTnLst>
                                    <p:animEffect transition="out" filter="wipe(right)">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childTnLst>
                                </p:cTn>
                              </p:par>
                              <p:par>
                                <p:cTn id="32" presetID="1" presetClass="exit" presetSubtype="0" fill="hold" nodeType="withEffect">
                                  <p:stCondLst>
                                    <p:cond delay="0"/>
                                  </p:stCondLst>
                                  <p:childTnLst>
                                    <p:set>
                                      <p:cBhvr>
                                        <p:cTn id="33" dur="1" fill="hold">
                                          <p:stCondLst>
                                            <p:cond delay="0"/>
                                          </p:stCondLst>
                                        </p:cTn>
                                        <p:tgtEl>
                                          <p:spTgt spid="33"/>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54"/>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P spid="19" grpId="0" animBg="1"/>
      <p:bldP spid="17" grpId="0"/>
      <p:bldP spid="2" grpId="0" animBg="1"/>
      <p:bldP spid="3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Content Placeholder 5">
            <a:extLst>
              <a:ext uri="{FF2B5EF4-FFF2-40B4-BE49-F238E27FC236}">
                <a16:creationId xmlns:a16="http://schemas.microsoft.com/office/drawing/2014/main" id="{F93B189B-2D91-944B-B2B0-CFBBFE69F33B}"/>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ackgroundRemoval t="10000" b="90000" l="0" r="100000"/>
                    </a14:imgEffect>
                  </a14:imgLayer>
                </a14:imgProps>
              </a:ext>
              <a:ext uri="{28A0092B-C50C-407E-A947-70E740481C1C}">
                <a14:useLocalDpi xmlns:a14="http://schemas.microsoft.com/office/drawing/2010/main" val="0"/>
              </a:ext>
            </a:extLst>
          </a:blip>
          <a:stretch>
            <a:fillRect/>
          </a:stretch>
        </p:blipFill>
        <p:spPr>
          <a:xfrm>
            <a:off x="2859743" y="126948"/>
            <a:ext cx="3200400" cy="3200400"/>
          </a:xfrm>
        </p:spPr>
      </p:pic>
      <p:sp>
        <p:nvSpPr>
          <p:cNvPr id="2" name="标题 1">
            <a:extLst>
              <a:ext uri="{FF2B5EF4-FFF2-40B4-BE49-F238E27FC236}">
                <a16:creationId xmlns:a16="http://schemas.microsoft.com/office/drawing/2014/main" id="{521CC41E-6B94-4B7A-9C13-FAAAF976E486}"/>
              </a:ext>
            </a:extLst>
          </p:cNvPr>
          <p:cNvSpPr>
            <a:spLocks noGrp="1"/>
          </p:cNvSpPr>
          <p:nvPr>
            <p:ph type="title"/>
          </p:nvPr>
        </p:nvSpPr>
        <p:spPr/>
        <p:txBody>
          <a:bodyPr/>
          <a:lstStyle/>
          <a:p>
            <a:r>
              <a:rPr lang="en-US" altLang="zh-CN">
                <a:latin typeface="Cambria" panose="02040503050406030204" pitchFamily="18" charset="0"/>
              </a:rPr>
              <a:t>DRAM Organization</a:t>
            </a:r>
            <a:endParaRPr lang="zh-CN" altLang="en-US">
              <a:latin typeface="Cambria" panose="02040503050406030204" pitchFamily="18" charset="0"/>
            </a:endParaRPr>
          </a:p>
        </p:txBody>
      </p:sp>
      <p:sp>
        <p:nvSpPr>
          <p:cNvPr id="40" name="Rounded Rectangle 39">
            <a:extLst>
              <a:ext uri="{FF2B5EF4-FFF2-40B4-BE49-F238E27FC236}">
                <a16:creationId xmlns:a16="http://schemas.microsoft.com/office/drawing/2014/main" id="{CBF73326-9FC5-8149-9B08-D06E138FB2E7}"/>
              </a:ext>
            </a:extLst>
          </p:cNvPr>
          <p:cNvSpPr/>
          <p:nvPr/>
        </p:nvSpPr>
        <p:spPr>
          <a:xfrm>
            <a:off x="3030944" y="1671657"/>
            <a:ext cx="603903" cy="429389"/>
          </a:xfrm>
          <a:prstGeom prst="roundRect">
            <a:avLst/>
          </a:prstGeom>
          <a:solidFill>
            <a:schemeClr val="accent1">
              <a:alpha val="0"/>
            </a:schemeClr>
          </a:solidFill>
          <a:ln w="73025">
            <a:solidFill>
              <a:srgbClr val="D173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76B4D213-8D00-704F-81A4-FEB2EF5A85DC}"/>
              </a:ext>
            </a:extLst>
          </p:cNvPr>
          <p:cNvGrpSpPr/>
          <p:nvPr/>
        </p:nvGrpSpPr>
        <p:grpSpPr>
          <a:xfrm>
            <a:off x="105836" y="2091105"/>
            <a:ext cx="3537092" cy="4047475"/>
            <a:chOff x="105836" y="2091105"/>
            <a:chExt cx="3537092" cy="4047475"/>
          </a:xfrm>
        </p:grpSpPr>
        <p:sp>
          <p:nvSpPr>
            <p:cNvPr id="226" name="Rounded Rectangle 225">
              <a:extLst>
                <a:ext uri="{FF2B5EF4-FFF2-40B4-BE49-F238E27FC236}">
                  <a16:creationId xmlns:a16="http://schemas.microsoft.com/office/drawing/2014/main" id="{1938D7CB-CD0C-1942-8167-505B4E160E44}"/>
                </a:ext>
              </a:extLst>
            </p:cNvPr>
            <p:cNvSpPr>
              <a:spLocks noChangeAspect="1"/>
            </p:cNvSpPr>
            <p:nvPr/>
          </p:nvSpPr>
          <p:spPr>
            <a:xfrm>
              <a:off x="105836" y="3265304"/>
              <a:ext cx="2796723" cy="2367191"/>
            </a:xfrm>
            <a:prstGeom prst="roundRect">
              <a:avLst>
                <a:gd name="adj" fmla="val 5443"/>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1600" b="1">
                <a:solidFill>
                  <a:schemeClr val="tx1"/>
                </a:solidFill>
              </a:endParaRPr>
            </a:p>
          </p:txBody>
        </p:sp>
        <p:sp>
          <p:nvSpPr>
            <p:cNvPr id="227" name="TextBox 257">
              <a:extLst>
                <a:ext uri="{FF2B5EF4-FFF2-40B4-BE49-F238E27FC236}">
                  <a16:creationId xmlns:a16="http://schemas.microsoft.com/office/drawing/2014/main" id="{EFF2ED2E-99D9-D34A-9D69-33F612772A0D}"/>
                </a:ext>
              </a:extLst>
            </p:cNvPr>
            <p:cNvSpPr txBox="1">
              <a:spLocks noChangeAspect="1"/>
            </p:cNvSpPr>
            <p:nvPr/>
          </p:nvSpPr>
          <p:spPr>
            <a:xfrm>
              <a:off x="639340" y="5843114"/>
              <a:ext cx="1729713" cy="295466"/>
            </a:xfrm>
            <a:prstGeom prst="rect">
              <a:avLst/>
            </a:prstGeom>
            <a:noFill/>
            <a:ln>
              <a:noFill/>
            </a:ln>
          </p:spPr>
          <p:txBody>
            <a:bodyPr wrap="square" lIns="0" tIns="0" rIns="0" bIns="0" rtlCol="0">
              <a:spAutoFit/>
            </a:bodyPr>
            <a:lstStyle/>
            <a:p>
              <a:pPr algn="ctr">
                <a:lnSpc>
                  <a:spcPct val="80000"/>
                </a:lnSpc>
              </a:pPr>
              <a:r>
                <a:rPr lang="en-US" sz="2400" b="1">
                  <a:solidFill>
                    <a:srgbClr val="BD5511"/>
                  </a:solidFill>
                  <a:latin typeface="Cambria" panose="02040503050406030204" pitchFamily="18" charset="0"/>
                </a:rPr>
                <a:t>DRAM Chip</a:t>
              </a:r>
            </a:p>
          </p:txBody>
        </p:sp>
        <p:cxnSp>
          <p:nvCxnSpPr>
            <p:cNvPr id="228" name="Straight Connector 85">
              <a:extLst>
                <a:ext uri="{FF2B5EF4-FFF2-40B4-BE49-F238E27FC236}">
                  <a16:creationId xmlns:a16="http://schemas.microsoft.com/office/drawing/2014/main" id="{7BBB9C99-F034-2340-8974-AB558463FB61}"/>
                </a:ext>
              </a:extLst>
            </p:cNvPr>
            <p:cNvCxnSpPr>
              <a:cxnSpLocks noChangeAspect="1"/>
            </p:cNvCxnSpPr>
            <p:nvPr/>
          </p:nvCxnSpPr>
          <p:spPr>
            <a:xfrm>
              <a:off x="496433" y="4448899"/>
              <a:ext cx="2023671" cy="0"/>
            </a:xfrm>
            <a:prstGeom prst="line">
              <a:avLst/>
            </a:prstGeom>
            <a:ln w="12700">
              <a:solidFill>
                <a:srgbClr val="D17372"/>
              </a:solidFill>
            </a:ln>
          </p:spPr>
          <p:style>
            <a:lnRef idx="1">
              <a:schemeClr val="accent1"/>
            </a:lnRef>
            <a:fillRef idx="0">
              <a:schemeClr val="accent1"/>
            </a:fillRef>
            <a:effectRef idx="0">
              <a:schemeClr val="accent1"/>
            </a:effectRef>
            <a:fontRef idx="minor">
              <a:schemeClr val="tx1"/>
            </a:fontRef>
          </p:style>
        </p:cxnSp>
        <p:cxnSp>
          <p:nvCxnSpPr>
            <p:cNvPr id="229" name="Straight Connector 85">
              <a:extLst>
                <a:ext uri="{FF2B5EF4-FFF2-40B4-BE49-F238E27FC236}">
                  <a16:creationId xmlns:a16="http://schemas.microsoft.com/office/drawing/2014/main" id="{7D910EA9-378A-444A-8DB9-B2532E3938DE}"/>
                </a:ext>
              </a:extLst>
            </p:cNvPr>
            <p:cNvCxnSpPr>
              <a:cxnSpLocks noChangeAspect="1"/>
            </p:cNvCxnSpPr>
            <p:nvPr/>
          </p:nvCxnSpPr>
          <p:spPr>
            <a:xfrm>
              <a:off x="2520095" y="4212343"/>
              <a:ext cx="0" cy="492062"/>
            </a:xfrm>
            <a:prstGeom prst="line">
              <a:avLst/>
            </a:prstGeom>
            <a:ln w="12700">
              <a:solidFill>
                <a:srgbClr val="D17372"/>
              </a:solidFill>
            </a:ln>
          </p:spPr>
          <p:style>
            <a:lnRef idx="1">
              <a:schemeClr val="accent1"/>
            </a:lnRef>
            <a:fillRef idx="0">
              <a:schemeClr val="accent1"/>
            </a:fillRef>
            <a:effectRef idx="0">
              <a:schemeClr val="accent1"/>
            </a:effectRef>
            <a:fontRef idx="minor">
              <a:schemeClr val="tx1"/>
            </a:fontRef>
          </p:style>
        </p:cxnSp>
        <p:cxnSp>
          <p:nvCxnSpPr>
            <p:cNvPr id="230" name="Straight Connector 85">
              <a:extLst>
                <a:ext uri="{FF2B5EF4-FFF2-40B4-BE49-F238E27FC236}">
                  <a16:creationId xmlns:a16="http://schemas.microsoft.com/office/drawing/2014/main" id="{1C32DF1A-B94A-C447-8D28-AD547AD3B1B1}"/>
                </a:ext>
              </a:extLst>
            </p:cNvPr>
            <p:cNvCxnSpPr>
              <a:cxnSpLocks noChangeAspect="1"/>
            </p:cNvCxnSpPr>
            <p:nvPr/>
          </p:nvCxnSpPr>
          <p:spPr>
            <a:xfrm>
              <a:off x="1976572" y="4202868"/>
              <a:ext cx="0" cy="492062"/>
            </a:xfrm>
            <a:prstGeom prst="line">
              <a:avLst/>
            </a:prstGeom>
            <a:ln w="12700">
              <a:solidFill>
                <a:srgbClr val="D17372"/>
              </a:solidFill>
            </a:ln>
          </p:spPr>
          <p:style>
            <a:lnRef idx="1">
              <a:schemeClr val="accent1"/>
            </a:lnRef>
            <a:fillRef idx="0">
              <a:schemeClr val="accent1"/>
            </a:fillRef>
            <a:effectRef idx="0">
              <a:schemeClr val="accent1"/>
            </a:effectRef>
            <a:fontRef idx="minor">
              <a:schemeClr val="tx1"/>
            </a:fontRef>
          </p:style>
        </p:cxnSp>
        <p:cxnSp>
          <p:nvCxnSpPr>
            <p:cNvPr id="231" name="Straight Connector 85">
              <a:extLst>
                <a:ext uri="{FF2B5EF4-FFF2-40B4-BE49-F238E27FC236}">
                  <a16:creationId xmlns:a16="http://schemas.microsoft.com/office/drawing/2014/main" id="{AC967B57-4953-D847-8E3D-BC46BC05919C}"/>
                </a:ext>
              </a:extLst>
            </p:cNvPr>
            <p:cNvCxnSpPr>
              <a:cxnSpLocks noChangeAspect="1"/>
            </p:cNvCxnSpPr>
            <p:nvPr/>
          </p:nvCxnSpPr>
          <p:spPr>
            <a:xfrm>
              <a:off x="1463380" y="4195279"/>
              <a:ext cx="0" cy="492062"/>
            </a:xfrm>
            <a:prstGeom prst="line">
              <a:avLst/>
            </a:prstGeom>
            <a:ln w="12700">
              <a:solidFill>
                <a:srgbClr val="D17372"/>
              </a:solidFill>
            </a:ln>
          </p:spPr>
          <p:style>
            <a:lnRef idx="1">
              <a:schemeClr val="accent1"/>
            </a:lnRef>
            <a:fillRef idx="0">
              <a:schemeClr val="accent1"/>
            </a:fillRef>
            <a:effectRef idx="0">
              <a:schemeClr val="accent1"/>
            </a:effectRef>
            <a:fontRef idx="minor">
              <a:schemeClr val="tx1"/>
            </a:fontRef>
          </p:style>
        </p:cxnSp>
        <p:cxnSp>
          <p:nvCxnSpPr>
            <p:cNvPr id="232" name="Straight Connector 85">
              <a:extLst>
                <a:ext uri="{FF2B5EF4-FFF2-40B4-BE49-F238E27FC236}">
                  <a16:creationId xmlns:a16="http://schemas.microsoft.com/office/drawing/2014/main" id="{05057CCD-3559-D348-A913-100938340A28}"/>
                </a:ext>
              </a:extLst>
            </p:cNvPr>
            <p:cNvCxnSpPr>
              <a:cxnSpLocks noChangeAspect="1"/>
            </p:cNvCxnSpPr>
            <p:nvPr/>
          </p:nvCxnSpPr>
          <p:spPr>
            <a:xfrm>
              <a:off x="915310" y="4185139"/>
              <a:ext cx="0" cy="492062"/>
            </a:xfrm>
            <a:prstGeom prst="line">
              <a:avLst/>
            </a:prstGeom>
            <a:ln w="12700">
              <a:solidFill>
                <a:srgbClr val="D17372"/>
              </a:solidFill>
            </a:ln>
          </p:spPr>
          <p:style>
            <a:lnRef idx="1">
              <a:schemeClr val="accent1"/>
            </a:lnRef>
            <a:fillRef idx="0">
              <a:schemeClr val="accent1"/>
            </a:fillRef>
            <a:effectRef idx="0">
              <a:schemeClr val="accent1"/>
            </a:effectRef>
            <a:fontRef idx="minor">
              <a:schemeClr val="tx1"/>
            </a:fontRef>
          </p:style>
        </p:cxnSp>
        <p:grpSp>
          <p:nvGrpSpPr>
            <p:cNvPr id="273" name="Group 272">
              <a:extLst>
                <a:ext uri="{FF2B5EF4-FFF2-40B4-BE49-F238E27FC236}">
                  <a16:creationId xmlns:a16="http://schemas.microsoft.com/office/drawing/2014/main" id="{68B2851D-CAEE-C340-A99F-C8FBBDE60F07}"/>
                </a:ext>
              </a:extLst>
            </p:cNvPr>
            <p:cNvGrpSpPr>
              <a:grpSpLocks noChangeAspect="1"/>
            </p:cNvGrpSpPr>
            <p:nvPr/>
          </p:nvGrpSpPr>
          <p:grpSpPr>
            <a:xfrm>
              <a:off x="2296955" y="3330925"/>
              <a:ext cx="446276" cy="886781"/>
              <a:chOff x="5042643" y="1883163"/>
              <a:chExt cx="270469" cy="537443"/>
            </a:xfrm>
          </p:grpSpPr>
          <p:sp>
            <p:nvSpPr>
              <p:cNvPr id="274" name="Rounded Rectangle 273">
                <a:extLst>
                  <a:ext uri="{FF2B5EF4-FFF2-40B4-BE49-F238E27FC236}">
                    <a16:creationId xmlns:a16="http://schemas.microsoft.com/office/drawing/2014/main" id="{5ECB4A4F-05DD-D547-81A6-3689D8E36F3B}"/>
                  </a:ext>
                </a:extLst>
              </p:cNvPr>
              <p:cNvSpPr/>
              <p:nvPr/>
            </p:nvSpPr>
            <p:spPr>
              <a:xfrm rot="5400000">
                <a:off x="4931182" y="2042707"/>
                <a:ext cx="493394" cy="238186"/>
              </a:xfrm>
              <a:prstGeom prst="roundRect">
                <a:avLst>
                  <a:gd name="adj" fmla="val 5443"/>
                </a:avLst>
              </a:prstGeom>
              <a:solidFill>
                <a:srgbClr val="F2F8EE"/>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1600" b="1">
                  <a:solidFill>
                    <a:schemeClr val="tx1"/>
                  </a:solidFill>
                </a:endParaRPr>
              </a:p>
            </p:txBody>
          </p:sp>
          <p:sp>
            <p:nvSpPr>
              <p:cNvPr id="275" name="矩形 22">
                <a:extLst>
                  <a:ext uri="{FF2B5EF4-FFF2-40B4-BE49-F238E27FC236}">
                    <a16:creationId xmlns:a16="http://schemas.microsoft.com/office/drawing/2014/main" id="{99C4E9E0-1306-4346-85B1-5B0DFE7B9943}"/>
                  </a:ext>
                </a:extLst>
              </p:cNvPr>
              <p:cNvSpPr/>
              <p:nvPr/>
            </p:nvSpPr>
            <p:spPr>
              <a:xfrm rot="5400000">
                <a:off x="4909158" y="2016649"/>
                <a:ext cx="537443" cy="270469"/>
              </a:xfrm>
              <a:prstGeom prst="rect">
                <a:avLst/>
              </a:prstGeom>
              <a:ln>
                <a:noFill/>
              </a:ln>
            </p:spPr>
            <p:txBody>
              <a:bodyPr wrap="none">
                <a:spAutoFit/>
              </a:bodyPr>
              <a:lstStyle/>
              <a:p>
                <a:pPr algn="ctr"/>
                <a:r>
                  <a:rPr lang="en-US" altLang="zh-CN" sz="2300" b="1">
                    <a:solidFill>
                      <a:schemeClr val="accent6">
                        <a:lumMod val="75000"/>
                      </a:schemeClr>
                    </a:solidFill>
                    <a:latin typeface="Cambria" panose="02040503050406030204" pitchFamily="18" charset="0"/>
                  </a:rPr>
                  <a:t>Bank</a:t>
                </a:r>
              </a:p>
            </p:txBody>
          </p:sp>
        </p:grpSp>
        <p:sp>
          <p:nvSpPr>
            <p:cNvPr id="276" name="Rounded Rectangle 275">
              <a:extLst>
                <a:ext uri="{FF2B5EF4-FFF2-40B4-BE49-F238E27FC236}">
                  <a16:creationId xmlns:a16="http://schemas.microsoft.com/office/drawing/2014/main" id="{70529428-EE4D-BB49-982C-102CB6C8DE9C}"/>
                </a:ext>
              </a:extLst>
            </p:cNvPr>
            <p:cNvSpPr>
              <a:spLocks noChangeAspect="1"/>
            </p:cNvSpPr>
            <p:nvPr/>
          </p:nvSpPr>
          <p:spPr>
            <a:xfrm rot="5400000">
              <a:off x="2121687" y="4927233"/>
              <a:ext cx="814095" cy="393009"/>
            </a:xfrm>
            <a:prstGeom prst="roundRect">
              <a:avLst>
                <a:gd name="adj" fmla="val 5443"/>
              </a:avLst>
            </a:prstGeom>
            <a:solidFill>
              <a:srgbClr val="F2F8EE"/>
            </a:solidFill>
            <a:ln>
              <a:solidFill>
                <a:srgbClr val="D1737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1600" b="1">
                <a:solidFill>
                  <a:schemeClr val="tx1"/>
                </a:solidFill>
              </a:endParaRPr>
            </a:p>
          </p:txBody>
        </p:sp>
        <p:sp>
          <p:nvSpPr>
            <p:cNvPr id="277" name="Rounded Rectangle 276">
              <a:extLst>
                <a:ext uri="{FF2B5EF4-FFF2-40B4-BE49-F238E27FC236}">
                  <a16:creationId xmlns:a16="http://schemas.microsoft.com/office/drawing/2014/main" id="{4B2FB841-46A7-554B-A367-969405B15A8D}"/>
                </a:ext>
              </a:extLst>
            </p:cNvPr>
            <p:cNvSpPr>
              <a:spLocks noChangeAspect="1"/>
            </p:cNvSpPr>
            <p:nvPr/>
          </p:nvSpPr>
          <p:spPr>
            <a:xfrm rot="5400000">
              <a:off x="1569525" y="3594171"/>
              <a:ext cx="814095" cy="393009"/>
            </a:xfrm>
            <a:prstGeom prst="roundRect">
              <a:avLst>
                <a:gd name="adj" fmla="val 5443"/>
              </a:avLst>
            </a:prstGeom>
            <a:solidFill>
              <a:srgbClr val="F2F8EE"/>
            </a:solidFill>
            <a:ln>
              <a:solidFill>
                <a:srgbClr val="D1737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1600" b="1">
                <a:solidFill>
                  <a:schemeClr val="tx1"/>
                </a:solidFill>
              </a:endParaRPr>
            </a:p>
          </p:txBody>
        </p:sp>
        <p:sp>
          <p:nvSpPr>
            <p:cNvPr id="278" name="Rounded Rectangle 277">
              <a:extLst>
                <a:ext uri="{FF2B5EF4-FFF2-40B4-BE49-F238E27FC236}">
                  <a16:creationId xmlns:a16="http://schemas.microsoft.com/office/drawing/2014/main" id="{593B1522-1F81-B842-8108-1C1A848B7DE6}"/>
                </a:ext>
              </a:extLst>
            </p:cNvPr>
            <p:cNvSpPr>
              <a:spLocks noChangeAspect="1"/>
            </p:cNvSpPr>
            <p:nvPr/>
          </p:nvSpPr>
          <p:spPr>
            <a:xfrm rot="5400000">
              <a:off x="1059296" y="3586747"/>
              <a:ext cx="814095" cy="393009"/>
            </a:xfrm>
            <a:prstGeom prst="roundRect">
              <a:avLst>
                <a:gd name="adj" fmla="val 5443"/>
              </a:avLst>
            </a:prstGeom>
            <a:solidFill>
              <a:srgbClr val="F2F8EE"/>
            </a:solidFill>
            <a:ln>
              <a:solidFill>
                <a:srgbClr val="D1737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1600" b="1">
                <a:solidFill>
                  <a:schemeClr val="tx1"/>
                </a:solidFill>
              </a:endParaRPr>
            </a:p>
          </p:txBody>
        </p:sp>
        <p:sp>
          <p:nvSpPr>
            <p:cNvPr id="279" name="Rounded Rectangle 278">
              <a:extLst>
                <a:ext uri="{FF2B5EF4-FFF2-40B4-BE49-F238E27FC236}">
                  <a16:creationId xmlns:a16="http://schemas.microsoft.com/office/drawing/2014/main" id="{FEA5ECAA-A76B-CE45-A88B-1CCCAED7A580}"/>
                </a:ext>
              </a:extLst>
            </p:cNvPr>
            <p:cNvSpPr>
              <a:spLocks noChangeAspect="1"/>
            </p:cNvSpPr>
            <p:nvPr/>
          </p:nvSpPr>
          <p:spPr>
            <a:xfrm rot="5400000">
              <a:off x="514481" y="3581587"/>
              <a:ext cx="814095" cy="393009"/>
            </a:xfrm>
            <a:prstGeom prst="roundRect">
              <a:avLst>
                <a:gd name="adj" fmla="val 5443"/>
              </a:avLst>
            </a:prstGeom>
            <a:solidFill>
              <a:srgbClr val="F2F8EE"/>
            </a:solidFill>
            <a:ln>
              <a:solidFill>
                <a:srgbClr val="D1737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1600" b="1">
                <a:solidFill>
                  <a:schemeClr val="tx1"/>
                </a:solidFill>
              </a:endParaRPr>
            </a:p>
          </p:txBody>
        </p:sp>
        <p:sp>
          <p:nvSpPr>
            <p:cNvPr id="280" name="Rounded Rectangle 279">
              <a:extLst>
                <a:ext uri="{FF2B5EF4-FFF2-40B4-BE49-F238E27FC236}">
                  <a16:creationId xmlns:a16="http://schemas.microsoft.com/office/drawing/2014/main" id="{185A2615-241D-0743-A016-1CDF8369F57E}"/>
                </a:ext>
              </a:extLst>
            </p:cNvPr>
            <p:cNvSpPr>
              <a:spLocks noChangeAspect="1"/>
            </p:cNvSpPr>
            <p:nvPr/>
          </p:nvSpPr>
          <p:spPr>
            <a:xfrm rot="5400000">
              <a:off x="508263" y="4905473"/>
              <a:ext cx="814095" cy="393009"/>
            </a:xfrm>
            <a:prstGeom prst="roundRect">
              <a:avLst>
                <a:gd name="adj" fmla="val 5443"/>
              </a:avLst>
            </a:prstGeom>
            <a:solidFill>
              <a:srgbClr val="F2F8EE"/>
            </a:solidFill>
            <a:ln>
              <a:solidFill>
                <a:srgbClr val="D1737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1600" b="1">
                <a:solidFill>
                  <a:schemeClr val="tx1"/>
                </a:solidFill>
              </a:endParaRPr>
            </a:p>
          </p:txBody>
        </p:sp>
        <p:sp>
          <p:nvSpPr>
            <p:cNvPr id="281" name="Rounded Rectangle 280">
              <a:extLst>
                <a:ext uri="{FF2B5EF4-FFF2-40B4-BE49-F238E27FC236}">
                  <a16:creationId xmlns:a16="http://schemas.microsoft.com/office/drawing/2014/main" id="{E000A220-5911-074B-A7D5-81862137CB93}"/>
                </a:ext>
              </a:extLst>
            </p:cNvPr>
            <p:cNvSpPr>
              <a:spLocks noChangeAspect="1"/>
            </p:cNvSpPr>
            <p:nvPr/>
          </p:nvSpPr>
          <p:spPr>
            <a:xfrm rot="5400000">
              <a:off x="1056333" y="4918043"/>
              <a:ext cx="814095" cy="393009"/>
            </a:xfrm>
            <a:prstGeom prst="roundRect">
              <a:avLst>
                <a:gd name="adj" fmla="val 5443"/>
              </a:avLst>
            </a:prstGeom>
            <a:solidFill>
              <a:srgbClr val="F2F8EE"/>
            </a:solidFill>
            <a:ln>
              <a:solidFill>
                <a:srgbClr val="D1737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1600" b="1">
                <a:solidFill>
                  <a:schemeClr val="tx1"/>
                </a:solidFill>
              </a:endParaRPr>
            </a:p>
          </p:txBody>
        </p:sp>
        <p:sp>
          <p:nvSpPr>
            <p:cNvPr id="282" name="Rounded Rectangle 281">
              <a:extLst>
                <a:ext uri="{FF2B5EF4-FFF2-40B4-BE49-F238E27FC236}">
                  <a16:creationId xmlns:a16="http://schemas.microsoft.com/office/drawing/2014/main" id="{63F48D50-B94D-1C47-958B-8EE71ED47F26}"/>
                </a:ext>
              </a:extLst>
            </p:cNvPr>
            <p:cNvSpPr>
              <a:spLocks noChangeAspect="1"/>
            </p:cNvSpPr>
            <p:nvPr/>
          </p:nvSpPr>
          <p:spPr>
            <a:xfrm rot="5400000">
              <a:off x="1575624" y="4911963"/>
              <a:ext cx="814095" cy="393009"/>
            </a:xfrm>
            <a:prstGeom prst="roundRect">
              <a:avLst>
                <a:gd name="adj" fmla="val 5443"/>
              </a:avLst>
            </a:prstGeom>
            <a:solidFill>
              <a:srgbClr val="F2F8EE"/>
            </a:solidFill>
            <a:ln>
              <a:solidFill>
                <a:srgbClr val="D1737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1600" b="1">
                <a:solidFill>
                  <a:schemeClr val="tx1"/>
                </a:solidFill>
              </a:endParaRPr>
            </a:p>
          </p:txBody>
        </p:sp>
        <p:grpSp>
          <p:nvGrpSpPr>
            <p:cNvPr id="283" name="Group 282">
              <a:extLst>
                <a:ext uri="{FF2B5EF4-FFF2-40B4-BE49-F238E27FC236}">
                  <a16:creationId xmlns:a16="http://schemas.microsoft.com/office/drawing/2014/main" id="{4630AB67-B9C1-744C-951E-6958748B8FB5}"/>
                </a:ext>
              </a:extLst>
            </p:cNvPr>
            <p:cNvGrpSpPr>
              <a:grpSpLocks noChangeAspect="1"/>
            </p:cNvGrpSpPr>
            <p:nvPr/>
          </p:nvGrpSpPr>
          <p:grpSpPr>
            <a:xfrm>
              <a:off x="160434" y="3343837"/>
              <a:ext cx="446276" cy="2114050"/>
              <a:chOff x="3753913" y="2786150"/>
              <a:chExt cx="270469" cy="1281239"/>
            </a:xfrm>
          </p:grpSpPr>
          <p:sp>
            <p:nvSpPr>
              <p:cNvPr id="284" name="Rounded Rectangle 283">
                <a:extLst>
                  <a:ext uri="{FF2B5EF4-FFF2-40B4-BE49-F238E27FC236}">
                    <a16:creationId xmlns:a16="http://schemas.microsoft.com/office/drawing/2014/main" id="{C49A2632-6FBF-D44C-9659-FF538525212E}"/>
                  </a:ext>
                </a:extLst>
              </p:cNvPr>
              <p:cNvSpPr/>
              <p:nvPr/>
            </p:nvSpPr>
            <p:spPr>
              <a:xfrm rot="5400000">
                <a:off x="3246336" y="3307676"/>
                <a:ext cx="1276049" cy="238186"/>
              </a:xfrm>
              <a:prstGeom prst="roundRect">
                <a:avLst>
                  <a:gd name="adj" fmla="val 5443"/>
                </a:avLst>
              </a:prstGeom>
              <a:solidFill>
                <a:schemeClr val="tx1"/>
              </a:solidFill>
              <a:ln>
                <a:solidFill>
                  <a:srgbClr val="D1737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1600" b="1">
                  <a:solidFill>
                    <a:schemeClr val="tx1"/>
                  </a:solidFill>
                </a:endParaRPr>
              </a:p>
            </p:txBody>
          </p:sp>
          <p:sp>
            <p:nvSpPr>
              <p:cNvPr id="285" name="矩形 19">
                <a:extLst>
                  <a:ext uri="{FF2B5EF4-FFF2-40B4-BE49-F238E27FC236}">
                    <a16:creationId xmlns:a16="http://schemas.microsoft.com/office/drawing/2014/main" id="{D397EFDF-8E1A-1B47-8F77-B59838095C5E}"/>
                  </a:ext>
                </a:extLst>
              </p:cNvPr>
              <p:cNvSpPr/>
              <p:nvPr/>
            </p:nvSpPr>
            <p:spPr>
              <a:xfrm rot="5400000">
                <a:off x="3248528" y="3291535"/>
                <a:ext cx="1281239" cy="270469"/>
              </a:xfrm>
              <a:prstGeom prst="rect">
                <a:avLst/>
              </a:prstGeom>
              <a:ln>
                <a:noFill/>
              </a:ln>
            </p:spPr>
            <p:txBody>
              <a:bodyPr wrap="square">
                <a:spAutoFit/>
              </a:bodyPr>
              <a:lstStyle/>
              <a:p>
                <a:pPr algn="ctr"/>
                <a:r>
                  <a:rPr lang="en-US" altLang="zh-CN" sz="2300" b="1">
                    <a:solidFill>
                      <a:schemeClr val="bg1">
                        <a:lumMod val="85000"/>
                      </a:schemeClr>
                    </a:solidFill>
                    <a:latin typeface="Cambria" panose="02040503050406030204" pitchFamily="18" charset="0"/>
                  </a:rPr>
                  <a:t>Chip I/O</a:t>
                </a:r>
              </a:p>
            </p:txBody>
          </p:sp>
        </p:grpSp>
        <p:cxnSp>
          <p:nvCxnSpPr>
            <p:cNvPr id="210" name="Straight Connector 209">
              <a:extLst>
                <a:ext uri="{FF2B5EF4-FFF2-40B4-BE49-F238E27FC236}">
                  <a16:creationId xmlns:a16="http://schemas.microsoft.com/office/drawing/2014/main" id="{926433FF-675B-6244-8C2D-732DF85068F7}"/>
                </a:ext>
              </a:extLst>
            </p:cNvPr>
            <p:cNvCxnSpPr>
              <a:cxnSpLocks noChangeAspect="1"/>
            </p:cNvCxnSpPr>
            <p:nvPr/>
          </p:nvCxnSpPr>
          <p:spPr>
            <a:xfrm rot="-60000" flipH="1">
              <a:off x="151573" y="2091105"/>
              <a:ext cx="2879373" cy="1166069"/>
            </a:xfrm>
            <a:prstGeom prst="line">
              <a:avLst/>
            </a:prstGeom>
            <a:ln w="47625">
              <a:solidFill>
                <a:srgbClr val="D17372"/>
              </a:solidFill>
              <a:prstDash val="sysDot"/>
            </a:ln>
          </p:spPr>
          <p:style>
            <a:lnRef idx="1">
              <a:schemeClr val="dk1"/>
            </a:lnRef>
            <a:fillRef idx="0">
              <a:schemeClr val="dk1"/>
            </a:fillRef>
            <a:effectRef idx="0">
              <a:schemeClr val="dk1"/>
            </a:effectRef>
            <a:fontRef idx="minor">
              <a:schemeClr val="tx1"/>
            </a:fontRef>
          </p:style>
        </p:cxnSp>
        <p:cxnSp>
          <p:nvCxnSpPr>
            <p:cNvPr id="220" name="Straight Connector 219">
              <a:extLst>
                <a:ext uri="{FF2B5EF4-FFF2-40B4-BE49-F238E27FC236}">
                  <a16:creationId xmlns:a16="http://schemas.microsoft.com/office/drawing/2014/main" id="{0439BF14-5A0E-1B4A-8888-72CC4480E988}"/>
                </a:ext>
              </a:extLst>
            </p:cNvPr>
            <p:cNvCxnSpPr>
              <a:cxnSpLocks noChangeAspect="1"/>
            </p:cNvCxnSpPr>
            <p:nvPr/>
          </p:nvCxnSpPr>
          <p:spPr>
            <a:xfrm flipH="1">
              <a:off x="2867675" y="2101044"/>
              <a:ext cx="775253" cy="1242912"/>
            </a:xfrm>
            <a:prstGeom prst="line">
              <a:avLst/>
            </a:prstGeom>
            <a:ln w="47625">
              <a:solidFill>
                <a:srgbClr val="D17372"/>
              </a:solidFill>
              <a:prstDash val="sysDot"/>
            </a:ln>
          </p:spPr>
          <p:style>
            <a:lnRef idx="1">
              <a:schemeClr val="dk1"/>
            </a:lnRef>
            <a:fillRef idx="0">
              <a:schemeClr val="dk1"/>
            </a:fillRef>
            <a:effectRef idx="0">
              <a:schemeClr val="dk1"/>
            </a:effectRef>
            <a:fontRef idx="minor">
              <a:schemeClr val="tx1"/>
            </a:fontRef>
          </p:style>
        </p:cxnSp>
      </p:grpSp>
      <p:grpSp>
        <p:nvGrpSpPr>
          <p:cNvPr id="54" name="Group 53">
            <a:extLst>
              <a:ext uri="{FF2B5EF4-FFF2-40B4-BE49-F238E27FC236}">
                <a16:creationId xmlns:a16="http://schemas.microsoft.com/office/drawing/2014/main" id="{1E65DCCF-EB50-D34E-B87C-136B558E9A88}"/>
              </a:ext>
            </a:extLst>
          </p:cNvPr>
          <p:cNvGrpSpPr/>
          <p:nvPr/>
        </p:nvGrpSpPr>
        <p:grpSpPr>
          <a:xfrm>
            <a:off x="2706980" y="3285557"/>
            <a:ext cx="3182342" cy="2851572"/>
            <a:chOff x="2706980" y="3285557"/>
            <a:chExt cx="3182342" cy="2851572"/>
          </a:xfrm>
        </p:grpSpPr>
        <p:sp>
          <p:nvSpPr>
            <p:cNvPr id="116" name="Rounded Rectangle 115">
              <a:extLst>
                <a:ext uri="{FF2B5EF4-FFF2-40B4-BE49-F238E27FC236}">
                  <a16:creationId xmlns:a16="http://schemas.microsoft.com/office/drawing/2014/main" id="{0E04D202-0EF9-4849-846F-A8FF85985E2F}"/>
                </a:ext>
              </a:extLst>
            </p:cNvPr>
            <p:cNvSpPr>
              <a:spLocks noChangeAspect="1"/>
            </p:cNvSpPr>
            <p:nvPr/>
          </p:nvSpPr>
          <p:spPr>
            <a:xfrm>
              <a:off x="3092601" y="3288213"/>
              <a:ext cx="2796721" cy="2367191"/>
            </a:xfrm>
            <a:prstGeom prst="roundRect">
              <a:avLst>
                <a:gd name="adj" fmla="val 5443"/>
              </a:avLst>
            </a:prstGeom>
            <a:solidFill>
              <a:srgbClr val="F2F8E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1600" b="1">
                <a:solidFill>
                  <a:schemeClr val="tx1"/>
                </a:solidFill>
              </a:endParaRPr>
            </a:p>
          </p:txBody>
        </p:sp>
        <p:sp>
          <p:nvSpPr>
            <p:cNvPr id="233" name="TextBox 257">
              <a:extLst>
                <a:ext uri="{FF2B5EF4-FFF2-40B4-BE49-F238E27FC236}">
                  <a16:creationId xmlns:a16="http://schemas.microsoft.com/office/drawing/2014/main" id="{C849D144-F61A-3E4C-B09C-69FC8C07C3E8}"/>
                </a:ext>
              </a:extLst>
            </p:cNvPr>
            <p:cNvSpPr txBox="1">
              <a:spLocks noChangeAspect="1"/>
            </p:cNvSpPr>
            <p:nvPr/>
          </p:nvSpPr>
          <p:spPr>
            <a:xfrm>
              <a:off x="3634847" y="5841663"/>
              <a:ext cx="1729717" cy="295466"/>
            </a:xfrm>
            <a:prstGeom prst="rect">
              <a:avLst/>
            </a:prstGeom>
            <a:noFill/>
          </p:spPr>
          <p:txBody>
            <a:bodyPr wrap="square" lIns="0" tIns="0" rIns="0" bIns="0" rtlCol="0">
              <a:spAutoFit/>
            </a:bodyPr>
            <a:lstStyle/>
            <a:p>
              <a:pPr algn="ctr">
                <a:lnSpc>
                  <a:spcPct val="80000"/>
                </a:lnSpc>
              </a:pPr>
              <a:r>
                <a:rPr lang="en-US" sz="2400" b="1">
                  <a:solidFill>
                    <a:schemeClr val="accent6">
                      <a:lumMod val="75000"/>
                    </a:schemeClr>
                  </a:solidFill>
                  <a:latin typeface="Cambria" panose="02040503050406030204" pitchFamily="18" charset="0"/>
                </a:rPr>
                <a:t>DRAM Bank</a:t>
              </a:r>
            </a:p>
          </p:txBody>
        </p:sp>
        <p:sp>
          <p:nvSpPr>
            <p:cNvPr id="235" name="Rounded Rectangle 234">
              <a:extLst>
                <a:ext uri="{FF2B5EF4-FFF2-40B4-BE49-F238E27FC236}">
                  <a16:creationId xmlns:a16="http://schemas.microsoft.com/office/drawing/2014/main" id="{3D1DAB69-2C3C-B342-9845-793230FC1FC5}"/>
                </a:ext>
              </a:extLst>
            </p:cNvPr>
            <p:cNvSpPr>
              <a:spLocks/>
            </p:cNvSpPr>
            <p:nvPr/>
          </p:nvSpPr>
          <p:spPr>
            <a:xfrm>
              <a:off x="3220967" y="3399597"/>
              <a:ext cx="2567959" cy="540000"/>
            </a:xfrm>
            <a:prstGeom prst="roundRect">
              <a:avLst>
                <a:gd name="adj" fmla="val 5443"/>
              </a:avLst>
            </a:prstGeom>
            <a:solidFill>
              <a:srgbClr val="EAEA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pPr>
              <a:r>
                <a:rPr lang="en-US" sz="2300" b="1">
                  <a:solidFill>
                    <a:schemeClr val="tx1"/>
                  </a:solidFill>
                  <a:latin typeface="Cambria" panose="02040503050406030204" pitchFamily="18" charset="0"/>
                </a:rPr>
                <a:t>Subarray</a:t>
              </a:r>
            </a:p>
          </p:txBody>
        </p:sp>
        <p:sp>
          <p:nvSpPr>
            <p:cNvPr id="245" name="Rectangle 244">
              <a:extLst>
                <a:ext uri="{FF2B5EF4-FFF2-40B4-BE49-F238E27FC236}">
                  <a16:creationId xmlns:a16="http://schemas.microsoft.com/office/drawing/2014/main" id="{EB44F3E5-61D3-4347-A2D4-1FDA1AED32A7}"/>
                </a:ext>
              </a:extLst>
            </p:cNvPr>
            <p:cNvSpPr>
              <a:spLocks noChangeAspect="1"/>
            </p:cNvSpPr>
            <p:nvPr/>
          </p:nvSpPr>
          <p:spPr>
            <a:xfrm rot="5400000">
              <a:off x="4099503" y="4182558"/>
              <a:ext cx="780792" cy="609393"/>
            </a:xfrm>
            <a:prstGeom prst="rect">
              <a:avLst/>
            </a:prstGeom>
          </p:spPr>
          <p:txBody>
            <a:bodyPr wrap="square">
              <a:spAutoFit/>
            </a:bodyPr>
            <a:lstStyle/>
            <a:p>
              <a:pPr algn="ctr"/>
              <a:r>
                <a:rPr lang="en-US" altLang="zh-CN" b="1">
                  <a:solidFill>
                    <a:schemeClr val="accent1">
                      <a:lumMod val="20000"/>
                      <a:lumOff val="80000"/>
                    </a:schemeClr>
                  </a:solidFill>
                </a:rPr>
                <a:t>. . .</a:t>
              </a:r>
            </a:p>
          </p:txBody>
        </p:sp>
        <p:sp>
          <p:nvSpPr>
            <p:cNvPr id="271" name="Rounded Rectangle 270">
              <a:extLst>
                <a:ext uri="{FF2B5EF4-FFF2-40B4-BE49-F238E27FC236}">
                  <a16:creationId xmlns:a16="http://schemas.microsoft.com/office/drawing/2014/main" id="{B7E04152-1796-154C-AF34-96D5FC1ED32E}"/>
                </a:ext>
              </a:extLst>
            </p:cNvPr>
            <p:cNvSpPr>
              <a:spLocks/>
            </p:cNvSpPr>
            <p:nvPr/>
          </p:nvSpPr>
          <p:spPr>
            <a:xfrm>
              <a:off x="3220967" y="4041898"/>
              <a:ext cx="2567959" cy="540000"/>
            </a:xfrm>
            <a:prstGeom prst="roundRect">
              <a:avLst>
                <a:gd name="adj" fmla="val 5443"/>
              </a:avLst>
            </a:prstGeom>
            <a:solidFill>
              <a:srgbClr val="EAEA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1600" b="1">
                <a:solidFill>
                  <a:schemeClr val="tx1"/>
                </a:solidFill>
              </a:endParaRPr>
            </a:p>
          </p:txBody>
        </p:sp>
        <p:sp>
          <p:nvSpPr>
            <p:cNvPr id="272" name="Rounded Rectangle 271">
              <a:extLst>
                <a:ext uri="{FF2B5EF4-FFF2-40B4-BE49-F238E27FC236}">
                  <a16:creationId xmlns:a16="http://schemas.microsoft.com/office/drawing/2014/main" id="{0EFF57F4-C787-6A43-8D85-F9DAA446F367}"/>
                </a:ext>
              </a:extLst>
            </p:cNvPr>
            <p:cNvSpPr>
              <a:spLocks/>
            </p:cNvSpPr>
            <p:nvPr/>
          </p:nvSpPr>
          <p:spPr>
            <a:xfrm>
              <a:off x="3215727" y="5030012"/>
              <a:ext cx="2567959" cy="540000"/>
            </a:xfrm>
            <a:prstGeom prst="roundRect">
              <a:avLst>
                <a:gd name="adj" fmla="val 5443"/>
              </a:avLst>
            </a:prstGeom>
            <a:solidFill>
              <a:srgbClr val="EAEA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1600" b="1">
                <a:solidFill>
                  <a:schemeClr val="tx1"/>
                </a:solidFill>
              </a:endParaRPr>
            </a:p>
          </p:txBody>
        </p:sp>
        <p:cxnSp>
          <p:nvCxnSpPr>
            <p:cNvPr id="290" name="Straight Connector 289">
              <a:extLst>
                <a:ext uri="{FF2B5EF4-FFF2-40B4-BE49-F238E27FC236}">
                  <a16:creationId xmlns:a16="http://schemas.microsoft.com/office/drawing/2014/main" id="{2F24B5AA-EA7A-F54C-A370-36AE5DE5E1C2}"/>
                </a:ext>
              </a:extLst>
            </p:cNvPr>
            <p:cNvCxnSpPr>
              <a:cxnSpLocks noChangeAspect="1"/>
            </p:cNvCxnSpPr>
            <p:nvPr/>
          </p:nvCxnSpPr>
          <p:spPr>
            <a:xfrm>
              <a:off x="2728563" y="4217615"/>
              <a:ext cx="361256" cy="1343854"/>
            </a:xfrm>
            <a:prstGeom prst="line">
              <a:avLst/>
            </a:prstGeom>
            <a:ln w="38100">
              <a:prstDash val="sysDot"/>
            </a:ln>
          </p:spPr>
          <p:style>
            <a:lnRef idx="1">
              <a:schemeClr val="dk1"/>
            </a:lnRef>
            <a:fillRef idx="0">
              <a:schemeClr val="dk1"/>
            </a:fillRef>
            <a:effectRef idx="0">
              <a:schemeClr val="dk1"/>
            </a:effectRef>
            <a:fontRef idx="minor">
              <a:schemeClr val="tx1"/>
            </a:fontRef>
          </p:style>
        </p:cxnSp>
        <p:cxnSp>
          <p:nvCxnSpPr>
            <p:cNvPr id="289" name="Straight Connector 288">
              <a:extLst>
                <a:ext uri="{FF2B5EF4-FFF2-40B4-BE49-F238E27FC236}">
                  <a16:creationId xmlns:a16="http://schemas.microsoft.com/office/drawing/2014/main" id="{23366E09-37FC-EC4B-88B7-D2452AFC17C3}"/>
                </a:ext>
              </a:extLst>
            </p:cNvPr>
            <p:cNvCxnSpPr>
              <a:cxnSpLocks noChangeAspect="1"/>
            </p:cNvCxnSpPr>
            <p:nvPr/>
          </p:nvCxnSpPr>
          <p:spPr>
            <a:xfrm rot="180000" flipV="1">
              <a:off x="2706980" y="3285557"/>
              <a:ext cx="459458" cy="109617"/>
            </a:xfrm>
            <a:prstGeom prst="line">
              <a:avLst/>
            </a:prstGeom>
            <a:ln w="38100">
              <a:prstDash val="sysDot"/>
            </a:ln>
          </p:spPr>
          <p:style>
            <a:lnRef idx="1">
              <a:schemeClr val="dk1"/>
            </a:lnRef>
            <a:fillRef idx="0">
              <a:schemeClr val="dk1"/>
            </a:fillRef>
            <a:effectRef idx="0">
              <a:schemeClr val="dk1"/>
            </a:effectRef>
            <a:fontRef idx="minor">
              <a:schemeClr val="tx1"/>
            </a:fontRef>
          </p:style>
        </p:cxnSp>
      </p:grpSp>
      <p:sp>
        <p:nvSpPr>
          <p:cNvPr id="164" name="DRAM Subarray Label">
            <a:extLst>
              <a:ext uri="{FF2B5EF4-FFF2-40B4-BE49-F238E27FC236}">
                <a16:creationId xmlns:a16="http://schemas.microsoft.com/office/drawing/2014/main" id="{02452888-B4C6-DF4B-BAC7-365912D049EB}"/>
              </a:ext>
            </a:extLst>
          </p:cNvPr>
          <p:cNvSpPr txBox="1">
            <a:spLocks noChangeAspect="1"/>
          </p:cNvSpPr>
          <p:nvPr/>
        </p:nvSpPr>
        <p:spPr>
          <a:xfrm>
            <a:off x="6029916" y="5840156"/>
            <a:ext cx="3040429" cy="295466"/>
          </a:xfrm>
          <a:prstGeom prst="rect">
            <a:avLst/>
          </a:prstGeom>
          <a:noFill/>
        </p:spPr>
        <p:txBody>
          <a:bodyPr wrap="square" lIns="0" tIns="0" rIns="0" bIns="0" rtlCol="0">
            <a:spAutoFit/>
          </a:bodyPr>
          <a:lstStyle/>
          <a:p>
            <a:pPr algn="ctr">
              <a:lnSpc>
                <a:spcPct val="80000"/>
              </a:lnSpc>
            </a:pPr>
            <a:r>
              <a:rPr lang="en-US" sz="2400" b="1">
                <a:solidFill>
                  <a:schemeClr val="accent5">
                    <a:lumMod val="75000"/>
                  </a:schemeClr>
                </a:solidFill>
                <a:latin typeface="Cambria" panose="02040503050406030204" pitchFamily="18" charset="0"/>
              </a:rPr>
              <a:t>DRAM Subarray</a:t>
            </a:r>
          </a:p>
        </p:txBody>
      </p:sp>
      <p:sp>
        <p:nvSpPr>
          <p:cNvPr id="150" name="Subarray">
            <a:extLst>
              <a:ext uri="{FF2B5EF4-FFF2-40B4-BE49-F238E27FC236}">
                <a16:creationId xmlns:a16="http://schemas.microsoft.com/office/drawing/2014/main" id="{38AAB939-3B5C-EC44-B597-D33A21F589E4}"/>
              </a:ext>
            </a:extLst>
          </p:cNvPr>
          <p:cNvSpPr>
            <a:spLocks/>
          </p:cNvSpPr>
          <p:nvPr/>
        </p:nvSpPr>
        <p:spPr>
          <a:xfrm>
            <a:off x="6029916" y="3296483"/>
            <a:ext cx="3040429" cy="2367191"/>
          </a:xfrm>
          <a:prstGeom prst="roundRect">
            <a:avLst>
              <a:gd name="adj" fmla="val 5443"/>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1600" b="1">
              <a:solidFill>
                <a:schemeClr val="tx1"/>
              </a:solidFill>
            </a:endParaRPr>
          </a:p>
        </p:txBody>
      </p:sp>
      <p:grpSp>
        <p:nvGrpSpPr>
          <p:cNvPr id="11" name="Cells">
            <a:extLst>
              <a:ext uri="{FF2B5EF4-FFF2-40B4-BE49-F238E27FC236}">
                <a16:creationId xmlns:a16="http://schemas.microsoft.com/office/drawing/2014/main" id="{E8B3A4F3-9884-D14E-8452-9B1E303D7E32}"/>
              </a:ext>
            </a:extLst>
          </p:cNvPr>
          <p:cNvGrpSpPr/>
          <p:nvPr/>
        </p:nvGrpSpPr>
        <p:grpSpPr>
          <a:xfrm>
            <a:off x="6392605" y="3472780"/>
            <a:ext cx="1926185" cy="1345712"/>
            <a:chOff x="6392605" y="3472780"/>
            <a:chExt cx="1926185" cy="1345712"/>
          </a:xfrm>
        </p:grpSpPr>
        <p:cxnSp>
          <p:nvCxnSpPr>
            <p:cNvPr id="188" name="Straight Arrow Connector 187">
              <a:extLst>
                <a:ext uri="{FF2B5EF4-FFF2-40B4-BE49-F238E27FC236}">
                  <a16:creationId xmlns:a16="http://schemas.microsoft.com/office/drawing/2014/main" id="{FCEA70B2-7C1B-8848-BB7C-8872B795F577}"/>
                </a:ext>
              </a:extLst>
            </p:cNvPr>
            <p:cNvCxnSpPr>
              <a:cxnSpLocks noChangeAspect="1"/>
            </p:cNvCxnSpPr>
            <p:nvPr/>
          </p:nvCxnSpPr>
          <p:spPr>
            <a:xfrm flipV="1">
              <a:off x="7002300" y="3727542"/>
              <a:ext cx="184739" cy="2376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9" name="Rectangle 188">
              <a:extLst>
                <a:ext uri="{FF2B5EF4-FFF2-40B4-BE49-F238E27FC236}">
                  <a16:creationId xmlns:a16="http://schemas.microsoft.com/office/drawing/2014/main" id="{061C987C-AF56-864E-A825-34050F200CC7}"/>
                </a:ext>
              </a:extLst>
            </p:cNvPr>
            <p:cNvSpPr>
              <a:spLocks noChangeAspect="1"/>
            </p:cNvSpPr>
            <p:nvPr/>
          </p:nvSpPr>
          <p:spPr>
            <a:xfrm>
              <a:off x="6910491" y="3472780"/>
              <a:ext cx="1116011" cy="289310"/>
            </a:xfrm>
            <a:prstGeom prst="rect">
              <a:avLst/>
            </a:prstGeom>
          </p:spPr>
          <p:txBody>
            <a:bodyPr wrap="none">
              <a:spAutoFit/>
            </a:bodyPr>
            <a:lstStyle/>
            <a:p>
              <a:pPr>
                <a:lnSpc>
                  <a:spcPct val="80000"/>
                </a:lnSpc>
              </a:pPr>
              <a:r>
                <a:rPr lang="en-US" sz="1600">
                  <a:latin typeface="Cambria" panose="02040503050406030204" pitchFamily="18" charset="0"/>
                </a:rPr>
                <a:t>DRAM Cell</a:t>
              </a:r>
            </a:p>
          </p:txBody>
        </p:sp>
        <p:sp>
          <p:nvSpPr>
            <p:cNvPr id="159" name="Oval 131">
              <a:extLst>
                <a:ext uri="{FF2B5EF4-FFF2-40B4-BE49-F238E27FC236}">
                  <a16:creationId xmlns:a16="http://schemas.microsoft.com/office/drawing/2014/main" id="{F151E009-4668-A64A-AEDB-6972E0D82298}"/>
                </a:ext>
              </a:extLst>
            </p:cNvPr>
            <p:cNvSpPr>
              <a:spLocks noChangeAspect="1"/>
            </p:cNvSpPr>
            <p:nvPr/>
          </p:nvSpPr>
          <p:spPr>
            <a:xfrm>
              <a:off x="8092476" y="4581898"/>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34">
              <a:extLst>
                <a:ext uri="{FF2B5EF4-FFF2-40B4-BE49-F238E27FC236}">
                  <a16:creationId xmlns:a16="http://schemas.microsoft.com/office/drawing/2014/main" id="{FF1CEF6F-C8D8-1D47-93C3-C950B6210600}"/>
                </a:ext>
              </a:extLst>
            </p:cNvPr>
            <p:cNvSpPr>
              <a:spLocks noChangeAspect="1"/>
            </p:cNvSpPr>
            <p:nvPr/>
          </p:nvSpPr>
          <p:spPr>
            <a:xfrm>
              <a:off x="6834381" y="4582779"/>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37">
              <a:extLst>
                <a:ext uri="{FF2B5EF4-FFF2-40B4-BE49-F238E27FC236}">
                  <a16:creationId xmlns:a16="http://schemas.microsoft.com/office/drawing/2014/main" id="{C0362BED-BF1B-1143-B935-946AC1BE2A89}"/>
                </a:ext>
              </a:extLst>
            </p:cNvPr>
            <p:cNvSpPr>
              <a:spLocks noChangeAspect="1"/>
            </p:cNvSpPr>
            <p:nvPr/>
          </p:nvSpPr>
          <p:spPr>
            <a:xfrm>
              <a:off x="7668619" y="4290701"/>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40">
              <a:extLst>
                <a:ext uri="{FF2B5EF4-FFF2-40B4-BE49-F238E27FC236}">
                  <a16:creationId xmlns:a16="http://schemas.microsoft.com/office/drawing/2014/main" id="{A3511D03-3E6B-264C-B68D-86AD6DBABB5A}"/>
                </a:ext>
              </a:extLst>
            </p:cNvPr>
            <p:cNvSpPr>
              <a:spLocks noChangeAspect="1"/>
            </p:cNvSpPr>
            <p:nvPr/>
          </p:nvSpPr>
          <p:spPr>
            <a:xfrm>
              <a:off x="8084968" y="3960591"/>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43">
              <a:extLst>
                <a:ext uri="{FF2B5EF4-FFF2-40B4-BE49-F238E27FC236}">
                  <a16:creationId xmlns:a16="http://schemas.microsoft.com/office/drawing/2014/main" id="{F56C5440-2DED-B44D-81E7-1C8410815B0E}"/>
                </a:ext>
              </a:extLst>
            </p:cNvPr>
            <p:cNvSpPr>
              <a:spLocks noChangeAspect="1"/>
            </p:cNvSpPr>
            <p:nvPr/>
          </p:nvSpPr>
          <p:spPr>
            <a:xfrm>
              <a:off x="6832027" y="3960591"/>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31">
              <a:extLst>
                <a:ext uri="{FF2B5EF4-FFF2-40B4-BE49-F238E27FC236}">
                  <a16:creationId xmlns:a16="http://schemas.microsoft.com/office/drawing/2014/main" id="{25493F90-8D7D-DC44-BB8C-6BBC3B95C549}"/>
                </a:ext>
              </a:extLst>
            </p:cNvPr>
            <p:cNvSpPr>
              <a:spLocks noChangeAspect="1"/>
            </p:cNvSpPr>
            <p:nvPr/>
          </p:nvSpPr>
          <p:spPr>
            <a:xfrm>
              <a:off x="7249061" y="4592178"/>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34">
              <a:extLst>
                <a:ext uri="{FF2B5EF4-FFF2-40B4-BE49-F238E27FC236}">
                  <a16:creationId xmlns:a16="http://schemas.microsoft.com/office/drawing/2014/main" id="{EA8630EB-9BD9-3342-B9A0-A29BAA78313F}"/>
                </a:ext>
              </a:extLst>
            </p:cNvPr>
            <p:cNvSpPr>
              <a:spLocks noChangeAspect="1"/>
            </p:cNvSpPr>
            <p:nvPr/>
          </p:nvSpPr>
          <p:spPr>
            <a:xfrm>
              <a:off x="8092476" y="4290701"/>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37">
              <a:extLst>
                <a:ext uri="{FF2B5EF4-FFF2-40B4-BE49-F238E27FC236}">
                  <a16:creationId xmlns:a16="http://schemas.microsoft.com/office/drawing/2014/main" id="{22E9EF32-72E2-BE43-B7CB-A555AF5C75F2}"/>
                </a:ext>
              </a:extLst>
            </p:cNvPr>
            <p:cNvSpPr>
              <a:spLocks noChangeAspect="1"/>
            </p:cNvSpPr>
            <p:nvPr/>
          </p:nvSpPr>
          <p:spPr>
            <a:xfrm>
              <a:off x="6832027" y="4275146"/>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40">
              <a:extLst>
                <a:ext uri="{FF2B5EF4-FFF2-40B4-BE49-F238E27FC236}">
                  <a16:creationId xmlns:a16="http://schemas.microsoft.com/office/drawing/2014/main" id="{1B3E9138-DC21-4545-A02D-906B41F5E4A2}"/>
                </a:ext>
              </a:extLst>
            </p:cNvPr>
            <p:cNvSpPr>
              <a:spLocks noChangeAspect="1"/>
            </p:cNvSpPr>
            <p:nvPr/>
          </p:nvSpPr>
          <p:spPr>
            <a:xfrm>
              <a:off x="7668215" y="3960591"/>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43">
              <a:extLst>
                <a:ext uri="{FF2B5EF4-FFF2-40B4-BE49-F238E27FC236}">
                  <a16:creationId xmlns:a16="http://schemas.microsoft.com/office/drawing/2014/main" id="{28DB7EEB-B66D-E14A-AD4F-A36F62F55575}"/>
                </a:ext>
              </a:extLst>
            </p:cNvPr>
            <p:cNvSpPr>
              <a:spLocks noChangeAspect="1"/>
            </p:cNvSpPr>
            <p:nvPr/>
          </p:nvSpPr>
          <p:spPr>
            <a:xfrm>
              <a:off x="6392605" y="3960591"/>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31">
              <a:extLst>
                <a:ext uri="{FF2B5EF4-FFF2-40B4-BE49-F238E27FC236}">
                  <a16:creationId xmlns:a16="http://schemas.microsoft.com/office/drawing/2014/main" id="{B9487CFC-E86C-D14A-9A38-414DE8EAAE11}"/>
                </a:ext>
              </a:extLst>
            </p:cNvPr>
            <p:cNvSpPr>
              <a:spLocks noChangeAspect="1"/>
            </p:cNvSpPr>
            <p:nvPr/>
          </p:nvSpPr>
          <p:spPr>
            <a:xfrm>
              <a:off x="7663741" y="4588263"/>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34">
              <a:extLst>
                <a:ext uri="{FF2B5EF4-FFF2-40B4-BE49-F238E27FC236}">
                  <a16:creationId xmlns:a16="http://schemas.microsoft.com/office/drawing/2014/main" id="{54767612-2AB0-F347-B59B-FA80057F978B}"/>
                </a:ext>
              </a:extLst>
            </p:cNvPr>
            <p:cNvSpPr>
              <a:spLocks noChangeAspect="1"/>
            </p:cNvSpPr>
            <p:nvPr/>
          </p:nvSpPr>
          <p:spPr>
            <a:xfrm>
              <a:off x="6396345" y="4588263"/>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37">
              <a:extLst>
                <a:ext uri="{FF2B5EF4-FFF2-40B4-BE49-F238E27FC236}">
                  <a16:creationId xmlns:a16="http://schemas.microsoft.com/office/drawing/2014/main" id="{5693B6F7-A429-694A-BD4B-F9FC07B0413E}"/>
                </a:ext>
              </a:extLst>
            </p:cNvPr>
            <p:cNvSpPr>
              <a:spLocks noChangeAspect="1"/>
            </p:cNvSpPr>
            <p:nvPr/>
          </p:nvSpPr>
          <p:spPr>
            <a:xfrm>
              <a:off x="7241286" y="4284545"/>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40">
              <a:extLst>
                <a:ext uri="{FF2B5EF4-FFF2-40B4-BE49-F238E27FC236}">
                  <a16:creationId xmlns:a16="http://schemas.microsoft.com/office/drawing/2014/main" id="{2F6ECC0C-4940-E540-92EC-E4A14CF9C130}"/>
                </a:ext>
              </a:extLst>
            </p:cNvPr>
            <p:cNvSpPr>
              <a:spLocks noChangeAspect="1"/>
            </p:cNvSpPr>
            <p:nvPr/>
          </p:nvSpPr>
          <p:spPr>
            <a:xfrm>
              <a:off x="6392605" y="4284545"/>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43">
              <a:extLst>
                <a:ext uri="{FF2B5EF4-FFF2-40B4-BE49-F238E27FC236}">
                  <a16:creationId xmlns:a16="http://schemas.microsoft.com/office/drawing/2014/main" id="{F02D729C-2936-B446-B0A1-D8D3F53D9B1D}"/>
                </a:ext>
              </a:extLst>
            </p:cNvPr>
            <p:cNvSpPr>
              <a:spLocks noChangeAspect="1"/>
            </p:cNvSpPr>
            <p:nvPr/>
          </p:nvSpPr>
          <p:spPr>
            <a:xfrm>
              <a:off x="7234784" y="3957949"/>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1" name="Straight Connector 190">
            <a:extLst>
              <a:ext uri="{FF2B5EF4-FFF2-40B4-BE49-F238E27FC236}">
                <a16:creationId xmlns:a16="http://schemas.microsoft.com/office/drawing/2014/main" id="{E1D4232F-53E6-F84C-B647-B31EDB083D52}"/>
              </a:ext>
            </a:extLst>
          </p:cNvPr>
          <p:cNvCxnSpPr>
            <a:cxnSpLocks noChangeAspect="1"/>
          </p:cNvCxnSpPr>
          <p:nvPr/>
        </p:nvCxnSpPr>
        <p:spPr>
          <a:xfrm flipV="1">
            <a:off x="5783686" y="3334650"/>
            <a:ext cx="289782" cy="69143"/>
          </a:xfrm>
          <a:prstGeom prst="line">
            <a:avLst/>
          </a:prstGeom>
          <a:ln w="38100">
            <a:prstDash val="sysDot"/>
          </a:ln>
        </p:spPr>
        <p:style>
          <a:lnRef idx="1">
            <a:schemeClr val="dk1"/>
          </a:lnRef>
          <a:fillRef idx="0">
            <a:schemeClr val="dk1"/>
          </a:fillRef>
          <a:effectRef idx="0">
            <a:schemeClr val="dk1"/>
          </a:effectRef>
          <a:fontRef idx="minor">
            <a:schemeClr val="tx1"/>
          </a:fontRef>
        </p:style>
      </p:cxnSp>
      <p:cxnSp>
        <p:nvCxnSpPr>
          <p:cNvPr id="192" name="Straight Connector 191">
            <a:extLst>
              <a:ext uri="{FF2B5EF4-FFF2-40B4-BE49-F238E27FC236}">
                <a16:creationId xmlns:a16="http://schemas.microsoft.com/office/drawing/2014/main" id="{96362446-B021-474C-8B23-7B1789872AA6}"/>
              </a:ext>
            </a:extLst>
          </p:cNvPr>
          <p:cNvCxnSpPr>
            <a:cxnSpLocks noChangeAspect="1"/>
          </p:cNvCxnSpPr>
          <p:nvPr/>
        </p:nvCxnSpPr>
        <p:spPr>
          <a:xfrm>
            <a:off x="5815745" y="3939597"/>
            <a:ext cx="217853" cy="1659280"/>
          </a:xfrm>
          <a:prstGeom prst="line">
            <a:avLst/>
          </a:prstGeom>
          <a:ln w="38100">
            <a:prstDash val="sysDot"/>
          </a:ln>
        </p:spPr>
        <p:style>
          <a:lnRef idx="1">
            <a:schemeClr val="dk1"/>
          </a:lnRef>
          <a:fillRef idx="0">
            <a:schemeClr val="dk1"/>
          </a:fillRef>
          <a:effectRef idx="0">
            <a:schemeClr val="dk1"/>
          </a:effectRef>
          <a:fontRef idx="minor">
            <a:schemeClr val="tx1"/>
          </a:fontRef>
        </p:style>
      </p:cxnSp>
      <p:sp>
        <p:nvSpPr>
          <p:cNvPr id="80" name="Subarray">
            <a:extLst>
              <a:ext uri="{FF2B5EF4-FFF2-40B4-BE49-F238E27FC236}">
                <a16:creationId xmlns:a16="http://schemas.microsoft.com/office/drawing/2014/main" id="{F26DA29B-5C4A-32C2-BCE2-503F2095F879}"/>
              </a:ext>
            </a:extLst>
          </p:cNvPr>
          <p:cNvSpPr>
            <a:spLocks/>
          </p:cNvSpPr>
          <p:nvPr/>
        </p:nvSpPr>
        <p:spPr>
          <a:xfrm>
            <a:off x="6029916" y="3296483"/>
            <a:ext cx="3040429" cy="2367191"/>
          </a:xfrm>
          <a:prstGeom prst="roundRect">
            <a:avLst>
              <a:gd name="adj" fmla="val 5443"/>
            </a:avLst>
          </a:prstGeom>
          <a:solidFill>
            <a:srgbClr val="FFFFFF">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1600" b="1">
              <a:solidFill>
                <a:schemeClr val="tx1"/>
              </a:solidFill>
            </a:endParaRPr>
          </a:p>
        </p:txBody>
      </p:sp>
      <p:grpSp>
        <p:nvGrpSpPr>
          <p:cNvPr id="12" name="Wordline">
            <a:extLst>
              <a:ext uri="{FF2B5EF4-FFF2-40B4-BE49-F238E27FC236}">
                <a16:creationId xmlns:a16="http://schemas.microsoft.com/office/drawing/2014/main" id="{2804D5F7-D42F-8B45-89AA-3E1D7D7550A7}"/>
              </a:ext>
            </a:extLst>
          </p:cNvPr>
          <p:cNvGrpSpPr/>
          <p:nvPr/>
        </p:nvGrpSpPr>
        <p:grpSpPr>
          <a:xfrm>
            <a:off x="6141766" y="3750932"/>
            <a:ext cx="2996877" cy="1451933"/>
            <a:chOff x="6141766" y="3750932"/>
            <a:chExt cx="2996877" cy="1451933"/>
          </a:xfrm>
        </p:grpSpPr>
        <p:cxnSp>
          <p:nvCxnSpPr>
            <p:cNvPr id="157" name="Straight Connector 124">
              <a:extLst>
                <a:ext uri="{FF2B5EF4-FFF2-40B4-BE49-F238E27FC236}">
                  <a16:creationId xmlns:a16="http://schemas.microsoft.com/office/drawing/2014/main" id="{15C22B0B-6422-484C-91AB-4FF5CB685AE1}"/>
                </a:ext>
              </a:extLst>
            </p:cNvPr>
            <p:cNvCxnSpPr>
              <a:cxnSpLocks noChangeAspect="1"/>
            </p:cNvCxnSpPr>
            <p:nvPr/>
          </p:nvCxnSpPr>
          <p:spPr>
            <a:xfrm>
              <a:off x="6141766" y="4687341"/>
              <a:ext cx="257302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80" name="Rectangle 179">
              <a:extLst>
                <a:ext uri="{FF2B5EF4-FFF2-40B4-BE49-F238E27FC236}">
                  <a16:creationId xmlns:a16="http://schemas.microsoft.com/office/drawing/2014/main" id="{EA57CF8B-54E0-FC46-AC0F-E9C9CEA4EA65}"/>
                </a:ext>
              </a:extLst>
            </p:cNvPr>
            <p:cNvSpPr>
              <a:spLocks noChangeAspect="1"/>
            </p:cNvSpPr>
            <p:nvPr/>
          </p:nvSpPr>
          <p:spPr>
            <a:xfrm>
              <a:off x="8149783" y="3750932"/>
              <a:ext cx="988860" cy="289310"/>
            </a:xfrm>
            <a:prstGeom prst="rect">
              <a:avLst/>
            </a:prstGeom>
          </p:spPr>
          <p:txBody>
            <a:bodyPr wrap="none">
              <a:spAutoFit/>
            </a:bodyPr>
            <a:lstStyle/>
            <a:p>
              <a:pPr>
                <a:lnSpc>
                  <a:spcPct val="80000"/>
                </a:lnSpc>
              </a:pPr>
              <a:r>
                <a:rPr lang="en-US" sz="1600">
                  <a:solidFill>
                    <a:schemeClr val="accent5"/>
                  </a:solidFill>
                  <a:latin typeface="Cambria" panose="02040503050406030204" pitchFamily="18" charset="0"/>
                </a:rPr>
                <a:t>Wordline</a:t>
              </a:r>
            </a:p>
          </p:txBody>
        </p:sp>
        <p:sp>
          <p:nvSpPr>
            <p:cNvPr id="187" name="Rectangle 186">
              <a:extLst>
                <a:ext uri="{FF2B5EF4-FFF2-40B4-BE49-F238E27FC236}">
                  <a16:creationId xmlns:a16="http://schemas.microsoft.com/office/drawing/2014/main" id="{478057A0-96DF-4343-8C2C-00305DF6060B}"/>
                </a:ext>
              </a:extLst>
            </p:cNvPr>
            <p:cNvSpPr>
              <a:spLocks noChangeAspect="1"/>
            </p:cNvSpPr>
            <p:nvPr/>
          </p:nvSpPr>
          <p:spPr>
            <a:xfrm rot="5400000">
              <a:off x="6562496" y="4830493"/>
              <a:ext cx="397637" cy="289310"/>
            </a:xfrm>
            <a:prstGeom prst="rect">
              <a:avLst/>
            </a:prstGeom>
          </p:spPr>
          <p:txBody>
            <a:bodyPr wrap="square">
              <a:spAutoFit/>
            </a:bodyPr>
            <a:lstStyle/>
            <a:p>
              <a:pPr algn="ctr">
                <a:lnSpc>
                  <a:spcPct val="80000"/>
                </a:lnSpc>
              </a:pPr>
              <a:r>
                <a:rPr lang="en-US" sz="1600">
                  <a:solidFill>
                    <a:schemeClr val="accent5"/>
                  </a:solidFill>
                </a:rPr>
                <a:t>…</a:t>
              </a:r>
            </a:p>
          </p:txBody>
        </p:sp>
        <p:cxnSp>
          <p:nvCxnSpPr>
            <p:cNvPr id="202" name="Straight Connector 124">
              <a:extLst>
                <a:ext uri="{FF2B5EF4-FFF2-40B4-BE49-F238E27FC236}">
                  <a16:creationId xmlns:a16="http://schemas.microsoft.com/office/drawing/2014/main" id="{47675B33-B9A8-4946-BAF0-0FFA700478B2}"/>
                </a:ext>
              </a:extLst>
            </p:cNvPr>
            <p:cNvCxnSpPr>
              <a:cxnSpLocks noChangeAspect="1"/>
            </p:cNvCxnSpPr>
            <p:nvPr/>
          </p:nvCxnSpPr>
          <p:spPr>
            <a:xfrm>
              <a:off x="6141766" y="4388303"/>
              <a:ext cx="257302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3" name="Straight Connector 124">
              <a:extLst>
                <a:ext uri="{FF2B5EF4-FFF2-40B4-BE49-F238E27FC236}">
                  <a16:creationId xmlns:a16="http://schemas.microsoft.com/office/drawing/2014/main" id="{EEBBA1AF-F619-6A46-B0BB-6A82BD7BD70A}"/>
                </a:ext>
              </a:extLst>
            </p:cNvPr>
            <p:cNvCxnSpPr>
              <a:cxnSpLocks noChangeAspect="1"/>
            </p:cNvCxnSpPr>
            <p:nvPr/>
          </p:nvCxnSpPr>
          <p:spPr>
            <a:xfrm>
              <a:off x="6141766" y="4080669"/>
              <a:ext cx="257302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04" name="Rectangle 203">
              <a:extLst>
                <a:ext uri="{FF2B5EF4-FFF2-40B4-BE49-F238E27FC236}">
                  <a16:creationId xmlns:a16="http://schemas.microsoft.com/office/drawing/2014/main" id="{05C32EAD-629E-4B48-89F0-2E0E6237F2AE}"/>
                </a:ext>
              </a:extLst>
            </p:cNvPr>
            <p:cNvSpPr>
              <a:spLocks noChangeAspect="1"/>
            </p:cNvSpPr>
            <p:nvPr/>
          </p:nvSpPr>
          <p:spPr>
            <a:xfrm rot="5400000">
              <a:off x="7008596" y="4837124"/>
              <a:ext cx="397637" cy="289310"/>
            </a:xfrm>
            <a:prstGeom prst="rect">
              <a:avLst/>
            </a:prstGeom>
          </p:spPr>
          <p:txBody>
            <a:bodyPr wrap="square">
              <a:spAutoFit/>
            </a:bodyPr>
            <a:lstStyle/>
            <a:p>
              <a:pPr algn="ctr">
                <a:lnSpc>
                  <a:spcPct val="80000"/>
                </a:lnSpc>
              </a:pPr>
              <a:r>
                <a:rPr lang="en-US" sz="1600">
                  <a:solidFill>
                    <a:schemeClr val="accent5"/>
                  </a:solidFill>
                </a:rPr>
                <a:t>…</a:t>
              </a:r>
            </a:p>
          </p:txBody>
        </p:sp>
        <p:sp>
          <p:nvSpPr>
            <p:cNvPr id="205" name="Rectangle 204">
              <a:extLst>
                <a:ext uri="{FF2B5EF4-FFF2-40B4-BE49-F238E27FC236}">
                  <a16:creationId xmlns:a16="http://schemas.microsoft.com/office/drawing/2014/main" id="{B95E8257-3C00-C841-AA58-15188D075FED}"/>
                </a:ext>
              </a:extLst>
            </p:cNvPr>
            <p:cNvSpPr>
              <a:spLocks noChangeAspect="1"/>
            </p:cNvSpPr>
            <p:nvPr/>
          </p:nvSpPr>
          <p:spPr>
            <a:xfrm rot="5400000">
              <a:off x="7414792" y="4846068"/>
              <a:ext cx="397637" cy="289310"/>
            </a:xfrm>
            <a:prstGeom prst="rect">
              <a:avLst/>
            </a:prstGeom>
          </p:spPr>
          <p:txBody>
            <a:bodyPr wrap="square">
              <a:spAutoFit/>
            </a:bodyPr>
            <a:lstStyle/>
            <a:p>
              <a:pPr algn="ctr">
                <a:lnSpc>
                  <a:spcPct val="80000"/>
                </a:lnSpc>
              </a:pPr>
              <a:r>
                <a:rPr lang="en-US" sz="1600">
                  <a:solidFill>
                    <a:schemeClr val="accent5"/>
                  </a:solidFill>
                </a:rPr>
                <a:t>…</a:t>
              </a:r>
            </a:p>
          </p:txBody>
        </p:sp>
        <p:sp>
          <p:nvSpPr>
            <p:cNvPr id="206" name="Rectangle 205">
              <a:extLst>
                <a:ext uri="{FF2B5EF4-FFF2-40B4-BE49-F238E27FC236}">
                  <a16:creationId xmlns:a16="http://schemas.microsoft.com/office/drawing/2014/main" id="{09ECB0C3-E22C-444C-B596-9422FF3267E4}"/>
                </a:ext>
              </a:extLst>
            </p:cNvPr>
            <p:cNvSpPr>
              <a:spLocks noChangeAspect="1"/>
            </p:cNvSpPr>
            <p:nvPr/>
          </p:nvSpPr>
          <p:spPr>
            <a:xfrm rot="5400000">
              <a:off x="7844255" y="4859392"/>
              <a:ext cx="397637" cy="289310"/>
            </a:xfrm>
            <a:prstGeom prst="rect">
              <a:avLst/>
            </a:prstGeom>
          </p:spPr>
          <p:txBody>
            <a:bodyPr wrap="square">
              <a:spAutoFit/>
            </a:bodyPr>
            <a:lstStyle/>
            <a:p>
              <a:pPr algn="ctr">
                <a:lnSpc>
                  <a:spcPct val="80000"/>
                </a:lnSpc>
              </a:pPr>
              <a:r>
                <a:rPr lang="en-US" sz="1600">
                  <a:solidFill>
                    <a:schemeClr val="accent5"/>
                  </a:solidFill>
                </a:rPr>
                <a:t>…</a:t>
              </a:r>
            </a:p>
          </p:txBody>
        </p:sp>
      </p:grpSp>
      <p:sp>
        <p:nvSpPr>
          <p:cNvPr id="190" name="RowBuffer">
            <a:extLst>
              <a:ext uri="{FF2B5EF4-FFF2-40B4-BE49-F238E27FC236}">
                <a16:creationId xmlns:a16="http://schemas.microsoft.com/office/drawing/2014/main" id="{17666F58-6C13-AA4B-A41C-1DFC098A11F8}"/>
              </a:ext>
            </a:extLst>
          </p:cNvPr>
          <p:cNvSpPr>
            <a:spLocks/>
          </p:cNvSpPr>
          <p:nvPr/>
        </p:nvSpPr>
        <p:spPr>
          <a:xfrm>
            <a:off x="6141766" y="5228998"/>
            <a:ext cx="2573020" cy="306535"/>
          </a:xfrm>
          <a:prstGeom prst="roundRect">
            <a:avLst>
              <a:gd name="adj" fmla="val 5443"/>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90000"/>
              </a:lnSpc>
            </a:pPr>
            <a:r>
              <a:rPr lang="en-US" sz="2300" b="1">
                <a:solidFill>
                  <a:schemeClr val="accent1">
                    <a:lumMod val="20000"/>
                    <a:lumOff val="80000"/>
                  </a:schemeClr>
                </a:solidFill>
                <a:latin typeface="Cambria" panose="02040503050406030204" pitchFamily="18" charset="0"/>
              </a:rPr>
              <a:t>Row Buffer</a:t>
            </a:r>
          </a:p>
        </p:txBody>
      </p:sp>
      <p:grpSp>
        <p:nvGrpSpPr>
          <p:cNvPr id="13" name="Bitline">
            <a:extLst>
              <a:ext uri="{FF2B5EF4-FFF2-40B4-BE49-F238E27FC236}">
                <a16:creationId xmlns:a16="http://schemas.microsoft.com/office/drawing/2014/main" id="{8A61DA0B-0FE0-5447-90BD-A816C32CAB7B}"/>
              </a:ext>
            </a:extLst>
          </p:cNvPr>
          <p:cNvGrpSpPr/>
          <p:nvPr/>
        </p:nvGrpSpPr>
        <p:grpSpPr>
          <a:xfrm>
            <a:off x="6130544" y="3393293"/>
            <a:ext cx="2588423" cy="1835705"/>
            <a:chOff x="6130544" y="3393293"/>
            <a:chExt cx="2588423" cy="1835705"/>
          </a:xfrm>
        </p:grpSpPr>
        <p:cxnSp>
          <p:nvCxnSpPr>
            <p:cNvPr id="151" name="Straight Connector 115">
              <a:extLst>
                <a:ext uri="{FF2B5EF4-FFF2-40B4-BE49-F238E27FC236}">
                  <a16:creationId xmlns:a16="http://schemas.microsoft.com/office/drawing/2014/main" id="{2D1C8C40-772A-6D41-9DA5-7868FE85FFEF}"/>
                </a:ext>
              </a:extLst>
            </p:cNvPr>
            <p:cNvCxnSpPr>
              <a:cxnSpLocks noChangeAspect="1"/>
            </p:cNvCxnSpPr>
            <p:nvPr/>
          </p:nvCxnSpPr>
          <p:spPr>
            <a:xfrm flipV="1">
              <a:off x="8191500" y="3763932"/>
              <a:ext cx="0" cy="146506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2" name="Straight Connector 115">
              <a:extLst>
                <a:ext uri="{FF2B5EF4-FFF2-40B4-BE49-F238E27FC236}">
                  <a16:creationId xmlns:a16="http://schemas.microsoft.com/office/drawing/2014/main" id="{F9C0EE09-A28F-1A4B-891C-A860C4695DB8}"/>
                </a:ext>
              </a:extLst>
            </p:cNvPr>
            <p:cNvCxnSpPr>
              <a:cxnSpLocks noChangeAspect="1"/>
            </p:cNvCxnSpPr>
            <p:nvPr/>
          </p:nvCxnSpPr>
          <p:spPr>
            <a:xfrm flipV="1">
              <a:off x="7772400" y="3747107"/>
              <a:ext cx="0" cy="146506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3" name="Straight Connector 115">
              <a:extLst>
                <a:ext uri="{FF2B5EF4-FFF2-40B4-BE49-F238E27FC236}">
                  <a16:creationId xmlns:a16="http://schemas.microsoft.com/office/drawing/2014/main" id="{1FB6CC3A-35B9-4A40-9EA7-BCFBADF61A82}"/>
                </a:ext>
              </a:extLst>
            </p:cNvPr>
            <p:cNvCxnSpPr>
              <a:cxnSpLocks noChangeAspect="1"/>
            </p:cNvCxnSpPr>
            <p:nvPr/>
          </p:nvCxnSpPr>
          <p:spPr>
            <a:xfrm flipV="1">
              <a:off x="7348542" y="3747107"/>
              <a:ext cx="0" cy="146506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5" name="Straight Connector 115">
              <a:extLst>
                <a:ext uri="{FF2B5EF4-FFF2-40B4-BE49-F238E27FC236}">
                  <a16:creationId xmlns:a16="http://schemas.microsoft.com/office/drawing/2014/main" id="{8E3DAFB5-F2F4-B743-B8B0-5FE88339BB0D}"/>
                </a:ext>
              </a:extLst>
            </p:cNvPr>
            <p:cNvCxnSpPr>
              <a:cxnSpLocks noChangeAspect="1"/>
            </p:cNvCxnSpPr>
            <p:nvPr/>
          </p:nvCxnSpPr>
          <p:spPr>
            <a:xfrm flipV="1">
              <a:off x="6506182" y="3739275"/>
              <a:ext cx="0" cy="146506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6" name="Straight Connector 115">
              <a:extLst>
                <a:ext uri="{FF2B5EF4-FFF2-40B4-BE49-F238E27FC236}">
                  <a16:creationId xmlns:a16="http://schemas.microsoft.com/office/drawing/2014/main" id="{2FBBC45D-AF78-5345-BFA4-70702B19FE90}"/>
                </a:ext>
              </a:extLst>
            </p:cNvPr>
            <p:cNvCxnSpPr>
              <a:cxnSpLocks noChangeAspect="1"/>
            </p:cNvCxnSpPr>
            <p:nvPr/>
          </p:nvCxnSpPr>
          <p:spPr>
            <a:xfrm flipV="1">
              <a:off x="6934200" y="3739275"/>
              <a:ext cx="0" cy="146506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79" name="Rectangle 178">
              <a:extLst>
                <a:ext uri="{FF2B5EF4-FFF2-40B4-BE49-F238E27FC236}">
                  <a16:creationId xmlns:a16="http://schemas.microsoft.com/office/drawing/2014/main" id="{DE64B3B7-565A-B24F-8F78-54C81420713F}"/>
                </a:ext>
              </a:extLst>
            </p:cNvPr>
            <p:cNvSpPr>
              <a:spLocks noChangeAspect="1"/>
            </p:cNvSpPr>
            <p:nvPr/>
          </p:nvSpPr>
          <p:spPr>
            <a:xfrm>
              <a:off x="6130544" y="3393293"/>
              <a:ext cx="763351" cy="289310"/>
            </a:xfrm>
            <a:prstGeom prst="rect">
              <a:avLst/>
            </a:prstGeom>
          </p:spPr>
          <p:txBody>
            <a:bodyPr wrap="none">
              <a:spAutoFit/>
            </a:bodyPr>
            <a:lstStyle/>
            <a:p>
              <a:pPr algn="ctr">
                <a:lnSpc>
                  <a:spcPct val="80000"/>
                </a:lnSpc>
              </a:pPr>
              <a:r>
                <a:rPr lang="en-US" sz="1600" err="1">
                  <a:solidFill>
                    <a:schemeClr val="accent2"/>
                  </a:solidFill>
                  <a:latin typeface="Cambria" panose="02040503050406030204" pitchFamily="18" charset="0"/>
                </a:rPr>
                <a:t>Bitline</a:t>
              </a:r>
              <a:endParaRPr lang="en-US" sz="1600">
                <a:solidFill>
                  <a:schemeClr val="accent2"/>
                </a:solidFill>
                <a:latin typeface="Cambria" panose="02040503050406030204" pitchFamily="18" charset="0"/>
              </a:endParaRPr>
            </a:p>
          </p:txBody>
        </p:sp>
        <p:sp>
          <p:nvSpPr>
            <p:cNvPr id="181" name="Rectangle 180">
              <a:extLst>
                <a:ext uri="{FF2B5EF4-FFF2-40B4-BE49-F238E27FC236}">
                  <a16:creationId xmlns:a16="http://schemas.microsoft.com/office/drawing/2014/main" id="{69A75630-D470-D34A-8D22-BB557882F225}"/>
                </a:ext>
              </a:extLst>
            </p:cNvPr>
            <p:cNvSpPr>
              <a:spLocks noChangeAspect="1"/>
            </p:cNvSpPr>
            <p:nvPr/>
          </p:nvSpPr>
          <p:spPr>
            <a:xfrm>
              <a:off x="8302902" y="4054719"/>
              <a:ext cx="397637" cy="289310"/>
            </a:xfrm>
            <a:prstGeom prst="rect">
              <a:avLst/>
            </a:prstGeom>
          </p:spPr>
          <p:txBody>
            <a:bodyPr wrap="square">
              <a:spAutoFit/>
            </a:bodyPr>
            <a:lstStyle/>
            <a:p>
              <a:pPr algn="ctr">
                <a:lnSpc>
                  <a:spcPct val="80000"/>
                </a:lnSpc>
              </a:pPr>
              <a:r>
                <a:rPr lang="en-US" sz="1600">
                  <a:solidFill>
                    <a:schemeClr val="accent2"/>
                  </a:solidFill>
                </a:rPr>
                <a:t>…</a:t>
              </a:r>
            </a:p>
          </p:txBody>
        </p:sp>
        <p:sp>
          <p:nvSpPr>
            <p:cNvPr id="207" name="Rectangle 206">
              <a:extLst>
                <a:ext uri="{FF2B5EF4-FFF2-40B4-BE49-F238E27FC236}">
                  <a16:creationId xmlns:a16="http://schemas.microsoft.com/office/drawing/2014/main" id="{FE58EA8F-293F-D747-A748-917ADDBDADF3}"/>
                </a:ext>
              </a:extLst>
            </p:cNvPr>
            <p:cNvSpPr>
              <a:spLocks noChangeAspect="1"/>
            </p:cNvSpPr>
            <p:nvPr/>
          </p:nvSpPr>
          <p:spPr>
            <a:xfrm>
              <a:off x="8321330" y="4353756"/>
              <a:ext cx="397637" cy="289310"/>
            </a:xfrm>
            <a:prstGeom prst="rect">
              <a:avLst/>
            </a:prstGeom>
          </p:spPr>
          <p:txBody>
            <a:bodyPr wrap="square">
              <a:spAutoFit/>
            </a:bodyPr>
            <a:lstStyle/>
            <a:p>
              <a:pPr algn="ctr">
                <a:lnSpc>
                  <a:spcPct val="80000"/>
                </a:lnSpc>
              </a:pPr>
              <a:r>
                <a:rPr lang="en-US" sz="1600">
                  <a:solidFill>
                    <a:schemeClr val="accent2"/>
                  </a:solidFill>
                </a:rPr>
                <a:t>…</a:t>
              </a:r>
            </a:p>
          </p:txBody>
        </p:sp>
      </p:grpSp>
      <p:sp>
        <p:nvSpPr>
          <p:cNvPr id="3" name="Rounded Rectangle 2">
            <a:extLst>
              <a:ext uri="{FF2B5EF4-FFF2-40B4-BE49-F238E27FC236}">
                <a16:creationId xmlns:a16="http://schemas.microsoft.com/office/drawing/2014/main" id="{BF4D8B37-BB98-8A49-8B6D-1AD7FDEF3A15}"/>
              </a:ext>
            </a:extLst>
          </p:cNvPr>
          <p:cNvSpPr/>
          <p:nvPr/>
        </p:nvSpPr>
        <p:spPr>
          <a:xfrm>
            <a:off x="6313714" y="4242488"/>
            <a:ext cx="2111829" cy="306752"/>
          </a:xfrm>
          <a:prstGeom prst="roundRect">
            <a:avLst/>
          </a:prstGeom>
          <a:solidFill>
            <a:srgbClr val="FFFFFF">
              <a:alpha val="80000"/>
            </a:srgb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76DC07E-88EB-AF44-A763-25933BB8355D}"/>
              </a:ext>
            </a:extLst>
          </p:cNvPr>
          <p:cNvSpPr txBox="1"/>
          <p:nvPr/>
        </p:nvSpPr>
        <p:spPr>
          <a:xfrm>
            <a:off x="6401683" y="4253749"/>
            <a:ext cx="1915466" cy="297517"/>
          </a:xfrm>
          <a:prstGeom prst="rect">
            <a:avLst/>
          </a:prstGeom>
          <a:noFill/>
        </p:spPr>
        <p:txBody>
          <a:bodyPr wrap="square" rtlCol="0">
            <a:spAutoFit/>
          </a:bodyPr>
          <a:lstStyle/>
          <a:p>
            <a:pPr algn="ctr">
              <a:lnSpc>
                <a:spcPts val="1620"/>
              </a:lnSpc>
            </a:pPr>
            <a:r>
              <a:rPr lang="en-US" sz="1600" b="1" dirty="0">
                <a:solidFill>
                  <a:srgbClr val="C00000"/>
                </a:solidFill>
                <a:latin typeface="Cambria" panose="02040503050406030204" pitchFamily="18" charset="0"/>
              </a:rPr>
              <a:t>DRAM Row</a:t>
            </a:r>
          </a:p>
        </p:txBody>
      </p:sp>
    </p:spTree>
    <p:extLst>
      <p:ext uri="{BB962C8B-B14F-4D97-AF65-F5344CB8AC3E}">
        <p14:creationId xmlns:p14="http://schemas.microsoft.com/office/powerpoint/2010/main" val="396887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164" grpId="0"/>
      <p:bldP spid="150" grpId="0" animBg="1"/>
      <p:bldP spid="80" grpId="0" animBg="1"/>
      <p:bldP spid="190" grpId="0" animBg="1"/>
      <p:bldP spid="3" grpId="0"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BCEC5A3-479A-5541-8294-D2D82846756A}"/>
              </a:ext>
            </a:extLst>
          </p:cNvPr>
          <p:cNvSpPr txBox="1"/>
          <p:nvPr/>
        </p:nvSpPr>
        <p:spPr>
          <a:xfrm>
            <a:off x="2778897" y="4077969"/>
            <a:ext cx="3586203" cy="461665"/>
          </a:xfrm>
          <a:prstGeom prst="rect">
            <a:avLst/>
          </a:prstGeom>
          <a:noFill/>
        </p:spPr>
        <p:txBody>
          <a:bodyPr wrap="square" rtlCol="0">
            <a:spAutoFit/>
          </a:bodyPr>
          <a:lstStyle/>
          <a:p>
            <a:pPr algn="ctr"/>
            <a:r>
              <a:rPr lang="en-US" sz="2400" dirty="0" err="1">
                <a:latin typeface="Cambria" panose="02040503050406030204" pitchFamily="18" charset="0"/>
              </a:rPr>
              <a:t>Wordline</a:t>
            </a:r>
            <a:r>
              <a:rPr lang="en-US" sz="2400" dirty="0">
                <a:latin typeface="Cambria" panose="02040503050406030204" pitchFamily="18" charset="0"/>
              </a:rPr>
              <a:t> Voltage: VPP (V)</a:t>
            </a:r>
          </a:p>
        </p:txBody>
      </p:sp>
      <p:pic>
        <p:nvPicPr>
          <p:cNvPr id="29" name="Picture 28">
            <a:extLst>
              <a:ext uri="{FF2B5EF4-FFF2-40B4-BE49-F238E27FC236}">
                <a16:creationId xmlns:a16="http://schemas.microsoft.com/office/drawing/2014/main" id="{87ED4E8C-C086-6043-F6C1-56E8580B8007}"/>
              </a:ext>
            </a:extLst>
          </p:cNvPr>
          <p:cNvPicPr>
            <a:picLocks noChangeAspect="1"/>
          </p:cNvPicPr>
          <p:nvPr/>
        </p:nvPicPr>
        <p:blipFill rotWithShape="1">
          <a:blip r:embed="rId3">
            <a:extLst>
              <a:ext uri="{28A0092B-C50C-407E-A947-70E740481C1C}">
                <a14:useLocalDpi xmlns:a14="http://schemas.microsoft.com/office/drawing/2010/main" val="0"/>
              </a:ext>
            </a:extLst>
          </a:blip>
          <a:srcRect t="9620" b="2310"/>
          <a:stretch/>
        </p:blipFill>
        <p:spPr>
          <a:xfrm>
            <a:off x="3027335" y="1153027"/>
            <a:ext cx="3025207" cy="2630257"/>
          </a:xfrm>
          <a:prstGeom prst="rect">
            <a:avLst/>
          </a:prstGeom>
        </p:spPr>
      </p:pic>
      <p:sp>
        <p:nvSpPr>
          <p:cNvPr id="22" name="Title 1">
            <a:extLst>
              <a:ext uri="{FF2B5EF4-FFF2-40B4-BE49-F238E27FC236}">
                <a16:creationId xmlns:a16="http://schemas.microsoft.com/office/drawing/2014/main" id="{1DAF10B2-6571-5A4E-B3FB-A38CB7194DF3}"/>
              </a:ext>
            </a:extLst>
          </p:cNvPr>
          <p:cNvSpPr>
            <a:spLocks noGrp="1"/>
          </p:cNvSpPr>
          <p:nvPr>
            <p:ph type="title"/>
          </p:nvPr>
        </p:nvSpPr>
        <p:spPr>
          <a:xfrm>
            <a:off x="189560" y="0"/>
            <a:ext cx="8798061" cy="770467"/>
          </a:xfrm>
        </p:spPr>
        <p:txBody>
          <a:bodyPr/>
          <a:lstStyle/>
          <a:p>
            <a:r>
              <a:rPr lang="en-US" dirty="0" err="1"/>
              <a:t>Wordline</a:t>
            </a:r>
            <a:r>
              <a:rPr lang="en-US" dirty="0"/>
              <a:t> Voltage’s Effect on RowHammer</a:t>
            </a:r>
          </a:p>
        </p:txBody>
      </p:sp>
      <p:sp>
        <p:nvSpPr>
          <p:cNvPr id="19" name="TextBox 18">
            <a:extLst>
              <a:ext uri="{FF2B5EF4-FFF2-40B4-BE49-F238E27FC236}">
                <a16:creationId xmlns:a16="http://schemas.microsoft.com/office/drawing/2014/main" id="{97E20B31-0FE0-0DAA-8CFA-AD14118B22D5}"/>
              </a:ext>
            </a:extLst>
          </p:cNvPr>
          <p:cNvSpPr txBox="1"/>
          <p:nvPr/>
        </p:nvSpPr>
        <p:spPr>
          <a:xfrm>
            <a:off x="2961458" y="3749664"/>
            <a:ext cx="3277562" cy="461665"/>
          </a:xfrm>
          <a:prstGeom prst="rect">
            <a:avLst/>
          </a:prstGeom>
          <a:noFill/>
        </p:spPr>
        <p:txBody>
          <a:bodyPr wrap="square" rtlCol="0">
            <a:spAutoFit/>
          </a:bodyPr>
          <a:lstStyle/>
          <a:p>
            <a:r>
              <a:rPr lang="en-US" sz="2400" dirty="0">
                <a:latin typeface="Cambria" panose="02040503050406030204" pitchFamily="18" charset="0"/>
              </a:rPr>
              <a:t>1.5  1.7  1.9  2.1  2.3  2.5</a:t>
            </a:r>
          </a:p>
        </p:txBody>
      </p:sp>
      <p:grpSp>
        <p:nvGrpSpPr>
          <p:cNvPr id="20" name="Group 19">
            <a:extLst>
              <a:ext uri="{FF2B5EF4-FFF2-40B4-BE49-F238E27FC236}">
                <a16:creationId xmlns:a16="http://schemas.microsoft.com/office/drawing/2014/main" id="{315E1AE6-C359-B76E-3E4E-CBB690B687D8}"/>
              </a:ext>
            </a:extLst>
          </p:cNvPr>
          <p:cNvGrpSpPr/>
          <p:nvPr/>
        </p:nvGrpSpPr>
        <p:grpSpPr>
          <a:xfrm>
            <a:off x="293723" y="5170830"/>
            <a:ext cx="8556554" cy="1151782"/>
            <a:chOff x="1643281" y="4277223"/>
            <a:chExt cx="6864225" cy="1467717"/>
          </a:xfrm>
        </p:grpSpPr>
        <p:sp>
          <p:nvSpPr>
            <p:cNvPr id="21" name="Rounded Rectangle 20">
              <a:extLst>
                <a:ext uri="{FF2B5EF4-FFF2-40B4-BE49-F238E27FC236}">
                  <a16:creationId xmlns:a16="http://schemas.microsoft.com/office/drawing/2014/main" id="{4EA18F79-8524-A1F2-EAEA-B2E8C35C0B81}"/>
                </a:ext>
              </a:extLst>
            </p:cNvPr>
            <p:cNvSpPr/>
            <p:nvPr/>
          </p:nvSpPr>
          <p:spPr>
            <a:xfrm>
              <a:off x="1643281" y="4277223"/>
              <a:ext cx="6864225" cy="1467717"/>
            </a:xfrm>
            <a:prstGeom prst="roundRect">
              <a:avLst>
                <a:gd name="adj" fmla="val 7357"/>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chemeClr val="tx1"/>
                </a:solidFill>
              </a:endParaRPr>
            </a:p>
          </p:txBody>
        </p:sp>
        <p:sp>
          <p:nvSpPr>
            <p:cNvPr id="23" name="Round Same Side Corner Rectangle 22">
              <a:extLst>
                <a:ext uri="{FF2B5EF4-FFF2-40B4-BE49-F238E27FC236}">
                  <a16:creationId xmlns:a16="http://schemas.microsoft.com/office/drawing/2014/main" id="{DE7CDD69-AC5B-454E-12F0-360854D9B872}"/>
                </a:ext>
              </a:extLst>
            </p:cNvPr>
            <p:cNvSpPr/>
            <p:nvPr/>
          </p:nvSpPr>
          <p:spPr>
            <a:xfrm>
              <a:off x="1643281" y="4277223"/>
              <a:ext cx="6864225" cy="369905"/>
            </a:xfrm>
            <a:prstGeom prst="round2SameRect">
              <a:avLst>
                <a:gd name="adj1" fmla="val 33688"/>
                <a:gd name="adj2" fmla="val 0"/>
              </a:avLst>
            </a:prstGeom>
            <a:solidFill>
              <a:srgbClr val="2D458A"/>
            </a:solid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algn="ctr"/>
              <a:r>
                <a:rPr lang="en-US" sz="1400" b="1" dirty="0">
                  <a:latin typeface="Cambria" panose="02040503050406030204" pitchFamily="18" charset="0"/>
                </a:rPr>
                <a:t>OBSERVATION 2</a:t>
              </a:r>
            </a:p>
          </p:txBody>
        </p:sp>
        <p:sp>
          <p:nvSpPr>
            <p:cNvPr id="24" name="TextBox 23">
              <a:extLst>
                <a:ext uri="{FF2B5EF4-FFF2-40B4-BE49-F238E27FC236}">
                  <a16:creationId xmlns:a16="http://schemas.microsoft.com/office/drawing/2014/main" id="{F0D276EA-09A3-5F7E-23D3-AE86174CA055}"/>
                </a:ext>
              </a:extLst>
            </p:cNvPr>
            <p:cNvSpPr txBox="1"/>
            <p:nvPr/>
          </p:nvSpPr>
          <p:spPr>
            <a:xfrm>
              <a:off x="1643281" y="4675316"/>
              <a:ext cx="6864225" cy="1058937"/>
            </a:xfrm>
            <a:prstGeom prst="rect">
              <a:avLst/>
            </a:prstGeom>
            <a:noFill/>
          </p:spPr>
          <p:txBody>
            <a:bodyPr wrap="square" lIns="180000" rtlCol="0">
              <a:spAutoFit/>
            </a:bodyPr>
            <a:lstStyle/>
            <a:p>
              <a:pPr algn="ctr"/>
              <a:r>
                <a:rPr lang="en-US" sz="2400" b="1" dirty="0">
                  <a:solidFill>
                    <a:schemeClr val="accent5">
                      <a:lumMod val="75000"/>
                    </a:schemeClr>
                  </a:solidFill>
                  <a:latin typeface="Cambria"/>
                  <a:ea typeface="Cambria"/>
                </a:rPr>
                <a:t>Reducing </a:t>
              </a:r>
              <a:r>
                <a:rPr lang="en-US" sz="2400" b="1" dirty="0" err="1">
                  <a:solidFill>
                    <a:schemeClr val="accent5">
                      <a:lumMod val="75000"/>
                    </a:schemeClr>
                  </a:solidFill>
                  <a:latin typeface="Cambria"/>
                  <a:ea typeface="Cambria"/>
                </a:rPr>
                <a:t>wordline</a:t>
              </a:r>
              <a:r>
                <a:rPr lang="en-US" sz="2400" b="1" dirty="0">
                  <a:solidFill>
                    <a:schemeClr val="accent5">
                      <a:lumMod val="75000"/>
                    </a:schemeClr>
                  </a:solidFill>
                  <a:latin typeface="Cambria"/>
                  <a:ea typeface="Cambria"/>
                </a:rPr>
                <a:t> voltage </a:t>
              </a:r>
              <a:r>
                <a:rPr lang="en-US" sz="2400" dirty="0">
                  <a:latin typeface="Cambria"/>
                  <a:ea typeface="Cambria"/>
                </a:rPr>
                <a:t>can</a:t>
              </a:r>
              <a:r>
                <a:rPr lang="en-US" sz="2400" b="1" dirty="0">
                  <a:solidFill>
                    <a:srgbClr val="C00000"/>
                  </a:solidFill>
                  <a:latin typeface="Cambria"/>
                  <a:ea typeface="Cambria"/>
                </a:rPr>
                <a:t> </a:t>
              </a:r>
              <a:r>
                <a:rPr lang="en-US" sz="2400" dirty="0">
                  <a:latin typeface="Cambria"/>
                  <a:ea typeface="Cambria"/>
                </a:rPr>
                <a:t>cause</a:t>
              </a:r>
              <a:r>
                <a:rPr lang="en-US" sz="2400" b="1" dirty="0">
                  <a:solidFill>
                    <a:srgbClr val="C00000"/>
                  </a:solidFill>
                  <a:latin typeface="Cambria"/>
                  <a:ea typeface="Cambria"/>
                </a:rPr>
                <a:t> more DRAM cells </a:t>
              </a:r>
              <a:br>
                <a:rPr lang="en-US" sz="2400" b="1" dirty="0">
                  <a:solidFill>
                    <a:srgbClr val="C00000"/>
                  </a:solidFill>
                  <a:latin typeface="Cambria"/>
                  <a:ea typeface="Cambria"/>
                </a:rPr>
              </a:br>
              <a:r>
                <a:rPr lang="en-US" sz="2400" dirty="0">
                  <a:latin typeface="Cambria"/>
                  <a:ea typeface="Cambria"/>
                </a:rPr>
                <a:t>to experience bit flips in</a:t>
              </a:r>
              <a:r>
                <a:rPr lang="en-US" sz="2400" b="1" dirty="0">
                  <a:solidFill>
                    <a:srgbClr val="C00000"/>
                  </a:solidFill>
                  <a:latin typeface="Cambria"/>
                  <a:ea typeface="Cambria"/>
                </a:rPr>
                <a:t> </a:t>
              </a:r>
              <a:r>
                <a:rPr lang="en-US" sz="2400" b="1" dirty="0">
                  <a:solidFill>
                    <a:srgbClr val="00B050"/>
                  </a:solidFill>
                  <a:latin typeface="Cambria"/>
                  <a:ea typeface="Cambria"/>
                </a:rPr>
                <a:t>a small fraction of rows (15.4%)</a:t>
              </a:r>
            </a:p>
          </p:txBody>
        </p:sp>
      </p:grpSp>
      <p:grpSp>
        <p:nvGrpSpPr>
          <p:cNvPr id="9" name="Group 8">
            <a:extLst>
              <a:ext uri="{FF2B5EF4-FFF2-40B4-BE49-F238E27FC236}">
                <a16:creationId xmlns:a16="http://schemas.microsoft.com/office/drawing/2014/main" id="{58676FD5-2FB5-4753-702C-259336D4D1B8}"/>
              </a:ext>
            </a:extLst>
          </p:cNvPr>
          <p:cNvGrpSpPr/>
          <p:nvPr/>
        </p:nvGrpSpPr>
        <p:grpSpPr>
          <a:xfrm>
            <a:off x="6126480" y="1237074"/>
            <a:ext cx="2890985" cy="646331"/>
            <a:chOff x="5995850" y="1237074"/>
            <a:chExt cx="2890985" cy="646331"/>
          </a:xfrm>
        </p:grpSpPr>
        <p:cxnSp>
          <p:nvCxnSpPr>
            <p:cNvPr id="4" name="Straight Arrow Connector 3">
              <a:extLst>
                <a:ext uri="{FF2B5EF4-FFF2-40B4-BE49-F238E27FC236}">
                  <a16:creationId xmlns:a16="http://schemas.microsoft.com/office/drawing/2014/main" id="{0B80B9F9-CD1E-A8EB-CABA-263F4ECCA4B9}"/>
                </a:ext>
              </a:extLst>
            </p:cNvPr>
            <p:cNvCxnSpPr>
              <a:cxnSpLocks/>
              <a:stCxn id="32" idx="3"/>
              <a:endCxn id="6" idx="1"/>
            </p:cNvCxnSpPr>
            <p:nvPr/>
          </p:nvCxnSpPr>
          <p:spPr>
            <a:xfrm>
              <a:off x="5995850" y="1555226"/>
              <a:ext cx="666504" cy="5014"/>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37D8073-7B31-7829-F859-F0D4D41FF74C}"/>
                </a:ext>
              </a:extLst>
            </p:cNvPr>
            <p:cNvSpPr txBox="1"/>
            <p:nvPr/>
          </p:nvSpPr>
          <p:spPr>
            <a:xfrm>
              <a:off x="6662354" y="1237074"/>
              <a:ext cx="2224481" cy="646331"/>
            </a:xfrm>
            <a:prstGeom prst="rect">
              <a:avLst/>
            </a:prstGeom>
            <a:noFill/>
          </p:spPr>
          <p:txBody>
            <a:bodyPr wrap="square" rtlCol="0">
              <a:spAutoFit/>
            </a:bodyPr>
            <a:lstStyle/>
            <a:p>
              <a:r>
                <a:rPr lang="en-US" dirty="0">
                  <a:solidFill>
                    <a:srgbClr val="C00000"/>
                  </a:solidFill>
                  <a:latin typeface="Cambria" panose="02040503050406030204" pitchFamily="18" charset="0"/>
                </a:rPr>
                <a:t>Bit error rate increases</a:t>
              </a:r>
            </a:p>
          </p:txBody>
        </p:sp>
      </p:grpSp>
      <p:sp>
        <p:nvSpPr>
          <p:cNvPr id="13" name="Freeform 12">
            <a:extLst>
              <a:ext uri="{FF2B5EF4-FFF2-40B4-BE49-F238E27FC236}">
                <a16:creationId xmlns:a16="http://schemas.microsoft.com/office/drawing/2014/main" id="{5675869C-4549-DEDC-38C5-F33A52229D5D}"/>
              </a:ext>
            </a:extLst>
          </p:cNvPr>
          <p:cNvSpPr/>
          <p:nvPr/>
        </p:nvSpPr>
        <p:spPr>
          <a:xfrm>
            <a:off x="3237471" y="1726416"/>
            <a:ext cx="2676120" cy="1885434"/>
          </a:xfrm>
          <a:custGeom>
            <a:avLst/>
            <a:gdLst>
              <a:gd name="connsiteX0" fmla="*/ 0 w 2611225"/>
              <a:gd name="connsiteY0" fmla="*/ 0 h 1819373"/>
              <a:gd name="connsiteX1" fmla="*/ 2611225 w 2611225"/>
              <a:gd name="connsiteY1" fmla="*/ 0 h 1819373"/>
              <a:gd name="connsiteX2" fmla="*/ 2611225 w 2611225"/>
              <a:gd name="connsiteY2" fmla="*/ 641023 h 1819373"/>
              <a:gd name="connsiteX3" fmla="*/ 1282045 w 2611225"/>
              <a:gd name="connsiteY3" fmla="*/ 641023 h 1819373"/>
              <a:gd name="connsiteX4" fmla="*/ 1272619 w 2611225"/>
              <a:gd name="connsiteY4" fmla="*/ 1819373 h 1819373"/>
              <a:gd name="connsiteX5" fmla="*/ 0 w 2611225"/>
              <a:gd name="connsiteY5" fmla="*/ 1819373 h 1819373"/>
              <a:gd name="connsiteX6" fmla="*/ 0 w 2611225"/>
              <a:gd name="connsiteY6" fmla="*/ 0 h 181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225" h="1819373">
                <a:moveTo>
                  <a:pt x="0" y="0"/>
                </a:moveTo>
                <a:lnTo>
                  <a:pt x="2611225" y="0"/>
                </a:lnTo>
                <a:lnTo>
                  <a:pt x="2611225" y="641023"/>
                </a:lnTo>
                <a:lnTo>
                  <a:pt x="1282045" y="641023"/>
                </a:lnTo>
                <a:lnTo>
                  <a:pt x="1272619" y="1819373"/>
                </a:lnTo>
                <a:lnTo>
                  <a:pt x="0" y="1819373"/>
                </a:lnTo>
                <a:lnTo>
                  <a:pt x="0" y="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0D68B9F-FB21-0604-C8B3-EC8D065EE9F8}"/>
              </a:ext>
            </a:extLst>
          </p:cNvPr>
          <p:cNvSpPr txBox="1"/>
          <p:nvPr/>
        </p:nvSpPr>
        <p:spPr>
          <a:xfrm rot="16200000">
            <a:off x="865614" y="2147918"/>
            <a:ext cx="2441881" cy="677108"/>
          </a:xfrm>
          <a:prstGeom prst="rect">
            <a:avLst/>
          </a:prstGeom>
          <a:solidFill>
            <a:schemeClr val="bg1"/>
          </a:solidFill>
        </p:spPr>
        <p:txBody>
          <a:bodyPr wrap="square" rtlCol="0">
            <a:spAutoFit/>
          </a:bodyPr>
          <a:lstStyle/>
          <a:p>
            <a:pPr algn="ctr"/>
            <a:r>
              <a:rPr lang="en-US" sz="2400" dirty="0">
                <a:latin typeface="Cambria" panose="02040503050406030204" pitchFamily="18" charset="0"/>
              </a:rPr>
              <a:t>Bit Error Rate</a:t>
            </a:r>
          </a:p>
          <a:p>
            <a:pPr algn="ctr"/>
            <a:r>
              <a:rPr lang="en-US" sz="1400" dirty="0">
                <a:latin typeface="Cambria" panose="02040503050406030204" pitchFamily="18" charset="0"/>
              </a:rPr>
              <a:t>(Normalized to VPP=2.5V)</a:t>
            </a:r>
          </a:p>
        </p:txBody>
      </p:sp>
      <p:sp>
        <p:nvSpPr>
          <p:cNvPr id="25" name="TextBox 24">
            <a:extLst>
              <a:ext uri="{FF2B5EF4-FFF2-40B4-BE49-F238E27FC236}">
                <a16:creationId xmlns:a16="http://schemas.microsoft.com/office/drawing/2014/main" id="{AC11D875-088D-E09C-4235-2261D15ADF7E}"/>
              </a:ext>
            </a:extLst>
          </p:cNvPr>
          <p:cNvSpPr txBox="1"/>
          <p:nvPr/>
        </p:nvSpPr>
        <p:spPr>
          <a:xfrm>
            <a:off x="2502054" y="1037555"/>
            <a:ext cx="609735" cy="2862322"/>
          </a:xfrm>
          <a:prstGeom prst="rect">
            <a:avLst/>
          </a:prstGeom>
          <a:solidFill>
            <a:schemeClr val="bg1"/>
          </a:solidFill>
        </p:spPr>
        <p:txBody>
          <a:bodyPr wrap="square" rtlCol="0">
            <a:spAutoFit/>
          </a:bodyPr>
          <a:lstStyle/>
          <a:p>
            <a:pPr algn="ctr"/>
            <a:r>
              <a:rPr lang="en-US" sz="2400" dirty="0">
                <a:latin typeface="Cambria" panose="02040503050406030204" pitchFamily="18" charset="0"/>
              </a:rPr>
              <a:t>1.2</a:t>
            </a:r>
          </a:p>
          <a:p>
            <a:pPr algn="ctr"/>
            <a:endParaRPr lang="en-US" sz="800" dirty="0">
              <a:latin typeface="Cambria" panose="02040503050406030204" pitchFamily="18" charset="0"/>
            </a:endParaRPr>
          </a:p>
          <a:p>
            <a:pPr algn="ctr"/>
            <a:r>
              <a:rPr lang="en-US" sz="2400" dirty="0">
                <a:latin typeface="Cambria" panose="02040503050406030204" pitchFamily="18" charset="0"/>
              </a:rPr>
              <a:t>1.0</a:t>
            </a:r>
          </a:p>
          <a:p>
            <a:pPr algn="ctr"/>
            <a:endParaRPr lang="en-US" sz="600" dirty="0">
              <a:latin typeface="Cambria" panose="02040503050406030204" pitchFamily="18" charset="0"/>
            </a:endParaRPr>
          </a:p>
          <a:p>
            <a:pPr algn="ctr"/>
            <a:r>
              <a:rPr lang="en-US" sz="2400" dirty="0">
                <a:latin typeface="Cambria" panose="02040503050406030204" pitchFamily="18" charset="0"/>
              </a:rPr>
              <a:t>0.8</a:t>
            </a:r>
            <a:endParaRPr lang="en-US" sz="600" dirty="0">
              <a:latin typeface="Cambria" panose="02040503050406030204" pitchFamily="18" charset="0"/>
            </a:endParaRPr>
          </a:p>
          <a:p>
            <a:pPr algn="ctr"/>
            <a:endParaRPr lang="en-US" sz="600" dirty="0">
              <a:latin typeface="Cambria" panose="02040503050406030204" pitchFamily="18" charset="0"/>
            </a:endParaRPr>
          </a:p>
          <a:p>
            <a:pPr algn="ctr"/>
            <a:r>
              <a:rPr lang="en-US" sz="2400" dirty="0">
                <a:latin typeface="Cambria" panose="02040503050406030204" pitchFamily="18" charset="0"/>
              </a:rPr>
              <a:t>0.6</a:t>
            </a:r>
            <a:endParaRPr lang="en-US" sz="800" dirty="0">
              <a:latin typeface="Cambria" panose="02040503050406030204" pitchFamily="18" charset="0"/>
            </a:endParaRPr>
          </a:p>
          <a:p>
            <a:pPr algn="ctr"/>
            <a:endParaRPr lang="en-US" sz="800" dirty="0">
              <a:latin typeface="Cambria" panose="02040503050406030204" pitchFamily="18" charset="0"/>
            </a:endParaRPr>
          </a:p>
          <a:p>
            <a:pPr lvl="0" algn="ctr"/>
            <a:r>
              <a:rPr lang="en-US" sz="2400" dirty="0">
                <a:solidFill>
                  <a:prstClr val="black"/>
                </a:solidFill>
                <a:latin typeface="Cambria" panose="02040503050406030204" pitchFamily="18" charset="0"/>
              </a:rPr>
              <a:t>0.4</a:t>
            </a:r>
          </a:p>
          <a:p>
            <a:pPr lvl="0" algn="ctr"/>
            <a:endParaRPr lang="en-US" sz="800" dirty="0">
              <a:solidFill>
                <a:prstClr val="black"/>
              </a:solidFill>
              <a:latin typeface="Cambria" panose="02040503050406030204" pitchFamily="18" charset="0"/>
            </a:endParaRPr>
          </a:p>
          <a:p>
            <a:pPr algn="ctr"/>
            <a:r>
              <a:rPr lang="en-US" sz="2400" dirty="0">
                <a:latin typeface="Cambria" panose="02040503050406030204" pitchFamily="18" charset="0"/>
              </a:rPr>
              <a:t>0.2</a:t>
            </a:r>
          </a:p>
        </p:txBody>
      </p:sp>
      <p:grpSp>
        <p:nvGrpSpPr>
          <p:cNvPr id="26" name="Group 25">
            <a:extLst>
              <a:ext uri="{FF2B5EF4-FFF2-40B4-BE49-F238E27FC236}">
                <a16:creationId xmlns:a16="http://schemas.microsoft.com/office/drawing/2014/main" id="{F1DDCE20-2761-D667-013B-6A7FD4C2EC11}"/>
              </a:ext>
            </a:extLst>
          </p:cNvPr>
          <p:cNvGrpSpPr/>
          <p:nvPr/>
        </p:nvGrpSpPr>
        <p:grpSpPr>
          <a:xfrm>
            <a:off x="696029" y="1205459"/>
            <a:ext cx="497504" cy="2694418"/>
            <a:chOff x="696029" y="1205459"/>
            <a:chExt cx="497504" cy="2694418"/>
          </a:xfrm>
        </p:grpSpPr>
        <p:cxnSp>
          <p:nvCxnSpPr>
            <p:cNvPr id="27" name="Straight Arrow Connector 26">
              <a:extLst>
                <a:ext uri="{FF2B5EF4-FFF2-40B4-BE49-F238E27FC236}">
                  <a16:creationId xmlns:a16="http://schemas.microsoft.com/office/drawing/2014/main" id="{7C5123E1-8A92-3B04-7C48-768A9D0BA7C2}"/>
                </a:ext>
              </a:extLst>
            </p:cNvPr>
            <p:cNvCxnSpPr/>
            <p:nvPr/>
          </p:nvCxnSpPr>
          <p:spPr>
            <a:xfrm>
              <a:off x="1193533" y="1205459"/>
              <a:ext cx="0" cy="2694418"/>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450C6B64-E097-FC76-1506-915F0BDFD1A8}"/>
                </a:ext>
              </a:extLst>
            </p:cNvPr>
            <p:cNvSpPr txBox="1"/>
            <p:nvPr/>
          </p:nvSpPr>
          <p:spPr>
            <a:xfrm rot="16200000">
              <a:off x="-162507" y="2220460"/>
              <a:ext cx="2178738" cy="461665"/>
            </a:xfrm>
            <a:prstGeom prst="rect">
              <a:avLst/>
            </a:prstGeom>
            <a:noFill/>
          </p:spPr>
          <p:txBody>
            <a:bodyPr wrap="none" rtlCol="0">
              <a:spAutoFit/>
            </a:bodyPr>
            <a:lstStyle/>
            <a:p>
              <a:r>
                <a:rPr lang="en-US" sz="2400" dirty="0">
                  <a:solidFill>
                    <a:srgbClr val="00B050"/>
                  </a:solidFill>
                  <a:latin typeface="Cambria" panose="02040503050406030204" pitchFamily="18" charset="0"/>
                </a:rPr>
                <a:t>Lower is better</a:t>
              </a:r>
            </a:p>
          </p:txBody>
        </p:sp>
      </p:grpSp>
      <p:sp>
        <p:nvSpPr>
          <p:cNvPr id="32" name="Rounded Rectangle 31">
            <a:extLst>
              <a:ext uri="{FF2B5EF4-FFF2-40B4-BE49-F238E27FC236}">
                <a16:creationId xmlns:a16="http://schemas.microsoft.com/office/drawing/2014/main" id="{3B31C00F-798A-6691-166C-9A1E201F185A}"/>
              </a:ext>
            </a:extLst>
          </p:cNvPr>
          <p:cNvSpPr/>
          <p:nvPr/>
        </p:nvSpPr>
        <p:spPr>
          <a:xfrm>
            <a:off x="2529901" y="1098772"/>
            <a:ext cx="3596579" cy="912908"/>
          </a:xfrm>
          <a:prstGeom prst="roundRect">
            <a:avLst/>
          </a:prstGeom>
          <a:noFill/>
          <a:ln w="9842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861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74BF856-AE64-824C-82C3-B2320E69618B}"/>
              </a:ext>
            </a:extLst>
          </p:cNvPr>
          <p:cNvPicPr>
            <a:picLocks noChangeAspect="1"/>
          </p:cNvPicPr>
          <p:nvPr/>
        </p:nvPicPr>
        <p:blipFill rotWithShape="1">
          <a:blip r:embed="rId3">
            <a:extLst>
              <a:ext uri="{28A0092B-C50C-407E-A947-70E740481C1C}">
                <a14:useLocalDpi xmlns:a14="http://schemas.microsoft.com/office/drawing/2010/main" val="0"/>
              </a:ext>
            </a:extLst>
          </a:blip>
          <a:srcRect l="7184" t="7532" r="711" b="15186"/>
          <a:stretch/>
        </p:blipFill>
        <p:spPr>
          <a:xfrm>
            <a:off x="1418388" y="942191"/>
            <a:ext cx="7362542" cy="2093449"/>
          </a:xfrm>
          <a:prstGeom prst="rect">
            <a:avLst/>
          </a:prstGeom>
        </p:spPr>
      </p:pic>
      <p:sp>
        <p:nvSpPr>
          <p:cNvPr id="11" name="TextBox 10">
            <a:extLst>
              <a:ext uri="{FF2B5EF4-FFF2-40B4-BE49-F238E27FC236}">
                <a16:creationId xmlns:a16="http://schemas.microsoft.com/office/drawing/2014/main" id="{9BCEC5A3-479A-5541-8294-D2D82846756A}"/>
              </a:ext>
            </a:extLst>
          </p:cNvPr>
          <p:cNvSpPr txBox="1"/>
          <p:nvPr/>
        </p:nvSpPr>
        <p:spPr>
          <a:xfrm>
            <a:off x="1441795" y="3269435"/>
            <a:ext cx="7387282" cy="461665"/>
          </a:xfrm>
          <a:prstGeom prst="rect">
            <a:avLst/>
          </a:prstGeom>
          <a:solidFill>
            <a:schemeClr val="bg1"/>
          </a:solidFill>
        </p:spPr>
        <p:txBody>
          <a:bodyPr wrap="square" rtlCol="0">
            <a:spAutoFit/>
          </a:bodyPr>
          <a:lstStyle/>
          <a:p>
            <a:pPr algn="ctr"/>
            <a:r>
              <a:rPr lang="en-US" sz="2400" dirty="0" err="1">
                <a:latin typeface="Cambria" panose="02040503050406030204" pitchFamily="18" charset="0"/>
              </a:rPr>
              <a:t>Wordline</a:t>
            </a:r>
            <a:r>
              <a:rPr lang="en-US" sz="2400" dirty="0">
                <a:latin typeface="Cambria" panose="02040503050406030204" pitchFamily="18" charset="0"/>
              </a:rPr>
              <a:t> Voltage: VPP (V)</a:t>
            </a:r>
          </a:p>
        </p:txBody>
      </p:sp>
      <p:sp>
        <p:nvSpPr>
          <p:cNvPr id="22" name="Title 1">
            <a:extLst>
              <a:ext uri="{FF2B5EF4-FFF2-40B4-BE49-F238E27FC236}">
                <a16:creationId xmlns:a16="http://schemas.microsoft.com/office/drawing/2014/main" id="{1DAF10B2-6571-5A4E-B3FB-A38CB7194DF3}"/>
              </a:ext>
            </a:extLst>
          </p:cNvPr>
          <p:cNvSpPr>
            <a:spLocks noGrp="1"/>
          </p:cNvSpPr>
          <p:nvPr>
            <p:ph type="title"/>
          </p:nvPr>
        </p:nvSpPr>
        <p:spPr>
          <a:xfrm>
            <a:off x="189560" y="0"/>
            <a:ext cx="8798061" cy="770467"/>
          </a:xfrm>
        </p:spPr>
        <p:txBody>
          <a:bodyPr/>
          <a:lstStyle/>
          <a:p>
            <a:r>
              <a:rPr lang="en-US" dirty="0" err="1"/>
              <a:t>Wordline</a:t>
            </a:r>
            <a:r>
              <a:rPr lang="en-US" dirty="0"/>
              <a:t> Voltage’s Effect on RowHammer</a:t>
            </a:r>
          </a:p>
        </p:txBody>
      </p:sp>
      <p:sp>
        <p:nvSpPr>
          <p:cNvPr id="19" name="TextBox 18">
            <a:extLst>
              <a:ext uri="{FF2B5EF4-FFF2-40B4-BE49-F238E27FC236}">
                <a16:creationId xmlns:a16="http://schemas.microsoft.com/office/drawing/2014/main" id="{97E20B31-0FE0-0DAA-8CFA-AD14118B22D5}"/>
              </a:ext>
            </a:extLst>
          </p:cNvPr>
          <p:cNvSpPr txBox="1"/>
          <p:nvPr/>
        </p:nvSpPr>
        <p:spPr>
          <a:xfrm>
            <a:off x="3798926" y="2954300"/>
            <a:ext cx="2607734" cy="369332"/>
          </a:xfrm>
          <a:prstGeom prst="rect">
            <a:avLst/>
          </a:prstGeom>
          <a:noFill/>
        </p:spPr>
        <p:txBody>
          <a:bodyPr wrap="square" rtlCol="0">
            <a:spAutoFit/>
          </a:bodyPr>
          <a:lstStyle/>
          <a:p>
            <a:r>
              <a:rPr lang="en-US" dirty="0">
                <a:latin typeface="Cambria" panose="02040503050406030204" pitchFamily="18" charset="0"/>
              </a:rPr>
              <a:t>1.5  1.7   1.9  2.1  2.3   2.5</a:t>
            </a:r>
          </a:p>
        </p:txBody>
      </p:sp>
      <p:sp>
        <p:nvSpPr>
          <p:cNvPr id="13" name="TextBox 12">
            <a:extLst>
              <a:ext uri="{FF2B5EF4-FFF2-40B4-BE49-F238E27FC236}">
                <a16:creationId xmlns:a16="http://schemas.microsoft.com/office/drawing/2014/main" id="{2E30D220-E09E-D171-09BA-B45F5EA84EF2}"/>
              </a:ext>
            </a:extLst>
          </p:cNvPr>
          <p:cNvSpPr txBox="1"/>
          <p:nvPr/>
        </p:nvSpPr>
        <p:spPr>
          <a:xfrm>
            <a:off x="1243989" y="2954300"/>
            <a:ext cx="2607735" cy="369332"/>
          </a:xfrm>
          <a:prstGeom prst="rect">
            <a:avLst/>
          </a:prstGeom>
          <a:noFill/>
        </p:spPr>
        <p:txBody>
          <a:bodyPr wrap="square" rtlCol="0">
            <a:spAutoFit/>
          </a:bodyPr>
          <a:lstStyle/>
          <a:p>
            <a:r>
              <a:rPr lang="en-US" dirty="0">
                <a:latin typeface="Cambria" panose="02040503050406030204" pitchFamily="18" charset="0"/>
              </a:rPr>
              <a:t>1.3    1.6     1.9     2.2    2.5</a:t>
            </a:r>
          </a:p>
        </p:txBody>
      </p:sp>
      <p:sp>
        <p:nvSpPr>
          <p:cNvPr id="15" name="TextBox 14">
            <a:extLst>
              <a:ext uri="{FF2B5EF4-FFF2-40B4-BE49-F238E27FC236}">
                <a16:creationId xmlns:a16="http://schemas.microsoft.com/office/drawing/2014/main" id="{639FC478-1141-0290-BC7E-6248A915644D}"/>
              </a:ext>
            </a:extLst>
          </p:cNvPr>
          <p:cNvSpPr txBox="1"/>
          <p:nvPr/>
        </p:nvSpPr>
        <p:spPr>
          <a:xfrm>
            <a:off x="6566583" y="2949858"/>
            <a:ext cx="2484438" cy="369332"/>
          </a:xfrm>
          <a:prstGeom prst="rect">
            <a:avLst/>
          </a:prstGeom>
          <a:noFill/>
        </p:spPr>
        <p:txBody>
          <a:bodyPr wrap="square" rtlCol="0">
            <a:spAutoFit/>
          </a:bodyPr>
          <a:lstStyle/>
          <a:p>
            <a:r>
              <a:rPr lang="en-US" dirty="0">
                <a:latin typeface="Cambria" panose="02040503050406030204" pitchFamily="18" charset="0"/>
              </a:rPr>
              <a:t>1.5  1.7 1.9  2.1  2.3 2.5</a:t>
            </a:r>
          </a:p>
        </p:txBody>
      </p:sp>
      <p:sp>
        <p:nvSpPr>
          <p:cNvPr id="18" name="TextBox 17">
            <a:extLst>
              <a:ext uri="{FF2B5EF4-FFF2-40B4-BE49-F238E27FC236}">
                <a16:creationId xmlns:a16="http://schemas.microsoft.com/office/drawing/2014/main" id="{AC8809E0-0AC6-A9C6-FC83-ECA04CAFAC57}"/>
              </a:ext>
            </a:extLst>
          </p:cNvPr>
          <p:cNvSpPr txBox="1"/>
          <p:nvPr/>
        </p:nvSpPr>
        <p:spPr>
          <a:xfrm>
            <a:off x="790797" y="791548"/>
            <a:ext cx="609735" cy="2416046"/>
          </a:xfrm>
          <a:prstGeom prst="rect">
            <a:avLst/>
          </a:prstGeom>
          <a:noFill/>
        </p:spPr>
        <p:txBody>
          <a:bodyPr wrap="square" rtlCol="0">
            <a:spAutoFit/>
          </a:bodyPr>
          <a:lstStyle/>
          <a:p>
            <a:pPr algn="r"/>
            <a:r>
              <a:rPr lang="en-US" sz="2000" dirty="0">
                <a:latin typeface="Cambria" panose="02040503050406030204" pitchFamily="18" charset="0"/>
              </a:rPr>
              <a:t>1.2</a:t>
            </a:r>
          </a:p>
          <a:p>
            <a:pPr algn="r"/>
            <a:endParaRPr lang="en-US" sz="500" dirty="0">
              <a:latin typeface="Cambria" panose="02040503050406030204" pitchFamily="18" charset="0"/>
            </a:endParaRPr>
          </a:p>
          <a:p>
            <a:pPr algn="r"/>
            <a:r>
              <a:rPr lang="en-US" sz="2000" dirty="0">
                <a:latin typeface="Cambria" panose="02040503050406030204" pitchFamily="18" charset="0"/>
              </a:rPr>
              <a:t>1.0</a:t>
            </a:r>
          </a:p>
          <a:p>
            <a:pPr algn="r"/>
            <a:endParaRPr lang="en-US" sz="500" dirty="0">
              <a:latin typeface="Cambria" panose="02040503050406030204" pitchFamily="18" charset="0"/>
            </a:endParaRPr>
          </a:p>
          <a:p>
            <a:pPr algn="r"/>
            <a:r>
              <a:rPr lang="en-US" sz="2000" dirty="0">
                <a:latin typeface="Cambria" panose="02040503050406030204" pitchFamily="18" charset="0"/>
              </a:rPr>
              <a:t>0.8</a:t>
            </a:r>
          </a:p>
          <a:p>
            <a:pPr algn="r"/>
            <a:endParaRPr lang="en-US" sz="500" dirty="0">
              <a:latin typeface="Cambria" panose="02040503050406030204" pitchFamily="18" charset="0"/>
            </a:endParaRPr>
          </a:p>
          <a:p>
            <a:pPr algn="r"/>
            <a:r>
              <a:rPr lang="en-US" sz="2000" dirty="0">
                <a:latin typeface="Cambria" panose="02040503050406030204" pitchFamily="18" charset="0"/>
              </a:rPr>
              <a:t>0.6</a:t>
            </a:r>
          </a:p>
          <a:p>
            <a:pPr algn="r"/>
            <a:endParaRPr lang="en-US" sz="500" dirty="0">
              <a:latin typeface="Cambria" panose="02040503050406030204" pitchFamily="18" charset="0"/>
            </a:endParaRPr>
          </a:p>
          <a:p>
            <a:pPr lvl="0" algn="r"/>
            <a:r>
              <a:rPr lang="en-US" sz="2000" dirty="0">
                <a:solidFill>
                  <a:prstClr val="black"/>
                </a:solidFill>
                <a:latin typeface="Cambria" panose="02040503050406030204" pitchFamily="18" charset="0"/>
              </a:rPr>
              <a:t>0.4</a:t>
            </a:r>
          </a:p>
          <a:p>
            <a:pPr lvl="0" algn="r"/>
            <a:endParaRPr lang="en-US" sz="500" dirty="0">
              <a:solidFill>
                <a:prstClr val="black"/>
              </a:solidFill>
              <a:latin typeface="Cambria" panose="02040503050406030204" pitchFamily="18" charset="0"/>
            </a:endParaRPr>
          </a:p>
          <a:p>
            <a:pPr algn="r"/>
            <a:r>
              <a:rPr lang="en-US" sz="2000" dirty="0">
                <a:latin typeface="Cambria" panose="02040503050406030204" pitchFamily="18" charset="0"/>
              </a:rPr>
              <a:t>0.2</a:t>
            </a:r>
          </a:p>
        </p:txBody>
      </p:sp>
      <p:grpSp>
        <p:nvGrpSpPr>
          <p:cNvPr id="16" name="Group 15">
            <a:extLst>
              <a:ext uri="{FF2B5EF4-FFF2-40B4-BE49-F238E27FC236}">
                <a16:creationId xmlns:a16="http://schemas.microsoft.com/office/drawing/2014/main" id="{E87FD862-DFBC-E9E2-8843-D96CEF8B43C1}"/>
              </a:ext>
            </a:extLst>
          </p:cNvPr>
          <p:cNvGrpSpPr/>
          <p:nvPr/>
        </p:nvGrpSpPr>
        <p:grpSpPr>
          <a:xfrm>
            <a:off x="310313" y="3887778"/>
            <a:ext cx="8556554" cy="1151784"/>
            <a:chOff x="1643281" y="4277223"/>
            <a:chExt cx="6864225" cy="1467717"/>
          </a:xfrm>
        </p:grpSpPr>
        <p:sp>
          <p:nvSpPr>
            <p:cNvPr id="17" name="Rounded Rectangle 16">
              <a:extLst>
                <a:ext uri="{FF2B5EF4-FFF2-40B4-BE49-F238E27FC236}">
                  <a16:creationId xmlns:a16="http://schemas.microsoft.com/office/drawing/2014/main" id="{C0F347CA-3C80-331A-982D-F9D4E8C13000}"/>
                </a:ext>
              </a:extLst>
            </p:cNvPr>
            <p:cNvSpPr/>
            <p:nvPr/>
          </p:nvSpPr>
          <p:spPr>
            <a:xfrm>
              <a:off x="1643281" y="4277223"/>
              <a:ext cx="6864225" cy="1467717"/>
            </a:xfrm>
            <a:prstGeom prst="roundRect">
              <a:avLst>
                <a:gd name="adj" fmla="val 7357"/>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chemeClr val="tx1"/>
                </a:solidFill>
              </a:endParaRPr>
            </a:p>
          </p:txBody>
        </p:sp>
        <p:sp>
          <p:nvSpPr>
            <p:cNvPr id="20" name="Round Same Side Corner Rectangle 19">
              <a:extLst>
                <a:ext uri="{FF2B5EF4-FFF2-40B4-BE49-F238E27FC236}">
                  <a16:creationId xmlns:a16="http://schemas.microsoft.com/office/drawing/2014/main" id="{7ABFF817-C914-55D9-0B2F-AC5DDED48B5A}"/>
                </a:ext>
              </a:extLst>
            </p:cNvPr>
            <p:cNvSpPr/>
            <p:nvPr/>
          </p:nvSpPr>
          <p:spPr>
            <a:xfrm>
              <a:off x="1643281" y="4277223"/>
              <a:ext cx="6864225" cy="369905"/>
            </a:xfrm>
            <a:prstGeom prst="round2SameRect">
              <a:avLst>
                <a:gd name="adj1" fmla="val 33688"/>
                <a:gd name="adj2" fmla="val 0"/>
              </a:avLst>
            </a:prstGeom>
            <a:solidFill>
              <a:srgbClr val="2D458A"/>
            </a:solid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algn="ctr"/>
              <a:r>
                <a:rPr lang="en-US" sz="1400" b="1" dirty="0">
                  <a:latin typeface="Cambria" panose="02040503050406030204" pitchFamily="18" charset="0"/>
                </a:rPr>
                <a:t>OBSERVATION 1</a:t>
              </a:r>
            </a:p>
          </p:txBody>
        </p:sp>
        <p:sp>
          <p:nvSpPr>
            <p:cNvPr id="21" name="TextBox 20">
              <a:extLst>
                <a:ext uri="{FF2B5EF4-FFF2-40B4-BE49-F238E27FC236}">
                  <a16:creationId xmlns:a16="http://schemas.microsoft.com/office/drawing/2014/main" id="{AD50C59B-597E-9199-B01C-D6FBC3EF0310}"/>
                </a:ext>
              </a:extLst>
            </p:cNvPr>
            <p:cNvSpPr txBox="1"/>
            <p:nvPr/>
          </p:nvSpPr>
          <p:spPr>
            <a:xfrm>
              <a:off x="1643281" y="4683331"/>
              <a:ext cx="6864225" cy="1058939"/>
            </a:xfrm>
            <a:prstGeom prst="rect">
              <a:avLst/>
            </a:prstGeom>
            <a:noFill/>
          </p:spPr>
          <p:txBody>
            <a:bodyPr wrap="square" lIns="180000" rtlCol="0">
              <a:spAutoFit/>
            </a:bodyPr>
            <a:lstStyle/>
            <a:p>
              <a:pPr algn="ctr"/>
              <a:r>
                <a:rPr lang="en-US" sz="2400" b="1" dirty="0">
                  <a:solidFill>
                    <a:srgbClr val="00B050"/>
                  </a:solidFill>
                  <a:latin typeface="Cambria"/>
                  <a:ea typeface="Cambria"/>
                </a:rPr>
                <a:t>Fewer DRAM cells</a:t>
              </a:r>
              <a:r>
                <a:rPr lang="en-US" sz="2400" b="1" dirty="0">
                  <a:solidFill>
                    <a:srgbClr val="C00000"/>
                  </a:solidFill>
                  <a:latin typeface="Cambria"/>
                  <a:ea typeface="Cambria"/>
                </a:rPr>
                <a:t> </a:t>
              </a:r>
              <a:r>
                <a:rPr lang="en-US" sz="2400" dirty="0">
                  <a:latin typeface="Cambria"/>
                  <a:ea typeface="Cambria"/>
                </a:rPr>
                <a:t>experience RowHammer bit flips</a:t>
              </a:r>
              <a:br>
                <a:rPr lang="en-US" sz="2400" dirty="0">
                  <a:latin typeface="Cambria"/>
                  <a:ea typeface="Cambria"/>
                </a:rPr>
              </a:br>
              <a:r>
                <a:rPr lang="en-US" sz="2400" dirty="0">
                  <a:latin typeface="Cambria"/>
                  <a:ea typeface="Cambria"/>
                </a:rPr>
                <a:t>under </a:t>
              </a:r>
              <a:r>
                <a:rPr lang="en-US" sz="2400" b="1" dirty="0">
                  <a:solidFill>
                    <a:schemeClr val="accent5">
                      <a:lumMod val="75000"/>
                    </a:schemeClr>
                  </a:solidFill>
                  <a:latin typeface="Cambria"/>
                  <a:ea typeface="Cambria"/>
                </a:rPr>
                <a:t>reduced </a:t>
              </a:r>
              <a:r>
                <a:rPr lang="en-US" sz="2400" b="1" dirty="0" err="1">
                  <a:solidFill>
                    <a:schemeClr val="accent5">
                      <a:lumMod val="75000"/>
                    </a:schemeClr>
                  </a:solidFill>
                  <a:latin typeface="Cambria"/>
                  <a:ea typeface="Cambria"/>
                </a:rPr>
                <a:t>wordline</a:t>
              </a:r>
              <a:r>
                <a:rPr lang="en-US" sz="2400" b="1" dirty="0">
                  <a:solidFill>
                    <a:schemeClr val="accent5">
                      <a:lumMod val="75000"/>
                    </a:schemeClr>
                  </a:solidFill>
                  <a:latin typeface="Cambria"/>
                  <a:ea typeface="Cambria"/>
                </a:rPr>
                <a:t> voltage</a:t>
              </a:r>
            </a:p>
          </p:txBody>
        </p:sp>
      </p:grpSp>
      <p:grpSp>
        <p:nvGrpSpPr>
          <p:cNvPr id="23" name="Group 22">
            <a:extLst>
              <a:ext uri="{FF2B5EF4-FFF2-40B4-BE49-F238E27FC236}">
                <a16:creationId xmlns:a16="http://schemas.microsoft.com/office/drawing/2014/main" id="{269D363B-1152-8827-6312-90F540757D5B}"/>
              </a:ext>
            </a:extLst>
          </p:cNvPr>
          <p:cNvGrpSpPr/>
          <p:nvPr/>
        </p:nvGrpSpPr>
        <p:grpSpPr>
          <a:xfrm>
            <a:off x="293723" y="5170830"/>
            <a:ext cx="8556554" cy="1151782"/>
            <a:chOff x="1643281" y="4277223"/>
            <a:chExt cx="6864225" cy="1467717"/>
          </a:xfrm>
        </p:grpSpPr>
        <p:sp>
          <p:nvSpPr>
            <p:cNvPr id="24" name="Rounded Rectangle 23">
              <a:extLst>
                <a:ext uri="{FF2B5EF4-FFF2-40B4-BE49-F238E27FC236}">
                  <a16:creationId xmlns:a16="http://schemas.microsoft.com/office/drawing/2014/main" id="{A80E284E-4F4B-0AF1-5F5B-4F900B83321F}"/>
                </a:ext>
              </a:extLst>
            </p:cNvPr>
            <p:cNvSpPr/>
            <p:nvPr/>
          </p:nvSpPr>
          <p:spPr>
            <a:xfrm>
              <a:off x="1643281" y="4277223"/>
              <a:ext cx="6864225" cy="1467717"/>
            </a:xfrm>
            <a:prstGeom prst="roundRect">
              <a:avLst>
                <a:gd name="adj" fmla="val 7357"/>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chemeClr val="tx1"/>
                </a:solidFill>
              </a:endParaRPr>
            </a:p>
          </p:txBody>
        </p:sp>
        <p:sp>
          <p:nvSpPr>
            <p:cNvPr id="25" name="Round Same Side Corner Rectangle 24">
              <a:extLst>
                <a:ext uri="{FF2B5EF4-FFF2-40B4-BE49-F238E27FC236}">
                  <a16:creationId xmlns:a16="http://schemas.microsoft.com/office/drawing/2014/main" id="{77A84F34-6910-414A-FC5F-30C14063DB2B}"/>
                </a:ext>
              </a:extLst>
            </p:cNvPr>
            <p:cNvSpPr/>
            <p:nvPr/>
          </p:nvSpPr>
          <p:spPr>
            <a:xfrm>
              <a:off x="1643281" y="4277223"/>
              <a:ext cx="6864225" cy="369905"/>
            </a:xfrm>
            <a:prstGeom prst="round2SameRect">
              <a:avLst>
                <a:gd name="adj1" fmla="val 33688"/>
                <a:gd name="adj2" fmla="val 0"/>
              </a:avLst>
            </a:prstGeom>
            <a:solidFill>
              <a:srgbClr val="2D458A"/>
            </a:solid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algn="ctr"/>
              <a:r>
                <a:rPr lang="en-US" sz="1400" b="1" dirty="0">
                  <a:latin typeface="Cambria" panose="02040503050406030204" pitchFamily="18" charset="0"/>
                </a:rPr>
                <a:t>OBSERVATION 2</a:t>
              </a:r>
            </a:p>
          </p:txBody>
        </p:sp>
        <p:sp>
          <p:nvSpPr>
            <p:cNvPr id="26" name="TextBox 25">
              <a:extLst>
                <a:ext uri="{FF2B5EF4-FFF2-40B4-BE49-F238E27FC236}">
                  <a16:creationId xmlns:a16="http://schemas.microsoft.com/office/drawing/2014/main" id="{52C134D5-9BC6-5260-0231-05E62E49C5FF}"/>
                </a:ext>
              </a:extLst>
            </p:cNvPr>
            <p:cNvSpPr txBox="1"/>
            <p:nvPr/>
          </p:nvSpPr>
          <p:spPr>
            <a:xfrm>
              <a:off x="1643281" y="4675316"/>
              <a:ext cx="6864225" cy="1058937"/>
            </a:xfrm>
            <a:prstGeom prst="rect">
              <a:avLst/>
            </a:prstGeom>
            <a:noFill/>
          </p:spPr>
          <p:txBody>
            <a:bodyPr wrap="square" lIns="180000" rtlCol="0">
              <a:spAutoFit/>
            </a:bodyPr>
            <a:lstStyle/>
            <a:p>
              <a:pPr algn="ctr"/>
              <a:r>
                <a:rPr lang="en-US" sz="2400" b="1" dirty="0">
                  <a:solidFill>
                    <a:schemeClr val="accent5">
                      <a:lumMod val="75000"/>
                    </a:schemeClr>
                  </a:solidFill>
                  <a:latin typeface="Cambria"/>
                  <a:ea typeface="Cambria"/>
                </a:rPr>
                <a:t>Reducing </a:t>
              </a:r>
              <a:r>
                <a:rPr lang="en-US" sz="2400" b="1" dirty="0" err="1">
                  <a:solidFill>
                    <a:schemeClr val="accent5">
                      <a:lumMod val="75000"/>
                    </a:schemeClr>
                  </a:solidFill>
                  <a:latin typeface="Cambria"/>
                  <a:ea typeface="Cambria"/>
                </a:rPr>
                <a:t>wordline</a:t>
              </a:r>
              <a:r>
                <a:rPr lang="en-US" sz="2400" b="1" dirty="0">
                  <a:solidFill>
                    <a:schemeClr val="accent5">
                      <a:lumMod val="75000"/>
                    </a:schemeClr>
                  </a:solidFill>
                  <a:latin typeface="Cambria"/>
                  <a:ea typeface="Cambria"/>
                </a:rPr>
                <a:t> voltage </a:t>
              </a:r>
              <a:r>
                <a:rPr lang="en-US" sz="2400" dirty="0">
                  <a:latin typeface="Cambria"/>
                  <a:ea typeface="Cambria"/>
                </a:rPr>
                <a:t>can</a:t>
              </a:r>
              <a:r>
                <a:rPr lang="en-US" sz="2400" b="1" dirty="0">
                  <a:solidFill>
                    <a:srgbClr val="C00000"/>
                  </a:solidFill>
                  <a:latin typeface="Cambria"/>
                  <a:ea typeface="Cambria"/>
                </a:rPr>
                <a:t> </a:t>
              </a:r>
              <a:r>
                <a:rPr lang="en-US" sz="2400" dirty="0">
                  <a:latin typeface="Cambria"/>
                  <a:ea typeface="Cambria"/>
                </a:rPr>
                <a:t>cause</a:t>
              </a:r>
              <a:r>
                <a:rPr lang="en-US" sz="2400" b="1" dirty="0">
                  <a:solidFill>
                    <a:srgbClr val="C00000"/>
                  </a:solidFill>
                  <a:latin typeface="Cambria"/>
                  <a:ea typeface="Cambria"/>
                </a:rPr>
                <a:t> more DRAM cells </a:t>
              </a:r>
              <a:br>
                <a:rPr lang="en-US" sz="2400" b="1" dirty="0">
                  <a:solidFill>
                    <a:srgbClr val="C00000"/>
                  </a:solidFill>
                  <a:latin typeface="Cambria"/>
                  <a:ea typeface="Cambria"/>
                </a:rPr>
              </a:br>
              <a:r>
                <a:rPr lang="en-US" sz="2400" dirty="0">
                  <a:latin typeface="Cambria"/>
                  <a:ea typeface="Cambria"/>
                </a:rPr>
                <a:t>to experience bit flips in</a:t>
              </a:r>
              <a:r>
                <a:rPr lang="en-US" sz="2400" b="1" dirty="0">
                  <a:solidFill>
                    <a:srgbClr val="C00000"/>
                  </a:solidFill>
                  <a:latin typeface="Cambria"/>
                  <a:ea typeface="Cambria"/>
                </a:rPr>
                <a:t> </a:t>
              </a:r>
              <a:r>
                <a:rPr lang="en-US" sz="2400" b="1" dirty="0">
                  <a:solidFill>
                    <a:srgbClr val="00B050"/>
                  </a:solidFill>
                  <a:latin typeface="Cambria"/>
                  <a:ea typeface="Cambria"/>
                </a:rPr>
                <a:t>a small fraction of rows (15.4%)</a:t>
              </a:r>
            </a:p>
          </p:txBody>
        </p:sp>
      </p:grpSp>
      <p:grpSp>
        <p:nvGrpSpPr>
          <p:cNvPr id="4" name="Group 3" hidden="1">
            <a:extLst>
              <a:ext uri="{FF2B5EF4-FFF2-40B4-BE49-F238E27FC236}">
                <a16:creationId xmlns:a16="http://schemas.microsoft.com/office/drawing/2014/main" id="{5CF28DEB-0344-7AEE-9688-6C521FCF4891}"/>
              </a:ext>
            </a:extLst>
          </p:cNvPr>
          <p:cNvGrpSpPr/>
          <p:nvPr/>
        </p:nvGrpSpPr>
        <p:grpSpPr>
          <a:xfrm>
            <a:off x="1408880" y="1499552"/>
            <a:ext cx="9671522" cy="3666249"/>
            <a:chOff x="1408880" y="1499552"/>
            <a:chExt cx="9671522" cy="3666249"/>
          </a:xfrm>
        </p:grpSpPr>
        <p:sp>
          <p:nvSpPr>
            <p:cNvPr id="27" name="Arc 26">
              <a:extLst>
                <a:ext uri="{FF2B5EF4-FFF2-40B4-BE49-F238E27FC236}">
                  <a16:creationId xmlns:a16="http://schemas.microsoft.com/office/drawing/2014/main" id="{212DE5D8-0E97-A4D1-E17B-866B9EFA18E4}"/>
                </a:ext>
              </a:extLst>
            </p:cNvPr>
            <p:cNvSpPr/>
            <p:nvPr/>
          </p:nvSpPr>
          <p:spPr>
            <a:xfrm rot="17238121">
              <a:off x="1819367" y="1116041"/>
              <a:ext cx="3639273" cy="4460248"/>
            </a:xfrm>
            <a:prstGeom prst="arc">
              <a:avLst>
                <a:gd name="adj1" fmla="val 17078555"/>
                <a:gd name="adj2" fmla="val 20130798"/>
              </a:avLst>
            </a:prstGeom>
            <a:ln w="7620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Arc 27">
              <a:extLst>
                <a:ext uri="{FF2B5EF4-FFF2-40B4-BE49-F238E27FC236}">
                  <a16:creationId xmlns:a16="http://schemas.microsoft.com/office/drawing/2014/main" id="{2ABB0F12-AF2B-5A8C-8C6C-3BBD7EBCE82E}"/>
                </a:ext>
              </a:extLst>
            </p:cNvPr>
            <p:cNvSpPr/>
            <p:nvPr/>
          </p:nvSpPr>
          <p:spPr>
            <a:xfrm rot="17238121">
              <a:off x="4471575" y="1112624"/>
              <a:ext cx="3639273" cy="4460248"/>
            </a:xfrm>
            <a:prstGeom prst="arc">
              <a:avLst>
                <a:gd name="adj1" fmla="val 16616947"/>
                <a:gd name="adj2" fmla="val 20130798"/>
              </a:avLst>
            </a:prstGeom>
            <a:ln w="7620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c 28">
              <a:extLst>
                <a:ext uri="{FF2B5EF4-FFF2-40B4-BE49-F238E27FC236}">
                  <a16:creationId xmlns:a16="http://schemas.microsoft.com/office/drawing/2014/main" id="{5FD31F91-79EF-DA4F-55BD-31B4B4E28F11}"/>
                </a:ext>
              </a:extLst>
            </p:cNvPr>
            <p:cNvSpPr/>
            <p:nvPr/>
          </p:nvSpPr>
          <p:spPr>
            <a:xfrm rot="17238121">
              <a:off x="7030641" y="1089065"/>
              <a:ext cx="3639273" cy="4460248"/>
            </a:xfrm>
            <a:prstGeom prst="arc">
              <a:avLst>
                <a:gd name="adj1" fmla="val 17517996"/>
                <a:gd name="adj2" fmla="val 20130798"/>
              </a:avLst>
            </a:prstGeom>
            <a:ln w="7620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 name="Group 4" hidden="1">
            <a:extLst>
              <a:ext uri="{FF2B5EF4-FFF2-40B4-BE49-F238E27FC236}">
                <a16:creationId xmlns:a16="http://schemas.microsoft.com/office/drawing/2014/main" id="{D35FF523-44E0-94A6-A195-2A1B3E6B5075}"/>
              </a:ext>
            </a:extLst>
          </p:cNvPr>
          <p:cNvGrpSpPr/>
          <p:nvPr/>
        </p:nvGrpSpPr>
        <p:grpSpPr>
          <a:xfrm>
            <a:off x="1516545" y="1383522"/>
            <a:ext cx="7188535" cy="1513695"/>
            <a:chOff x="1516545" y="1383522"/>
            <a:chExt cx="7188535" cy="1513695"/>
          </a:xfrm>
        </p:grpSpPr>
        <p:sp>
          <p:nvSpPr>
            <p:cNvPr id="31" name="Freeform 30">
              <a:extLst>
                <a:ext uri="{FF2B5EF4-FFF2-40B4-BE49-F238E27FC236}">
                  <a16:creationId xmlns:a16="http://schemas.microsoft.com/office/drawing/2014/main" id="{4048C4EA-4050-BC02-9123-650AD5280652}"/>
                </a:ext>
              </a:extLst>
            </p:cNvPr>
            <p:cNvSpPr/>
            <p:nvPr/>
          </p:nvSpPr>
          <p:spPr>
            <a:xfrm>
              <a:off x="1516545" y="1385066"/>
              <a:ext cx="2062897" cy="1512151"/>
            </a:xfrm>
            <a:custGeom>
              <a:avLst/>
              <a:gdLst>
                <a:gd name="connsiteX0" fmla="*/ 0 w 2611225"/>
                <a:gd name="connsiteY0" fmla="*/ 0 h 1819373"/>
                <a:gd name="connsiteX1" fmla="*/ 2611225 w 2611225"/>
                <a:gd name="connsiteY1" fmla="*/ 0 h 1819373"/>
                <a:gd name="connsiteX2" fmla="*/ 2611225 w 2611225"/>
                <a:gd name="connsiteY2" fmla="*/ 641023 h 1819373"/>
                <a:gd name="connsiteX3" fmla="*/ 1282045 w 2611225"/>
                <a:gd name="connsiteY3" fmla="*/ 641023 h 1819373"/>
                <a:gd name="connsiteX4" fmla="*/ 1272619 w 2611225"/>
                <a:gd name="connsiteY4" fmla="*/ 1819373 h 1819373"/>
                <a:gd name="connsiteX5" fmla="*/ 0 w 2611225"/>
                <a:gd name="connsiteY5" fmla="*/ 1819373 h 1819373"/>
                <a:gd name="connsiteX6" fmla="*/ 0 w 2611225"/>
                <a:gd name="connsiteY6" fmla="*/ 0 h 181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225" h="1819373">
                  <a:moveTo>
                    <a:pt x="0" y="0"/>
                  </a:moveTo>
                  <a:lnTo>
                    <a:pt x="2611225" y="0"/>
                  </a:lnTo>
                  <a:lnTo>
                    <a:pt x="2611225" y="641023"/>
                  </a:lnTo>
                  <a:lnTo>
                    <a:pt x="1282045" y="641023"/>
                  </a:lnTo>
                  <a:lnTo>
                    <a:pt x="1272619" y="1819373"/>
                  </a:lnTo>
                  <a:lnTo>
                    <a:pt x="0" y="1819373"/>
                  </a:lnTo>
                  <a:lnTo>
                    <a:pt x="0" y="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a:extLst>
                <a:ext uri="{FF2B5EF4-FFF2-40B4-BE49-F238E27FC236}">
                  <a16:creationId xmlns:a16="http://schemas.microsoft.com/office/drawing/2014/main" id="{AA39A1B5-7814-408F-102F-F4B7E1DE7091}"/>
                </a:ext>
              </a:extLst>
            </p:cNvPr>
            <p:cNvSpPr/>
            <p:nvPr/>
          </p:nvSpPr>
          <p:spPr>
            <a:xfrm>
              <a:off x="4062263" y="1385066"/>
              <a:ext cx="2076245" cy="1512151"/>
            </a:xfrm>
            <a:custGeom>
              <a:avLst/>
              <a:gdLst>
                <a:gd name="connsiteX0" fmla="*/ 0 w 2611225"/>
                <a:gd name="connsiteY0" fmla="*/ 0 h 1819373"/>
                <a:gd name="connsiteX1" fmla="*/ 2611225 w 2611225"/>
                <a:gd name="connsiteY1" fmla="*/ 0 h 1819373"/>
                <a:gd name="connsiteX2" fmla="*/ 2611225 w 2611225"/>
                <a:gd name="connsiteY2" fmla="*/ 641023 h 1819373"/>
                <a:gd name="connsiteX3" fmla="*/ 1282045 w 2611225"/>
                <a:gd name="connsiteY3" fmla="*/ 641023 h 1819373"/>
                <a:gd name="connsiteX4" fmla="*/ 1272619 w 2611225"/>
                <a:gd name="connsiteY4" fmla="*/ 1819373 h 1819373"/>
                <a:gd name="connsiteX5" fmla="*/ 0 w 2611225"/>
                <a:gd name="connsiteY5" fmla="*/ 1819373 h 1819373"/>
                <a:gd name="connsiteX6" fmla="*/ 0 w 2611225"/>
                <a:gd name="connsiteY6" fmla="*/ 0 h 181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225" h="1819373">
                  <a:moveTo>
                    <a:pt x="0" y="0"/>
                  </a:moveTo>
                  <a:lnTo>
                    <a:pt x="2611225" y="0"/>
                  </a:lnTo>
                  <a:lnTo>
                    <a:pt x="2611225" y="641023"/>
                  </a:lnTo>
                  <a:lnTo>
                    <a:pt x="1282045" y="641023"/>
                  </a:lnTo>
                  <a:lnTo>
                    <a:pt x="1272619" y="1819373"/>
                  </a:lnTo>
                  <a:lnTo>
                    <a:pt x="0" y="1819373"/>
                  </a:lnTo>
                  <a:lnTo>
                    <a:pt x="0" y="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33" name="Freeform 32">
              <a:extLst>
                <a:ext uri="{FF2B5EF4-FFF2-40B4-BE49-F238E27FC236}">
                  <a16:creationId xmlns:a16="http://schemas.microsoft.com/office/drawing/2014/main" id="{A30F888B-5D7A-F605-20AF-F724BD9AB7C5}"/>
                </a:ext>
              </a:extLst>
            </p:cNvPr>
            <p:cNvSpPr/>
            <p:nvPr/>
          </p:nvSpPr>
          <p:spPr>
            <a:xfrm>
              <a:off x="6636281" y="1383522"/>
              <a:ext cx="2068799" cy="1512151"/>
            </a:xfrm>
            <a:custGeom>
              <a:avLst/>
              <a:gdLst>
                <a:gd name="connsiteX0" fmla="*/ 0 w 2611225"/>
                <a:gd name="connsiteY0" fmla="*/ 0 h 1819373"/>
                <a:gd name="connsiteX1" fmla="*/ 2611225 w 2611225"/>
                <a:gd name="connsiteY1" fmla="*/ 0 h 1819373"/>
                <a:gd name="connsiteX2" fmla="*/ 2611225 w 2611225"/>
                <a:gd name="connsiteY2" fmla="*/ 641023 h 1819373"/>
                <a:gd name="connsiteX3" fmla="*/ 1282045 w 2611225"/>
                <a:gd name="connsiteY3" fmla="*/ 641023 h 1819373"/>
                <a:gd name="connsiteX4" fmla="*/ 1272619 w 2611225"/>
                <a:gd name="connsiteY4" fmla="*/ 1819373 h 1819373"/>
                <a:gd name="connsiteX5" fmla="*/ 0 w 2611225"/>
                <a:gd name="connsiteY5" fmla="*/ 1819373 h 1819373"/>
                <a:gd name="connsiteX6" fmla="*/ 0 w 2611225"/>
                <a:gd name="connsiteY6" fmla="*/ 0 h 181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225" h="1819373">
                  <a:moveTo>
                    <a:pt x="0" y="0"/>
                  </a:moveTo>
                  <a:lnTo>
                    <a:pt x="2611225" y="0"/>
                  </a:lnTo>
                  <a:lnTo>
                    <a:pt x="2611225" y="641023"/>
                  </a:lnTo>
                  <a:lnTo>
                    <a:pt x="1282045" y="641023"/>
                  </a:lnTo>
                  <a:lnTo>
                    <a:pt x="1272619" y="1819373"/>
                  </a:lnTo>
                  <a:lnTo>
                    <a:pt x="0" y="1819373"/>
                  </a:lnTo>
                  <a:lnTo>
                    <a:pt x="0" y="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D5FD7949-9230-52C0-DCBF-0D4F2C5BC52D}"/>
              </a:ext>
            </a:extLst>
          </p:cNvPr>
          <p:cNvSpPr txBox="1"/>
          <p:nvPr/>
        </p:nvSpPr>
        <p:spPr>
          <a:xfrm rot="16200000">
            <a:off x="-646271" y="1667152"/>
            <a:ext cx="2441881" cy="677108"/>
          </a:xfrm>
          <a:prstGeom prst="rect">
            <a:avLst/>
          </a:prstGeom>
          <a:solidFill>
            <a:schemeClr val="bg1"/>
          </a:solidFill>
        </p:spPr>
        <p:txBody>
          <a:bodyPr wrap="square" rtlCol="0">
            <a:spAutoFit/>
          </a:bodyPr>
          <a:lstStyle/>
          <a:p>
            <a:pPr algn="ctr"/>
            <a:r>
              <a:rPr lang="en-US" sz="2400" dirty="0">
                <a:latin typeface="Cambria" panose="02040503050406030204" pitchFamily="18" charset="0"/>
              </a:rPr>
              <a:t>Bit Error Rate</a:t>
            </a:r>
          </a:p>
          <a:p>
            <a:pPr algn="ctr"/>
            <a:r>
              <a:rPr lang="en-US" sz="1400" dirty="0">
                <a:latin typeface="Cambria" panose="02040503050406030204" pitchFamily="18" charset="0"/>
              </a:rPr>
              <a:t>(Normalized to VPP=2.5V)</a:t>
            </a:r>
          </a:p>
        </p:txBody>
      </p:sp>
      <p:sp>
        <p:nvSpPr>
          <p:cNvPr id="2" name="TextBox 1">
            <a:extLst>
              <a:ext uri="{FF2B5EF4-FFF2-40B4-BE49-F238E27FC236}">
                <a16:creationId xmlns:a16="http://schemas.microsoft.com/office/drawing/2014/main" id="{86D01BA5-8FA8-1D8D-BACD-C3C60A06FD88}"/>
              </a:ext>
            </a:extLst>
          </p:cNvPr>
          <p:cNvSpPr txBox="1"/>
          <p:nvPr/>
        </p:nvSpPr>
        <p:spPr>
          <a:xfrm>
            <a:off x="1550441" y="648907"/>
            <a:ext cx="2043487" cy="369332"/>
          </a:xfrm>
          <a:prstGeom prst="rect">
            <a:avLst/>
          </a:prstGeom>
          <a:noFill/>
        </p:spPr>
        <p:txBody>
          <a:bodyPr wrap="square" rtlCol="0">
            <a:spAutoFit/>
          </a:bodyPr>
          <a:lstStyle/>
          <a:p>
            <a:pPr algn="ctr"/>
            <a:r>
              <a:rPr lang="en-US" dirty="0">
                <a:latin typeface="Cambria" panose="02040503050406030204" pitchFamily="18" charset="0"/>
              </a:rPr>
              <a:t>Mfr. A</a:t>
            </a:r>
          </a:p>
        </p:txBody>
      </p:sp>
      <p:sp>
        <p:nvSpPr>
          <p:cNvPr id="34" name="TextBox 33">
            <a:extLst>
              <a:ext uri="{FF2B5EF4-FFF2-40B4-BE49-F238E27FC236}">
                <a16:creationId xmlns:a16="http://schemas.microsoft.com/office/drawing/2014/main" id="{839DC1C3-8087-5F80-F369-192573A8D6EA}"/>
              </a:ext>
            </a:extLst>
          </p:cNvPr>
          <p:cNvSpPr txBox="1"/>
          <p:nvPr/>
        </p:nvSpPr>
        <p:spPr>
          <a:xfrm>
            <a:off x="4090897" y="654824"/>
            <a:ext cx="2043487" cy="369332"/>
          </a:xfrm>
          <a:prstGeom prst="rect">
            <a:avLst/>
          </a:prstGeom>
          <a:noFill/>
        </p:spPr>
        <p:txBody>
          <a:bodyPr wrap="square" rtlCol="0">
            <a:spAutoFit/>
          </a:bodyPr>
          <a:lstStyle/>
          <a:p>
            <a:pPr algn="ctr"/>
            <a:r>
              <a:rPr lang="en-US" dirty="0">
                <a:latin typeface="Cambria" panose="02040503050406030204" pitchFamily="18" charset="0"/>
              </a:rPr>
              <a:t>Mfr. B</a:t>
            </a:r>
          </a:p>
        </p:txBody>
      </p:sp>
      <p:sp>
        <p:nvSpPr>
          <p:cNvPr id="35" name="TextBox 34">
            <a:extLst>
              <a:ext uri="{FF2B5EF4-FFF2-40B4-BE49-F238E27FC236}">
                <a16:creationId xmlns:a16="http://schemas.microsoft.com/office/drawing/2014/main" id="{67BF0503-6A14-672A-0E2A-2B3CE5F17D33}"/>
              </a:ext>
            </a:extLst>
          </p:cNvPr>
          <p:cNvSpPr txBox="1"/>
          <p:nvPr/>
        </p:nvSpPr>
        <p:spPr>
          <a:xfrm>
            <a:off x="6617841" y="649829"/>
            <a:ext cx="2043487" cy="369332"/>
          </a:xfrm>
          <a:prstGeom prst="rect">
            <a:avLst/>
          </a:prstGeom>
          <a:noFill/>
        </p:spPr>
        <p:txBody>
          <a:bodyPr wrap="square" rtlCol="0">
            <a:spAutoFit/>
          </a:bodyPr>
          <a:lstStyle/>
          <a:p>
            <a:pPr algn="ctr"/>
            <a:r>
              <a:rPr lang="en-US" dirty="0">
                <a:latin typeface="Cambria" panose="02040503050406030204" pitchFamily="18" charset="0"/>
              </a:rPr>
              <a:t>Mfr. C</a:t>
            </a:r>
          </a:p>
        </p:txBody>
      </p:sp>
    </p:spTree>
    <p:extLst>
      <p:ext uri="{BB962C8B-B14F-4D97-AF65-F5344CB8AC3E}">
        <p14:creationId xmlns:p14="http://schemas.microsoft.com/office/powerpoint/2010/main" val="263961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74BF856-AE64-824C-82C3-B2320E69618B}"/>
              </a:ext>
            </a:extLst>
          </p:cNvPr>
          <p:cNvPicPr>
            <a:picLocks noChangeAspect="1"/>
          </p:cNvPicPr>
          <p:nvPr/>
        </p:nvPicPr>
        <p:blipFill rotWithShape="1">
          <a:blip r:embed="rId3">
            <a:extLst>
              <a:ext uri="{28A0092B-C50C-407E-A947-70E740481C1C}">
                <a14:useLocalDpi xmlns:a14="http://schemas.microsoft.com/office/drawing/2010/main" val="0"/>
              </a:ext>
            </a:extLst>
          </a:blip>
          <a:srcRect l="1719" r="1719"/>
          <a:stretch/>
        </p:blipFill>
        <p:spPr>
          <a:xfrm>
            <a:off x="3099549" y="1134992"/>
            <a:ext cx="2934000" cy="2735912"/>
          </a:xfrm>
          <a:prstGeom prst="rect">
            <a:avLst/>
          </a:prstGeom>
        </p:spPr>
      </p:pic>
      <p:sp>
        <p:nvSpPr>
          <p:cNvPr id="37" name="Rectangle 36">
            <a:extLst>
              <a:ext uri="{FF2B5EF4-FFF2-40B4-BE49-F238E27FC236}">
                <a16:creationId xmlns:a16="http://schemas.microsoft.com/office/drawing/2014/main" id="{6BB77D66-4185-BD2B-1AC5-9C03DD4D6519}"/>
              </a:ext>
            </a:extLst>
          </p:cNvPr>
          <p:cNvSpPr/>
          <p:nvPr/>
        </p:nvSpPr>
        <p:spPr>
          <a:xfrm>
            <a:off x="3235768" y="1306054"/>
            <a:ext cx="2720715" cy="2380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BCEC5A3-479A-5541-8294-D2D82846756A}"/>
              </a:ext>
            </a:extLst>
          </p:cNvPr>
          <p:cNvSpPr txBox="1"/>
          <p:nvPr/>
        </p:nvSpPr>
        <p:spPr>
          <a:xfrm>
            <a:off x="2778897" y="4077969"/>
            <a:ext cx="3586203" cy="461665"/>
          </a:xfrm>
          <a:prstGeom prst="rect">
            <a:avLst/>
          </a:prstGeom>
          <a:solidFill>
            <a:schemeClr val="bg1"/>
          </a:solidFill>
        </p:spPr>
        <p:txBody>
          <a:bodyPr wrap="square" rtlCol="0">
            <a:spAutoFit/>
          </a:bodyPr>
          <a:lstStyle/>
          <a:p>
            <a:pPr algn="ctr"/>
            <a:r>
              <a:rPr lang="en-US" sz="2400" dirty="0" err="1">
                <a:latin typeface="Cambria" panose="02040503050406030204" pitchFamily="18" charset="0"/>
              </a:rPr>
              <a:t>Wordline</a:t>
            </a:r>
            <a:r>
              <a:rPr lang="en-US" sz="2400" dirty="0">
                <a:latin typeface="Cambria" panose="02040503050406030204" pitchFamily="18" charset="0"/>
              </a:rPr>
              <a:t> Voltage: VPP (V)</a:t>
            </a:r>
          </a:p>
        </p:txBody>
      </p:sp>
      <p:sp>
        <p:nvSpPr>
          <p:cNvPr id="12" name="TextBox 11">
            <a:extLst>
              <a:ext uri="{FF2B5EF4-FFF2-40B4-BE49-F238E27FC236}">
                <a16:creationId xmlns:a16="http://schemas.microsoft.com/office/drawing/2014/main" id="{E4193640-E44A-9543-9FEA-E8BDD6C9D4AD}"/>
              </a:ext>
            </a:extLst>
          </p:cNvPr>
          <p:cNvSpPr txBox="1"/>
          <p:nvPr/>
        </p:nvSpPr>
        <p:spPr>
          <a:xfrm rot="16200000">
            <a:off x="520141" y="2054363"/>
            <a:ext cx="3092508" cy="1015663"/>
          </a:xfrm>
          <a:prstGeom prst="rect">
            <a:avLst/>
          </a:prstGeom>
          <a:solidFill>
            <a:schemeClr val="bg1"/>
          </a:solidFill>
        </p:spPr>
        <p:txBody>
          <a:bodyPr wrap="square" rtlCol="0">
            <a:spAutoFit/>
          </a:bodyPr>
          <a:lstStyle/>
          <a:p>
            <a:pPr algn="ctr"/>
            <a:r>
              <a:rPr lang="en-US" sz="2000" dirty="0">
                <a:latin typeface="Cambria" panose="02040503050406030204" pitchFamily="18" charset="0"/>
              </a:rPr>
              <a:t>Minimum Activation Count to Induce the First Bit Flip</a:t>
            </a:r>
          </a:p>
          <a:p>
            <a:pPr algn="ctr"/>
            <a:r>
              <a:rPr lang="en-US" dirty="0">
                <a:latin typeface="Cambria" panose="02040503050406030204" pitchFamily="18" charset="0"/>
              </a:rPr>
              <a:t>(Normalized to VPP=2.5V)</a:t>
            </a:r>
          </a:p>
        </p:txBody>
      </p:sp>
      <p:sp>
        <p:nvSpPr>
          <p:cNvPr id="22" name="Title 1">
            <a:extLst>
              <a:ext uri="{FF2B5EF4-FFF2-40B4-BE49-F238E27FC236}">
                <a16:creationId xmlns:a16="http://schemas.microsoft.com/office/drawing/2014/main" id="{1DAF10B2-6571-5A4E-B3FB-A38CB7194DF3}"/>
              </a:ext>
            </a:extLst>
          </p:cNvPr>
          <p:cNvSpPr>
            <a:spLocks noGrp="1"/>
          </p:cNvSpPr>
          <p:nvPr>
            <p:ph type="title"/>
          </p:nvPr>
        </p:nvSpPr>
        <p:spPr>
          <a:xfrm>
            <a:off x="189560" y="0"/>
            <a:ext cx="8798061" cy="770467"/>
          </a:xfrm>
        </p:spPr>
        <p:txBody>
          <a:bodyPr/>
          <a:lstStyle/>
          <a:p>
            <a:r>
              <a:rPr lang="en-US" dirty="0" err="1"/>
              <a:t>Wordline</a:t>
            </a:r>
            <a:r>
              <a:rPr lang="en-US" dirty="0"/>
              <a:t> Voltage’s Effect on RowHammer</a:t>
            </a:r>
            <a:endParaRPr lang="en-US" baseline="-25000" dirty="0"/>
          </a:p>
        </p:txBody>
      </p:sp>
      <p:sp>
        <p:nvSpPr>
          <p:cNvPr id="18" name="TextBox 17">
            <a:extLst>
              <a:ext uri="{FF2B5EF4-FFF2-40B4-BE49-F238E27FC236}">
                <a16:creationId xmlns:a16="http://schemas.microsoft.com/office/drawing/2014/main" id="{AC8809E0-0AC6-A9C6-FC83-ECA04CAFAC57}"/>
              </a:ext>
            </a:extLst>
          </p:cNvPr>
          <p:cNvSpPr txBox="1"/>
          <p:nvPr/>
        </p:nvSpPr>
        <p:spPr>
          <a:xfrm>
            <a:off x="2551779" y="1012521"/>
            <a:ext cx="609735" cy="2923877"/>
          </a:xfrm>
          <a:prstGeom prst="rect">
            <a:avLst/>
          </a:prstGeom>
          <a:noFill/>
        </p:spPr>
        <p:txBody>
          <a:bodyPr wrap="square" rtlCol="0">
            <a:spAutoFit/>
          </a:bodyPr>
          <a:lstStyle/>
          <a:p>
            <a:pPr algn="ctr"/>
            <a:r>
              <a:rPr lang="en-US" sz="2400" dirty="0">
                <a:latin typeface="Cambria" panose="02040503050406030204" pitchFamily="18" charset="0"/>
              </a:rPr>
              <a:t>2.0</a:t>
            </a:r>
          </a:p>
          <a:p>
            <a:pPr algn="ctr"/>
            <a:endParaRPr lang="en-US" sz="300" dirty="0">
              <a:latin typeface="Cambria" panose="02040503050406030204" pitchFamily="18" charset="0"/>
            </a:endParaRPr>
          </a:p>
          <a:p>
            <a:pPr algn="ctr"/>
            <a:r>
              <a:rPr lang="en-US" sz="2400" dirty="0">
                <a:latin typeface="Cambria" panose="02040503050406030204" pitchFamily="18" charset="0"/>
              </a:rPr>
              <a:t>1.8</a:t>
            </a:r>
          </a:p>
          <a:p>
            <a:pPr algn="ctr"/>
            <a:endParaRPr lang="en-US" sz="300" dirty="0">
              <a:latin typeface="Cambria" panose="02040503050406030204" pitchFamily="18" charset="0"/>
            </a:endParaRPr>
          </a:p>
          <a:p>
            <a:pPr algn="ctr"/>
            <a:r>
              <a:rPr lang="en-US" sz="2400" dirty="0">
                <a:latin typeface="Cambria" panose="02040503050406030204" pitchFamily="18" charset="0"/>
              </a:rPr>
              <a:t>1.6</a:t>
            </a:r>
          </a:p>
          <a:p>
            <a:pPr algn="ctr"/>
            <a:endParaRPr lang="en-US" sz="300" dirty="0">
              <a:latin typeface="Cambria" panose="02040503050406030204" pitchFamily="18" charset="0"/>
            </a:endParaRPr>
          </a:p>
          <a:p>
            <a:pPr algn="ctr"/>
            <a:r>
              <a:rPr lang="en-US" sz="2400" dirty="0">
                <a:latin typeface="Cambria" panose="02040503050406030204" pitchFamily="18" charset="0"/>
              </a:rPr>
              <a:t>1.4</a:t>
            </a:r>
          </a:p>
          <a:p>
            <a:pPr lvl="0" algn="ctr"/>
            <a:r>
              <a:rPr lang="en-US" sz="2400" dirty="0">
                <a:solidFill>
                  <a:prstClr val="black"/>
                </a:solidFill>
                <a:latin typeface="Cambria" panose="02040503050406030204" pitchFamily="18" charset="0"/>
              </a:rPr>
              <a:t>1.2</a:t>
            </a:r>
          </a:p>
          <a:p>
            <a:pPr lvl="0" algn="ctr"/>
            <a:endParaRPr lang="en-US" sz="300" dirty="0">
              <a:solidFill>
                <a:prstClr val="black"/>
              </a:solidFill>
              <a:latin typeface="Cambria" panose="02040503050406030204" pitchFamily="18" charset="0"/>
            </a:endParaRPr>
          </a:p>
          <a:p>
            <a:pPr algn="ctr"/>
            <a:r>
              <a:rPr lang="en-US" sz="2400" dirty="0">
                <a:latin typeface="Cambria" panose="02040503050406030204" pitchFamily="18" charset="0"/>
              </a:rPr>
              <a:t>1.0</a:t>
            </a:r>
          </a:p>
          <a:p>
            <a:pPr algn="ctr"/>
            <a:endParaRPr lang="en-US" sz="400" dirty="0">
              <a:latin typeface="Cambria" panose="02040503050406030204" pitchFamily="18" charset="0"/>
            </a:endParaRPr>
          </a:p>
          <a:p>
            <a:pPr algn="ctr"/>
            <a:r>
              <a:rPr lang="en-US" sz="2400" dirty="0">
                <a:latin typeface="Cambria" panose="02040503050406030204" pitchFamily="18" charset="0"/>
              </a:rPr>
              <a:t>0.8</a:t>
            </a:r>
            <a:endParaRPr lang="en-US" sz="2800" dirty="0">
              <a:latin typeface="Cambria" panose="02040503050406030204" pitchFamily="18" charset="0"/>
            </a:endParaRPr>
          </a:p>
        </p:txBody>
      </p:sp>
      <p:sp>
        <p:nvSpPr>
          <p:cNvPr id="2" name="Rectangle 1">
            <a:extLst>
              <a:ext uri="{FF2B5EF4-FFF2-40B4-BE49-F238E27FC236}">
                <a16:creationId xmlns:a16="http://schemas.microsoft.com/office/drawing/2014/main" id="{26FC0F4F-6075-4D39-1F51-5739FDC28CFB}"/>
              </a:ext>
            </a:extLst>
          </p:cNvPr>
          <p:cNvSpPr/>
          <p:nvPr/>
        </p:nvSpPr>
        <p:spPr>
          <a:xfrm>
            <a:off x="3005846" y="3883169"/>
            <a:ext cx="3359254" cy="19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7E20B31-0FE0-0DAA-8CFA-AD14118B22D5}"/>
              </a:ext>
            </a:extLst>
          </p:cNvPr>
          <p:cNvSpPr txBox="1"/>
          <p:nvPr/>
        </p:nvSpPr>
        <p:spPr>
          <a:xfrm>
            <a:off x="2961458" y="3749664"/>
            <a:ext cx="3277562" cy="461665"/>
          </a:xfrm>
          <a:prstGeom prst="rect">
            <a:avLst/>
          </a:prstGeom>
          <a:noFill/>
        </p:spPr>
        <p:txBody>
          <a:bodyPr wrap="square" rtlCol="0">
            <a:spAutoFit/>
          </a:bodyPr>
          <a:lstStyle/>
          <a:p>
            <a:r>
              <a:rPr lang="en-US" sz="2400" dirty="0">
                <a:latin typeface="Cambria" panose="02040503050406030204" pitchFamily="18" charset="0"/>
              </a:rPr>
              <a:t>1.5  1.7  1.9  2.1  2.3  2.5</a:t>
            </a:r>
          </a:p>
        </p:txBody>
      </p:sp>
      <p:grpSp>
        <p:nvGrpSpPr>
          <p:cNvPr id="20" name="Group 19">
            <a:extLst>
              <a:ext uri="{FF2B5EF4-FFF2-40B4-BE49-F238E27FC236}">
                <a16:creationId xmlns:a16="http://schemas.microsoft.com/office/drawing/2014/main" id="{315E1AE6-C359-B76E-3E4E-CBB690B687D8}"/>
              </a:ext>
            </a:extLst>
          </p:cNvPr>
          <p:cNvGrpSpPr/>
          <p:nvPr/>
        </p:nvGrpSpPr>
        <p:grpSpPr>
          <a:xfrm>
            <a:off x="293723" y="5170827"/>
            <a:ext cx="8556554" cy="1152276"/>
            <a:chOff x="1643281" y="4277223"/>
            <a:chExt cx="6864225" cy="1468347"/>
          </a:xfrm>
        </p:grpSpPr>
        <p:sp>
          <p:nvSpPr>
            <p:cNvPr id="21" name="Rounded Rectangle 20">
              <a:extLst>
                <a:ext uri="{FF2B5EF4-FFF2-40B4-BE49-F238E27FC236}">
                  <a16:creationId xmlns:a16="http://schemas.microsoft.com/office/drawing/2014/main" id="{4EA18F79-8524-A1F2-EAEA-B2E8C35C0B81}"/>
                </a:ext>
              </a:extLst>
            </p:cNvPr>
            <p:cNvSpPr/>
            <p:nvPr/>
          </p:nvSpPr>
          <p:spPr>
            <a:xfrm>
              <a:off x="1643281" y="4277223"/>
              <a:ext cx="6864225" cy="1467717"/>
            </a:xfrm>
            <a:prstGeom prst="roundRect">
              <a:avLst>
                <a:gd name="adj" fmla="val 7357"/>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chemeClr val="tx1"/>
                </a:solidFill>
              </a:endParaRPr>
            </a:p>
          </p:txBody>
        </p:sp>
        <p:sp>
          <p:nvSpPr>
            <p:cNvPr id="23" name="Round Same Side Corner Rectangle 22">
              <a:extLst>
                <a:ext uri="{FF2B5EF4-FFF2-40B4-BE49-F238E27FC236}">
                  <a16:creationId xmlns:a16="http://schemas.microsoft.com/office/drawing/2014/main" id="{DE7CDD69-AC5B-454E-12F0-360854D9B872}"/>
                </a:ext>
              </a:extLst>
            </p:cNvPr>
            <p:cNvSpPr/>
            <p:nvPr/>
          </p:nvSpPr>
          <p:spPr>
            <a:xfrm>
              <a:off x="1643281" y="4277223"/>
              <a:ext cx="6864225" cy="369905"/>
            </a:xfrm>
            <a:prstGeom prst="round2SameRect">
              <a:avLst>
                <a:gd name="adj1" fmla="val 33688"/>
                <a:gd name="adj2" fmla="val 0"/>
              </a:avLst>
            </a:prstGeom>
            <a:solidFill>
              <a:srgbClr val="2D458A"/>
            </a:solid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algn="ctr"/>
              <a:r>
                <a:rPr lang="en-US" sz="1400" b="1" dirty="0">
                  <a:latin typeface="Cambria" panose="02040503050406030204" pitchFamily="18" charset="0"/>
                </a:rPr>
                <a:t>OBSERVATION 4</a:t>
              </a:r>
            </a:p>
          </p:txBody>
        </p:sp>
        <p:sp>
          <p:nvSpPr>
            <p:cNvPr id="24" name="TextBox 23">
              <a:extLst>
                <a:ext uri="{FF2B5EF4-FFF2-40B4-BE49-F238E27FC236}">
                  <a16:creationId xmlns:a16="http://schemas.microsoft.com/office/drawing/2014/main" id="{F0D276EA-09A3-5F7E-23D3-AE86174CA055}"/>
                </a:ext>
              </a:extLst>
            </p:cNvPr>
            <p:cNvSpPr txBox="1"/>
            <p:nvPr/>
          </p:nvSpPr>
          <p:spPr>
            <a:xfrm>
              <a:off x="1643281" y="4686629"/>
              <a:ext cx="6864225" cy="1058941"/>
            </a:xfrm>
            <a:prstGeom prst="rect">
              <a:avLst/>
            </a:prstGeom>
            <a:noFill/>
          </p:spPr>
          <p:txBody>
            <a:bodyPr wrap="square" lIns="180000" rtlCol="0">
              <a:spAutoFit/>
            </a:bodyPr>
            <a:lstStyle/>
            <a:p>
              <a:pPr algn="ctr"/>
              <a:r>
                <a:rPr lang="en-US" sz="2400" dirty="0">
                  <a:latin typeface="Cambria"/>
                  <a:ea typeface="Cambria"/>
                </a:rPr>
                <a:t>The first bit flip occurs at</a:t>
              </a:r>
              <a:r>
                <a:rPr lang="en-US" sz="2400" b="1" dirty="0">
                  <a:solidFill>
                    <a:srgbClr val="C00000"/>
                  </a:solidFill>
                  <a:latin typeface="Cambria"/>
                  <a:ea typeface="Cambria"/>
                </a:rPr>
                <a:t> </a:t>
              </a:r>
              <a:r>
                <a:rPr lang="en-US" sz="2400" b="1" dirty="0">
                  <a:solidFill>
                    <a:srgbClr val="00B050"/>
                  </a:solidFill>
                  <a:latin typeface="Cambria"/>
                  <a:ea typeface="Cambria"/>
                </a:rPr>
                <a:t>higher activation counts</a:t>
              </a:r>
              <a:r>
                <a:rPr lang="en-US" sz="2400" b="1" dirty="0">
                  <a:solidFill>
                    <a:srgbClr val="C00000"/>
                  </a:solidFill>
                  <a:latin typeface="Cambria"/>
                  <a:ea typeface="Cambria"/>
                </a:rPr>
                <a:t> </a:t>
              </a:r>
            </a:p>
            <a:p>
              <a:pPr algn="ctr"/>
              <a:r>
                <a:rPr lang="en-US" sz="2400" dirty="0">
                  <a:latin typeface="Cambria"/>
                  <a:ea typeface="Cambria"/>
                </a:rPr>
                <a:t>as</a:t>
              </a:r>
              <a:r>
                <a:rPr lang="en-US" sz="2400" b="1" dirty="0">
                  <a:solidFill>
                    <a:srgbClr val="C00000"/>
                  </a:solidFill>
                  <a:latin typeface="Cambria"/>
                  <a:ea typeface="Cambria"/>
                </a:rPr>
                <a:t> </a:t>
              </a:r>
              <a:r>
                <a:rPr lang="en-US" sz="2400" b="1" dirty="0" err="1">
                  <a:solidFill>
                    <a:schemeClr val="accent5">
                      <a:lumMod val="75000"/>
                    </a:schemeClr>
                  </a:solidFill>
                  <a:latin typeface="Cambria"/>
                  <a:ea typeface="Cambria"/>
                </a:rPr>
                <a:t>wordline</a:t>
              </a:r>
              <a:r>
                <a:rPr lang="en-US" sz="2400" b="1" dirty="0">
                  <a:solidFill>
                    <a:schemeClr val="accent5">
                      <a:lumMod val="75000"/>
                    </a:schemeClr>
                  </a:solidFill>
                  <a:latin typeface="Cambria"/>
                  <a:ea typeface="Cambria"/>
                </a:rPr>
                <a:t> voltage reduces</a:t>
              </a:r>
            </a:p>
          </p:txBody>
        </p:sp>
      </p:grpSp>
      <p:sp>
        <p:nvSpPr>
          <p:cNvPr id="17" name="TextBox 16">
            <a:extLst>
              <a:ext uri="{FF2B5EF4-FFF2-40B4-BE49-F238E27FC236}">
                <a16:creationId xmlns:a16="http://schemas.microsoft.com/office/drawing/2014/main" id="{2BCC1416-E7C0-4B40-A3EB-4A8C137DD2AA}"/>
              </a:ext>
            </a:extLst>
          </p:cNvPr>
          <p:cNvSpPr txBox="1"/>
          <p:nvPr/>
        </p:nvSpPr>
        <p:spPr>
          <a:xfrm>
            <a:off x="6176798" y="2989022"/>
            <a:ext cx="2648097" cy="923330"/>
          </a:xfrm>
          <a:prstGeom prst="rect">
            <a:avLst/>
          </a:prstGeom>
          <a:noFill/>
        </p:spPr>
        <p:txBody>
          <a:bodyPr wrap="none" rtlCol="0">
            <a:spAutoFit/>
          </a:bodyPr>
          <a:lstStyle/>
          <a:p>
            <a:r>
              <a:rPr lang="en-US" i="1" dirty="0">
                <a:solidFill>
                  <a:schemeClr val="accent6">
                    <a:lumMod val="75000"/>
                  </a:schemeClr>
                </a:solidFill>
                <a:latin typeface="Cambria" panose="02040503050406030204" pitchFamily="18" charset="0"/>
              </a:rPr>
              <a:t>Min. </a:t>
            </a:r>
            <a:r>
              <a:rPr lang="en-US" b="1" i="1" dirty="0">
                <a:solidFill>
                  <a:schemeClr val="accent6">
                    <a:lumMod val="75000"/>
                  </a:schemeClr>
                </a:solidFill>
                <a:latin typeface="Cambria" panose="02040503050406030204" pitchFamily="18" charset="0"/>
              </a:rPr>
              <a:t>activation count </a:t>
            </a:r>
          </a:p>
          <a:p>
            <a:r>
              <a:rPr lang="en-US" i="1" dirty="0">
                <a:solidFill>
                  <a:schemeClr val="accent6">
                    <a:lumMod val="75000"/>
                  </a:schemeClr>
                </a:solidFill>
                <a:latin typeface="Cambria" panose="02040503050406030204" pitchFamily="18" charset="0"/>
              </a:rPr>
              <a:t>to induce the first bit flip</a:t>
            </a:r>
            <a:r>
              <a:rPr lang="en-US" dirty="0">
                <a:solidFill>
                  <a:schemeClr val="accent6">
                    <a:lumMod val="75000"/>
                  </a:schemeClr>
                </a:solidFill>
                <a:latin typeface="Cambria" panose="02040503050406030204" pitchFamily="18" charset="0"/>
              </a:rPr>
              <a:t>  </a:t>
            </a:r>
          </a:p>
          <a:p>
            <a:r>
              <a:rPr lang="en-US" dirty="0">
                <a:solidFill>
                  <a:schemeClr val="accent6">
                    <a:lumMod val="75000"/>
                  </a:schemeClr>
                </a:solidFill>
                <a:latin typeface="Cambria" panose="02040503050406030204" pitchFamily="18" charset="0"/>
              </a:rPr>
              <a:t>increases as VPP reduces</a:t>
            </a:r>
          </a:p>
        </p:txBody>
      </p:sp>
      <p:grpSp>
        <p:nvGrpSpPr>
          <p:cNvPr id="3" name="Group 2">
            <a:extLst>
              <a:ext uri="{FF2B5EF4-FFF2-40B4-BE49-F238E27FC236}">
                <a16:creationId xmlns:a16="http://schemas.microsoft.com/office/drawing/2014/main" id="{CB55338B-EB31-AC77-4390-DF2FE3B6BE69}"/>
              </a:ext>
            </a:extLst>
          </p:cNvPr>
          <p:cNvGrpSpPr/>
          <p:nvPr/>
        </p:nvGrpSpPr>
        <p:grpSpPr>
          <a:xfrm>
            <a:off x="3250056" y="-1081907"/>
            <a:ext cx="3673505" cy="4717258"/>
            <a:chOff x="3250056" y="-1081907"/>
            <a:chExt cx="3673505" cy="4717258"/>
          </a:xfrm>
        </p:grpSpPr>
        <p:sp>
          <p:nvSpPr>
            <p:cNvPr id="25" name="Freeform 24">
              <a:extLst>
                <a:ext uri="{FF2B5EF4-FFF2-40B4-BE49-F238E27FC236}">
                  <a16:creationId xmlns:a16="http://schemas.microsoft.com/office/drawing/2014/main" id="{FAB702E8-79EC-D5B2-E2E0-9C81E179892D}"/>
                </a:ext>
              </a:extLst>
            </p:cNvPr>
            <p:cNvSpPr/>
            <p:nvPr/>
          </p:nvSpPr>
          <p:spPr>
            <a:xfrm rot="16200000">
              <a:off x="3397936" y="1186760"/>
              <a:ext cx="2300711" cy="2596471"/>
            </a:xfrm>
            <a:custGeom>
              <a:avLst/>
              <a:gdLst>
                <a:gd name="connsiteX0" fmla="*/ 0 w 2611225"/>
                <a:gd name="connsiteY0" fmla="*/ 0 h 1819373"/>
                <a:gd name="connsiteX1" fmla="*/ 2611225 w 2611225"/>
                <a:gd name="connsiteY1" fmla="*/ 0 h 1819373"/>
                <a:gd name="connsiteX2" fmla="*/ 2611225 w 2611225"/>
                <a:gd name="connsiteY2" fmla="*/ 641023 h 1819373"/>
                <a:gd name="connsiteX3" fmla="*/ 1282045 w 2611225"/>
                <a:gd name="connsiteY3" fmla="*/ 641023 h 1819373"/>
                <a:gd name="connsiteX4" fmla="*/ 1272619 w 2611225"/>
                <a:gd name="connsiteY4" fmla="*/ 1819373 h 1819373"/>
                <a:gd name="connsiteX5" fmla="*/ 0 w 2611225"/>
                <a:gd name="connsiteY5" fmla="*/ 1819373 h 1819373"/>
                <a:gd name="connsiteX6" fmla="*/ 0 w 2611225"/>
                <a:gd name="connsiteY6" fmla="*/ 0 h 1819373"/>
                <a:gd name="connsiteX0" fmla="*/ 0 w 2611225"/>
                <a:gd name="connsiteY0" fmla="*/ 0 h 1819373"/>
                <a:gd name="connsiteX1" fmla="*/ 2611225 w 2611225"/>
                <a:gd name="connsiteY1" fmla="*/ 0 h 1819373"/>
                <a:gd name="connsiteX2" fmla="*/ 2611225 w 2611225"/>
                <a:gd name="connsiteY2" fmla="*/ 641023 h 1819373"/>
                <a:gd name="connsiteX3" fmla="*/ 1282045 w 2611225"/>
                <a:gd name="connsiteY3" fmla="*/ 641023 h 1819373"/>
                <a:gd name="connsiteX4" fmla="*/ 999072 w 2611225"/>
                <a:gd name="connsiteY4" fmla="*/ 1813069 h 1819373"/>
                <a:gd name="connsiteX5" fmla="*/ 0 w 2611225"/>
                <a:gd name="connsiteY5" fmla="*/ 1819373 h 1819373"/>
                <a:gd name="connsiteX6" fmla="*/ 0 w 2611225"/>
                <a:gd name="connsiteY6" fmla="*/ 0 h 1819373"/>
                <a:gd name="connsiteX0" fmla="*/ 0 w 2611225"/>
                <a:gd name="connsiteY0" fmla="*/ 0 h 1819373"/>
                <a:gd name="connsiteX1" fmla="*/ 2611225 w 2611225"/>
                <a:gd name="connsiteY1" fmla="*/ 0 h 1819373"/>
                <a:gd name="connsiteX2" fmla="*/ 2611225 w 2611225"/>
                <a:gd name="connsiteY2" fmla="*/ 641023 h 1819373"/>
                <a:gd name="connsiteX3" fmla="*/ 971196 w 2611225"/>
                <a:gd name="connsiteY3" fmla="*/ 899470 h 1819373"/>
                <a:gd name="connsiteX4" fmla="*/ 999072 w 2611225"/>
                <a:gd name="connsiteY4" fmla="*/ 1813069 h 1819373"/>
                <a:gd name="connsiteX5" fmla="*/ 0 w 2611225"/>
                <a:gd name="connsiteY5" fmla="*/ 1819373 h 1819373"/>
                <a:gd name="connsiteX6" fmla="*/ 0 w 2611225"/>
                <a:gd name="connsiteY6" fmla="*/ 0 h 1819373"/>
                <a:gd name="connsiteX0" fmla="*/ 0 w 2611225"/>
                <a:gd name="connsiteY0" fmla="*/ 0 h 1819373"/>
                <a:gd name="connsiteX1" fmla="*/ 2611225 w 2611225"/>
                <a:gd name="connsiteY1" fmla="*/ 0 h 1819373"/>
                <a:gd name="connsiteX2" fmla="*/ 2611225 w 2611225"/>
                <a:gd name="connsiteY2" fmla="*/ 905774 h 1819373"/>
                <a:gd name="connsiteX3" fmla="*/ 971196 w 2611225"/>
                <a:gd name="connsiteY3" fmla="*/ 899470 h 1819373"/>
                <a:gd name="connsiteX4" fmla="*/ 999072 w 2611225"/>
                <a:gd name="connsiteY4" fmla="*/ 1813069 h 1819373"/>
                <a:gd name="connsiteX5" fmla="*/ 0 w 2611225"/>
                <a:gd name="connsiteY5" fmla="*/ 1819373 h 1819373"/>
                <a:gd name="connsiteX6" fmla="*/ 0 w 2611225"/>
                <a:gd name="connsiteY6" fmla="*/ 0 h 1819373"/>
                <a:gd name="connsiteX0" fmla="*/ 0 w 2611225"/>
                <a:gd name="connsiteY0" fmla="*/ 0 h 1819373"/>
                <a:gd name="connsiteX1" fmla="*/ 2611225 w 2611225"/>
                <a:gd name="connsiteY1" fmla="*/ 0 h 1819373"/>
                <a:gd name="connsiteX2" fmla="*/ 2611225 w 2611225"/>
                <a:gd name="connsiteY2" fmla="*/ 905774 h 1819373"/>
                <a:gd name="connsiteX3" fmla="*/ 983630 w 2611225"/>
                <a:gd name="connsiteY3" fmla="*/ 899470 h 1819373"/>
                <a:gd name="connsiteX4" fmla="*/ 999072 w 2611225"/>
                <a:gd name="connsiteY4" fmla="*/ 1813069 h 1819373"/>
                <a:gd name="connsiteX5" fmla="*/ 0 w 2611225"/>
                <a:gd name="connsiteY5" fmla="*/ 1819373 h 1819373"/>
                <a:gd name="connsiteX6" fmla="*/ 0 w 2611225"/>
                <a:gd name="connsiteY6" fmla="*/ 0 h 1819373"/>
                <a:gd name="connsiteX0" fmla="*/ 0 w 2611225"/>
                <a:gd name="connsiteY0" fmla="*/ 0 h 1823721"/>
                <a:gd name="connsiteX1" fmla="*/ 2611225 w 2611225"/>
                <a:gd name="connsiteY1" fmla="*/ 0 h 1823721"/>
                <a:gd name="connsiteX2" fmla="*/ 2611225 w 2611225"/>
                <a:gd name="connsiteY2" fmla="*/ 905774 h 1823721"/>
                <a:gd name="connsiteX3" fmla="*/ 983630 w 2611225"/>
                <a:gd name="connsiteY3" fmla="*/ 899470 h 1823721"/>
                <a:gd name="connsiteX4" fmla="*/ 982878 w 2611225"/>
                <a:gd name="connsiteY4" fmla="*/ 1823721 h 1823721"/>
                <a:gd name="connsiteX5" fmla="*/ 0 w 2611225"/>
                <a:gd name="connsiteY5" fmla="*/ 1819373 h 1823721"/>
                <a:gd name="connsiteX6" fmla="*/ 0 w 2611225"/>
                <a:gd name="connsiteY6" fmla="*/ 0 h 1823721"/>
                <a:gd name="connsiteX0" fmla="*/ 0 w 2611225"/>
                <a:gd name="connsiteY0" fmla="*/ 0 h 1823721"/>
                <a:gd name="connsiteX1" fmla="*/ 2611225 w 2611225"/>
                <a:gd name="connsiteY1" fmla="*/ 0 h 1823721"/>
                <a:gd name="connsiteX2" fmla="*/ 2611225 w 2611225"/>
                <a:gd name="connsiteY2" fmla="*/ 905774 h 1823721"/>
                <a:gd name="connsiteX3" fmla="*/ 979582 w 2611225"/>
                <a:gd name="connsiteY3" fmla="*/ 916513 h 1823721"/>
                <a:gd name="connsiteX4" fmla="*/ 982878 w 2611225"/>
                <a:gd name="connsiteY4" fmla="*/ 1823721 h 1823721"/>
                <a:gd name="connsiteX5" fmla="*/ 0 w 2611225"/>
                <a:gd name="connsiteY5" fmla="*/ 1819373 h 1823721"/>
                <a:gd name="connsiteX6" fmla="*/ 0 w 2611225"/>
                <a:gd name="connsiteY6" fmla="*/ 0 h 1823721"/>
                <a:gd name="connsiteX0" fmla="*/ 0 w 2611225"/>
                <a:gd name="connsiteY0" fmla="*/ 0 h 1823721"/>
                <a:gd name="connsiteX1" fmla="*/ 2611225 w 2611225"/>
                <a:gd name="connsiteY1" fmla="*/ 0 h 1823721"/>
                <a:gd name="connsiteX2" fmla="*/ 2611225 w 2611225"/>
                <a:gd name="connsiteY2" fmla="*/ 920687 h 1823721"/>
                <a:gd name="connsiteX3" fmla="*/ 979582 w 2611225"/>
                <a:gd name="connsiteY3" fmla="*/ 916513 h 1823721"/>
                <a:gd name="connsiteX4" fmla="*/ 982878 w 2611225"/>
                <a:gd name="connsiteY4" fmla="*/ 1823721 h 1823721"/>
                <a:gd name="connsiteX5" fmla="*/ 0 w 2611225"/>
                <a:gd name="connsiteY5" fmla="*/ 1819373 h 1823721"/>
                <a:gd name="connsiteX6" fmla="*/ 0 w 2611225"/>
                <a:gd name="connsiteY6" fmla="*/ 0 h 1823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225" h="1823721">
                  <a:moveTo>
                    <a:pt x="0" y="0"/>
                  </a:moveTo>
                  <a:lnTo>
                    <a:pt x="2611225" y="0"/>
                  </a:lnTo>
                  <a:lnTo>
                    <a:pt x="2611225" y="920687"/>
                  </a:lnTo>
                  <a:lnTo>
                    <a:pt x="979582" y="916513"/>
                  </a:lnTo>
                  <a:cubicBezTo>
                    <a:pt x="979331" y="1224597"/>
                    <a:pt x="983129" y="1515637"/>
                    <a:pt x="982878" y="1823721"/>
                  </a:cubicBezTo>
                  <a:lnTo>
                    <a:pt x="0" y="1819373"/>
                  </a:lnTo>
                  <a:lnTo>
                    <a:pt x="0" y="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c 8">
              <a:extLst>
                <a:ext uri="{FF2B5EF4-FFF2-40B4-BE49-F238E27FC236}">
                  <a16:creationId xmlns:a16="http://schemas.microsoft.com/office/drawing/2014/main" id="{DA4FB15D-0943-0132-F1D7-DF5575A497E0}"/>
                </a:ext>
              </a:extLst>
            </p:cNvPr>
            <p:cNvSpPr/>
            <p:nvPr/>
          </p:nvSpPr>
          <p:spPr>
            <a:xfrm rot="9931532">
              <a:off x="3284288" y="-1081907"/>
              <a:ext cx="3639273" cy="4460248"/>
            </a:xfrm>
            <a:prstGeom prst="arc">
              <a:avLst>
                <a:gd name="adj1" fmla="val 16506235"/>
                <a:gd name="adj2" fmla="val 2043418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C7B90587-7EFE-51C2-A5D7-D38FFABBDBEE}"/>
              </a:ext>
            </a:extLst>
          </p:cNvPr>
          <p:cNvGrpSpPr/>
          <p:nvPr/>
        </p:nvGrpSpPr>
        <p:grpSpPr>
          <a:xfrm>
            <a:off x="696031" y="1205459"/>
            <a:ext cx="497502" cy="2694418"/>
            <a:chOff x="696031" y="1205459"/>
            <a:chExt cx="497502" cy="2694418"/>
          </a:xfrm>
        </p:grpSpPr>
        <p:cxnSp>
          <p:nvCxnSpPr>
            <p:cNvPr id="27" name="Straight Arrow Connector 26">
              <a:extLst>
                <a:ext uri="{FF2B5EF4-FFF2-40B4-BE49-F238E27FC236}">
                  <a16:creationId xmlns:a16="http://schemas.microsoft.com/office/drawing/2014/main" id="{FF65AF38-B64F-6B27-BC54-2F1F18B1A931}"/>
                </a:ext>
              </a:extLst>
            </p:cNvPr>
            <p:cNvCxnSpPr/>
            <p:nvPr/>
          </p:nvCxnSpPr>
          <p:spPr>
            <a:xfrm>
              <a:off x="1193533" y="1205459"/>
              <a:ext cx="0" cy="2694418"/>
            </a:xfrm>
            <a:prstGeom prst="straightConnector1">
              <a:avLst/>
            </a:prstGeom>
            <a:ln w="5715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85BF359-3912-9FD6-11D7-0976BBE07733}"/>
                </a:ext>
              </a:extLst>
            </p:cNvPr>
            <p:cNvSpPr txBox="1"/>
            <p:nvPr/>
          </p:nvSpPr>
          <p:spPr>
            <a:xfrm rot="16200000">
              <a:off x="-189788" y="2220460"/>
              <a:ext cx="2233304" cy="461665"/>
            </a:xfrm>
            <a:prstGeom prst="rect">
              <a:avLst/>
            </a:prstGeom>
            <a:noFill/>
          </p:spPr>
          <p:txBody>
            <a:bodyPr wrap="none" rtlCol="0">
              <a:spAutoFit/>
            </a:bodyPr>
            <a:lstStyle/>
            <a:p>
              <a:r>
                <a:rPr lang="en-US" sz="2400" dirty="0">
                  <a:solidFill>
                    <a:srgbClr val="00B050"/>
                  </a:solidFill>
                  <a:latin typeface="Cambria" panose="02040503050406030204" pitchFamily="18" charset="0"/>
                </a:rPr>
                <a:t>Higher is better</a:t>
              </a:r>
            </a:p>
          </p:txBody>
        </p:sp>
      </p:grpSp>
      <p:grpSp>
        <p:nvGrpSpPr>
          <p:cNvPr id="29" name="Group 28">
            <a:extLst>
              <a:ext uri="{FF2B5EF4-FFF2-40B4-BE49-F238E27FC236}">
                <a16:creationId xmlns:a16="http://schemas.microsoft.com/office/drawing/2014/main" id="{79765AE9-9A31-6CD7-C994-E7A6AB438518}"/>
              </a:ext>
            </a:extLst>
          </p:cNvPr>
          <p:cNvGrpSpPr/>
          <p:nvPr/>
        </p:nvGrpSpPr>
        <p:grpSpPr>
          <a:xfrm>
            <a:off x="5838520" y="1411638"/>
            <a:ext cx="2236794" cy="923330"/>
            <a:chOff x="5838520" y="2527535"/>
            <a:chExt cx="2236794" cy="923330"/>
          </a:xfrm>
        </p:grpSpPr>
        <p:sp>
          <p:nvSpPr>
            <p:cNvPr id="30" name="TextBox 29">
              <a:extLst>
                <a:ext uri="{FF2B5EF4-FFF2-40B4-BE49-F238E27FC236}">
                  <a16:creationId xmlns:a16="http://schemas.microsoft.com/office/drawing/2014/main" id="{234A952A-75B3-314D-0273-0A3B790DBB72}"/>
                </a:ext>
              </a:extLst>
            </p:cNvPr>
            <p:cNvSpPr txBox="1"/>
            <p:nvPr/>
          </p:nvSpPr>
          <p:spPr>
            <a:xfrm>
              <a:off x="6498620" y="2527535"/>
              <a:ext cx="1576694" cy="923330"/>
            </a:xfrm>
            <a:prstGeom prst="rect">
              <a:avLst/>
            </a:prstGeom>
            <a:noFill/>
          </p:spPr>
          <p:txBody>
            <a:bodyPr wrap="square" rtlCol="0">
              <a:spAutoFit/>
            </a:bodyPr>
            <a:lstStyle/>
            <a:p>
              <a:r>
                <a:rPr lang="en-US" dirty="0"/>
                <a:t>Different DRAM modules</a:t>
              </a:r>
            </a:p>
          </p:txBody>
        </p:sp>
        <p:cxnSp>
          <p:nvCxnSpPr>
            <p:cNvPr id="31" name="Straight Arrow Connector 30">
              <a:extLst>
                <a:ext uri="{FF2B5EF4-FFF2-40B4-BE49-F238E27FC236}">
                  <a16:creationId xmlns:a16="http://schemas.microsoft.com/office/drawing/2014/main" id="{EE3E8D8E-04E8-5977-F718-F0E9982A9DC6}"/>
                </a:ext>
              </a:extLst>
            </p:cNvPr>
            <p:cNvCxnSpPr>
              <a:cxnSpLocks/>
            </p:cNvCxnSpPr>
            <p:nvPr/>
          </p:nvCxnSpPr>
          <p:spPr>
            <a:xfrm flipH="1" flipV="1">
              <a:off x="5838520" y="2622791"/>
              <a:ext cx="666719" cy="212757"/>
            </a:xfrm>
            <a:prstGeom prst="straightConnector1">
              <a:avLst/>
            </a:prstGeom>
            <a:ln w="57150">
              <a:solidFill>
                <a:srgbClr val="D5546E"/>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871B217-9D28-5750-82AB-5A4307B70096}"/>
                </a:ext>
              </a:extLst>
            </p:cNvPr>
            <p:cNvCxnSpPr>
              <a:cxnSpLocks/>
              <a:stCxn id="30" idx="1"/>
            </p:cNvCxnSpPr>
            <p:nvPr/>
          </p:nvCxnSpPr>
          <p:spPr>
            <a:xfrm flipH="1" flipV="1">
              <a:off x="5838520" y="2982197"/>
              <a:ext cx="660100" cy="7003"/>
            </a:xfrm>
            <a:prstGeom prst="straightConnector1">
              <a:avLst/>
            </a:prstGeom>
            <a:ln w="57150">
              <a:solidFill>
                <a:srgbClr val="F68D45"/>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E844DBE-5AB0-4613-749D-43234788DDAF}"/>
                </a:ext>
              </a:extLst>
            </p:cNvPr>
            <p:cNvCxnSpPr>
              <a:cxnSpLocks/>
            </p:cNvCxnSpPr>
            <p:nvPr/>
          </p:nvCxnSpPr>
          <p:spPr>
            <a:xfrm flipH="1">
              <a:off x="5838520" y="3140648"/>
              <a:ext cx="660100" cy="306119"/>
            </a:xfrm>
            <a:prstGeom prst="straightConnector1">
              <a:avLst/>
            </a:prstGeom>
            <a:ln w="57150">
              <a:solidFill>
                <a:srgbClr val="FCD22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41239AC7-3AF1-A000-22F7-FB5D7733038A}"/>
              </a:ext>
            </a:extLst>
          </p:cNvPr>
          <p:cNvGrpSpPr/>
          <p:nvPr/>
        </p:nvGrpSpPr>
        <p:grpSpPr>
          <a:xfrm>
            <a:off x="3348894" y="1463373"/>
            <a:ext cx="1506160" cy="1877689"/>
            <a:chOff x="3368843" y="1114489"/>
            <a:chExt cx="1506160" cy="1877689"/>
          </a:xfrm>
        </p:grpSpPr>
        <p:cxnSp>
          <p:nvCxnSpPr>
            <p:cNvPr id="35" name="Straight Arrow Connector 34">
              <a:extLst>
                <a:ext uri="{FF2B5EF4-FFF2-40B4-BE49-F238E27FC236}">
                  <a16:creationId xmlns:a16="http://schemas.microsoft.com/office/drawing/2014/main" id="{A81103B3-A251-FFE0-27CF-FFB3E6097442}"/>
                </a:ext>
              </a:extLst>
            </p:cNvPr>
            <p:cNvCxnSpPr>
              <a:cxnSpLocks/>
            </p:cNvCxnSpPr>
            <p:nvPr/>
          </p:nvCxnSpPr>
          <p:spPr>
            <a:xfrm>
              <a:off x="3368843" y="1114489"/>
              <a:ext cx="0" cy="1877689"/>
            </a:xfrm>
            <a:prstGeom prst="straightConnector1">
              <a:avLst/>
            </a:prstGeom>
            <a:ln w="38100">
              <a:solidFill>
                <a:srgbClr val="8606A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0800EC88-2D86-BEF3-F817-EC60DEAD0FC5}"/>
                </a:ext>
              </a:extLst>
            </p:cNvPr>
            <p:cNvSpPr txBox="1"/>
            <p:nvPr/>
          </p:nvSpPr>
          <p:spPr>
            <a:xfrm>
              <a:off x="3405961" y="2169679"/>
              <a:ext cx="1469042" cy="523220"/>
            </a:xfrm>
            <a:prstGeom prst="rect">
              <a:avLst/>
            </a:prstGeom>
            <a:solidFill>
              <a:schemeClr val="bg1"/>
            </a:solidFill>
            <a:ln>
              <a:noFill/>
            </a:ln>
          </p:spPr>
          <p:txBody>
            <a:bodyPr wrap="square" rtlCol="0">
              <a:spAutoFit/>
            </a:bodyPr>
            <a:lstStyle/>
            <a:p>
              <a:r>
                <a:rPr lang="en-US" sz="1400" dirty="0">
                  <a:solidFill>
                    <a:srgbClr val="8606A6"/>
                  </a:solidFill>
                  <a:latin typeface="Cambria" panose="02040503050406030204" pitchFamily="18" charset="0"/>
                </a:rPr>
                <a:t>Variation across DRAM rows</a:t>
              </a:r>
            </a:p>
          </p:txBody>
        </p:sp>
      </p:grpSp>
      <p:pic>
        <p:nvPicPr>
          <p:cNvPr id="38" name="Picture 37">
            <a:extLst>
              <a:ext uri="{FF2B5EF4-FFF2-40B4-BE49-F238E27FC236}">
                <a16:creationId xmlns:a16="http://schemas.microsoft.com/office/drawing/2014/main" id="{1E72AEF5-97AF-2BCA-37CF-E4BA774E3D11}"/>
              </a:ext>
            </a:extLst>
          </p:cNvPr>
          <p:cNvPicPr>
            <a:picLocks noChangeAspect="1"/>
          </p:cNvPicPr>
          <p:nvPr/>
        </p:nvPicPr>
        <p:blipFill rotWithShape="1">
          <a:blip r:embed="rId3">
            <a:extLst>
              <a:ext uri="{28A0092B-C50C-407E-A947-70E740481C1C}">
                <a14:useLocalDpi xmlns:a14="http://schemas.microsoft.com/office/drawing/2010/main" val="0"/>
              </a:ext>
            </a:extLst>
          </a:blip>
          <a:srcRect l="1719" r="1719"/>
          <a:stretch/>
        </p:blipFill>
        <p:spPr>
          <a:xfrm>
            <a:off x="3097064" y="1136255"/>
            <a:ext cx="2936688" cy="2738419"/>
          </a:xfrm>
          <a:prstGeom prst="rect">
            <a:avLst/>
          </a:prstGeom>
        </p:spPr>
      </p:pic>
      <p:sp>
        <p:nvSpPr>
          <p:cNvPr id="40" name="TextBox 39">
            <a:extLst>
              <a:ext uri="{FF2B5EF4-FFF2-40B4-BE49-F238E27FC236}">
                <a16:creationId xmlns:a16="http://schemas.microsoft.com/office/drawing/2014/main" id="{AB5F6B7A-5A8F-8BD3-0554-95B739EC60E9}"/>
              </a:ext>
            </a:extLst>
          </p:cNvPr>
          <p:cNvSpPr txBox="1"/>
          <p:nvPr/>
        </p:nvSpPr>
        <p:spPr>
          <a:xfrm rot="16200000">
            <a:off x="528492" y="2052899"/>
            <a:ext cx="3092508" cy="1015663"/>
          </a:xfrm>
          <a:prstGeom prst="rect">
            <a:avLst/>
          </a:prstGeom>
          <a:solidFill>
            <a:schemeClr val="bg1"/>
          </a:solidFill>
        </p:spPr>
        <p:txBody>
          <a:bodyPr wrap="square" rtlCol="0">
            <a:spAutoFit/>
          </a:bodyPr>
          <a:lstStyle/>
          <a:p>
            <a:pPr algn="ctr"/>
            <a:r>
              <a:rPr lang="en-US" sz="2000" dirty="0">
                <a:latin typeface="Cambria" panose="02040503050406030204" pitchFamily="18" charset="0"/>
              </a:rPr>
              <a:t>Minimum Activation Count to Induce the First Bit Flip </a:t>
            </a:r>
            <a:r>
              <a:rPr lang="en-US" dirty="0">
                <a:latin typeface="Cambria" panose="02040503050406030204" pitchFamily="18" charset="0"/>
              </a:rPr>
              <a:t>(Normalized to VPP=2.5V)</a:t>
            </a:r>
          </a:p>
        </p:txBody>
      </p:sp>
      <p:sp>
        <p:nvSpPr>
          <p:cNvPr id="41" name="TextBox 40">
            <a:extLst>
              <a:ext uri="{FF2B5EF4-FFF2-40B4-BE49-F238E27FC236}">
                <a16:creationId xmlns:a16="http://schemas.microsoft.com/office/drawing/2014/main" id="{3003763A-890F-6592-8996-FE5C52ABFEF1}"/>
              </a:ext>
            </a:extLst>
          </p:cNvPr>
          <p:cNvSpPr txBox="1"/>
          <p:nvPr/>
        </p:nvSpPr>
        <p:spPr>
          <a:xfrm>
            <a:off x="2548700" y="1011057"/>
            <a:ext cx="609735" cy="2923877"/>
          </a:xfrm>
          <a:prstGeom prst="rect">
            <a:avLst/>
          </a:prstGeom>
          <a:noFill/>
          <a:ln>
            <a:noFill/>
          </a:ln>
        </p:spPr>
        <p:txBody>
          <a:bodyPr wrap="square" rtlCol="0">
            <a:spAutoFit/>
          </a:bodyPr>
          <a:lstStyle/>
          <a:p>
            <a:pPr algn="ctr"/>
            <a:r>
              <a:rPr lang="en-US" sz="2400" dirty="0">
                <a:latin typeface="Cambria" panose="02040503050406030204" pitchFamily="18" charset="0"/>
              </a:rPr>
              <a:t>2.0</a:t>
            </a:r>
          </a:p>
          <a:p>
            <a:pPr algn="ctr"/>
            <a:endParaRPr lang="en-US" sz="300" dirty="0">
              <a:latin typeface="Cambria" panose="02040503050406030204" pitchFamily="18" charset="0"/>
            </a:endParaRPr>
          </a:p>
          <a:p>
            <a:pPr algn="ctr"/>
            <a:r>
              <a:rPr lang="en-US" sz="2400" dirty="0">
                <a:latin typeface="Cambria" panose="02040503050406030204" pitchFamily="18" charset="0"/>
              </a:rPr>
              <a:t>1.8</a:t>
            </a:r>
          </a:p>
          <a:p>
            <a:pPr algn="ctr"/>
            <a:endParaRPr lang="en-US" sz="300" dirty="0">
              <a:latin typeface="Cambria" panose="02040503050406030204" pitchFamily="18" charset="0"/>
            </a:endParaRPr>
          </a:p>
          <a:p>
            <a:pPr algn="ctr"/>
            <a:r>
              <a:rPr lang="en-US" sz="2400" dirty="0">
                <a:latin typeface="Cambria" panose="02040503050406030204" pitchFamily="18" charset="0"/>
              </a:rPr>
              <a:t>1.6</a:t>
            </a:r>
          </a:p>
          <a:p>
            <a:pPr algn="ctr"/>
            <a:endParaRPr lang="en-US" sz="300" dirty="0">
              <a:latin typeface="Cambria" panose="02040503050406030204" pitchFamily="18" charset="0"/>
            </a:endParaRPr>
          </a:p>
          <a:p>
            <a:pPr algn="ctr"/>
            <a:r>
              <a:rPr lang="en-US" sz="2400" dirty="0">
                <a:latin typeface="Cambria" panose="02040503050406030204" pitchFamily="18" charset="0"/>
              </a:rPr>
              <a:t>1.4</a:t>
            </a:r>
          </a:p>
          <a:p>
            <a:pPr lvl="0" algn="ctr"/>
            <a:r>
              <a:rPr lang="en-US" sz="2400" dirty="0">
                <a:solidFill>
                  <a:prstClr val="black"/>
                </a:solidFill>
                <a:latin typeface="Cambria" panose="02040503050406030204" pitchFamily="18" charset="0"/>
              </a:rPr>
              <a:t>1.2</a:t>
            </a:r>
          </a:p>
          <a:p>
            <a:pPr lvl="0" algn="ctr"/>
            <a:endParaRPr lang="en-US" sz="300" dirty="0">
              <a:solidFill>
                <a:prstClr val="black"/>
              </a:solidFill>
              <a:latin typeface="Cambria" panose="02040503050406030204" pitchFamily="18" charset="0"/>
            </a:endParaRPr>
          </a:p>
          <a:p>
            <a:pPr algn="ctr"/>
            <a:r>
              <a:rPr lang="en-US" sz="2400" dirty="0">
                <a:latin typeface="Cambria" panose="02040503050406030204" pitchFamily="18" charset="0"/>
              </a:rPr>
              <a:t>1.0</a:t>
            </a:r>
          </a:p>
          <a:p>
            <a:pPr algn="ctr"/>
            <a:endParaRPr lang="en-US" sz="400" dirty="0">
              <a:latin typeface="Cambria" panose="02040503050406030204" pitchFamily="18" charset="0"/>
            </a:endParaRPr>
          </a:p>
          <a:p>
            <a:pPr algn="ctr"/>
            <a:r>
              <a:rPr lang="en-US" sz="2400" dirty="0">
                <a:latin typeface="Cambria" panose="02040503050406030204" pitchFamily="18" charset="0"/>
              </a:rPr>
              <a:t>0.8</a:t>
            </a:r>
            <a:endParaRPr lang="en-US" sz="2800" dirty="0">
              <a:latin typeface="Cambria" panose="02040503050406030204" pitchFamily="18" charset="0"/>
            </a:endParaRPr>
          </a:p>
        </p:txBody>
      </p:sp>
    </p:spTree>
    <p:extLst>
      <p:ext uri="{BB962C8B-B14F-4D97-AF65-F5344CB8AC3E}">
        <p14:creationId xmlns:p14="http://schemas.microsoft.com/office/powerpoint/2010/main" val="343772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3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xit" presetSubtype="2" fill="hold" grpId="0" nodeType="clickEffect">
                                  <p:stCondLst>
                                    <p:cond delay="0"/>
                                  </p:stCondLst>
                                  <p:childTnLst>
                                    <p:animEffect transition="out" filter="wipe(right)">
                                      <p:cBhvr>
                                        <p:cTn id="24" dur="500"/>
                                        <p:tgtEl>
                                          <p:spTgt spid="37"/>
                                        </p:tgtEl>
                                      </p:cBhvr>
                                    </p:animEffect>
                                    <p:set>
                                      <p:cBhvr>
                                        <p:cTn id="25" dur="1" fill="hold">
                                          <p:stCondLst>
                                            <p:cond delay="499"/>
                                          </p:stCondLst>
                                        </p:cTn>
                                        <p:tgtEl>
                                          <p:spTgt spid="37"/>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par>
                                <p:cTn id="36" presetID="1" presetClass="exit" presetSubtype="0" fill="hold" nodeType="withEffect">
                                  <p:stCondLst>
                                    <p:cond delay="0"/>
                                  </p:stCondLst>
                                  <p:childTnLst>
                                    <p:set>
                                      <p:cBhvr>
                                        <p:cTn id="37" dur="1" fill="hold">
                                          <p:stCondLst>
                                            <p:cond delay="0"/>
                                          </p:stCondLst>
                                        </p:cTn>
                                        <p:tgtEl>
                                          <p:spTgt spid="34"/>
                                        </p:tgtEl>
                                        <p:attrNameLst>
                                          <p:attrName>style.visibility</p:attrName>
                                        </p:attrNameLst>
                                      </p:cBhvr>
                                      <p:to>
                                        <p:strVal val="hidden"/>
                                      </p:to>
                                    </p:set>
                                  </p:childTnLst>
                                </p:cTn>
                              </p:par>
                              <p:par>
                                <p:cTn id="38" presetID="1"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3"/>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1" grpId="0" animBg="1"/>
      <p:bldP spid="12" grpId="0" animBg="1"/>
      <p:bldP spid="18" grpId="0" animBg="1"/>
      <p:bldP spid="19" grpId="0" animBg="1"/>
      <p:bldP spid="17" grpId="0"/>
      <p:bldP spid="40" grpId="0" animBg="1"/>
      <p:bldP spid="4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4ECA272-A05F-B88C-085F-B4EDB1D7BA8A}"/>
              </a:ext>
            </a:extLst>
          </p:cNvPr>
          <p:cNvPicPr>
            <a:picLocks noChangeAspect="1"/>
          </p:cNvPicPr>
          <p:nvPr/>
        </p:nvPicPr>
        <p:blipFill rotWithShape="1">
          <a:blip r:embed="rId3">
            <a:extLst>
              <a:ext uri="{28A0092B-C50C-407E-A947-70E740481C1C}">
                <a14:useLocalDpi xmlns:a14="http://schemas.microsoft.com/office/drawing/2010/main" val="0"/>
              </a:ext>
            </a:extLst>
          </a:blip>
          <a:srcRect l="1719" r="1719"/>
          <a:stretch/>
        </p:blipFill>
        <p:spPr>
          <a:xfrm>
            <a:off x="3097064" y="1136255"/>
            <a:ext cx="2936688" cy="2738419"/>
          </a:xfrm>
          <a:prstGeom prst="rect">
            <a:avLst/>
          </a:prstGeom>
        </p:spPr>
      </p:pic>
      <p:sp>
        <p:nvSpPr>
          <p:cNvPr id="22" name="Title 1">
            <a:extLst>
              <a:ext uri="{FF2B5EF4-FFF2-40B4-BE49-F238E27FC236}">
                <a16:creationId xmlns:a16="http://schemas.microsoft.com/office/drawing/2014/main" id="{1DAF10B2-6571-5A4E-B3FB-A38CB7194DF3}"/>
              </a:ext>
            </a:extLst>
          </p:cNvPr>
          <p:cNvSpPr>
            <a:spLocks noGrp="1"/>
          </p:cNvSpPr>
          <p:nvPr>
            <p:ph type="title"/>
          </p:nvPr>
        </p:nvSpPr>
        <p:spPr>
          <a:xfrm>
            <a:off x="189560" y="0"/>
            <a:ext cx="8798061" cy="770467"/>
          </a:xfrm>
        </p:spPr>
        <p:txBody>
          <a:bodyPr/>
          <a:lstStyle/>
          <a:p>
            <a:r>
              <a:rPr lang="en-US" dirty="0" err="1"/>
              <a:t>Wordline</a:t>
            </a:r>
            <a:r>
              <a:rPr lang="en-US" dirty="0"/>
              <a:t> Voltage’s Effect on RowHammer</a:t>
            </a:r>
          </a:p>
        </p:txBody>
      </p:sp>
      <p:grpSp>
        <p:nvGrpSpPr>
          <p:cNvPr id="20" name="Group 19">
            <a:extLst>
              <a:ext uri="{FF2B5EF4-FFF2-40B4-BE49-F238E27FC236}">
                <a16:creationId xmlns:a16="http://schemas.microsoft.com/office/drawing/2014/main" id="{315E1AE6-C359-B76E-3E4E-CBB690B687D8}"/>
              </a:ext>
            </a:extLst>
          </p:cNvPr>
          <p:cNvGrpSpPr/>
          <p:nvPr/>
        </p:nvGrpSpPr>
        <p:grpSpPr>
          <a:xfrm>
            <a:off x="293723" y="5170827"/>
            <a:ext cx="8556554" cy="1151781"/>
            <a:chOff x="1643281" y="4277223"/>
            <a:chExt cx="6864225" cy="1467717"/>
          </a:xfrm>
        </p:grpSpPr>
        <p:sp>
          <p:nvSpPr>
            <p:cNvPr id="21" name="Rounded Rectangle 20">
              <a:extLst>
                <a:ext uri="{FF2B5EF4-FFF2-40B4-BE49-F238E27FC236}">
                  <a16:creationId xmlns:a16="http://schemas.microsoft.com/office/drawing/2014/main" id="{4EA18F79-8524-A1F2-EAEA-B2E8C35C0B81}"/>
                </a:ext>
              </a:extLst>
            </p:cNvPr>
            <p:cNvSpPr/>
            <p:nvPr/>
          </p:nvSpPr>
          <p:spPr>
            <a:xfrm>
              <a:off x="1643281" y="4277223"/>
              <a:ext cx="6864225" cy="1467717"/>
            </a:xfrm>
            <a:prstGeom prst="roundRect">
              <a:avLst>
                <a:gd name="adj" fmla="val 7357"/>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chemeClr val="tx1"/>
                </a:solidFill>
              </a:endParaRPr>
            </a:p>
          </p:txBody>
        </p:sp>
        <p:sp>
          <p:nvSpPr>
            <p:cNvPr id="23" name="Round Same Side Corner Rectangle 22">
              <a:extLst>
                <a:ext uri="{FF2B5EF4-FFF2-40B4-BE49-F238E27FC236}">
                  <a16:creationId xmlns:a16="http://schemas.microsoft.com/office/drawing/2014/main" id="{DE7CDD69-AC5B-454E-12F0-360854D9B872}"/>
                </a:ext>
              </a:extLst>
            </p:cNvPr>
            <p:cNvSpPr/>
            <p:nvPr/>
          </p:nvSpPr>
          <p:spPr>
            <a:xfrm>
              <a:off x="1643281" y="4277223"/>
              <a:ext cx="6864225" cy="369905"/>
            </a:xfrm>
            <a:prstGeom prst="round2SameRect">
              <a:avLst>
                <a:gd name="adj1" fmla="val 33688"/>
                <a:gd name="adj2" fmla="val 0"/>
              </a:avLst>
            </a:prstGeom>
            <a:solidFill>
              <a:srgbClr val="2D458A"/>
            </a:solid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algn="ctr"/>
              <a:r>
                <a:rPr lang="en-US" sz="1400" b="1" dirty="0">
                  <a:latin typeface="Cambria" panose="02040503050406030204" pitchFamily="18" charset="0"/>
                </a:rPr>
                <a:t>OBSERVATION 5</a:t>
              </a:r>
            </a:p>
          </p:txBody>
        </p:sp>
        <p:sp>
          <p:nvSpPr>
            <p:cNvPr id="24" name="TextBox 23">
              <a:extLst>
                <a:ext uri="{FF2B5EF4-FFF2-40B4-BE49-F238E27FC236}">
                  <a16:creationId xmlns:a16="http://schemas.microsoft.com/office/drawing/2014/main" id="{F0D276EA-09A3-5F7E-23D3-AE86174CA055}"/>
                </a:ext>
              </a:extLst>
            </p:cNvPr>
            <p:cNvSpPr txBox="1"/>
            <p:nvPr/>
          </p:nvSpPr>
          <p:spPr>
            <a:xfrm>
              <a:off x="1643281" y="4660751"/>
              <a:ext cx="6864225" cy="1058939"/>
            </a:xfrm>
            <a:prstGeom prst="rect">
              <a:avLst/>
            </a:prstGeom>
            <a:noFill/>
          </p:spPr>
          <p:txBody>
            <a:bodyPr wrap="square" lIns="180000" rtlCol="0">
              <a:spAutoFit/>
            </a:bodyPr>
            <a:lstStyle/>
            <a:p>
              <a:pPr algn="ctr"/>
              <a:r>
                <a:rPr lang="en-US" sz="2000" dirty="0">
                  <a:latin typeface="Cambria"/>
                  <a:ea typeface="Cambria"/>
                </a:rPr>
                <a:t> </a:t>
              </a:r>
              <a:r>
                <a:rPr lang="en-US" sz="2400" dirty="0">
                  <a:latin typeface="Cambria"/>
                  <a:ea typeface="Cambria"/>
                </a:rPr>
                <a:t>For a </a:t>
              </a:r>
              <a:r>
                <a:rPr lang="en-US" sz="2400" b="1" dirty="0">
                  <a:solidFill>
                    <a:srgbClr val="00B050"/>
                  </a:solidFill>
                  <a:latin typeface="Cambria"/>
                  <a:ea typeface="Cambria"/>
                </a:rPr>
                <a:t>small fraction of rows (14.2%)</a:t>
              </a:r>
              <a:r>
                <a:rPr lang="en-US" sz="2400" dirty="0">
                  <a:latin typeface="Cambria"/>
                  <a:ea typeface="Cambria"/>
                </a:rPr>
                <a:t>, the first bit flip occurs </a:t>
              </a:r>
              <a:br>
                <a:rPr lang="en-US" sz="2400" dirty="0">
                  <a:latin typeface="Cambria"/>
                  <a:ea typeface="Cambria"/>
                </a:rPr>
              </a:br>
              <a:r>
                <a:rPr lang="en-US" sz="2400" dirty="0">
                  <a:latin typeface="Cambria"/>
                  <a:ea typeface="Cambria"/>
                </a:rPr>
                <a:t>at a </a:t>
              </a:r>
              <a:r>
                <a:rPr lang="en-US" sz="2400" b="1" dirty="0">
                  <a:solidFill>
                    <a:srgbClr val="C00000"/>
                  </a:solidFill>
                  <a:latin typeface="Cambria"/>
                  <a:ea typeface="Cambria"/>
                </a:rPr>
                <a:t>smaller activation count </a:t>
              </a:r>
              <a:r>
                <a:rPr lang="en-US" sz="2400" dirty="0">
                  <a:latin typeface="Cambria"/>
                  <a:ea typeface="Cambria"/>
                </a:rPr>
                <a:t>as </a:t>
              </a:r>
              <a:r>
                <a:rPr lang="en-US" sz="2400" b="1" dirty="0" err="1">
                  <a:solidFill>
                    <a:schemeClr val="accent5">
                      <a:lumMod val="75000"/>
                    </a:schemeClr>
                  </a:solidFill>
                  <a:latin typeface="Cambria"/>
                  <a:ea typeface="Cambria"/>
                </a:rPr>
                <a:t>wordline</a:t>
              </a:r>
              <a:r>
                <a:rPr lang="en-US" sz="2400" b="1" dirty="0">
                  <a:solidFill>
                    <a:schemeClr val="accent5">
                      <a:lumMod val="75000"/>
                    </a:schemeClr>
                  </a:solidFill>
                  <a:latin typeface="Cambria"/>
                  <a:ea typeface="Cambria"/>
                </a:rPr>
                <a:t> voltage reduces</a:t>
              </a:r>
              <a:endParaRPr lang="en-US" sz="2000" b="1" dirty="0">
                <a:solidFill>
                  <a:srgbClr val="00B050"/>
                </a:solidFill>
                <a:latin typeface="Cambria"/>
                <a:ea typeface="Cambria"/>
              </a:endParaRPr>
            </a:p>
          </p:txBody>
        </p:sp>
      </p:grpSp>
      <p:grpSp>
        <p:nvGrpSpPr>
          <p:cNvPr id="9" name="Group 8">
            <a:extLst>
              <a:ext uri="{FF2B5EF4-FFF2-40B4-BE49-F238E27FC236}">
                <a16:creationId xmlns:a16="http://schemas.microsoft.com/office/drawing/2014/main" id="{58676FD5-2FB5-4753-702C-259336D4D1B8}"/>
              </a:ext>
            </a:extLst>
          </p:cNvPr>
          <p:cNvGrpSpPr/>
          <p:nvPr/>
        </p:nvGrpSpPr>
        <p:grpSpPr>
          <a:xfrm>
            <a:off x="6162415" y="3021669"/>
            <a:ext cx="3017606" cy="923330"/>
            <a:chOff x="7094570" y="1085524"/>
            <a:chExt cx="3017606" cy="923330"/>
          </a:xfrm>
        </p:grpSpPr>
        <p:cxnSp>
          <p:nvCxnSpPr>
            <p:cNvPr id="4" name="Straight Arrow Connector 3">
              <a:extLst>
                <a:ext uri="{FF2B5EF4-FFF2-40B4-BE49-F238E27FC236}">
                  <a16:creationId xmlns:a16="http://schemas.microsoft.com/office/drawing/2014/main" id="{0B80B9F9-CD1E-A8EB-CABA-263F4ECCA4B9}"/>
                </a:ext>
              </a:extLst>
            </p:cNvPr>
            <p:cNvCxnSpPr>
              <a:cxnSpLocks/>
              <a:stCxn id="41" idx="3"/>
              <a:endCxn id="6" idx="1"/>
            </p:cNvCxnSpPr>
            <p:nvPr/>
          </p:nvCxnSpPr>
          <p:spPr>
            <a:xfrm>
              <a:off x="7094570" y="1544590"/>
              <a:ext cx="395221" cy="259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37D8073-7B31-7829-F859-F0D4D41FF74C}"/>
                </a:ext>
              </a:extLst>
            </p:cNvPr>
            <p:cNvSpPr txBox="1"/>
            <p:nvPr/>
          </p:nvSpPr>
          <p:spPr>
            <a:xfrm>
              <a:off x="7489791" y="1085524"/>
              <a:ext cx="2622385" cy="923330"/>
            </a:xfrm>
            <a:prstGeom prst="rect">
              <a:avLst/>
            </a:prstGeom>
            <a:noFill/>
          </p:spPr>
          <p:txBody>
            <a:bodyPr wrap="none" rtlCol="0">
              <a:spAutoFit/>
            </a:bodyPr>
            <a:lstStyle/>
            <a:p>
              <a:r>
                <a:rPr lang="en-US" i="1" dirty="0">
                  <a:solidFill>
                    <a:srgbClr val="C00000"/>
                  </a:solidFill>
                  <a:latin typeface="Cambria" panose="02040503050406030204" pitchFamily="18" charset="0"/>
                </a:rPr>
                <a:t>Min. </a:t>
              </a:r>
              <a:r>
                <a:rPr lang="en-US" b="1" i="1" dirty="0">
                  <a:solidFill>
                    <a:srgbClr val="C00000"/>
                  </a:solidFill>
                  <a:latin typeface="Cambria" panose="02040503050406030204" pitchFamily="18" charset="0"/>
                </a:rPr>
                <a:t>activation count</a:t>
              </a:r>
            </a:p>
            <a:p>
              <a:r>
                <a:rPr lang="en-US" i="1" dirty="0">
                  <a:solidFill>
                    <a:srgbClr val="C00000"/>
                  </a:solidFill>
                  <a:latin typeface="Cambria" panose="02040503050406030204" pitchFamily="18" charset="0"/>
                </a:rPr>
                <a:t>to induce the first bit flip</a:t>
              </a:r>
            </a:p>
            <a:p>
              <a:r>
                <a:rPr lang="en-US" b="1" dirty="0">
                  <a:solidFill>
                    <a:srgbClr val="C00000"/>
                  </a:solidFill>
                  <a:latin typeface="Cambria" panose="02040503050406030204" pitchFamily="18" charset="0"/>
                </a:rPr>
                <a:t>reduces</a:t>
              </a:r>
            </a:p>
          </p:txBody>
        </p:sp>
      </p:grpSp>
      <p:sp>
        <p:nvSpPr>
          <p:cNvPr id="29" name="TextBox 28">
            <a:extLst>
              <a:ext uri="{FF2B5EF4-FFF2-40B4-BE49-F238E27FC236}">
                <a16:creationId xmlns:a16="http://schemas.microsoft.com/office/drawing/2014/main" id="{DB33D668-84A2-7031-4D25-76B50D86B4EE}"/>
              </a:ext>
            </a:extLst>
          </p:cNvPr>
          <p:cNvSpPr txBox="1"/>
          <p:nvPr/>
        </p:nvSpPr>
        <p:spPr>
          <a:xfrm>
            <a:off x="2778897" y="4077969"/>
            <a:ext cx="3586203" cy="461665"/>
          </a:xfrm>
          <a:prstGeom prst="rect">
            <a:avLst/>
          </a:prstGeom>
          <a:solidFill>
            <a:schemeClr val="bg1"/>
          </a:solidFill>
        </p:spPr>
        <p:txBody>
          <a:bodyPr wrap="square" rtlCol="0">
            <a:spAutoFit/>
          </a:bodyPr>
          <a:lstStyle/>
          <a:p>
            <a:pPr algn="ctr"/>
            <a:r>
              <a:rPr lang="en-US" sz="2400" dirty="0" err="1">
                <a:latin typeface="Cambria" panose="02040503050406030204" pitchFamily="18" charset="0"/>
              </a:rPr>
              <a:t>Wordline</a:t>
            </a:r>
            <a:r>
              <a:rPr lang="en-US" sz="2400" dirty="0">
                <a:latin typeface="Cambria" panose="02040503050406030204" pitchFamily="18" charset="0"/>
              </a:rPr>
              <a:t> Voltage: VPP (V)</a:t>
            </a:r>
          </a:p>
        </p:txBody>
      </p:sp>
      <p:sp>
        <p:nvSpPr>
          <p:cNvPr id="32" name="TextBox 31">
            <a:extLst>
              <a:ext uri="{FF2B5EF4-FFF2-40B4-BE49-F238E27FC236}">
                <a16:creationId xmlns:a16="http://schemas.microsoft.com/office/drawing/2014/main" id="{E3DD1CF7-279F-9890-EC85-8E5F3C33D28A}"/>
              </a:ext>
            </a:extLst>
          </p:cNvPr>
          <p:cNvSpPr txBox="1"/>
          <p:nvPr/>
        </p:nvSpPr>
        <p:spPr>
          <a:xfrm>
            <a:off x="2961458" y="3749664"/>
            <a:ext cx="3277562" cy="461665"/>
          </a:xfrm>
          <a:prstGeom prst="rect">
            <a:avLst/>
          </a:prstGeom>
          <a:noFill/>
        </p:spPr>
        <p:txBody>
          <a:bodyPr wrap="square" rtlCol="0">
            <a:spAutoFit/>
          </a:bodyPr>
          <a:lstStyle/>
          <a:p>
            <a:r>
              <a:rPr lang="en-US" sz="2400" dirty="0">
                <a:latin typeface="Cambria" panose="02040503050406030204" pitchFamily="18" charset="0"/>
              </a:rPr>
              <a:t>1.5  1.7  1.9  2.1  2.3  2.5</a:t>
            </a:r>
          </a:p>
        </p:txBody>
      </p:sp>
      <p:sp>
        <p:nvSpPr>
          <p:cNvPr id="34" name="Freeform 33">
            <a:extLst>
              <a:ext uri="{FF2B5EF4-FFF2-40B4-BE49-F238E27FC236}">
                <a16:creationId xmlns:a16="http://schemas.microsoft.com/office/drawing/2014/main" id="{F08B8179-101E-9F7B-CE4D-540906D38532}"/>
              </a:ext>
            </a:extLst>
          </p:cNvPr>
          <p:cNvSpPr/>
          <p:nvPr/>
        </p:nvSpPr>
        <p:spPr>
          <a:xfrm rot="16200000">
            <a:off x="3568012" y="906821"/>
            <a:ext cx="2047853" cy="2757670"/>
          </a:xfrm>
          <a:custGeom>
            <a:avLst/>
            <a:gdLst>
              <a:gd name="connsiteX0" fmla="*/ 0 w 2611225"/>
              <a:gd name="connsiteY0" fmla="*/ 0 h 1819373"/>
              <a:gd name="connsiteX1" fmla="*/ 2611225 w 2611225"/>
              <a:gd name="connsiteY1" fmla="*/ 0 h 1819373"/>
              <a:gd name="connsiteX2" fmla="*/ 2611225 w 2611225"/>
              <a:gd name="connsiteY2" fmla="*/ 641023 h 1819373"/>
              <a:gd name="connsiteX3" fmla="*/ 1282045 w 2611225"/>
              <a:gd name="connsiteY3" fmla="*/ 641023 h 1819373"/>
              <a:gd name="connsiteX4" fmla="*/ 1272619 w 2611225"/>
              <a:gd name="connsiteY4" fmla="*/ 1819373 h 1819373"/>
              <a:gd name="connsiteX5" fmla="*/ 0 w 2611225"/>
              <a:gd name="connsiteY5" fmla="*/ 1819373 h 1819373"/>
              <a:gd name="connsiteX6" fmla="*/ 0 w 2611225"/>
              <a:gd name="connsiteY6" fmla="*/ 0 h 1819373"/>
              <a:gd name="connsiteX0" fmla="*/ 0 w 2611225"/>
              <a:gd name="connsiteY0" fmla="*/ 0 h 1819373"/>
              <a:gd name="connsiteX1" fmla="*/ 2611225 w 2611225"/>
              <a:gd name="connsiteY1" fmla="*/ 0 h 1819373"/>
              <a:gd name="connsiteX2" fmla="*/ 2611225 w 2611225"/>
              <a:gd name="connsiteY2" fmla="*/ 641023 h 1819373"/>
              <a:gd name="connsiteX3" fmla="*/ 1282045 w 2611225"/>
              <a:gd name="connsiteY3" fmla="*/ 641023 h 1819373"/>
              <a:gd name="connsiteX4" fmla="*/ 999072 w 2611225"/>
              <a:gd name="connsiteY4" fmla="*/ 1813069 h 1819373"/>
              <a:gd name="connsiteX5" fmla="*/ 0 w 2611225"/>
              <a:gd name="connsiteY5" fmla="*/ 1819373 h 1819373"/>
              <a:gd name="connsiteX6" fmla="*/ 0 w 2611225"/>
              <a:gd name="connsiteY6" fmla="*/ 0 h 1819373"/>
              <a:gd name="connsiteX0" fmla="*/ 0 w 2611225"/>
              <a:gd name="connsiteY0" fmla="*/ 0 h 1819373"/>
              <a:gd name="connsiteX1" fmla="*/ 2611225 w 2611225"/>
              <a:gd name="connsiteY1" fmla="*/ 0 h 1819373"/>
              <a:gd name="connsiteX2" fmla="*/ 2611225 w 2611225"/>
              <a:gd name="connsiteY2" fmla="*/ 641023 h 1819373"/>
              <a:gd name="connsiteX3" fmla="*/ 971196 w 2611225"/>
              <a:gd name="connsiteY3" fmla="*/ 899470 h 1819373"/>
              <a:gd name="connsiteX4" fmla="*/ 999072 w 2611225"/>
              <a:gd name="connsiteY4" fmla="*/ 1813069 h 1819373"/>
              <a:gd name="connsiteX5" fmla="*/ 0 w 2611225"/>
              <a:gd name="connsiteY5" fmla="*/ 1819373 h 1819373"/>
              <a:gd name="connsiteX6" fmla="*/ 0 w 2611225"/>
              <a:gd name="connsiteY6" fmla="*/ 0 h 1819373"/>
              <a:gd name="connsiteX0" fmla="*/ 0 w 2611225"/>
              <a:gd name="connsiteY0" fmla="*/ 0 h 1819373"/>
              <a:gd name="connsiteX1" fmla="*/ 2611225 w 2611225"/>
              <a:gd name="connsiteY1" fmla="*/ 0 h 1819373"/>
              <a:gd name="connsiteX2" fmla="*/ 2611225 w 2611225"/>
              <a:gd name="connsiteY2" fmla="*/ 905774 h 1819373"/>
              <a:gd name="connsiteX3" fmla="*/ 971196 w 2611225"/>
              <a:gd name="connsiteY3" fmla="*/ 899470 h 1819373"/>
              <a:gd name="connsiteX4" fmla="*/ 999072 w 2611225"/>
              <a:gd name="connsiteY4" fmla="*/ 1813069 h 1819373"/>
              <a:gd name="connsiteX5" fmla="*/ 0 w 2611225"/>
              <a:gd name="connsiteY5" fmla="*/ 1819373 h 1819373"/>
              <a:gd name="connsiteX6" fmla="*/ 0 w 2611225"/>
              <a:gd name="connsiteY6" fmla="*/ 0 h 1819373"/>
              <a:gd name="connsiteX0" fmla="*/ 0 w 2611225"/>
              <a:gd name="connsiteY0" fmla="*/ 0 h 1819373"/>
              <a:gd name="connsiteX1" fmla="*/ 2611225 w 2611225"/>
              <a:gd name="connsiteY1" fmla="*/ 0 h 1819373"/>
              <a:gd name="connsiteX2" fmla="*/ 2611225 w 2611225"/>
              <a:gd name="connsiteY2" fmla="*/ 905774 h 1819373"/>
              <a:gd name="connsiteX3" fmla="*/ 983630 w 2611225"/>
              <a:gd name="connsiteY3" fmla="*/ 899470 h 1819373"/>
              <a:gd name="connsiteX4" fmla="*/ 999072 w 2611225"/>
              <a:gd name="connsiteY4" fmla="*/ 1813069 h 1819373"/>
              <a:gd name="connsiteX5" fmla="*/ 0 w 2611225"/>
              <a:gd name="connsiteY5" fmla="*/ 1819373 h 1819373"/>
              <a:gd name="connsiteX6" fmla="*/ 0 w 2611225"/>
              <a:gd name="connsiteY6" fmla="*/ 0 h 1819373"/>
              <a:gd name="connsiteX0" fmla="*/ 0 w 2611225"/>
              <a:gd name="connsiteY0" fmla="*/ 0 h 1823721"/>
              <a:gd name="connsiteX1" fmla="*/ 2611225 w 2611225"/>
              <a:gd name="connsiteY1" fmla="*/ 0 h 1823721"/>
              <a:gd name="connsiteX2" fmla="*/ 2611225 w 2611225"/>
              <a:gd name="connsiteY2" fmla="*/ 905774 h 1823721"/>
              <a:gd name="connsiteX3" fmla="*/ 983630 w 2611225"/>
              <a:gd name="connsiteY3" fmla="*/ 899470 h 1823721"/>
              <a:gd name="connsiteX4" fmla="*/ 982878 w 2611225"/>
              <a:gd name="connsiteY4" fmla="*/ 1823721 h 1823721"/>
              <a:gd name="connsiteX5" fmla="*/ 0 w 2611225"/>
              <a:gd name="connsiteY5" fmla="*/ 1819373 h 1823721"/>
              <a:gd name="connsiteX6" fmla="*/ 0 w 2611225"/>
              <a:gd name="connsiteY6" fmla="*/ 0 h 1823721"/>
              <a:gd name="connsiteX0" fmla="*/ 0 w 2611225"/>
              <a:gd name="connsiteY0" fmla="*/ 0 h 1823721"/>
              <a:gd name="connsiteX1" fmla="*/ 2611225 w 2611225"/>
              <a:gd name="connsiteY1" fmla="*/ 0 h 1823721"/>
              <a:gd name="connsiteX2" fmla="*/ 2611225 w 2611225"/>
              <a:gd name="connsiteY2" fmla="*/ 905774 h 1823721"/>
              <a:gd name="connsiteX3" fmla="*/ 979582 w 2611225"/>
              <a:gd name="connsiteY3" fmla="*/ 916513 h 1823721"/>
              <a:gd name="connsiteX4" fmla="*/ 982878 w 2611225"/>
              <a:gd name="connsiteY4" fmla="*/ 1823721 h 1823721"/>
              <a:gd name="connsiteX5" fmla="*/ 0 w 2611225"/>
              <a:gd name="connsiteY5" fmla="*/ 1819373 h 1823721"/>
              <a:gd name="connsiteX6" fmla="*/ 0 w 2611225"/>
              <a:gd name="connsiteY6" fmla="*/ 0 h 1823721"/>
              <a:gd name="connsiteX0" fmla="*/ 0 w 2611225"/>
              <a:gd name="connsiteY0" fmla="*/ 0 h 1823721"/>
              <a:gd name="connsiteX1" fmla="*/ 2611225 w 2611225"/>
              <a:gd name="connsiteY1" fmla="*/ 0 h 1823721"/>
              <a:gd name="connsiteX2" fmla="*/ 2611225 w 2611225"/>
              <a:gd name="connsiteY2" fmla="*/ 920687 h 1823721"/>
              <a:gd name="connsiteX3" fmla="*/ 979582 w 2611225"/>
              <a:gd name="connsiteY3" fmla="*/ 916513 h 1823721"/>
              <a:gd name="connsiteX4" fmla="*/ 982878 w 2611225"/>
              <a:gd name="connsiteY4" fmla="*/ 1823721 h 1823721"/>
              <a:gd name="connsiteX5" fmla="*/ 0 w 2611225"/>
              <a:gd name="connsiteY5" fmla="*/ 1819373 h 1823721"/>
              <a:gd name="connsiteX6" fmla="*/ 0 w 2611225"/>
              <a:gd name="connsiteY6" fmla="*/ 0 h 1823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225" h="1823721">
                <a:moveTo>
                  <a:pt x="0" y="0"/>
                </a:moveTo>
                <a:lnTo>
                  <a:pt x="2611225" y="0"/>
                </a:lnTo>
                <a:lnTo>
                  <a:pt x="2611225" y="920687"/>
                </a:lnTo>
                <a:lnTo>
                  <a:pt x="979582" y="916513"/>
                </a:lnTo>
                <a:cubicBezTo>
                  <a:pt x="979331" y="1224597"/>
                  <a:pt x="983129" y="1515637"/>
                  <a:pt x="982878" y="1823721"/>
                </a:cubicBezTo>
                <a:lnTo>
                  <a:pt x="0" y="1819373"/>
                </a:lnTo>
                <a:lnTo>
                  <a:pt x="0" y="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oup 35">
            <a:extLst>
              <a:ext uri="{FF2B5EF4-FFF2-40B4-BE49-F238E27FC236}">
                <a16:creationId xmlns:a16="http://schemas.microsoft.com/office/drawing/2014/main" id="{2C3317CA-8725-30F2-0B08-E65716B339D0}"/>
              </a:ext>
            </a:extLst>
          </p:cNvPr>
          <p:cNvGrpSpPr/>
          <p:nvPr/>
        </p:nvGrpSpPr>
        <p:grpSpPr>
          <a:xfrm>
            <a:off x="696031" y="1205459"/>
            <a:ext cx="497502" cy="2694418"/>
            <a:chOff x="696031" y="1205459"/>
            <a:chExt cx="497502" cy="2694418"/>
          </a:xfrm>
        </p:grpSpPr>
        <p:cxnSp>
          <p:nvCxnSpPr>
            <p:cNvPr id="37" name="Straight Arrow Connector 36">
              <a:extLst>
                <a:ext uri="{FF2B5EF4-FFF2-40B4-BE49-F238E27FC236}">
                  <a16:creationId xmlns:a16="http://schemas.microsoft.com/office/drawing/2014/main" id="{57CD1064-6F7D-E4EB-6E22-181951ED6161}"/>
                </a:ext>
              </a:extLst>
            </p:cNvPr>
            <p:cNvCxnSpPr/>
            <p:nvPr/>
          </p:nvCxnSpPr>
          <p:spPr>
            <a:xfrm>
              <a:off x="1193533" y="1205459"/>
              <a:ext cx="0" cy="2694418"/>
            </a:xfrm>
            <a:prstGeom prst="straightConnector1">
              <a:avLst/>
            </a:prstGeom>
            <a:ln w="5715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29FE5435-6DBD-2FC8-CB6A-702359012621}"/>
                </a:ext>
              </a:extLst>
            </p:cNvPr>
            <p:cNvSpPr txBox="1"/>
            <p:nvPr/>
          </p:nvSpPr>
          <p:spPr>
            <a:xfrm rot="16200000">
              <a:off x="-189788" y="2220460"/>
              <a:ext cx="2233304" cy="461665"/>
            </a:xfrm>
            <a:prstGeom prst="rect">
              <a:avLst/>
            </a:prstGeom>
            <a:noFill/>
          </p:spPr>
          <p:txBody>
            <a:bodyPr wrap="none" rtlCol="0">
              <a:spAutoFit/>
            </a:bodyPr>
            <a:lstStyle/>
            <a:p>
              <a:r>
                <a:rPr lang="en-US" sz="2400" dirty="0">
                  <a:solidFill>
                    <a:srgbClr val="00B050"/>
                  </a:solidFill>
                  <a:latin typeface="Cambria" panose="02040503050406030204" pitchFamily="18" charset="0"/>
                </a:rPr>
                <a:t>Higher is better</a:t>
              </a:r>
            </a:p>
          </p:txBody>
        </p:sp>
      </p:grpSp>
      <p:sp>
        <p:nvSpPr>
          <p:cNvPr id="39" name="TextBox 38">
            <a:extLst>
              <a:ext uri="{FF2B5EF4-FFF2-40B4-BE49-F238E27FC236}">
                <a16:creationId xmlns:a16="http://schemas.microsoft.com/office/drawing/2014/main" id="{F03E90B2-1F84-C4C4-C825-81B05E17FB85}"/>
              </a:ext>
            </a:extLst>
          </p:cNvPr>
          <p:cNvSpPr txBox="1"/>
          <p:nvPr/>
        </p:nvSpPr>
        <p:spPr>
          <a:xfrm rot="16200000">
            <a:off x="528492" y="2052899"/>
            <a:ext cx="3092508" cy="1015663"/>
          </a:xfrm>
          <a:prstGeom prst="rect">
            <a:avLst/>
          </a:prstGeom>
          <a:solidFill>
            <a:schemeClr val="bg1"/>
          </a:solidFill>
        </p:spPr>
        <p:txBody>
          <a:bodyPr wrap="square" rtlCol="0">
            <a:spAutoFit/>
          </a:bodyPr>
          <a:lstStyle/>
          <a:p>
            <a:pPr algn="ctr"/>
            <a:r>
              <a:rPr lang="en-US" sz="2000" dirty="0">
                <a:latin typeface="Cambria" panose="02040503050406030204" pitchFamily="18" charset="0"/>
              </a:rPr>
              <a:t>Minimum Activation Count to Induce the First Bit Flip </a:t>
            </a:r>
            <a:r>
              <a:rPr lang="en-US" dirty="0">
                <a:latin typeface="Cambria" panose="02040503050406030204" pitchFamily="18" charset="0"/>
              </a:rPr>
              <a:t>(Normalized to VPP=2.5V)</a:t>
            </a:r>
          </a:p>
        </p:txBody>
      </p:sp>
      <p:sp>
        <p:nvSpPr>
          <p:cNvPr id="40" name="TextBox 39">
            <a:extLst>
              <a:ext uri="{FF2B5EF4-FFF2-40B4-BE49-F238E27FC236}">
                <a16:creationId xmlns:a16="http://schemas.microsoft.com/office/drawing/2014/main" id="{6627D246-72A3-21A4-8928-52DEC641329F}"/>
              </a:ext>
            </a:extLst>
          </p:cNvPr>
          <p:cNvSpPr txBox="1"/>
          <p:nvPr/>
        </p:nvSpPr>
        <p:spPr>
          <a:xfrm>
            <a:off x="2548700" y="1011057"/>
            <a:ext cx="609735" cy="2923877"/>
          </a:xfrm>
          <a:prstGeom prst="rect">
            <a:avLst/>
          </a:prstGeom>
          <a:noFill/>
          <a:ln>
            <a:noFill/>
          </a:ln>
        </p:spPr>
        <p:txBody>
          <a:bodyPr wrap="square" rtlCol="0">
            <a:spAutoFit/>
          </a:bodyPr>
          <a:lstStyle/>
          <a:p>
            <a:pPr algn="ctr"/>
            <a:r>
              <a:rPr lang="en-US" sz="2400" dirty="0">
                <a:latin typeface="Cambria" panose="02040503050406030204" pitchFamily="18" charset="0"/>
              </a:rPr>
              <a:t>2.0</a:t>
            </a:r>
          </a:p>
          <a:p>
            <a:pPr algn="ctr"/>
            <a:endParaRPr lang="en-US" sz="300" dirty="0">
              <a:latin typeface="Cambria" panose="02040503050406030204" pitchFamily="18" charset="0"/>
            </a:endParaRPr>
          </a:p>
          <a:p>
            <a:pPr algn="ctr"/>
            <a:r>
              <a:rPr lang="en-US" sz="2400" dirty="0">
                <a:latin typeface="Cambria" panose="02040503050406030204" pitchFamily="18" charset="0"/>
              </a:rPr>
              <a:t>1.8</a:t>
            </a:r>
          </a:p>
          <a:p>
            <a:pPr algn="ctr"/>
            <a:endParaRPr lang="en-US" sz="300" dirty="0">
              <a:latin typeface="Cambria" panose="02040503050406030204" pitchFamily="18" charset="0"/>
            </a:endParaRPr>
          </a:p>
          <a:p>
            <a:pPr algn="ctr"/>
            <a:r>
              <a:rPr lang="en-US" sz="2400" dirty="0">
                <a:latin typeface="Cambria" panose="02040503050406030204" pitchFamily="18" charset="0"/>
              </a:rPr>
              <a:t>1.6</a:t>
            </a:r>
          </a:p>
          <a:p>
            <a:pPr algn="ctr"/>
            <a:endParaRPr lang="en-US" sz="300" dirty="0">
              <a:latin typeface="Cambria" panose="02040503050406030204" pitchFamily="18" charset="0"/>
            </a:endParaRPr>
          </a:p>
          <a:p>
            <a:pPr algn="ctr"/>
            <a:r>
              <a:rPr lang="en-US" sz="2400" dirty="0">
                <a:latin typeface="Cambria" panose="02040503050406030204" pitchFamily="18" charset="0"/>
              </a:rPr>
              <a:t>1.4</a:t>
            </a:r>
          </a:p>
          <a:p>
            <a:pPr lvl="0" algn="ctr"/>
            <a:r>
              <a:rPr lang="en-US" sz="2400" dirty="0">
                <a:solidFill>
                  <a:prstClr val="black"/>
                </a:solidFill>
                <a:latin typeface="Cambria" panose="02040503050406030204" pitchFamily="18" charset="0"/>
              </a:rPr>
              <a:t>1.2</a:t>
            </a:r>
          </a:p>
          <a:p>
            <a:pPr lvl="0" algn="ctr"/>
            <a:endParaRPr lang="en-US" sz="300" dirty="0">
              <a:solidFill>
                <a:prstClr val="black"/>
              </a:solidFill>
              <a:latin typeface="Cambria" panose="02040503050406030204" pitchFamily="18" charset="0"/>
            </a:endParaRPr>
          </a:p>
          <a:p>
            <a:pPr algn="ctr"/>
            <a:r>
              <a:rPr lang="en-US" sz="2400" dirty="0">
                <a:latin typeface="Cambria" panose="02040503050406030204" pitchFamily="18" charset="0"/>
              </a:rPr>
              <a:t>1.0</a:t>
            </a:r>
          </a:p>
          <a:p>
            <a:pPr algn="ctr"/>
            <a:endParaRPr lang="en-US" sz="400" dirty="0">
              <a:latin typeface="Cambria" panose="02040503050406030204" pitchFamily="18" charset="0"/>
            </a:endParaRPr>
          </a:p>
          <a:p>
            <a:pPr algn="ctr"/>
            <a:r>
              <a:rPr lang="en-US" sz="2400" dirty="0">
                <a:latin typeface="Cambria" panose="02040503050406030204" pitchFamily="18" charset="0"/>
              </a:rPr>
              <a:t>0.8</a:t>
            </a:r>
            <a:endParaRPr lang="en-US" sz="2800" dirty="0">
              <a:latin typeface="Cambria" panose="02040503050406030204" pitchFamily="18" charset="0"/>
            </a:endParaRPr>
          </a:p>
        </p:txBody>
      </p:sp>
      <p:sp>
        <p:nvSpPr>
          <p:cNvPr id="41" name="Rounded Rectangle 40">
            <a:extLst>
              <a:ext uri="{FF2B5EF4-FFF2-40B4-BE49-F238E27FC236}">
                <a16:creationId xmlns:a16="http://schemas.microsoft.com/office/drawing/2014/main" id="{0DA03061-9666-FDF7-F26F-C7060CD25D6B}"/>
              </a:ext>
            </a:extLst>
          </p:cNvPr>
          <p:cNvSpPr/>
          <p:nvPr/>
        </p:nvSpPr>
        <p:spPr>
          <a:xfrm>
            <a:off x="2565836" y="3117850"/>
            <a:ext cx="3596579" cy="725770"/>
          </a:xfrm>
          <a:prstGeom prst="roundRect">
            <a:avLst/>
          </a:prstGeom>
          <a:noFill/>
          <a:ln w="9842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203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74BF856-AE64-824C-82C3-B2320E69618B}"/>
              </a:ext>
            </a:extLst>
          </p:cNvPr>
          <p:cNvPicPr>
            <a:picLocks noChangeAspect="1"/>
          </p:cNvPicPr>
          <p:nvPr/>
        </p:nvPicPr>
        <p:blipFill rotWithShape="1">
          <a:blip r:embed="rId3">
            <a:extLst>
              <a:ext uri="{28A0092B-C50C-407E-A947-70E740481C1C}">
                <a14:useLocalDpi xmlns:a14="http://schemas.microsoft.com/office/drawing/2010/main" val="0"/>
              </a:ext>
            </a:extLst>
          </a:blip>
          <a:srcRect l="4294" t="-106" r="-592" b="106"/>
          <a:stretch/>
        </p:blipFill>
        <p:spPr>
          <a:xfrm>
            <a:off x="1388725" y="961071"/>
            <a:ext cx="7324406" cy="2092018"/>
          </a:xfrm>
          <a:prstGeom prst="rect">
            <a:avLst/>
          </a:prstGeom>
        </p:spPr>
      </p:pic>
      <p:sp>
        <p:nvSpPr>
          <p:cNvPr id="11" name="TextBox 10">
            <a:extLst>
              <a:ext uri="{FF2B5EF4-FFF2-40B4-BE49-F238E27FC236}">
                <a16:creationId xmlns:a16="http://schemas.microsoft.com/office/drawing/2014/main" id="{9BCEC5A3-479A-5541-8294-D2D82846756A}"/>
              </a:ext>
            </a:extLst>
          </p:cNvPr>
          <p:cNvSpPr txBox="1"/>
          <p:nvPr/>
        </p:nvSpPr>
        <p:spPr>
          <a:xfrm>
            <a:off x="1441795" y="3269435"/>
            <a:ext cx="7387282" cy="461665"/>
          </a:xfrm>
          <a:prstGeom prst="rect">
            <a:avLst/>
          </a:prstGeom>
          <a:solidFill>
            <a:schemeClr val="bg1"/>
          </a:solidFill>
        </p:spPr>
        <p:txBody>
          <a:bodyPr wrap="square" rtlCol="0">
            <a:spAutoFit/>
          </a:bodyPr>
          <a:lstStyle/>
          <a:p>
            <a:pPr algn="ctr"/>
            <a:r>
              <a:rPr lang="en-US" sz="2400" dirty="0" err="1">
                <a:latin typeface="Cambria" panose="02040503050406030204" pitchFamily="18" charset="0"/>
              </a:rPr>
              <a:t>Wordline</a:t>
            </a:r>
            <a:r>
              <a:rPr lang="en-US" sz="2400" dirty="0">
                <a:latin typeface="Cambria" panose="02040503050406030204" pitchFamily="18" charset="0"/>
              </a:rPr>
              <a:t> Voltage: VPP (V)</a:t>
            </a:r>
          </a:p>
        </p:txBody>
      </p:sp>
      <p:sp>
        <p:nvSpPr>
          <p:cNvPr id="22" name="Title 1">
            <a:extLst>
              <a:ext uri="{FF2B5EF4-FFF2-40B4-BE49-F238E27FC236}">
                <a16:creationId xmlns:a16="http://schemas.microsoft.com/office/drawing/2014/main" id="{1DAF10B2-6571-5A4E-B3FB-A38CB7194DF3}"/>
              </a:ext>
            </a:extLst>
          </p:cNvPr>
          <p:cNvSpPr>
            <a:spLocks noGrp="1"/>
          </p:cNvSpPr>
          <p:nvPr>
            <p:ph type="title"/>
          </p:nvPr>
        </p:nvSpPr>
        <p:spPr>
          <a:xfrm>
            <a:off x="189560" y="0"/>
            <a:ext cx="8798061" cy="770467"/>
          </a:xfrm>
        </p:spPr>
        <p:txBody>
          <a:bodyPr/>
          <a:lstStyle/>
          <a:p>
            <a:r>
              <a:rPr lang="en-US" dirty="0" err="1"/>
              <a:t>Wordline</a:t>
            </a:r>
            <a:r>
              <a:rPr lang="en-US" dirty="0"/>
              <a:t> Voltage’s Effect on RowHammer</a:t>
            </a:r>
          </a:p>
        </p:txBody>
      </p:sp>
      <p:sp>
        <p:nvSpPr>
          <p:cNvPr id="19" name="TextBox 18">
            <a:extLst>
              <a:ext uri="{FF2B5EF4-FFF2-40B4-BE49-F238E27FC236}">
                <a16:creationId xmlns:a16="http://schemas.microsoft.com/office/drawing/2014/main" id="{97E20B31-0FE0-0DAA-8CFA-AD14118B22D5}"/>
              </a:ext>
            </a:extLst>
          </p:cNvPr>
          <p:cNvSpPr txBox="1"/>
          <p:nvPr/>
        </p:nvSpPr>
        <p:spPr>
          <a:xfrm>
            <a:off x="3798926" y="2954300"/>
            <a:ext cx="2607734" cy="369332"/>
          </a:xfrm>
          <a:prstGeom prst="rect">
            <a:avLst/>
          </a:prstGeom>
          <a:noFill/>
        </p:spPr>
        <p:txBody>
          <a:bodyPr wrap="square" rtlCol="0">
            <a:spAutoFit/>
          </a:bodyPr>
          <a:lstStyle/>
          <a:p>
            <a:r>
              <a:rPr lang="en-US" dirty="0">
                <a:latin typeface="Cambria" panose="02040503050406030204" pitchFamily="18" charset="0"/>
              </a:rPr>
              <a:t>1.5  1.7   1.9  2.1  2.3   2.5</a:t>
            </a:r>
          </a:p>
        </p:txBody>
      </p:sp>
      <p:sp>
        <p:nvSpPr>
          <p:cNvPr id="13" name="TextBox 12">
            <a:extLst>
              <a:ext uri="{FF2B5EF4-FFF2-40B4-BE49-F238E27FC236}">
                <a16:creationId xmlns:a16="http://schemas.microsoft.com/office/drawing/2014/main" id="{2E30D220-E09E-D171-09BA-B45F5EA84EF2}"/>
              </a:ext>
            </a:extLst>
          </p:cNvPr>
          <p:cNvSpPr txBox="1"/>
          <p:nvPr/>
        </p:nvSpPr>
        <p:spPr>
          <a:xfrm>
            <a:off x="1243989" y="2954300"/>
            <a:ext cx="2607735" cy="369332"/>
          </a:xfrm>
          <a:prstGeom prst="rect">
            <a:avLst/>
          </a:prstGeom>
          <a:noFill/>
        </p:spPr>
        <p:txBody>
          <a:bodyPr wrap="square" rtlCol="0">
            <a:spAutoFit/>
          </a:bodyPr>
          <a:lstStyle/>
          <a:p>
            <a:r>
              <a:rPr lang="en-US" dirty="0">
                <a:latin typeface="Cambria" panose="02040503050406030204" pitchFamily="18" charset="0"/>
              </a:rPr>
              <a:t>1.3    1.6     1.9     2.2    2.5</a:t>
            </a:r>
          </a:p>
        </p:txBody>
      </p:sp>
      <p:sp>
        <p:nvSpPr>
          <p:cNvPr id="15" name="TextBox 14">
            <a:extLst>
              <a:ext uri="{FF2B5EF4-FFF2-40B4-BE49-F238E27FC236}">
                <a16:creationId xmlns:a16="http://schemas.microsoft.com/office/drawing/2014/main" id="{639FC478-1141-0290-BC7E-6248A915644D}"/>
              </a:ext>
            </a:extLst>
          </p:cNvPr>
          <p:cNvSpPr txBox="1"/>
          <p:nvPr/>
        </p:nvSpPr>
        <p:spPr>
          <a:xfrm>
            <a:off x="6467437" y="2949858"/>
            <a:ext cx="2484438" cy="369332"/>
          </a:xfrm>
          <a:prstGeom prst="rect">
            <a:avLst/>
          </a:prstGeom>
          <a:noFill/>
        </p:spPr>
        <p:txBody>
          <a:bodyPr wrap="square" rtlCol="0">
            <a:spAutoFit/>
          </a:bodyPr>
          <a:lstStyle/>
          <a:p>
            <a:r>
              <a:rPr lang="en-US" dirty="0">
                <a:latin typeface="Cambria" panose="02040503050406030204" pitchFamily="18" charset="0"/>
              </a:rPr>
              <a:t>1.5  1.7 1.9  2.1  2.3 2.5</a:t>
            </a:r>
          </a:p>
        </p:txBody>
      </p:sp>
      <p:sp>
        <p:nvSpPr>
          <p:cNvPr id="28" name="TextBox 27">
            <a:extLst>
              <a:ext uri="{FF2B5EF4-FFF2-40B4-BE49-F238E27FC236}">
                <a16:creationId xmlns:a16="http://schemas.microsoft.com/office/drawing/2014/main" id="{F220B2F9-1C97-8906-C79D-18197C1E8CD1}"/>
              </a:ext>
            </a:extLst>
          </p:cNvPr>
          <p:cNvSpPr txBox="1"/>
          <p:nvPr/>
        </p:nvSpPr>
        <p:spPr>
          <a:xfrm>
            <a:off x="818598" y="871625"/>
            <a:ext cx="609735" cy="2292935"/>
          </a:xfrm>
          <a:prstGeom prst="rect">
            <a:avLst/>
          </a:prstGeom>
          <a:noFill/>
        </p:spPr>
        <p:txBody>
          <a:bodyPr wrap="square" rtlCol="0">
            <a:spAutoFit/>
          </a:bodyPr>
          <a:lstStyle/>
          <a:p>
            <a:pPr algn="r"/>
            <a:r>
              <a:rPr lang="en-US" dirty="0">
                <a:latin typeface="Cambria" panose="02040503050406030204" pitchFamily="18" charset="0"/>
              </a:rPr>
              <a:t>2.0</a:t>
            </a:r>
          </a:p>
          <a:p>
            <a:pPr algn="r"/>
            <a:endParaRPr lang="en-US" sz="100" dirty="0">
              <a:latin typeface="Cambria" panose="02040503050406030204" pitchFamily="18" charset="0"/>
            </a:endParaRPr>
          </a:p>
          <a:p>
            <a:pPr algn="r"/>
            <a:endParaRPr lang="en-US" sz="100" dirty="0">
              <a:latin typeface="Cambria" panose="02040503050406030204" pitchFamily="18" charset="0"/>
            </a:endParaRPr>
          </a:p>
          <a:p>
            <a:pPr algn="r"/>
            <a:r>
              <a:rPr lang="en-US" dirty="0">
                <a:latin typeface="Cambria" panose="02040503050406030204" pitchFamily="18" charset="0"/>
              </a:rPr>
              <a:t>1.8</a:t>
            </a:r>
          </a:p>
          <a:p>
            <a:pPr algn="r"/>
            <a:endParaRPr lang="en-US" sz="100" dirty="0">
              <a:latin typeface="Cambria" panose="02040503050406030204" pitchFamily="18" charset="0"/>
            </a:endParaRPr>
          </a:p>
          <a:p>
            <a:pPr algn="r"/>
            <a:endParaRPr lang="en-US" sz="100" dirty="0">
              <a:latin typeface="Cambria" panose="02040503050406030204" pitchFamily="18" charset="0"/>
            </a:endParaRPr>
          </a:p>
          <a:p>
            <a:pPr algn="r"/>
            <a:r>
              <a:rPr lang="en-US" dirty="0">
                <a:latin typeface="Cambria" panose="02040503050406030204" pitchFamily="18" charset="0"/>
              </a:rPr>
              <a:t>1.6</a:t>
            </a:r>
          </a:p>
          <a:p>
            <a:pPr algn="r"/>
            <a:endParaRPr lang="en-US" sz="100" dirty="0">
              <a:latin typeface="Cambria" panose="02040503050406030204" pitchFamily="18" charset="0"/>
            </a:endParaRPr>
          </a:p>
          <a:p>
            <a:pPr algn="r"/>
            <a:endParaRPr lang="en-US" sz="100" dirty="0">
              <a:latin typeface="Cambria" panose="02040503050406030204" pitchFamily="18" charset="0"/>
            </a:endParaRPr>
          </a:p>
          <a:p>
            <a:pPr algn="r"/>
            <a:r>
              <a:rPr lang="en-US" dirty="0">
                <a:latin typeface="Cambria" panose="02040503050406030204" pitchFamily="18" charset="0"/>
              </a:rPr>
              <a:t>1.4</a:t>
            </a:r>
          </a:p>
          <a:p>
            <a:pPr algn="r"/>
            <a:endParaRPr lang="en-US" sz="300" dirty="0">
              <a:latin typeface="Cambria" panose="02040503050406030204" pitchFamily="18" charset="0"/>
            </a:endParaRPr>
          </a:p>
          <a:p>
            <a:pPr lvl="0" algn="r"/>
            <a:r>
              <a:rPr lang="en-US" dirty="0">
                <a:solidFill>
                  <a:prstClr val="black"/>
                </a:solidFill>
                <a:latin typeface="Cambria" panose="02040503050406030204" pitchFamily="18" charset="0"/>
              </a:rPr>
              <a:t>1.2</a:t>
            </a:r>
          </a:p>
          <a:p>
            <a:pPr lvl="0" algn="r"/>
            <a:endParaRPr lang="en-US" sz="100" dirty="0">
              <a:solidFill>
                <a:prstClr val="black"/>
              </a:solidFill>
              <a:latin typeface="Cambria" panose="02040503050406030204" pitchFamily="18" charset="0"/>
            </a:endParaRPr>
          </a:p>
          <a:p>
            <a:pPr lvl="0" algn="r"/>
            <a:endParaRPr lang="en-US" sz="100" dirty="0">
              <a:solidFill>
                <a:prstClr val="black"/>
              </a:solidFill>
              <a:latin typeface="Cambria" panose="02040503050406030204" pitchFamily="18" charset="0"/>
            </a:endParaRPr>
          </a:p>
          <a:p>
            <a:pPr lvl="0" algn="r"/>
            <a:endParaRPr lang="en-US" sz="100" dirty="0">
              <a:solidFill>
                <a:prstClr val="black"/>
              </a:solidFill>
              <a:latin typeface="Cambria" panose="02040503050406030204" pitchFamily="18" charset="0"/>
            </a:endParaRPr>
          </a:p>
          <a:p>
            <a:pPr lvl="0" algn="r"/>
            <a:endParaRPr lang="en-US" sz="100" dirty="0">
              <a:solidFill>
                <a:prstClr val="black"/>
              </a:solidFill>
              <a:latin typeface="Cambria" panose="02040503050406030204" pitchFamily="18" charset="0"/>
            </a:endParaRPr>
          </a:p>
          <a:p>
            <a:pPr algn="r"/>
            <a:r>
              <a:rPr lang="en-US" dirty="0">
                <a:latin typeface="Cambria" panose="02040503050406030204" pitchFamily="18" charset="0"/>
              </a:rPr>
              <a:t>1.0</a:t>
            </a:r>
          </a:p>
          <a:p>
            <a:pPr algn="r"/>
            <a:endParaRPr lang="en-US" sz="200" dirty="0">
              <a:latin typeface="Cambria" panose="02040503050406030204" pitchFamily="18" charset="0"/>
            </a:endParaRPr>
          </a:p>
          <a:p>
            <a:pPr algn="r"/>
            <a:endParaRPr lang="en-US" sz="200" dirty="0">
              <a:latin typeface="Cambria" panose="02040503050406030204" pitchFamily="18" charset="0"/>
            </a:endParaRPr>
          </a:p>
          <a:p>
            <a:pPr algn="r"/>
            <a:r>
              <a:rPr lang="en-US" dirty="0">
                <a:latin typeface="Cambria" panose="02040503050406030204" pitchFamily="18" charset="0"/>
              </a:rPr>
              <a:t>0.8</a:t>
            </a:r>
            <a:endParaRPr lang="en-US" sz="2800" dirty="0">
              <a:latin typeface="Cambria" panose="02040503050406030204" pitchFamily="18" charset="0"/>
            </a:endParaRPr>
          </a:p>
        </p:txBody>
      </p:sp>
      <p:grpSp>
        <p:nvGrpSpPr>
          <p:cNvPr id="35" name="Group 34">
            <a:extLst>
              <a:ext uri="{FF2B5EF4-FFF2-40B4-BE49-F238E27FC236}">
                <a16:creationId xmlns:a16="http://schemas.microsoft.com/office/drawing/2014/main" id="{7CE2047B-08C9-85B8-16BA-0B2E565259D8}"/>
              </a:ext>
            </a:extLst>
          </p:cNvPr>
          <p:cNvGrpSpPr/>
          <p:nvPr/>
        </p:nvGrpSpPr>
        <p:grpSpPr>
          <a:xfrm>
            <a:off x="293723" y="3802208"/>
            <a:ext cx="8556554" cy="1152273"/>
            <a:chOff x="1643281" y="4277223"/>
            <a:chExt cx="6864225" cy="1468343"/>
          </a:xfrm>
        </p:grpSpPr>
        <p:sp>
          <p:nvSpPr>
            <p:cNvPr id="36" name="Rounded Rectangle 35">
              <a:extLst>
                <a:ext uri="{FF2B5EF4-FFF2-40B4-BE49-F238E27FC236}">
                  <a16:creationId xmlns:a16="http://schemas.microsoft.com/office/drawing/2014/main" id="{55ADA424-69E8-FFAD-05CA-094B2408E8D0}"/>
                </a:ext>
              </a:extLst>
            </p:cNvPr>
            <p:cNvSpPr/>
            <p:nvPr/>
          </p:nvSpPr>
          <p:spPr>
            <a:xfrm>
              <a:off x="1643281" y="4277223"/>
              <a:ext cx="6864225" cy="1467717"/>
            </a:xfrm>
            <a:prstGeom prst="roundRect">
              <a:avLst>
                <a:gd name="adj" fmla="val 7357"/>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chemeClr val="tx1"/>
                </a:solidFill>
              </a:endParaRPr>
            </a:p>
          </p:txBody>
        </p:sp>
        <p:sp>
          <p:nvSpPr>
            <p:cNvPr id="37" name="Round Same Side Corner Rectangle 36">
              <a:extLst>
                <a:ext uri="{FF2B5EF4-FFF2-40B4-BE49-F238E27FC236}">
                  <a16:creationId xmlns:a16="http://schemas.microsoft.com/office/drawing/2014/main" id="{28DB620D-69F5-1931-07FB-CF817D49BC6C}"/>
                </a:ext>
              </a:extLst>
            </p:cNvPr>
            <p:cNvSpPr/>
            <p:nvPr/>
          </p:nvSpPr>
          <p:spPr>
            <a:xfrm>
              <a:off x="1643281" y="4277223"/>
              <a:ext cx="6864225" cy="369905"/>
            </a:xfrm>
            <a:prstGeom prst="round2SameRect">
              <a:avLst>
                <a:gd name="adj1" fmla="val 33688"/>
                <a:gd name="adj2" fmla="val 0"/>
              </a:avLst>
            </a:prstGeom>
            <a:solidFill>
              <a:srgbClr val="2D458A"/>
            </a:solid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algn="ctr"/>
              <a:r>
                <a:rPr lang="en-US" sz="1400" b="1" dirty="0">
                  <a:latin typeface="Cambria" panose="02040503050406030204" pitchFamily="18" charset="0"/>
                </a:rPr>
                <a:t>OBSERVATION 4</a:t>
              </a:r>
            </a:p>
          </p:txBody>
        </p:sp>
        <p:sp>
          <p:nvSpPr>
            <p:cNvPr id="38" name="TextBox 37">
              <a:extLst>
                <a:ext uri="{FF2B5EF4-FFF2-40B4-BE49-F238E27FC236}">
                  <a16:creationId xmlns:a16="http://schemas.microsoft.com/office/drawing/2014/main" id="{7B92C8A7-7E04-B6CA-3C81-CE996B6092DB}"/>
                </a:ext>
              </a:extLst>
            </p:cNvPr>
            <p:cNvSpPr txBox="1"/>
            <p:nvPr/>
          </p:nvSpPr>
          <p:spPr>
            <a:xfrm>
              <a:off x="1643281" y="4686629"/>
              <a:ext cx="6864225" cy="1058937"/>
            </a:xfrm>
            <a:prstGeom prst="rect">
              <a:avLst/>
            </a:prstGeom>
            <a:noFill/>
          </p:spPr>
          <p:txBody>
            <a:bodyPr wrap="square" lIns="180000" rtlCol="0">
              <a:spAutoFit/>
            </a:bodyPr>
            <a:lstStyle/>
            <a:p>
              <a:pPr algn="ctr"/>
              <a:r>
                <a:rPr lang="en-US" sz="2400" dirty="0">
                  <a:latin typeface="Cambria"/>
                  <a:ea typeface="Cambria"/>
                </a:rPr>
                <a:t>The first bit flip occurs at</a:t>
              </a:r>
              <a:r>
                <a:rPr lang="en-US" sz="2400" b="1" dirty="0">
                  <a:solidFill>
                    <a:srgbClr val="C00000"/>
                  </a:solidFill>
                  <a:latin typeface="Cambria"/>
                  <a:ea typeface="Cambria"/>
                </a:rPr>
                <a:t> </a:t>
              </a:r>
              <a:r>
                <a:rPr lang="en-US" sz="2400" b="1" dirty="0">
                  <a:solidFill>
                    <a:srgbClr val="00B050"/>
                  </a:solidFill>
                  <a:latin typeface="Cambria"/>
                  <a:ea typeface="Cambria"/>
                </a:rPr>
                <a:t>higher activation counts</a:t>
              </a:r>
              <a:r>
                <a:rPr lang="en-US" sz="2400" b="1" dirty="0">
                  <a:solidFill>
                    <a:srgbClr val="C00000"/>
                  </a:solidFill>
                  <a:latin typeface="Cambria"/>
                  <a:ea typeface="Cambria"/>
                </a:rPr>
                <a:t> </a:t>
              </a:r>
            </a:p>
            <a:p>
              <a:pPr algn="ctr"/>
              <a:r>
                <a:rPr lang="en-US" sz="2400" dirty="0">
                  <a:latin typeface="Cambria"/>
                  <a:ea typeface="Cambria"/>
                </a:rPr>
                <a:t>as</a:t>
              </a:r>
              <a:r>
                <a:rPr lang="en-US" sz="2400" b="1" dirty="0">
                  <a:solidFill>
                    <a:srgbClr val="C00000"/>
                  </a:solidFill>
                  <a:latin typeface="Cambria"/>
                  <a:ea typeface="Cambria"/>
                </a:rPr>
                <a:t> </a:t>
              </a:r>
              <a:r>
                <a:rPr lang="en-US" sz="2400" b="1" dirty="0" err="1">
                  <a:solidFill>
                    <a:schemeClr val="accent5">
                      <a:lumMod val="75000"/>
                    </a:schemeClr>
                  </a:solidFill>
                  <a:latin typeface="Cambria"/>
                  <a:ea typeface="Cambria"/>
                </a:rPr>
                <a:t>wordline</a:t>
              </a:r>
              <a:r>
                <a:rPr lang="en-US" sz="2400" b="1" dirty="0">
                  <a:solidFill>
                    <a:schemeClr val="accent5">
                      <a:lumMod val="75000"/>
                    </a:schemeClr>
                  </a:solidFill>
                  <a:latin typeface="Cambria"/>
                  <a:ea typeface="Cambria"/>
                </a:rPr>
                <a:t> voltage reduces</a:t>
              </a:r>
            </a:p>
          </p:txBody>
        </p:sp>
      </p:grpSp>
      <p:pic>
        <p:nvPicPr>
          <p:cNvPr id="45" name="Picture 44" hidden="1">
            <a:extLst>
              <a:ext uri="{FF2B5EF4-FFF2-40B4-BE49-F238E27FC236}">
                <a16:creationId xmlns:a16="http://schemas.microsoft.com/office/drawing/2014/main" id="{A8D8271D-D6EB-E0DE-2C99-8B21E07373BF}"/>
              </a:ext>
            </a:extLst>
          </p:cNvPr>
          <p:cNvPicPr>
            <a:picLocks noChangeAspect="1"/>
          </p:cNvPicPr>
          <p:nvPr/>
        </p:nvPicPr>
        <p:blipFill rotWithShape="1">
          <a:blip r:embed="rId4">
            <a:extLst>
              <a:ext uri="{28A0092B-C50C-407E-A947-70E740481C1C}">
                <a14:useLocalDpi xmlns:a14="http://schemas.microsoft.com/office/drawing/2010/main" val="0"/>
              </a:ext>
            </a:extLst>
          </a:blip>
          <a:srcRect l="6403" t="-1913" b="16269"/>
          <a:stretch/>
        </p:blipFill>
        <p:spPr>
          <a:xfrm>
            <a:off x="1330428" y="716273"/>
            <a:ext cx="7506702" cy="2329213"/>
          </a:xfrm>
          <a:prstGeom prst="rect">
            <a:avLst/>
          </a:prstGeom>
        </p:spPr>
      </p:pic>
      <p:sp>
        <p:nvSpPr>
          <p:cNvPr id="29" name="TextBox 28">
            <a:extLst>
              <a:ext uri="{FF2B5EF4-FFF2-40B4-BE49-F238E27FC236}">
                <a16:creationId xmlns:a16="http://schemas.microsoft.com/office/drawing/2014/main" id="{76C1F287-559E-EE28-8E92-667DB1389BB9}"/>
              </a:ext>
            </a:extLst>
          </p:cNvPr>
          <p:cNvSpPr txBox="1"/>
          <p:nvPr/>
        </p:nvSpPr>
        <p:spPr>
          <a:xfrm rot="16200000">
            <a:off x="-926636" y="1658715"/>
            <a:ext cx="2881699" cy="892552"/>
          </a:xfrm>
          <a:prstGeom prst="rect">
            <a:avLst/>
          </a:prstGeom>
          <a:solidFill>
            <a:schemeClr val="bg1"/>
          </a:solidFill>
        </p:spPr>
        <p:txBody>
          <a:bodyPr wrap="square" rtlCol="0">
            <a:spAutoFit/>
          </a:bodyPr>
          <a:lstStyle/>
          <a:p>
            <a:pPr algn="ctr"/>
            <a:r>
              <a:rPr lang="en-US" dirty="0">
                <a:latin typeface="Cambria" panose="02040503050406030204" pitchFamily="18" charset="0"/>
              </a:rPr>
              <a:t>Minimum Activation Count </a:t>
            </a:r>
            <a:br>
              <a:rPr lang="en-US" dirty="0">
                <a:latin typeface="Cambria" panose="02040503050406030204" pitchFamily="18" charset="0"/>
              </a:rPr>
            </a:br>
            <a:r>
              <a:rPr lang="en-US" dirty="0">
                <a:latin typeface="Cambria" panose="02040503050406030204" pitchFamily="18" charset="0"/>
              </a:rPr>
              <a:t>to Induce the First Bit Flip</a:t>
            </a:r>
          </a:p>
          <a:p>
            <a:pPr algn="ctr"/>
            <a:r>
              <a:rPr lang="en-US" sz="1600" dirty="0">
                <a:latin typeface="Cambria" panose="02040503050406030204" pitchFamily="18" charset="0"/>
              </a:rPr>
              <a:t>(Normalized to VPP=2.5V)</a:t>
            </a:r>
          </a:p>
        </p:txBody>
      </p:sp>
      <p:grpSp>
        <p:nvGrpSpPr>
          <p:cNvPr id="20" name="Group 19">
            <a:extLst>
              <a:ext uri="{FF2B5EF4-FFF2-40B4-BE49-F238E27FC236}">
                <a16:creationId xmlns:a16="http://schemas.microsoft.com/office/drawing/2014/main" id="{753FE5D9-47D3-3A05-F2E5-722B96C17E27}"/>
              </a:ext>
            </a:extLst>
          </p:cNvPr>
          <p:cNvGrpSpPr/>
          <p:nvPr/>
        </p:nvGrpSpPr>
        <p:grpSpPr>
          <a:xfrm>
            <a:off x="293723" y="5170827"/>
            <a:ext cx="8556554" cy="1151781"/>
            <a:chOff x="1643281" y="4277223"/>
            <a:chExt cx="6864225" cy="1467717"/>
          </a:xfrm>
        </p:grpSpPr>
        <p:sp>
          <p:nvSpPr>
            <p:cNvPr id="21" name="Rounded Rectangle 20">
              <a:extLst>
                <a:ext uri="{FF2B5EF4-FFF2-40B4-BE49-F238E27FC236}">
                  <a16:creationId xmlns:a16="http://schemas.microsoft.com/office/drawing/2014/main" id="{F80062FC-F771-A51B-3C53-7441EB7F9519}"/>
                </a:ext>
              </a:extLst>
            </p:cNvPr>
            <p:cNvSpPr/>
            <p:nvPr/>
          </p:nvSpPr>
          <p:spPr>
            <a:xfrm>
              <a:off x="1643281" y="4277223"/>
              <a:ext cx="6864225" cy="1467717"/>
            </a:xfrm>
            <a:prstGeom prst="roundRect">
              <a:avLst>
                <a:gd name="adj" fmla="val 7357"/>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chemeClr val="tx1"/>
                </a:solidFill>
              </a:endParaRPr>
            </a:p>
          </p:txBody>
        </p:sp>
        <p:sp>
          <p:nvSpPr>
            <p:cNvPr id="23" name="Round Same Side Corner Rectangle 22">
              <a:extLst>
                <a:ext uri="{FF2B5EF4-FFF2-40B4-BE49-F238E27FC236}">
                  <a16:creationId xmlns:a16="http://schemas.microsoft.com/office/drawing/2014/main" id="{DB8F89C8-80B1-E855-E45E-8D47A84EF800}"/>
                </a:ext>
              </a:extLst>
            </p:cNvPr>
            <p:cNvSpPr/>
            <p:nvPr/>
          </p:nvSpPr>
          <p:spPr>
            <a:xfrm>
              <a:off x="1643281" y="4277223"/>
              <a:ext cx="6864225" cy="369905"/>
            </a:xfrm>
            <a:prstGeom prst="round2SameRect">
              <a:avLst>
                <a:gd name="adj1" fmla="val 33688"/>
                <a:gd name="adj2" fmla="val 0"/>
              </a:avLst>
            </a:prstGeom>
            <a:solidFill>
              <a:srgbClr val="2D458A"/>
            </a:solid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algn="ctr"/>
              <a:r>
                <a:rPr lang="en-US" sz="1400" b="1" dirty="0">
                  <a:latin typeface="Cambria" panose="02040503050406030204" pitchFamily="18" charset="0"/>
                </a:rPr>
                <a:t>OBSERVATION 5</a:t>
              </a:r>
            </a:p>
          </p:txBody>
        </p:sp>
        <p:sp>
          <p:nvSpPr>
            <p:cNvPr id="24" name="TextBox 23">
              <a:extLst>
                <a:ext uri="{FF2B5EF4-FFF2-40B4-BE49-F238E27FC236}">
                  <a16:creationId xmlns:a16="http://schemas.microsoft.com/office/drawing/2014/main" id="{2E144CF9-881B-24A1-8133-A8D7F5ED3265}"/>
                </a:ext>
              </a:extLst>
            </p:cNvPr>
            <p:cNvSpPr txBox="1"/>
            <p:nvPr/>
          </p:nvSpPr>
          <p:spPr>
            <a:xfrm>
              <a:off x="1643281" y="4660751"/>
              <a:ext cx="6864225" cy="1058939"/>
            </a:xfrm>
            <a:prstGeom prst="rect">
              <a:avLst/>
            </a:prstGeom>
            <a:noFill/>
          </p:spPr>
          <p:txBody>
            <a:bodyPr wrap="square" lIns="180000" rtlCol="0">
              <a:spAutoFit/>
            </a:bodyPr>
            <a:lstStyle/>
            <a:p>
              <a:pPr algn="ctr"/>
              <a:r>
                <a:rPr lang="en-US" sz="2000" dirty="0">
                  <a:latin typeface="Cambria"/>
                  <a:ea typeface="Cambria"/>
                </a:rPr>
                <a:t> </a:t>
              </a:r>
              <a:r>
                <a:rPr lang="en-US" sz="2400" dirty="0">
                  <a:latin typeface="Cambria"/>
                  <a:ea typeface="Cambria"/>
                </a:rPr>
                <a:t>For a </a:t>
              </a:r>
              <a:r>
                <a:rPr lang="en-US" sz="2400" b="1" dirty="0">
                  <a:solidFill>
                    <a:srgbClr val="00B050"/>
                  </a:solidFill>
                  <a:latin typeface="Cambria"/>
                  <a:ea typeface="Cambria"/>
                </a:rPr>
                <a:t>small fraction of rows (14.2%)</a:t>
              </a:r>
              <a:r>
                <a:rPr lang="en-US" sz="2400" dirty="0">
                  <a:latin typeface="Cambria"/>
                  <a:ea typeface="Cambria"/>
                </a:rPr>
                <a:t>, the first bit flip occurs </a:t>
              </a:r>
              <a:br>
                <a:rPr lang="en-US" sz="2400" dirty="0">
                  <a:latin typeface="Cambria"/>
                  <a:ea typeface="Cambria"/>
                </a:rPr>
              </a:br>
              <a:r>
                <a:rPr lang="en-US" sz="2400" dirty="0">
                  <a:latin typeface="Cambria"/>
                  <a:ea typeface="Cambria"/>
                </a:rPr>
                <a:t>at a </a:t>
              </a:r>
              <a:r>
                <a:rPr lang="en-US" sz="2400" b="1" dirty="0">
                  <a:solidFill>
                    <a:srgbClr val="C00000"/>
                  </a:solidFill>
                  <a:latin typeface="Cambria"/>
                  <a:ea typeface="Cambria"/>
                </a:rPr>
                <a:t>smaller activation count </a:t>
              </a:r>
              <a:r>
                <a:rPr lang="en-US" sz="2400" dirty="0">
                  <a:latin typeface="Cambria"/>
                  <a:ea typeface="Cambria"/>
                </a:rPr>
                <a:t>as </a:t>
              </a:r>
              <a:r>
                <a:rPr lang="en-US" sz="2400" b="1" dirty="0" err="1">
                  <a:solidFill>
                    <a:schemeClr val="accent5">
                      <a:lumMod val="75000"/>
                    </a:schemeClr>
                  </a:solidFill>
                  <a:latin typeface="Cambria"/>
                  <a:ea typeface="Cambria"/>
                </a:rPr>
                <a:t>wordline</a:t>
              </a:r>
              <a:r>
                <a:rPr lang="en-US" sz="2400" b="1" dirty="0">
                  <a:solidFill>
                    <a:schemeClr val="accent5">
                      <a:lumMod val="75000"/>
                    </a:schemeClr>
                  </a:solidFill>
                  <a:latin typeface="Cambria"/>
                  <a:ea typeface="Cambria"/>
                </a:rPr>
                <a:t> voltage reduces</a:t>
              </a:r>
              <a:endParaRPr lang="en-US" sz="2000" b="1" dirty="0">
                <a:solidFill>
                  <a:srgbClr val="00B050"/>
                </a:solidFill>
                <a:latin typeface="Cambria"/>
                <a:ea typeface="Cambria"/>
              </a:endParaRPr>
            </a:p>
          </p:txBody>
        </p:sp>
      </p:grpSp>
      <p:sp>
        <p:nvSpPr>
          <p:cNvPr id="25" name="TextBox 24">
            <a:extLst>
              <a:ext uri="{FF2B5EF4-FFF2-40B4-BE49-F238E27FC236}">
                <a16:creationId xmlns:a16="http://schemas.microsoft.com/office/drawing/2014/main" id="{7726B9D6-E7C0-9B20-8366-FD6B9790111F}"/>
              </a:ext>
            </a:extLst>
          </p:cNvPr>
          <p:cNvSpPr txBox="1"/>
          <p:nvPr/>
        </p:nvSpPr>
        <p:spPr>
          <a:xfrm>
            <a:off x="1468553" y="648907"/>
            <a:ext cx="2043487" cy="369332"/>
          </a:xfrm>
          <a:prstGeom prst="rect">
            <a:avLst/>
          </a:prstGeom>
          <a:noFill/>
        </p:spPr>
        <p:txBody>
          <a:bodyPr wrap="square" rtlCol="0">
            <a:spAutoFit/>
          </a:bodyPr>
          <a:lstStyle/>
          <a:p>
            <a:pPr algn="ctr"/>
            <a:r>
              <a:rPr lang="en-US" dirty="0">
                <a:latin typeface="Cambria" panose="02040503050406030204" pitchFamily="18" charset="0"/>
              </a:rPr>
              <a:t>Mfr. A</a:t>
            </a:r>
          </a:p>
        </p:txBody>
      </p:sp>
      <p:sp>
        <p:nvSpPr>
          <p:cNvPr id="26" name="TextBox 25">
            <a:extLst>
              <a:ext uri="{FF2B5EF4-FFF2-40B4-BE49-F238E27FC236}">
                <a16:creationId xmlns:a16="http://schemas.microsoft.com/office/drawing/2014/main" id="{87419424-D1C7-533D-F141-EA2CE1E18BAE}"/>
              </a:ext>
            </a:extLst>
          </p:cNvPr>
          <p:cNvSpPr txBox="1"/>
          <p:nvPr/>
        </p:nvSpPr>
        <p:spPr>
          <a:xfrm>
            <a:off x="4009009" y="654824"/>
            <a:ext cx="2043487" cy="369332"/>
          </a:xfrm>
          <a:prstGeom prst="rect">
            <a:avLst/>
          </a:prstGeom>
          <a:noFill/>
        </p:spPr>
        <p:txBody>
          <a:bodyPr wrap="square" rtlCol="0">
            <a:spAutoFit/>
          </a:bodyPr>
          <a:lstStyle/>
          <a:p>
            <a:pPr algn="ctr"/>
            <a:r>
              <a:rPr lang="en-US" dirty="0">
                <a:latin typeface="Cambria" panose="02040503050406030204" pitchFamily="18" charset="0"/>
              </a:rPr>
              <a:t>Mfr. B</a:t>
            </a:r>
          </a:p>
        </p:txBody>
      </p:sp>
      <p:sp>
        <p:nvSpPr>
          <p:cNvPr id="27" name="TextBox 26">
            <a:extLst>
              <a:ext uri="{FF2B5EF4-FFF2-40B4-BE49-F238E27FC236}">
                <a16:creationId xmlns:a16="http://schemas.microsoft.com/office/drawing/2014/main" id="{B89710CA-5F9E-9B50-5F03-A51DD2BDDA75}"/>
              </a:ext>
            </a:extLst>
          </p:cNvPr>
          <p:cNvSpPr txBox="1"/>
          <p:nvPr/>
        </p:nvSpPr>
        <p:spPr>
          <a:xfrm>
            <a:off x="6535953" y="649829"/>
            <a:ext cx="2043487" cy="369332"/>
          </a:xfrm>
          <a:prstGeom prst="rect">
            <a:avLst/>
          </a:prstGeom>
          <a:noFill/>
        </p:spPr>
        <p:txBody>
          <a:bodyPr wrap="square" rtlCol="0">
            <a:spAutoFit/>
          </a:bodyPr>
          <a:lstStyle/>
          <a:p>
            <a:pPr algn="ctr"/>
            <a:r>
              <a:rPr lang="en-US" dirty="0">
                <a:latin typeface="Cambria" panose="02040503050406030204" pitchFamily="18" charset="0"/>
              </a:rPr>
              <a:t>Mfr. C</a:t>
            </a:r>
          </a:p>
        </p:txBody>
      </p:sp>
    </p:spTree>
    <p:extLst>
      <p:ext uri="{BB962C8B-B14F-4D97-AF65-F5344CB8AC3E}">
        <p14:creationId xmlns:p14="http://schemas.microsoft.com/office/powerpoint/2010/main" val="349192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38751-980E-8B48-BBF4-A176728E567B}"/>
              </a:ext>
            </a:extLst>
          </p:cNvPr>
          <p:cNvSpPr>
            <a:spLocks noGrp="1"/>
          </p:cNvSpPr>
          <p:nvPr>
            <p:ph type="title"/>
          </p:nvPr>
        </p:nvSpPr>
        <p:spPr>
          <a:xfrm>
            <a:off x="117226" y="-124462"/>
            <a:ext cx="8514155" cy="1141619"/>
          </a:xfrm>
        </p:spPr>
        <p:txBody>
          <a:bodyPr/>
          <a:lstStyle/>
          <a:p>
            <a:r>
              <a:rPr lang="en-US"/>
              <a:t>Also in the Paper</a:t>
            </a:r>
          </a:p>
        </p:txBody>
      </p:sp>
      <p:sp>
        <p:nvSpPr>
          <p:cNvPr id="16" name="Rectangle 15">
            <a:extLst>
              <a:ext uri="{FF2B5EF4-FFF2-40B4-BE49-F238E27FC236}">
                <a16:creationId xmlns:a16="http://schemas.microsoft.com/office/drawing/2014/main" id="{2706309A-9757-2A43-8E54-3B75863429DA}"/>
              </a:ext>
            </a:extLst>
          </p:cNvPr>
          <p:cNvSpPr/>
          <p:nvPr/>
        </p:nvSpPr>
        <p:spPr>
          <a:xfrm>
            <a:off x="5731615" y="4696759"/>
            <a:ext cx="1368425" cy="967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D01E96C-E73D-C645-AA87-20EE11A32C83}"/>
              </a:ext>
            </a:extLst>
          </p:cNvPr>
          <p:cNvSpPr/>
          <p:nvPr/>
        </p:nvSpPr>
        <p:spPr>
          <a:xfrm>
            <a:off x="91229" y="774743"/>
            <a:ext cx="8748479" cy="830997"/>
          </a:xfrm>
          <a:prstGeom prst="rect">
            <a:avLst/>
          </a:prstGeom>
        </p:spPr>
        <p:txBody>
          <a:bodyPr wrap="square" lIns="91440" tIns="45720" rIns="91440" bIns="45720" anchor="t">
            <a:spAutoFit/>
          </a:bodyPr>
          <a:lstStyle/>
          <a:p>
            <a:pPr algn="ctr"/>
            <a:r>
              <a:rPr lang="en-US" sz="2400" b="1" dirty="0" err="1">
                <a:solidFill>
                  <a:schemeClr val="accent5">
                    <a:lumMod val="75000"/>
                  </a:schemeClr>
                </a:solidFill>
                <a:latin typeface="Cambria"/>
                <a:ea typeface="Cambria"/>
              </a:rPr>
              <a:t>Wordline</a:t>
            </a:r>
            <a:r>
              <a:rPr lang="en-US" sz="2400" b="1" dirty="0">
                <a:solidFill>
                  <a:schemeClr val="accent5">
                    <a:lumMod val="75000"/>
                  </a:schemeClr>
                </a:solidFill>
                <a:latin typeface="Cambria"/>
                <a:ea typeface="Cambria"/>
              </a:rPr>
              <a:t> voltage’s effect </a:t>
            </a:r>
            <a:r>
              <a:rPr lang="en-US" sz="2400" dirty="0">
                <a:latin typeface="Cambria"/>
                <a:ea typeface="Cambria"/>
              </a:rPr>
              <a:t>on </a:t>
            </a:r>
            <a:r>
              <a:rPr lang="en-US" sz="2400" i="1" dirty="0">
                <a:solidFill>
                  <a:srgbClr val="00B050"/>
                </a:solidFill>
                <a:latin typeface="Cambria"/>
                <a:ea typeface="Cambria"/>
              </a:rPr>
              <a:t>RowHammer vulnerability </a:t>
            </a:r>
          </a:p>
          <a:p>
            <a:pPr algn="ctr"/>
            <a:r>
              <a:rPr lang="en-US" sz="2400" dirty="0">
                <a:latin typeface="Cambria"/>
                <a:ea typeface="Cambria"/>
              </a:rPr>
              <a:t>varies across different </a:t>
            </a:r>
            <a:r>
              <a:rPr lang="en-US" sz="2400" b="1" dirty="0">
                <a:latin typeface="Cambria"/>
                <a:ea typeface="Cambria"/>
              </a:rPr>
              <a:t>DRAM rows </a:t>
            </a:r>
            <a:r>
              <a:rPr lang="en-US" sz="2400" dirty="0">
                <a:latin typeface="Cambria"/>
                <a:ea typeface="Cambria"/>
              </a:rPr>
              <a:t>and </a:t>
            </a:r>
            <a:r>
              <a:rPr lang="en-US" sz="2400" b="1" dirty="0">
                <a:latin typeface="Cambria"/>
                <a:ea typeface="Cambria"/>
              </a:rPr>
              <a:t>manufacturers</a:t>
            </a:r>
            <a:endParaRPr lang="en-US" sz="1600" b="1" dirty="0"/>
          </a:p>
        </p:txBody>
      </p:sp>
      <p:grpSp>
        <p:nvGrpSpPr>
          <p:cNvPr id="12" name="Group 11">
            <a:extLst>
              <a:ext uri="{FF2B5EF4-FFF2-40B4-BE49-F238E27FC236}">
                <a16:creationId xmlns:a16="http://schemas.microsoft.com/office/drawing/2014/main" id="{7C8C6841-DD62-C142-BBCE-A631AF3768F1}"/>
              </a:ext>
            </a:extLst>
          </p:cNvPr>
          <p:cNvGrpSpPr/>
          <p:nvPr/>
        </p:nvGrpSpPr>
        <p:grpSpPr>
          <a:xfrm>
            <a:off x="187192" y="2372426"/>
            <a:ext cx="8556554" cy="1313868"/>
            <a:chOff x="1643281" y="4277223"/>
            <a:chExt cx="6864225" cy="1467717"/>
          </a:xfrm>
        </p:grpSpPr>
        <p:sp>
          <p:nvSpPr>
            <p:cNvPr id="13" name="Rounded Rectangle 12">
              <a:extLst>
                <a:ext uri="{FF2B5EF4-FFF2-40B4-BE49-F238E27FC236}">
                  <a16:creationId xmlns:a16="http://schemas.microsoft.com/office/drawing/2014/main" id="{323BB114-9F14-204A-AA7C-FB6CBA4E25CB}"/>
                </a:ext>
              </a:extLst>
            </p:cNvPr>
            <p:cNvSpPr/>
            <p:nvPr/>
          </p:nvSpPr>
          <p:spPr>
            <a:xfrm>
              <a:off x="1643281" y="4277223"/>
              <a:ext cx="6864225" cy="1467717"/>
            </a:xfrm>
            <a:prstGeom prst="roundRect">
              <a:avLst>
                <a:gd name="adj" fmla="val 7357"/>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chemeClr val="tx1"/>
                </a:solidFill>
              </a:endParaRPr>
            </a:p>
          </p:txBody>
        </p:sp>
        <p:sp>
          <p:nvSpPr>
            <p:cNvPr id="15" name="Round Same Side Corner Rectangle 14">
              <a:extLst>
                <a:ext uri="{FF2B5EF4-FFF2-40B4-BE49-F238E27FC236}">
                  <a16:creationId xmlns:a16="http://schemas.microsoft.com/office/drawing/2014/main" id="{962677A4-5BDF-6B42-9832-B5639B9B3DD3}"/>
                </a:ext>
              </a:extLst>
            </p:cNvPr>
            <p:cNvSpPr/>
            <p:nvPr/>
          </p:nvSpPr>
          <p:spPr>
            <a:xfrm>
              <a:off x="1643281" y="4277223"/>
              <a:ext cx="6864225" cy="369905"/>
            </a:xfrm>
            <a:prstGeom prst="round2SameRect">
              <a:avLst>
                <a:gd name="adj1" fmla="val 33688"/>
                <a:gd name="adj2" fmla="val 0"/>
              </a:avLst>
            </a:prstGeom>
            <a:solidFill>
              <a:srgbClr val="2D458A"/>
            </a:solid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algn="ctr"/>
              <a:r>
                <a:rPr lang="en-US" sz="1400" b="1" dirty="0">
                  <a:latin typeface="Cambria" panose="02040503050406030204" pitchFamily="18" charset="0"/>
                </a:rPr>
                <a:t>OBSERVATION 3</a:t>
              </a:r>
            </a:p>
          </p:txBody>
        </p:sp>
        <p:sp>
          <p:nvSpPr>
            <p:cNvPr id="17" name="TextBox 16">
              <a:extLst>
                <a:ext uri="{FF2B5EF4-FFF2-40B4-BE49-F238E27FC236}">
                  <a16:creationId xmlns:a16="http://schemas.microsoft.com/office/drawing/2014/main" id="{032CC7E0-9E53-5448-9CA5-3060D6EF86F3}"/>
                </a:ext>
              </a:extLst>
            </p:cNvPr>
            <p:cNvSpPr txBox="1"/>
            <p:nvPr/>
          </p:nvSpPr>
          <p:spPr>
            <a:xfrm>
              <a:off x="1643281" y="4682056"/>
              <a:ext cx="6864225" cy="928303"/>
            </a:xfrm>
            <a:prstGeom prst="rect">
              <a:avLst/>
            </a:prstGeom>
            <a:noFill/>
          </p:spPr>
          <p:txBody>
            <a:bodyPr wrap="square" lIns="180000" rtlCol="0">
              <a:spAutoFit/>
            </a:bodyPr>
            <a:lstStyle/>
            <a:p>
              <a:pPr algn="ctr"/>
              <a:r>
                <a:rPr lang="en-US" sz="2400" dirty="0">
                  <a:latin typeface="Cambria"/>
                  <a:ea typeface="Cambria"/>
                </a:rPr>
                <a:t>Change in </a:t>
              </a:r>
              <a:r>
                <a:rPr lang="en-US" sz="2400" i="1" dirty="0">
                  <a:solidFill>
                    <a:srgbClr val="00B050"/>
                  </a:solidFill>
                  <a:latin typeface="Cambria"/>
                  <a:ea typeface="Cambria"/>
                </a:rPr>
                <a:t>bit error rate </a:t>
              </a:r>
              <a:br>
                <a:rPr lang="en-US" sz="2400" i="1" dirty="0">
                  <a:solidFill>
                    <a:srgbClr val="00B050"/>
                  </a:solidFill>
                  <a:latin typeface="Cambria"/>
                  <a:ea typeface="Cambria"/>
                </a:rPr>
              </a:br>
              <a:r>
                <a:rPr lang="en-US" sz="2400" dirty="0">
                  <a:latin typeface="Cambria"/>
                  <a:ea typeface="Cambria"/>
                </a:rPr>
                <a:t>varies across different </a:t>
              </a:r>
              <a:r>
                <a:rPr lang="en-US" sz="2400" b="1" dirty="0">
                  <a:latin typeface="Cambria"/>
                  <a:ea typeface="Cambria"/>
                </a:rPr>
                <a:t>DRAM rows </a:t>
              </a:r>
              <a:r>
                <a:rPr lang="en-US" sz="2400" dirty="0">
                  <a:latin typeface="Cambria"/>
                  <a:ea typeface="Cambria"/>
                </a:rPr>
                <a:t>and </a:t>
              </a:r>
              <a:r>
                <a:rPr lang="en-US" sz="2400" b="1" dirty="0">
                  <a:latin typeface="Cambria"/>
                  <a:ea typeface="Cambria"/>
                </a:rPr>
                <a:t>manufacturers</a:t>
              </a:r>
              <a:endParaRPr lang="en-US" sz="2400" dirty="0">
                <a:latin typeface="Cambria"/>
                <a:ea typeface="Cambria"/>
              </a:endParaRPr>
            </a:p>
          </p:txBody>
        </p:sp>
      </p:grpSp>
      <p:grpSp>
        <p:nvGrpSpPr>
          <p:cNvPr id="19" name="Group 18">
            <a:extLst>
              <a:ext uri="{FF2B5EF4-FFF2-40B4-BE49-F238E27FC236}">
                <a16:creationId xmlns:a16="http://schemas.microsoft.com/office/drawing/2014/main" id="{22CF3C3F-1A28-17C3-76D1-49D874FF5691}"/>
              </a:ext>
            </a:extLst>
          </p:cNvPr>
          <p:cNvGrpSpPr/>
          <p:nvPr/>
        </p:nvGrpSpPr>
        <p:grpSpPr>
          <a:xfrm>
            <a:off x="187192" y="4523674"/>
            <a:ext cx="8556554" cy="1313868"/>
            <a:chOff x="1643281" y="4277223"/>
            <a:chExt cx="6864225" cy="1467717"/>
          </a:xfrm>
        </p:grpSpPr>
        <p:sp>
          <p:nvSpPr>
            <p:cNvPr id="24" name="Rounded Rectangle 23">
              <a:extLst>
                <a:ext uri="{FF2B5EF4-FFF2-40B4-BE49-F238E27FC236}">
                  <a16:creationId xmlns:a16="http://schemas.microsoft.com/office/drawing/2014/main" id="{18767F58-3586-C0EC-3657-1806A5543A78}"/>
                </a:ext>
              </a:extLst>
            </p:cNvPr>
            <p:cNvSpPr/>
            <p:nvPr/>
          </p:nvSpPr>
          <p:spPr>
            <a:xfrm>
              <a:off x="1643281" y="4277223"/>
              <a:ext cx="6864225" cy="1467717"/>
            </a:xfrm>
            <a:prstGeom prst="roundRect">
              <a:avLst>
                <a:gd name="adj" fmla="val 7357"/>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chemeClr val="tx1"/>
                </a:solidFill>
              </a:endParaRPr>
            </a:p>
          </p:txBody>
        </p:sp>
        <p:sp>
          <p:nvSpPr>
            <p:cNvPr id="28" name="Round Same Side Corner Rectangle 27">
              <a:extLst>
                <a:ext uri="{FF2B5EF4-FFF2-40B4-BE49-F238E27FC236}">
                  <a16:creationId xmlns:a16="http://schemas.microsoft.com/office/drawing/2014/main" id="{9C6597D9-BB51-67E5-717B-DF0D33D75B99}"/>
                </a:ext>
              </a:extLst>
            </p:cNvPr>
            <p:cNvSpPr/>
            <p:nvPr/>
          </p:nvSpPr>
          <p:spPr>
            <a:xfrm>
              <a:off x="1643281" y="4277223"/>
              <a:ext cx="6864225" cy="369905"/>
            </a:xfrm>
            <a:prstGeom prst="round2SameRect">
              <a:avLst>
                <a:gd name="adj1" fmla="val 33688"/>
                <a:gd name="adj2" fmla="val 0"/>
              </a:avLst>
            </a:prstGeom>
            <a:solidFill>
              <a:srgbClr val="2D458A"/>
            </a:solid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algn="ctr"/>
              <a:r>
                <a:rPr lang="en-US" sz="1400" b="1" dirty="0">
                  <a:latin typeface="Cambria" panose="02040503050406030204" pitchFamily="18" charset="0"/>
                </a:rPr>
                <a:t>OBSERVATION 6</a:t>
              </a:r>
            </a:p>
          </p:txBody>
        </p:sp>
        <p:sp>
          <p:nvSpPr>
            <p:cNvPr id="29" name="TextBox 28">
              <a:extLst>
                <a:ext uri="{FF2B5EF4-FFF2-40B4-BE49-F238E27FC236}">
                  <a16:creationId xmlns:a16="http://schemas.microsoft.com/office/drawing/2014/main" id="{BCFAA474-7074-EC71-F429-F6988BC163DB}"/>
                </a:ext>
              </a:extLst>
            </p:cNvPr>
            <p:cNvSpPr txBox="1"/>
            <p:nvPr/>
          </p:nvSpPr>
          <p:spPr>
            <a:xfrm>
              <a:off x="1643281" y="4731882"/>
              <a:ext cx="6864225" cy="928303"/>
            </a:xfrm>
            <a:prstGeom prst="rect">
              <a:avLst/>
            </a:prstGeom>
            <a:noFill/>
          </p:spPr>
          <p:txBody>
            <a:bodyPr wrap="square" lIns="180000" rtlCol="0">
              <a:spAutoFit/>
            </a:bodyPr>
            <a:lstStyle/>
            <a:p>
              <a:pPr algn="ctr"/>
              <a:r>
                <a:rPr lang="en-US" sz="2400" dirty="0">
                  <a:latin typeface="Cambria"/>
                  <a:ea typeface="Cambria"/>
                </a:rPr>
                <a:t>Change in </a:t>
              </a:r>
              <a:r>
                <a:rPr lang="en-US" sz="2400" i="1" dirty="0">
                  <a:solidFill>
                    <a:srgbClr val="00B050"/>
                  </a:solidFill>
                  <a:latin typeface="Cambria"/>
                  <a:ea typeface="Cambria"/>
                </a:rPr>
                <a:t>the activation count at which the first bit flip occurs </a:t>
              </a:r>
              <a:r>
                <a:rPr lang="en-US" sz="2400" dirty="0">
                  <a:latin typeface="Cambria"/>
                  <a:ea typeface="Cambria"/>
                </a:rPr>
                <a:t>varies across different </a:t>
              </a:r>
              <a:r>
                <a:rPr lang="en-US" sz="2400" b="1" dirty="0">
                  <a:latin typeface="Cambria"/>
                  <a:ea typeface="Cambria"/>
                </a:rPr>
                <a:t>DRAM rows </a:t>
              </a:r>
              <a:r>
                <a:rPr lang="en-US" sz="2400" dirty="0">
                  <a:latin typeface="Cambria"/>
                  <a:ea typeface="Cambria"/>
                </a:rPr>
                <a:t>and </a:t>
              </a:r>
              <a:r>
                <a:rPr lang="en-US" sz="2400" b="1" dirty="0">
                  <a:latin typeface="Cambria"/>
                  <a:ea typeface="Cambria"/>
                </a:rPr>
                <a:t>manufacturers</a:t>
              </a:r>
              <a:endParaRPr lang="en-US" sz="2400" dirty="0">
                <a:latin typeface="Cambria"/>
                <a:ea typeface="Cambria"/>
              </a:endParaRPr>
            </a:p>
          </p:txBody>
        </p:sp>
      </p:grpSp>
    </p:spTree>
    <p:extLst>
      <p:ext uri="{BB962C8B-B14F-4D97-AF65-F5344CB8AC3E}">
        <p14:creationId xmlns:p14="http://schemas.microsoft.com/office/powerpoint/2010/main" val="16352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38751-980E-8B48-BBF4-A176728E567B}"/>
              </a:ext>
            </a:extLst>
          </p:cNvPr>
          <p:cNvSpPr>
            <a:spLocks noGrp="1"/>
          </p:cNvSpPr>
          <p:nvPr>
            <p:ph type="title"/>
          </p:nvPr>
        </p:nvSpPr>
        <p:spPr>
          <a:xfrm>
            <a:off x="117226" y="-124462"/>
            <a:ext cx="8514155" cy="1141619"/>
          </a:xfrm>
        </p:spPr>
        <p:txBody>
          <a:bodyPr/>
          <a:lstStyle/>
          <a:p>
            <a:r>
              <a:rPr lang="en-US"/>
              <a:t>Also in the Paper</a:t>
            </a:r>
          </a:p>
        </p:txBody>
      </p:sp>
      <p:grpSp>
        <p:nvGrpSpPr>
          <p:cNvPr id="26" name="Group 25">
            <a:extLst>
              <a:ext uri="{FF2B5EF4-FFF2-40B4-BE49-F238E27FC236}">
                <a16:creationId xmlns:a16="http://schemas.microsoft.com/office/drawing/2014/main" id="{61422586-92C4-3A82-5E0D-AF8ECC1E226A}"/>
              </a:ext>
            </a:extLst>
          </p:cNvPr>
          <p:cNvGrpSpPr/>
          <p:nvPr/>
        </p:nvGrpSpPr>
        <p:grpSpPr>
          <a:xfrm>
            <a:off x="187192" y="4523674"/>
            <a:ext cx="8556554" cy="1313868"/>
            <a:chOff x="1643281" y="4277223"/>
            <a:chExt cx="6864225" cy="1467717"/>
          </a:xfrm>
        </p:grpSpPr>
        <p:sp>
          <p:nvSpPr>
            <p:cNvPr id="27" name="Rounded Rectangle 26">
              <a:extLst>
                <a:ext uri="{FF2B5EF4-FFF2-40B4-BE49-F238E27FC236}">
                  <a16:creationId xmlns:a16="http://schemas.microsoft.com/office/drawing/2014/main" id="{757ADBD7-A621-FD04-8049-1AECA15066BB}"/>
                </a:ext>
              </a:extLst>
            </p:cNvPr>
            <p:cNvSpPr/>
            <p:nvPr/>
          </p:nvSpPr>
          <p:spPr>
            <a:xfrm>
              <a:off x="1643281" y="4277223"/>
              <a:ext cx="6864225" cy="1467717"/>
            </a:xfrm>
            <a:prstGeom prst="roundRect">
              <a:avLst>
                <a:gd name="adj" fmla="val 7357"/>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chemeClr val="tx1"/>
                </a:solidFill>
              </a:endParaRPr>
            </a:p>
          </p:txBody>
        </p:sp>
        <p:sp>
          <p:nvSpPr>
            <p:cNvPr id="30" name="Round Same Side Corner Rectangle 29">
              <a:extLst>
                <a:ext uri="{FF2B5EF4-FFF2-40B4-BE49-F238E27FC236}">
                  <a16:creationId xmlns:a16="http://schemas.microsoft.com/office/drawing/2014/main" id="{07F3CC01-4813-0E7E-05C4-A117361DFAF9}"/>
                </a:ext>
              </a:extLst>
            </p:cNvPr>
            <p:cNvSpPr/>
            <p:nvPr/>
          </p:nvSpPr>
          <p:spPr>
            <a:xfrm>
              <a:off x="1643281" y="4277223"/>
              <a:ext cx="6864225" cy="369905"/>
            </a:xfrm>
            <a:prstGeom prst="round2SameRect">
              <a:avLst>
                <a:gd name="adj1" fmla="val 33688"/>
                <a:gd name="adj2" fmla="val 0"/>
              </a:avLst>
            </a:prstGeom>
            <a:solidFill>
              <a:srgbClr val="2D458A"/>
            </a:solid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algn="ctr"/>
              <a:r>
                <a:rPr lang="en-US" sz="1400" b="1" dirty="0">
                  <a:latin typeface="Cambria" panose="02040503050406030204" pitchFamily="18" charset="0"/>
                </a:rPr>
                <a:t>OBSERVATION 6</a:t>
              </a:r>
            </a:p>
          </p:txBody>
        </p:sp>
        <p:sp>
          <p:nvSpPr>
            <p:cNvPr id="31" name="TextBox 30">
              <a:extLst>
                <a:ext uri="{FF2B5EF4-FFF2-40B4-BE49-F238E27FC236}">
                  <a16:creationId xmlns:a16="http://schemas.microsoft.com/office/drawing/2014/main" id="{CD6D73A3-0E0F-FA08-71DE-6FFDD420BCDC}"/>
                </a:ext>
              </a:extLst>
            </p:cNvPr>
            <p:cNvSpPr txBox="1"/>
            <p:nvPr/>
          </p:nvSpPr>
          <p:spPr>
            <a:xfrm>
              <a:off x="1643281" y="4731882"/>
              <a:ext cx="6864225" cy="928304"/>
            </a:xfrm>
            <a:prstGeom prst="rect">
              <a:avLst/>
            </a:prstGeom>
            <a:noFill/>
          </p:spPr>
          <p:txBody>
            <a:bodyPr wrap="square" lIns="180000" rtlCol="0">
              <a:spAutoFit/>
            </a:bodyPr>
            <a:lstStyle/>
            <a:p>
              <a:pPr algn="ctr"/>
              <a:r>
                <a:rPr lang="en-US" sz="2400" b="1" i="1" dirty="0" err="1">
                  <a:solidFill>
                    <a:srgbClr val="00B050"/>
                  </a:solidFill>
                  <a:latin typeface="Cambria"/>
                  <a:ea typeface="Cambria"/>
                </a:rPr>
                <a:t>HC</a:t>
              </a:r>
              <a:r>
                <a:rPr lang="en-US" sz="2400" b="1" i="1" baseline="-25000" dirty="0" err="1">
                  <a:solidFill>
                    <a:srgbClr val="00B050"/>
                  </a:solidFill>
                  <a:latin typeface="Cambria"/>
                  <a:ea typeface="Cambria"/>
                </a:rPr>
                <a:t>first</a:t>
              </a:r>
              <a:r>
                <a:rPr lang="en-US" sz="2400" b="1" dirty="0">
                  <a:solidFill>
                    <a:srgbClr val="00B050"/>
                  </a:solidFill>
                  <a:latin typeface="Cambria"/>
                  <a:ea typeface="Cambria"/>
                </a:rPr>
                <a:t> increase </a:t>
              </a:r>
              <a:r>
                <a:rPr lang="en-US" sz="2400" dirty="0">
                  <a:latin typeface="Cambria"/>
                  <a:ea typeface="Cambria"/>
                </a:rPr>
                <a:t>with reduced </a:t>
              </a:r>
              <a:r>
                <a:rPr lang="en-US" sz="2400" dirty="0" err="1">
                  <a:latin typeface="Cambria"/>
                  <a:ea typeface="Cambria"/>
                </a:rPr>
                <a:t>wordline</a:t>
              </a:r>
              <a:r>
                <a:rPr lang="en-US" sz="2400" dirty="0">
                  <a:latin typeface="Cambria"/>
                  <a:ea typeface="Cambria"/>
                </a:rPr>
                <a:t> voltage varies </a:t>
              </a:r>
              <a:br>
                <a:rPr lang="en-US" sz="2400" dirty="0">
                  <a:latin typeface="Cambria"/>
                  <a:ea typeface="Cambria"/>
                </a:rPr>
              </a:br>
              <a:r>
                <a:rPr lang="en-US" sz="2400" dirty="0">
                  <a:latin typeface="Cambria"/>
                  <a:ea typeface="Cambria"/>
                </a:rPr>
                <a:t>across different </a:t>
              </a:r>
              <a:r>
                <a:rPr lang="en-US" sz="2400" b="1" dirty="0">
                  <a:latin typeface="Cambria"/>
                  <a:ea typeface="Cambria"/>
                </a:rPr>
                <a:t>DRAM rows </a:t>
              </a:r>
              <a:r>
                <a:rPr lang="en-US" sz="2400" dirty="0">
                  <a:latin typeface="Cambria"/>
                  <a:ea typeface="Cambria"/>
                </a:rPr>
                <a:t>and </a:t>
              </a:r>
              <a:r>
                <a:rPr lang="en-US" sz="2400" b="1" dirty="0">
                  <a:latin typeface="Cambria"/>
                  <a:ea typeface="Cambria"/>
                </a:rPr>
                <a:t>manufacturers</a:t>
              </a:r>
              <a:r>
                <a:rPr lang="en-US" sz="2400" dirty="0">
                  <a:latin typeface="Cambria"/>
                  <a:ea typeface="Cambria"/>
                </a:rPr>
                <a:t> </a:t>
              </a:r>
            </a:p>
          </p:txBody>
        </p:sp>
      </p:grpSp>
      <p:grpSp>
        <p:nvGrpSpPr>
          <p:cNvPr id="21" name="Group 20">
            <a:extLst>
              <a:ext uri="{FF2B5EF4-FFF2-40B4-BE49-F238E27FC236}">
                <a16:creationId xmlns:a16="http://schemas.microsoft.com/office/drawing/2014/main" id="{7D670114-5F7C-990F-0CAD-091696E19622}"/>
              </a:ext>
            </a:extLst>
          </p:cNvPr>
          <p:cNvGrpSpPr/>
          <p:nvPr/>
        </p:nvGrpSpPr>
        <p:grpSpPr>
          <a:xfrm>
            <a:off x="187192" y="2372426"/>
            <a:ext cx="8556554" cy="1313868"/>
            <a:chOff x="1643281" y="4277223"/>
            <a:chExt cx="6864225" cy="1467717"/>
          </a:xfrm>
        </p:grpSpPr>
        <p:sp>
          <p:nvSpPr>
            <p:cNvPr id="22" name="Rounded Rectangle 21">
              <a:extLst>
                <a:ext uri="{FF2B5EF4-FFF2-40B4-BE49-F238E27FC236}">
                  <a16:creationId xmlns:a16="http://schemas.microsoft.com/office/drawing/2014/main" id="{E95D3C03-A5D3-5B42-4274-7D28670A44EF}"/>
                </a:ext>
              </a:extLst>
            </p:cNvPr>
            <p:cNvSpPr/>
            <p:nvPr/>
          </p:nvSpPr>
          <p:spPr>
            <a:xfrm>
              <a:off x="1643281" y="4277223"/>
              <a:ext cx="6864225" cy="1467717"/>
            </a:xfrm>
            <a:prstGeom prst="roundRect">
              <a:avLst>
                <a:gd name="adj" fmla="val 7357"/>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chemeClr val="tx1"/>
                </a:solidFill>
              </a:endParaRPr>
            </a:p>
          </p:txBody>
        </p:sp>
        <p:sp>
          <p:nvSpPr>
            <p:cNvPr id="23" name="Round Same Side Corner Rectangle 22">
              <a:extLst>
                <a:ext uri="{FF2B5EF4-FFF2-40B4-BE49-F238E27FC236}">
                  <a16:creationId xmlns:a16="http://schemas.microsoft.com/office/drawing/2014/main" id="{3ACF1497-072E-1150-3350-1770A4A59B8B}"/>
                </a:ext>
              </a:extLst>
            </p:cNvPr>
            <p:cNvSpPr/>
            <p:nvPr/>
          </p:nvSpPr>
          <p:spPr>
            <a:xfrm>
              <a:off x="1643281" y="4277223"/>
              <a:ext cx="6864225" cy="369905"/>
            </a:xfrm>
            <a:prstGeom prst="round2SameRect">
              <a:avLst>
                <a:gd name="adj1" fmla="val 33688"/>
                <a:gd name="adj2" fmla="val 0"/>
              </a:avLst>
            </a:prstGeom>
            <a:solidFill>
              <a:srgbClr val="2D458A"/>
            </a:solid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algn="ctr"/>
              <a:r>
                <a:rPr lang="en-US" sz="1400" b="1" dirty="0">
                  <a:latin typeface="Cambria" panose="02040503050406030204" pitchFamily="18" charset="0"/>
                </a:rPr>
                <a:t>OBSERVATION 3</a:t>
              </a:r>
            </a:p>
          </p:txBody>
        </p:sp>
        <p:sp>
          <p:nvSpPr>
            <p:cNvPr id="25" name="TextBox 24">
              <a:extLst>
                <a:ext uri="{FF2B5EF4-FFF2-40B4-BE49-F238E27FC236}">
                  <a16:creationId xmlns:a16="http://schemas.microsoft.com/office/drawing/2014/main" id="{2DA72A4D-ABCD-2986-B6D5-75B9E1EADD00}"/>
                </a:ext>
              </a:extLst>
            </p:cNvPr>
            <p:cNvSpPr txBox="1"/>
            <p:nvPr/>
          </p:nvSpPr>
          <p:spPr>
            <a:xfrm>
              <a:off x="1643281" y="4731882"/>
              <a:ext cx="6864225" cy="928304"/>
            </a:xfrm>
            <a:prstGeom prst="rect">
              <a:avLst/>
            </a:prstGeom>
            <a:noFill/>
          </p:spPr>
          <p:txBody>
            <a:bodyPr wrap="square" lIns="180000" rtlCol="0">
              <a:spAutoFit/>
            </a:bodyPr>
            <a:lstStyle/>
            <a:p>
              <a:pPr algn="ctr"/>
              <a:r>
                <a:rPr lang="en-US" sz="2400" b="1" i="1" dirty="0">
                  <a:solidFill>
                    <a:srgbClr val="00B050"/>
                  </a:solidFill>
                  <a:latin typeface="Cambria"/>
                  <a:ea typeface="Cambria"/>
                </a:rPr>
                <a:t>BER</a:t>
              </a:r>
              <a:r>
                <a:rPr lang="en-US" sz="2400" b="1" dirty="0">
                  <a:solidFill>
                    <a:srgbClr val="00B050"/>
                  </a:solidFill>
                  <a:latin typeface="Cambria"/>
                  <a:ea typeface="Cambria"/>
                </a:rPr>
                <a:t> reduction </a:t>
              </a:r>
              <a:r>
                <a:rPr lang="en-US" sz="2400" dirty="0">
                  <a:latin typeface="Cambria"/>
                  <a:ea typeface="Cambria"/>
                </a:rPr>
                <a:t>with reduced </a:t>
              </a:r>
              <a:r>
                <a:rPr lang="en-US" sz="2400" dirty="0" err="1">
                  <a:latin typeface="Cambria"/>
                  <a:ea typeface="Cambria"/>
                </a:rPr>
                <a:t>wordline</a:t>
              </a:r>
              <a:r>
                <a:rPr lang="en-US" sz="2400" dirty="0">
                  <a:latin typeface="Cambria"/>
                  <a:ea typeface="Cambria"/>
                </a:rPr>
                <a:t> voltage varies </a:t>
              </a:r>
              <a:br>
                <a:rPr lang="en-US" sz="2400" dirty="0">
                  <a:latin typeface="Cambria"/>
                  <a:ea typeface="Cambria"/>
                </a:rPr>
              </a:br>
              <a:r>
                <a:rPr lang="en-US" sz="2400" dirty="0">
                  <a:latin typeface="Cambria"/>
                  <a:ea typeface="Cambria"/>
                </a:rPr>
                <a:t>across different </a:t>
              </a:r>
              <a:r>
                <a:rPr lang="en-US" sz="2400" b="1" dirty="0">
                  <a:latin typeface="Cambria"/>
                  <a:ea typeface="Cambria"/>
                </a:rPr>
                <a:t>DRAM rows </a:t>
              </a:r>
              <a:r>
                <a:rPr lang="en-US" sz="2400" dirty="0">
                  <a:latin typeface="Cambria"/>
                  <a:ea typeface="Cambria"/>
                </a:rPr>
                <a:t>and </a:t>
              </a:r>
              <a:r>
                <a:rPr lang="en-US" sz="2400" b="1" dirty="0">
                  <a:latin typeface="Cambria"/>
                  <a:ea typeface="Cambria"/>
                </a:rPr>
                <a:t>manufacturers</a:t>
              </a:r>
              <a:r>
                <a:rPr lang="en-US" sz="2400" dirty="0">
                  <a:latin typeface="Cambria"/>
                  <a:ea typeface="Cambria"/>
                </a:rPr>
                <a:t> </a:t>
              </a:r>
            </a:p>
          </p:txBody>
        </p:sp>
      </p:grpSp>
      <p:sp>
        <p:nvSpPr>
          <p:cNvPr id="16" name="Rectangle 15">
            <a:extLst>
              <a:ext uri="{FF2B5EF4-FFF2-40B4-BE49-F238E27FC236}">
                <a16:creationId xmlns:a16="http://schemas.microsoft.com/office/drawing/2014/main" id="{2706309A-9757-2A43-8E54-3B75863429DA}"/>
              </a:ext>
            </a:extLst>
          </p:cNvPr>
          <p:cNvSpPr/>
          <p:nvPr/>
        </p:nvSpPr>
        <p:spPr>
          <a:xfrm>
            <a:off x="5731615" y="4696759"/>
            <a:ext cx="1368425" cy="967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D01E96C-E73D-C645-AA87-20EE11A32C83}"/>
              </a:ext>
            </a:extLst>
          </p:cNvPr>
          <p:cNvSpPr/>
          <p:nvPr/>
        </p:nvSpPr>
        <p:spPr>
          <a:xfrm>
            <a:off x="117226" y="1093027"/>
            <a:ext cx="8748479" cy="830997"/>
          </a:xfrm>
          <a:prstGeom prst="rect">
            <a:avLst/>
          </a:prstGeom>
        </p:spPr>
        <p:txBody>
          <a:bodyPr wrap="square" lIns="91440" tIns="45720" rIns="91440" bIns="45720" anchor="t">
            <a:spAutoFit/>
          </a:bodyPr>
          <a:lstStyle/>
          <a:p>
            <a:pPr algn="ctr"/>
            <a:r>
              <a:rPr lang="en-US" sz="2400" b="1" dirty="0" err="1">
                <a:solidFill>
                  <a:schemeClr val="accent5">
                    <a:lumMod val="75000"/>
                  </a:schemeClr>
                </a:solidFill>
                <a:latin typeface="Cambria"/>
                <a:ea typeface="Cambria"/>
              </a:rPr>
              <a:t>Wordline</a:t>
            </a:r>
            <a:r>
              <a:rPr lang="en-US" sz="2400" b="1" dirty="0">
                <a:solidFill>
                  <a:schemeClr val="accent5">
                    <a:lumMod val="75000"/>
                  </a:schemeClr>
                </a:solidFill>
                <a:latin typeface="Cambria"/>
                <a:ea typeface="Cambria"/>
              </a:rPr>
              <a:t> voltage’s effect </a:t>
            </a:r>
            <a:r>
              <a:rPr lang="en-US" sz="2400" dirty="0">
                <a:latin typeface="Cambria"/>
                <a:ea typeface="Cambria"/>
              </a:rPr>
              <a:t>on RowHammer vulnerability varies </a:t>
            </a:r>
            <a:br>
              <a:rPr lang="en-US" sz="2400" dirty="0">
                <a:latin typeface="Cambria"/>
                <a:ea typeface="Cambria"/>
              </a:rPr>
            </a:br>
            <a:r>
              <a:rPr lang="en-US" sz="2400" dirty="0">
                <a:latin typeface="Cambria"/>
                <a:ea typeface="Cambria"/>
              </a:rPr>
              <a:t>across different </a:t>
            </a:r>
            <a:r>
              <a:rPr lang="en-US" sz="2400" b="1" dirty="0">
                <a:latin typeface="Cambria"/>
                <a:ea typeface="Cambria"/>
              </a:rPr>
              <a:t>DRAM rows </a:t>
            </a:r>
            <a:r>
              <a:rPr lang="en-US" sz="2400" dirty="0">
                <a:latin typeface="Cambria"/>
                <a:ea typeface="Cambria"/>
              </a:rPr>
              <a:t>and </a:t>
            </a:r>
            <a:r>
              <a:rPr lang="en-US" sz="2400" b="1" dirty="0">
                <a:latin typeface="Cambria"/>
                <a:ea typeface="Cambria"/>
              </a:rPr>
              <a:t>manufacturers</a:t>
            </a:r>
            <a:endParaRPr lang="en-US" sz="1600" b="1" dirty="0"/>
          </a:p>
        </p:txBody>
      </p:sp>
      <p:sp>
        <p:nvSpPr>
          <p:cNvPr id="18" name="Rectangle 17">
            <a:extLst>
              <a:ext uri="{FF2B5EF4-FFF2-40B4-BE49-F238E27FC236}">
                <a16:creationId xmlns:a16="http://schemas.microsoft.com/office/drawing/2014/main" id="{2A7D7206-9308-6055-C9F4-3A97B7617690}"/>
              </a:ext>
            </a:extLst>
          </p:cNvPr>
          <p:cNvSpPr/>
          <p:nvPr/>
        </p:nvSpPr>
        <p:spPr>
          <a:xfrm>
            <a:off x="0" y="664448"/>
            <a:ext cx="9144000" cy="5754427"/>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07BA5D89-C95F-D245-2BBD-60F40BB87B38}"/>
              </a:ext>
            </a:extLst>
          </p:cNvPr>
          <p:cNvPicPr>
            <a:picLocks noChangeAspect="1"/>
          </p:cNvPicPr>
          <p:nvPr/>
        </p:nvPicPr>
        <p:blipFill rotWithShape="1">
          <a:blip r:embed="rId3">
            <a:extLst>
              <a:ext uri="{28A0092B-C50C-407E-A947-70E740481C1C}">
                <a14:useLocalDpi xmlns:a14="http://schemas.microsoft.com/office/drawing/2010/main" val="0"/>
              </a:ext>
            </a:extLst>
          </a:blip>
          <a:srcRect t="-264" b="625"/>
          <a:stretch/>
        </p:blipFill>
        <p:spPr>
          <a:xfrm>
            <a:off x="661266" y="1128923"/>
            <a:ext cx="7608405" cy="4551522"/>
          </a:xfrm>
          <a:prstGeom prst="rect">
            <a:avLst/>
          </a:prstGeom>
          <a:ln w="38100">
            <a:solidFill>
              <a:schemeClr val="tx1"/>
            </a:solidFill>
          </a:ln>
        </p:spPr>
      </p:pic>
      <p:sp>
        <p:nvSpPr>
          <p:cNvPr id="17" name="TextBox 16">
            <a:extLst>
              <a:ext uri="{FF2B5EF4-FFF2-40B4-BE49-F238E27FC236}">
                <a16:creationId xmlns:a16="http://schemas.microsoft.com/office/drawing/2014/main" id="{682A37C7-91A6-307D-95F7-BE31F129F562}"/>
              </a:ext>
            </a:extLst>
          </p:cNvPr>
          <p:cNvSpPr txBox="1"/>
          <p:nvPr/>
        </p:nvSpPr>
        <p:spPr>
          <a:xfrm>
            <a:off x="0" y="5923813"/>
            <a:ext cx="9144000" cy="461665"/>
          </a:xfrm>
          <a:prstGeom prst="rect">
            <a:avLst/>
          </a:prstGeom>
          <a:noFill/>
        </p:spPr>
        <p:txBody>
          <a:bodyPr wrap="square" rtlCol="0">
            <a:spAutoFit/>
          </a:bodyPr>
          <a:lstStyle/>
          <a:p>
            <a:pPr algn="ctr"/>
            <a:r>
              <a:rPr lang="en-US" sz="2400" dirty="0">
                <a:latin typeface="Cambria" panose="02040503050406030204" pitchFamily="18" charset="0"/>
              </a:rPr>
              <a:t>Full paper on </a:t>
            </a:r>
            <a:r>
              <a:rPr lang="en-US" sz="2400" dirty="0" err="1">
                <a:latin typeface="Cambria" panose="02040503050406030204" pitchFamily="18" charset="0"/>
              </a:rPr>
              <a:t>arXiv</a:t>
            </a:r>
            <a:r>
              <a:rPr lang="en-US" sz="2400" dirty="0">
                <a:latin typeface="Cambria" panose="02040503050406030204" pitchFamily="18" charset="0"/>
              </a:rPr>
              <a:t>: </a:t>
            </a:r>
            <a:r>
              <a:rPr lang="en-US" sz="2400" dirty="0">
                <a:latin typeface="Cambria" panose="02040503050406030204" pitchFamily="18" charset="0"/>
                <a:hlinkClick r:id="rId4"/>
              </a:rPr>
              <a:t>https://arxiv.org/abs/2206.09999</a:t>
            </a:r>
            <a:endParaRPr lang="en-US" sz="2400" dirty="0">
              <a:latin typeface="Cambria" panose="02040503050406030204" pitchFamily="18" charset="0"/>
            </a:endParaRPr>
          </a:p>
        </p:txBody>
      </p:sp>
    </p:spTree>
    <p:extLst>
      <p:ext uri="{BB962C8B-B14F-4D97-AF65-F5344CB8AC3E}">
        <p14:creationId xmlns:p14="http://schemas.microsoft.com/office/powerpoint/2010/main" val="91931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9D842BA-3E30-FD48-A8F5-916BE591C6B2}"/>
              </a:ext>
            </a:extLst>
          </p:cNvPr>
          <p:cNvSpPr txBox="1">
            <a:spLocks/>
          </p:cNvSpPr>
          <p:nvPr/>
        </p:nvSpPr>
        <p:spPr>
          <a:xfrm>
            <a:off x="107577" y="0"/>
            <a:ext cx="9036424" cy="997527"/>
          </a:xfrm>
          <a:prstGeom prst="rect">
            <a:avLst/>
          </a:prstGeom>
        </p:spPr>
        <p:txBody>
          <a:bodyPr anchor="ctr"/>
          <a:lstStyle>
            <a:lvl1pPr algn="l" defTabSz="914400" rtl="0" eaLnBrk="1" latinLnBrk="0" hangingPunct="1">
              <a:lnSpc>
                <a:spcPct val="100000"/>
              </a:lnSpc>
              <a:spcBef>
                <a:spcPct val="0"/>
              </a:spcBef>
              <a:spcAft>
                <a:spcPts val="600"/>
              </a:spcAft>
              <a:buNone/>
              <a:defRPr sz="3200" b="1" kern="1200">
                <a:solidFill>
                  <a:schemeClr val="accent5">
                    <a:lumMod val="75000"/>
                  </a:schemeClr>
                </a:solidFill>
                <a:latin typeface="Cambria" panose="02040503050406030204" pitchFamily="18" charset="0"/>
                <a:ea typeface="+mj-ea"/>
                <a:cs typeface="+mj-cs"/>
              </a:defRPr>
            </a:lvl1pPr>
          </a:lstStyle>
          <a:p>
            <a:r>
              <a:rPr lang="en-US" dirty="0"/>
              <a:t>Key Takeaway from RowHammer Analysis</a:t>
            </a:r>
          </a:p>
        </p:txBody>
      </p:sp>
      <p:grpSp>
        <p:nvGrpSpPr>
          <p:cNvPr id="8" name="Group 7">
            <a:extLst>
              <a:ext uri="{FF2B5EF4-FFF2-40B4-BE49-F238E27FC236}">
                <a16:creationId xmlns:a16="http://schemas.microsoft.com/office/drawing/2014/main" id="{8787B211-B8BA-950B-D354-F79F625D57B4}"/>
              </a:ext>
            </a:extLst>
          </p:cNvPr>
          <p:cNvGrpSpPr/>
          <p:nvPr/>
        </p:nvGrpSpPr>
        <p:grpSpPr>
          <a:xfrm>
            <a:off x="248098" y="2390587"/>
            <a:ext cx="8647804" cy="2076826"/>
            <a:chOff x="248098" y="2254852"/>
            <a:chExt cx="8647804" cy="2076826"/>
          </a:xfrm>
        </p:grpSpPr>
        <p:sp>
          <p:nvSpPr>
            <p:cNvPr id="9" name="Rounded Rectangle 8">
              <a:extLst>
                <a:ext uri="{FF2B5EF4-FFF2-40B4-BE49-F238E27FC236}">
                  <a16:creationId xmlns:a16="http://schemas.microsoft.com/office/drawing/2014/main" id="{26202A5D-43C0-24D0-2A5A-7EA4EB8F4891}"/>
                </a:ext>
              </a:extLst>
            </p:cNvPr>
            <p:cNvSpPr/>
            <p:nvPr/>
          </p:nvSpPr>
          <p:spPr>
            <a:xfrm>
              <a:off x="248098" y="2254852"/>
              <a:ext cx="8647804" cy="2076826"/>
            </a:xfrm>
            <a:prstGeom prst="roundRect">
              <a:avLst>
                <a:gd name="adj" fmla="val 3533"/>
              </a:avLst>
            </a:prstGeom>
            <a:solidFill>
              <a:srgbClr val="C5591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3E93DB9-AF6A-7469-FC02-912C637E288F}"/>
                </a:ext>
              </a:extLst>
            </p:cNvPr>
            <p:cNvSpPr/>
            <p:nvPr/>
          </p:nvSpPr>
          <p:spPr>
            <a:xfrm>
              <a:off x="318574" y="2754923"/>
              <a:ext cx="8497318" cy="146538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a:solidFill>
                    <a:prstClr val="black"/>
                  </a:solidFill>
                  <a:latin typeface="Cambria"/>
                  <a:ea typeface="Cambria"/>
                </a:rPr>
                <a:t>Reducing </a:t>
              </a:r>
              <a:r>
                <a:rPr lang="en-US" sz="2000" dirty="0" err="1">
                  <a:solidFill>
                    <a:prstClr val="black"/>
                  </a:solidFill>
                  <a:latin typeface="Cambria"/>
                  <a:ea typeface="Cambria"/>
                </a:rPr>
                <a:t>wordline</a:t>
              </a:r>
              <a:r>
                <a:rPr lang="en-US" sz="2000" dirty="0">
                  <a:solidFill>
                    <a:prstClr val="black"/>
                  </a:solidFill>
                  <a:latin typeface="Cambria"/>
                  <a:ea typeface="Cambria"/>
                </a:rPr>
                <a:t> voltage </a:t>
              </a:r>
              <a:r>
                <a:rPr lang="en-US" sz="2000" b="1" dirty="0">
                  <a:solidFill>
                    <a:srgbClr val="00B050"/>
                  </a:solidFill>
                  <a:latin typeface="Cambria"/>
                  <a:ea typeface="Cambria"/>
                </a:rPr>
                <a:t>reduces RowHammer vulnerability</a:t>
              </a:r>
            </a:p>
            <a:p>
              <a:pPr marL="230188" lvl="0" indent="-134938">
                <a:buFont typeface="Arial" panose="020B0604020202020204" pitchFamily="34" charset="0"/>
                <a:buChar char="•"/>
              </a:pPr>
              <a:r>
                <a:rPr lang="en-US" b="1" dirty="0">
                  <a:solidFill>
                    <a:prstClr val="black"/>
                  </a:solidFill>
                  <a:latin typeface="Cambria"/>
                  <a:ea typeface="Cambria"/>
                </a:rPr>
                <a:t>15.2%</a:t>
              </a:r>
              <a:r>
                <a:rPr lang="en-US" dirty="0">
                  <a:solidFill>
                    <a:prstClr val="black"/>
                  </a:solidFill>
                  <a:latin typeface="Cambria"/>
                  <a:ea typeface="Cambria"/>
                </a:rPr>
                <a:t> (66.9% max) </a:t>
              </a:r>
              <a:r>
                <a:rPr lang="en-US" b="1" dirty="0">
                  <a:solidFill>
                    <a:schemeClr val="accent2">
                      <a:lumMod val="75000"/>
                    </a:schemeClr>
                  </a:solidFill>
                  <a:latin typeface="Cambria"/>
                  <a:ea typeface="Cambria"/>
                </a:rPr>
                <a:t>fewer bit flips </a:t>
              </a:r>
              <a:r>
                <a:rPr lang="en-US" dirty="0">
                  <a:solidFill>
                    <a:prstClr val="black"/>
                  </a:solidFill>
                  <a:latin typeface="Cambria"/>
                  <a:ea typeface="Cambria"/>
                </a:rPr>
                <a:t>occur</a:t>
              </a:r>
            </a:p>
            <a:p>
              <a:pPr marL="230188" lvl="0" indent="-134938">
                <a:buFont typeface="Arial" panose="020B0604020202020204" pitchFamily="34" charset="0"/>
                <a:buChar char="•"/>
              </a:pPr>
              <a:r>
                <a:rPr lang="en-US" b="1" dirty="0">
                  <a:solidFill>
                    <a:prstClr val="black"/>
                  </a:solidFill>
                  <a:latin typeface="Cambria"/>
                  <a:ea typeface="Cambria"/>
                </a:rPr>
                <a:t>Activation count </a:t>
              </a:r>
              <a:r>
                <a:rPr lang="en-US" dirty="0">
                  <a:solidFill>
                    <a:prstClr val="black"/>
                  </a:solidFill>
                  <a:latin typeface="Cambria"/>
                  <a:ea typeface="Cambria"/>
                </a:rPr>
                <a:t>at which </a:t>
              </a:r>
              <a:r>
                <a:rPr lang="en-US" i="1" dirty="0">
                  <a:solidFill>
                    <a:prstClr val="black"/>
                  </a:solidFill>
                  <a:latin typeface="Cambria"/>
                  <a:ea typeface="Cambria"/>
                </a:rPr>
                <a:t>the first bit flip </a:t>
              </a:r>
              <a:r>
                <a:rPr lang="en-US" dirty="0">
                  <a:solidFill>
                    <a:prstClr val="black"/>
                  </a:solidFill>
                  <a:latin typeface="Cambria"/>
                  <a:ea typeface="Cambria"/>
                </a:rPr>
                <a:t>occurs </a:t>
              </a:r>
              <a:r>
                <a:rPr lang="en-US" b="1" dirty="0">
                  <a:solidFill>
                    <a:srgbClr val="00B050"/>
                  </a:solidFill>
                  <a:latin typeface="Cambria"/>
                  <a:ea typeface="Cambria"/>
                </a:rPr>
                <a:t>increases</a:t>
              </a:r>
              <a:r>
                <a:rPr lang="en-US" dirty="0">
                  <a:solidFill>
                    <a:prstClr val="black"/>
                  </a:solidFill>
                  <a:latin typeface="Cambria"/>
                  <a:ea typeface="Cambria"/>
                </a:rPr>
                <a:t> by </a:t>
              </a:r>
              <a:r>
                <a:rPr lang="en-US" b="1" dirty="0">
                  <a:solidFill>
                    <a:prstClr val="black"/>
                  </a:solidFill>
                  <a:latin typeface="Cambria"/>
                  <a:ea typeface="Cambria"/>
                </a:rPr>
                <a:t>7.4%</a:t>
              </a:r>
              <a:r>
                <a:rPr lang="en-US" dirty="0">
                  <a:solidFill>
                    <a:prstClr val="black"/>
                  </a:solidFill>
                  <a:latin typeface="Cambria"/>
                  <a:ea typeface="Cambria"/>
                </a:rPr>
                <a:t> (85.8% max)</a:t>
              </a:r>
              <a:endParaRPr lang="en-US" b="1" dirty="0">
                <a:solidFill>
                  <a:srgbClr val="C00000"/>
                </a:solidFill>
                <a:latin typeface="Cambria"/>
                <a:ea typeface="Cambria"/>
              </a:endParaRPr>
            </a:p>
          </p:txBody>
        </p:sp>
        <p:sp>
          <p:nvSpPr>
            <p:cNvPr id="12" name="TextBox 11">
              <a:extLst>
                <a:ext uri="{FF2B5EF4-FFF2-40B4-BE49-F238E27FC236}">
                  <a16:creationId xmlns:a16="http://schemas.microsoft.com/office/drawing/2014/main" id="{59314989-26A4-1FE4-C7C3-A329DBC77E8C}"/>
                </a:ext>
              </a:extLst>
            </p:cNvPr>
            <p:cNvSpPr txBox="1"/>
            <p:nvPr/>
          </p:nvSpPr>
          <p:spPr>
            <a:xfrm>
              <a:off x="398584" y="2274278"/>
              <a:ext cx="8382000" cy="461665"/>
            </a:xfrm>
            <a:prstGeom prst="rect">
              <a:avLst/>
            </a:prstGeom>
            <a:noFill/>
          </p:spPr>
          <p:txBody>
            <a:bodyPr wrap="square" rtlCol="0">
              <a:spAutoFit/>
            </a:bodyPr>
            <a:lstStyle/>
            <a:p>
              <a:pPr algn="ctr"/>
              <a:r>
                <a:rPr lang="en-US" sz="2400" b="1" dirty="0">
                  <a:solidFill>
                    <a:schemeClr val="bg1"/>
                  </a:solidFill>
                  <a:latin typeface="Cambria" panose="02040503050406030204" pitchFamily="18" charset="0"/>
                </a:rPr>
                <a:t>Takeaway 1</a:t>
              </a:r>
            </a:p>
          </p:txBody>
        </p:sp>
      </p:grpSp>
    </p:spTree>
    <p:extLst>
      <p:ext uri="{BB962C8B-B14F-4D97-AF65-F5344CB8AC3E}">
        <p14:creationId xmlns:p14="http://schemas.microsoft.com/office/powerpoint/2010/main" val="17374159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591AAD8-8B9E-F441-B3D7-A9A6729D3F61}"/>
              </a:ext>
            </a:extLst>
          </p:cNvPr>
          <p:cNvSpPr/>
          <p:nvPr/>
        </p:nvSpPr>
        <p:spPr>
          <a:xfrm>
            <a:off x="235868" y="5424008"/>
            <a:ext cx="8672264" cy="648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latin typeface="Cambria" panose="02040503050406030204" pitchFamily="18" charset="0"/>
              </a:rPr>
              <a:t>Conclusions</a:t>
            </a:r>
          </a:p>
        </p:txBody>
      </p:sp>
      <p:sp>
        <p:nvSpPr>
          <p:cNvPr id="16" name="Rectangle 15">
            <a:extLst>
              <a:ext uri="{FF2B5EF4-FFF2-40B4-BE49-F238E27FC236}">
                <a16:creationId xmlns:a16="http://schemas.microsoft.com/office/drawing/2014/main" id="{C4F7C2E8-FACF-A344-B41E-7283F0886952}"/>
              </a:ext>
            </a:extLst>
          </p:cNvPr>
          <p:cNvSpPr/>
          <p:nvPr/>
        </p:nvSpPr>
        <p:spPr>
          <a:xfrm>
            <a:off x="235868" y="1011116"/>
            <a:ext cx="8672264" cy="648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Cambria" panose="02040503050406030204" pitchFamily="18" charset="0"/>
              </a:rPr>
              <a:t>Motivation and Goal</a:t>
            </a:r>
          </a:p>
        </p:txBody>
      </p:sp>
      <p:sp>
        <p:nvSpPr>
          <p:cNvPr id="2" name="Title 1"/>
          <p:cNvSpPr>
            <a:spLocks noGrp="1"/>
          </p:cNvSpPr>
          <p:nvPr>
            <p:ph type="title"/>
          </p:nvPr>
        </p:nvSpPr>
        <p:spPr>
          <a:xfrm>
            <a:off x="107576" y="0"/>
            <a:ext cx="8880045" cy="770467"/>
          </a:xfrm>
        </p:spPr>
        <p:txBody>
          <a:bodyPr/>
          <a:lstStyle/>
          <a:p>
            <a:r>
              <a:rPr lang="en-US" sz="3600" b="1" dirty="0"/>
              <a:t>Outline</a:t>
            </a:r>
          </a:p>
        </p:txBody>
      </p:sp>
      <p:sp>
        <p:nvSpPr>
          <p:cNvPr id="6" name="Content Placeholder 5" hidden="1">
            <a:extLst>
              <a:ext uri="{FF2B5EF4-FFF2-40B4-BE49-F238E27FC236}">
                <a16:creationId xmlns:a16="http://schemas.microsoft.com/office/drawing/2014/main" id="{8E8EDEFF-E6DD-CC47-AE02-196B3AC1525F}"/>
              </a:ext>
            </a:extLst>
          </p:cNvPr>
          <p:cNvSpPr>
            <a:spLocks noGrp="1"/>
          </p:cNvSpPr>
          <p:nvPr>
            <p:ph idx="1"/>
          </p:nvPr>
        </p:nvSpPr>
        <p:spPr>
          <a:xfrm>
            <a:off x="216313" y="1038366"/>
            <a:ext cx="8592679" cy="5148882"/>
          </a:xfrm>
        </p:spPr>
        <p:txBody>
          <a:bodyPr>
            <a:normAutofit fontScale="92500" lnSpcReduction="10000"/>
          </a:bodyPr>
          <a:lstStyle/>
          <a:p>
            <a:pPr marL="0" indent="0">
              <a:lnSpc>
                <a:spcPct val="200000"/>
              </a:lnSpc>
              <a:spcBef>
                <a:spcPts val="700"/>
              </a:spcBef>
              <a:buNone/>
            </a:pPr>
            <a:r>
              <a:rPr lang="en-US">
                <a:solidFill>
                  <a:srgbClr val="BFBFBF"/>
                </a:solidFill>
              </a:rPr>
              <a:t>Motivation and Goal</a:t>
            </a:r>
          </a:p>
          <a:p>
            <a:pPr marL="0" indent="0">
              <a:lnSpc>
                <a:spcPct val="200000"/>
              </a:lnSpc>
              <a:spcBef>
                <a:spcPts val="700"/>
              </a:spcBef>
              <a:buNone/>
            </a:pPr>
            <a:r>
              <a:rPr lang="en-US">
                <a:solidFill>
                  <a:srgbClr val="BFBFBF"/>
                </a:solidFill>
              </a:rPr>
              <a:t>Experimental Methodology</a:t>
            </a:r>
          </a:p>
          <a:p>
            <a:pPr marL="0" indent="0">
              <a:lnSpc>
                <a:spcPct val="200000"/>
              </a:lnSpc>
              <a:spcBef>
                <a:spcPts val="700"/>
              </a:spcBef>
              <a:buNone/>
            </a:pPr>
            <a:r>
              <a:rPr lang="en-US">
                <a:solidFill>
                  <a:srgbClr val="BFBFBF"/>
                </a:solidFill>
              </a:rPr>
              <a:t>Temperature Analysis</a:t>
            </a:r>
          </a:p>
          <a:p>
            <a:pPr marL="0" indent="0">
              <a:lnSpc>
                <a:spcPct val="200000"/>
              </a:lnSpc>
              <a:spcBef>
                <a:spcPts val="700"/>
              </a:spcBef>
              <a:buNone/>
            </a:pPr>
            <a:r>
              <a:rPr lang="en-US">
                <a:solidFill>
                  <a:srgbClr val="BFBFBF"/>
                </a:solidFill>
              </a:rPr>
              <a:t>Aggressor Row Active Time Analysis</a:t>
            </a:r>
          </a:p>
          <a:p>
            <a:pPr marL="0" indent="0">
              <a:lnSpc>
                <a:spcPct val="200000"/>
              </a:lnSpc>
              <a:spcBef>
                <a:spcPts val="700"/>
              </a:spcBef>
              <a:buNone/>
            </a:pPr>
            <a:r>
              <a:rPr lang="en-US">
                <a:solidFill>
                  <a:srgbClr val="BFBFBF"/>
                </a:solidFill>
              </a:rPr>
              <a:t>Spatial Variation Analysis</a:t>
            </a:r>
          </a:p>
          <a:p>
            <a:pPr marL="0" indent="0">
              <a:lnSpc>
                <a:spcPct val="200000"/>
              </a:lnSpc>
              <a:spcBef>
                <a:spcPts val="700"/>
              </a:spcBef>
              <a:buNone/>
            </a:pPr>
            <a:r>
              <a:rPr lang="en-US">
                <a:solidFill>
                  <a:srgbClr val="BFBFBF"/>
                </a:solidFill>
              </a:rPr>
              <a:t>Implications on Attacks and Defenses</a:t>
            </a:r>
          </a:p>
          <a:p>
            <a:pPr marL="0" indent="0">
              <a:lnSpc>
                <a:spcPct val="200000"/>
              </a:lnSpc>
              <a:spcBef>
                <a:spcPts val="700"/>
              </a:spcBef>
              <a:buNone/>
            </a:pPr>
            <a:r>
              <a:rPr lang="en-US">
                <a:solidFill>
                  <a:srgbClr val="BFBFBF"/>
                </a:solidFill>
              </a:rPr>
              <a:t>Conclusions</a:t>
            </a:r>
          </a:p>
          <a:p>
            <a:pPr marL="0" indent="0">
              <a:lnSpc>
                <a:spcPct val="200000"/>
              </a:lnSpc>
              <a:buNone/>
            </a:pPr>
            <a:endParaRPr lang="en-US">
              <a:solidFill>
                <a:srgbClr val="BFBFBF"/>
              </a:solidFill>
            </a:endParaRPr>
          </a:p>
        </p:txBody>
      </p:sp>
      <p:sp>
        <p:nvSpPr>
          <p:cNvPr id="26" name="Rectangle 25">
            <a:extLst>
              <a:ext uri="{FF2B5EF4-FFF2-40B4-BE49-F238E27FC236}">
                <a16:creationId xmlns:a16="http://schemas.microsoft.com/office/drawing/2014/main" id="{B42F442F-3A35-1441-816F-E719C1E2BEDF}"/>
              </a:ext>
            </a:extLst>
          </p:cNvPr>
          <p:cNvSpPr/>
          <p:nvPr/>
        </p:nvSpPr>
        <p:spPr>
          <a:xfrm>
            <a:off x="235868" y="2114339"/>
            <a:ext cx="8672264" cy="648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latin typeface="Cambria" panose="02040503050406030204" pitchFamily="18" charset="0"/>
              </a:rPr>
              <a:t>Experimental Methodology</a:t>
            </a:r>
          </a:p>
        </p:txBody>
      </p:sp>
      <p:sp>
        <p:nvSpPr>
          <p:cNvPr id="28" name="Rectangle 27">
            <a:extLst>
              <a:ext uri="{FF2B5EF4-FFF2-40B4-BE49-F238E27FC236}">
                <a16:creationId xmlns:a16="http://schemas.microsoft.com/office/drawing/2014/main" id="{66163B4B-BB3A-4F49-B060-4F2F9E78B480}"/>
              </a:ext>
            </a:extLst>
          </p:cNvPr>
          <p:cNvSpPr/>
          <p:nvPr/>
        </p:nvSpPr>
        <p:spPr>
          <a:xfrm>
            <a:off x="235868" y="3217562"/>
            <a:ext cx="8672264" cy="648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Cambria" panose="02040503050406030204" pitchFamily="18" charset="0"/>
              </a:rPr>
              <a:t>RowHammer Under Reduced </a:t>
            </a:r>
            <a:r>
              <a:rPr lang="en-US" sz="2800" dirty="0" err="1">
                <a:latin typeface="Cambria" panose="02040503050406030204" pitchFamily="18" charset="0"/>
              </a:rPr>
              <a:t>Wordline</a:t>
            </a:r>
            <a:r>
              <a:rPr lang="en-US" sz="2800" dirty="0">
                <a:latin typeface="Cambria" panose="02040503050406030204" pitchFamily="18" charset="0"/>
              </a:rPr>
              <a:t> Voltage</a:t>
            </a:r>
          </a:p>
        </p:txBody>
      </p:sp>
      <p:sp>
        <p:nvSpPr>
          <p:cNvPr id="30" name="Rectangle 29">
            <a:extLst>
              <a:ext uri="{FF2B5EF4-FFF2-40B4-BE49-F238E27FC236}">
                <a16:creationId xmlns:a16="http://schemas.microsoft.com/office/drawing/2014/main" id="{F323554B-6458-8143-80B2-CE61E54CE880}"/>
              </a:ext>
            </a:extLst>
          </p:cNvPr>
          <p:cNvSpPr/>
          <p:nvPr/>
        </p:nvSpPr>
        <p:spPr>
          <a:xfrm>
            <a:off x="235868" y="4320785"/>
            <a:ext cx="8672264" cy="648000"/>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Cambria" panose="02040503050406030204" pitchFamily="18" charset="0"/>
              </a:rPr>
              <a:t>DRAM Operation Under Reduced </a:t>
            </a:r>
            <a:r>
              <a:rPr lang="en-US" sz="2800" dirty="0" err="1">
                <a:latin typeface="Cambria" panose="02040503050406030204" pitchFamily="18" charset="0"/>
              </a:rPr>
              <a:t>Wordline</a:t>
            </a:r>
            <a:r>
              <a:rPr lang="en-US" sz="2800" dirty="0">
                <a:latin typeface="Cambria" panose="02040503050406030204" pitchFamily="18" charset="0"/>
              </a:rPr>
              <a:t> Voltage</a:t>
            </a:r>
          </a:p>
        </p:txBody>
      </p:sp>
    </p:spTree>
    <p:extLst>
      <p:ext uri="{BB962C8B-B14F-4D97-AF65-F5344CB8AC3E}">
        <p14:creationId xmlns:p14="http://schemas.microsoft.com/office/powerpoint/2010/main" val="28791433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B5FC1C0-6A90-8DDE-E0B0-45B80CAA2146}"/>
              </a:ext>
            </a:extLst>
          </p:cNvPr>
          <p:cNvSpPr txBox="1">
            <a:spLocks/>
          </p:cNvSpPr>
          <p:nvPr/>
        </p:nvSpPr>
        <p:spPr>
          <a:xfrm>
            <a:off x="75991" y="0"/>
            <a:ext cx="8987621" cy="770467"/>
          </a:xfrm>
          <a:prstGeom prst="rect">
            <a:avLst/>
          </a:prstGeom>
        </p:spPr>
        <p:txBody>
          <a:bodyPr lIns="91440" tIns="45720" rIns="91440" bIns="45720" anchor="ctr"/>
          <a:lstStyle>
            <a:lvl1pPr algn="l" defTabSz="914400" rtl="0" eaLnBrk="1" latinLnBrk="0" hangingPunct="1">
              <a:lnSpc>
                <a:spcPct val="100000"/>
              </a:lnSpc>
              <a:spcBef>
                <a:spcPct val="0"/>
              </a:spcBef>
              <a:spcAft>
                <a:spcPts val="600"/>
              </a:spcAft>
              <a:buNone/>
              <a:defRPr sz="3200" b="1" kern="1200">
                <a:solidFill>
                  <a:schemeClr val="accent5">
                    <a:lumMod val="75000"/>
                  </a:schemeClr>
                </a:solidFill>
                <a:latin typeface="Cambria" panose="02040503050406030204" pitchFamily="18" charset="0"/>
                <a:ea typeface="+mj-ea"/>
                <a:cs typeface="+mj-cs"/>
              </a:defRPr>
            </a:lvl1pPr>
          </a:lstStyle>
          <a:p>
            <a:r>
              <a:rPr lang="en-US" dirty="0">
                <a:latin typeface="Cambria"/>
                <a:ea typeface="Cambria"/>
              </a:rPr>
              <a:t>Our Hypothesis</a:t>
            </a:r>
            <a:endParaRPr lang="en-US" dirty="0"/>
          </a:p>
        </p:txBody>
      </p:sp>
      <p:sp>
        <p:nvSpPr>
          <p:cNvPr id="7" name="Rectangle 6">
            <a:extLst>
              <a:ext uri="{FF2B5EF4-FFF2-40B4-BE49-F238E27FC236}">
                <a16:creationId xmlns:a16="http://schemas.microsoft.com/office/drawing/2014/main" id="{0B007C73-7549-D4B2-198E-B5EBD9CF2098}"/>
              </a:ext>
            </a:extLst>
          </p:cNvPr>
          <p:cNvSpPr/>
          <p:nvPr/>
        </p:nvSpPr>
        <p:spPr>
          <a:xfrm>
            <a:off x="0" y="847976"/>
            <a:ext cx="9144000" cy="12744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rPr>
              <a:t>Reducing </a:t>
            </a:r>
            <a:r>
              <a:rPr lang="en-US" sz="2400" b="1" dirty="0" err="1">
                <a:solidFill>
                  <a:schemeClr val="tx1"/>
                </a:solidFill>
                <a:latin typeface="Cambria" panose="02040503050406030204" pitchFamily="18" charset="0"/>
              </a:rPr>
              <a:t>wordline</a:t>
            </a:r>
            <a:r>
              <a:rPr lang="en-US" sz="2400" b="1" dirty="0">
                <a:solidFill>
                  <a:schemeClr val="tx1"/>
                </a:solidFill>
                <a:latin typeface="Cambria" panose="02040503050406030204" pitchFamily="18" charset="0"/>
              </a:rPr>
              <a:t> voltage</a:t>
            </a:r>
            <a:r>
              <a:rPr lang="en-US" sz="2400" dirty="0">
                <a:solidFill>
                  <a:schemeClr val="tx1"/>
                </a:solidFill>
                <a:latin typeface="Cambria" panose="02040503050406030204" pitchFamily="18" charset="0"/>
              </a:rPr>
              <a:t> </a:t>
            </a:r>
          </a:p>
          <a:p>
            <a:pPr algn="ctr"/>
            <a:r>
              <a:rPr lang="en-US" sz="2400" dirty="0">
                <a:solidFill>
                  <a:schemeClr val="tx1"/>
                </a:solidFill>
                <a:latin typeface="Cambria" panose="02040503050406030204" pitchFamily="18" charset="0"/>
              </a:rPr>
              <a:t>can </a:t>
            </a:r>
            <a:r>
              <a:rPr lang="en-US" sz="2400" b="1" dirty="0">
                <a:solidFill>
                  <a:srgbClr val="00B050"/>
                </a:solidFill>
                <a:latin typeface="Cambria" panose="02040503050406030204" pitchFamily="18" charset="0"/>
              </a:rPr>
              <a:t>reduce RowHammer vulnerability </a:t>
            </a:r>
          </a:p>
          <a:p>
            <a:pPr algn="ctr"/>
            <a:r>
              <a:rPr lang="en-US" sz="2400" i="1" dirty="0">
                <a:solidFill>
                  <a:schemeClr val="tx1"/>
                </a:solidFill>
                <a:latin typeface="Cambria" panose="02040503050406030204" pitchFamily="18" charset="0"/>
              </a:rPr>
              <a:t>without</a:t>
            </a:r>
            <a:r>
              <a:rPr lang="en-US" sz="2400" dirty="0">
                <a:solidFill>
                  <a:schemeClr val="tx1"/>
                </a:solidFill>
                <a:latin typeface="Cambria" panose="02040503050406030204" pitchFamily="18" charset="0"/>
              </a:rPr>
              <a:t> significantly affecting </a:t>
            </a:r>
            <a:r>
              <a:rPr lang="en-US" sz="2400" b="1" dirty="0">
                <a:solidFill>
                  <a:schemeClr val="accent5">
                    <a:lumMod val="75000"/>
                  </a:schemeClr>
                </a:solidFill>
                <a:latin typeface="Cambria" panose="02040503050406030204" pitchFamily="18" charset="0"/>
              </a:rPr>
              <a:t>reliable DRAM operation</a:t>
            </a:r>
          </a:p>
        </p:txBody>
      </p:sp>
      <p:grpSp>
        <p:nvGrpSpPr>
          <p:cNvPr id="143" name="Group 142">
            <a:extLst>
              <a:ext uri="{FF2B5EF4-FFF2-40B4-BE49-F238E27FC236}">
                <a16:creationId xmlns:a16="http://schemas.microsoft.com/office/drawing/2014/main" id="{F89E2A2B-8158-036F-2E29-0C271FFD1C2F}"/>
              </a:ext>
            </a:extLst>
          </p:cNvPr>
          <p:cNvGrpSpPr/>
          <p:nvPr/>
        </p:nvGrpSpPr>
        <p:grpSpPr>
          <a:xfrm>
            <a:off x="178607" y="1924186"/>
            <a:ext cx="4515930" cy="1848324"/>
            <a:chOff x="178607" y="2164216"/>
            <a:chExt cx="4515930" cy="1848324"/>
          </a:xfrm>
        </p:grpSpPr>
        <p:grpSp>
          <p:nvGrpSpPr>
            <p:cNvPr id="44" name="Group 43">
              <a:extLst>
                <a:ext uri="{FF2B5EF4-FFF2-40B4-BE49-F238E27FC236}">
                  <a16:creationId xmlns:a16="http://schemas.microsoft.com/office/drawing/2014/main" id="{EE776610-8328-9749-7920-EF7E7C327E30}"/>
                </a:ext>
              </a:extLst>
            </p:cNvPr>
            <p:cNvGrpSpPr/>
            <p:nvPr/>
          </p:nvGrpSpPr>
          <p:grpSpPr>
            <a:xfrm>
              <a:off x="178607" y="2164216"/>
              <a:ext cx="4409423" cy="1848324"/>
              <a:chOff x="73923" y="2942933"/>
              <a:chExt cx="4409423" cy="1848324"/>
            </a:xfrm>
          </p:grpSpPr>
          <p:sp>
            <p:nvSpPr>
              <p:cNvPr id="8" name="Rectangle 7">
                <a:extLst>
                  <a:ext uri="{FF2B5EF4-FFF2-40B4-BE49-F238E27FC236}">
                    <a16:creationId xmlns:a16="http://schemas.microsoft.com/office/drawing/2014/main" id="{5716FD82-5D68-DABD-15F2-FFEB8A1E9CFF}"/>
                  </a:ext>
                </a:extLst>
              </p:cNvPr>
              <p:cNvSpPr/>
              <p:nvPr/>
            </p:nvSpPr>
            <p:spPr>
              <a:xfrm>
                <a:off x="848647" y="3431863"/>
                <a:ext cx="748922" cy="93702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9" name="Rectangle 8">
                <a:extLst>
                  <a:ext uri="{FF2B5EF4-FFF2-40B4-BE49-F238E27FC236}">
                    <a16:creationId xmlns:a16="http://schemas.microsoft.com/office/drawing/2014/main" id="{E05E923A-15D9-6689-5C0A-428DB34CAF3E}"/>
                  </a:ext>
                </a:extLst>
              </p:cNvPr>
              <p:cNvSpPr/>
              <p:nvPr/>
            </p:nvSpPr>
            <p:spPr>
              <a:xfrm>
                <a:off x="1812629" y="3428876"/>
                <a:ext cx="748920" cy="93755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10" name="Rectangle 9">
                <a:extLst>
                  <a:ext uri="{FF2B5EF4-FFF2-40B4-BE49-F238E27FC236}">
                    <a16:creationId xmlns:a16="http://schemas.microsoft.com/office/drawing/2014/main" id="{1EDFB2EE-FE32-0975-1C06-3C273BB7AC9A}"/>
                  </a:ext>
                </a:extLst>
              </p:cNvPr>
              <p:cNvSpPr/>
              <p:nvPr/>
            </p:nvSpPr>
            <p:spPr>
              <a:xfrm>
                <a:off x="2790698" y="3428454"/>
                <a:ext cx="748915" cy="93755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cxnSp>
            <p:nvCxnSpPr>
              <p:cNvPr id="11" name="Straight Arrow Connector 10">
                <a:extLst>
                  <a:ext uri="{FF2B5EF4-FFF2-40B4-BE49-F238E27FC236}">
                    <a16:creationId xmlns:a16="http://schemas.microsoft.com/office/drawing/2014/main" id="{77DA5DAF-3658-8A9F-F0E0-6946E94E6394}"/>
                  </a:ext>
                </a:extLst>
              </p:cNvPr>
              <p:cNvCxnSpPr>
                <a:cxnSpLocks/>
              </p:cNvCxnSpPr>
              <p:nvPr/>
            </p:nvCxnSpPr>
            <p:spPr>
              <a:xfrm>
                <a:off x="703880" y="4373075"/>
                <a:ext cx="321496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BC30F9E-6CE1-D73C-6503-209EFB545547}"/>
                  </a:ext>
                </a:extLst>
              </p:cNvPr>
              <p:cNvSpPr txBox="1"/>
              <p:nvPr/>
            </p:nvSpPr>
            <p:spPr>
              <a:xfrm>
                <a:off x="3901135" y="4188409"/>
                <a:ext cx="582211" cy="338554"/>
              </a:xfrm>
              <a:prstGeom prst="rect">
                <a:avLst/>
              </a:prstGeom>
              <a:noFill/>
            </p:spPr>
            <p:txBody>
              <a:bodyPr wrap="none" rtlCol="0">
                <a:spAutoFit/>
              </a:bodyPr>
              <a:lstStyle/>
              <a:p>
                <a:r>
                  <a:rPr lang="en-US" sz="1600" dirty="0">
                    <a:latin typeface="Cambria" panose="02040503050406030204" pitchFamily="18" charset="0"/>
                  </a:rPr>
                  <a:t>time</a:t>
                </a:r>
              </a:p>
            </p:txBody>
          </p:sp>
          <p:cxnSp>
            <p:nvCxnSpPr>
              <p:cNvPr id="13" name="Straight Arrow Connector 12">
                <a:extLst>
                  <a:ext uri="{FF2B5EF4-FFF2-40B4-BE49-F238E27FC236}">
                    <a16:creationId xmlns:a16="http://schemas.microsoft.com/office/drawing/2014/main" id="{B7F5ADE5-CF7E-A649-F385-58081A08FB5A}"/>
                  </a:ext>
                </a:extLst>
              </p:cNvPr>
              <p:cNvCxnSpPr>
                <a:cxnSpLocks/>
              </p:cNvCxnSpPr>
              <p:nvPr/>
            </p:nvCxnSpPr>
            <p:spPr>
              <a:xfrm flipV="1">
                <a:off x="703880" y="3304747"/>
                <a:ext cx="0" cy="10683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6100077-7AA4-63E1-865F-3FFD1ABE143F}"/>
                  </a:ext>
                </a:extLst>
              </p:cNvPr>
              <p:cNvSpPr txBox="1"/>
              <p:nvPr/>
            </p:nvSpPr>
            <p:spPr>
              <a:xfrm rot="16200000">
                <a:off x="-557851" y="3574707"/>
                <a:ext cx="1848324" cy="584775"/>
              </a:xfrm>
              <a:prstGeom prst="rect">
                <a:avLst/>
              </a:prstGeom>
              <a:noFill/>
            </p:spPr>
            <p:txBody>
              <a:bodyPr wrap="square" rtlCol="0">
                <a:spAutoFit/>
              </a:bodyPr>
              <a:lstStyle/>
              <a:p>
                <a:pPr algn="ctr"/>
                <a:r>
                  <a:rPr lang="en-US" sz="1600" dirty="0" err="1">
                    <a:latin typeface="Cambria" panose="02040503050406030204" pitchFamily="18" charset="0"/>
                  </a:rPr>
                  <a:t>Wordline</a:t>
                </a:r>
                <a:endParaRPr lang="en-US" sz="1600" dirty="0">
                  <a:latin typeface="Cambria" panose="02040503050406030204" pitchFamily="18" charset="0"/>
                </a:endParaRPr>
              </a:p>
              <a:p>
                <a:pPr algn="ctr"/>
                <a:r>
                  <a:rPr lang="en-US" sz="1600" dirty="0">
                    <a:latin typeface="Cambria" panose="02040503050406030204" pitchFamily="18" charset="0"/>
                  </a:rPr>
                  <a:t>Voltage</a:t>
                </a:r>
              </a:p>
            </p:txBody>
          </p:sp>
        </p:grpSp>
        <p:cxnSp>
          <p:nvCxnSpPr>
            <p:cNvPr id="54" name="Straight Arrow Connector 53">
              <a:extLst>
                <a:ext uri="{FF2B5EF4-FFF2-40B4-BE49-F238E27FC236}">
                  <a16:creationId xmlns:a16="http://schemas.microsoft.com/office/drawing/2014/main" id="{3F2FA9CF-5C84-1570-E470-39027C291A9E}"/>
                </a:ext>
              </a:extLst>
            </p:cNvPr>
            <p:cNvCxnSpPr>
              <a:cxnSpLocks/>
            </p:cNvCxnSpPr>
            <p:nvPr/>
          </p:nvCxnSpPr>
          <p:spPr>
            <a:xfrm>
              <a:off x="3911841" y="3102821"/>
              <a:ext cx="782696" cy="778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FC005AE0-D1D4-9049-E762-5E0A02F6D453}"/>
              </a:ext>
            </a:extLst>
          </p:cNvPr>
          <p:cNvGrpSpPr/>
          <p:nvPr/>
        </p:nvGrpSpPr>
        <p:grpSpPr>
          <a:xfrm>
            <a:off x="816319" y="3775674"/>
            <a:ext cx="7506964" cy="827721"/>
            <a:chOff x="818518" y="4172280"/>
            <a:chExt cx="7506964" cy="827721"/>
          </a:xfrm>
        </p:grpSpPr>
        <p:sp>
          <p:nvSpPr>
            <p:cNvPr id="60" name="TextBox 59">
              <a:extLst>
                <a:ext uri="{FF2B5EF4-FFF2-40B4-BE49-F238E27FC236}">
                  <a16:creationId xmlns:a16="http://schemas.microsoft.com/office/drawing/2014/main" id="{230BBA1E-E5CA-DD2D-103F-628FA8C49D92}"/>
                </a:ext>
              </a:extLst>
            </p:cNvPr>
            <p:cNvSpPr txBox="1"/>
            <p:nvPr/>
          </p:nvSpPr>
          <p:spPr>
            <a:xfrm>
              <a:off x="2931501" y="4630669"/>
              <a:ext cx="3276600" cy="369332"/>
            </a:xfrm>
            <a:prstGeom prst="rect">
              <a:avLst/>
            </a:prstGeom>
            <a:noFill/>
          </p:spPr>
          <p:txBody>
            <a:bodyPr wrap="square" rtlCol="0">
              <a:spAutoFit/>
            </a:bodyPr>
            <a:lstStyle/>
            <a:p>
              <a:pPr algn="ctr"/>
              <a:r>
                <a:rPr lang="en-US" dirty="0">
                  <a:solidFill>
                    <a:srgbClr val="00B050"/>
                  </a:solidFill>
                  <a:latin typeface="Cambria" panose="02040503050406030204" pitchFamily="18" charset="0"/>
                </a:rPr>
                <a:t>Reduction in Disturbance</a:t>
              </a:r>
            </a:p>
          </p:txBody>
        </p:sp>
        <p:grpSp>
          <p:nvGrpSpPr>
            <p:cNvPr id="3" name="Group 2">
              <a:extLst>
                <a:ext uri="{FF2B5EF4-FFF2-40B4-BE49-F238E27FC236}">
                  <a16:creationId xmlns:a16="http://schemas.microsoft.com/office/drawing/2014/main" id="{B0B97DFF-9E32-2508-446C-69F7D324B76E}"/>
                </a:ext>
              </a:extLst>
            </p:cNvPr>
            <p:cNvGrpSpPr/>
            <p:nvPr/>
          </p:nvGrpSpPr>
          <p:grpSpPr>
            <a:xfrm>
              <a:off x="818518" y="4172280"/>
              <a:ext cx="7506964" cy="801260"/>
              <a:chOff x="729219" y="4172280"/>
              <a:chExt cx="7506964" cy="801260"/>
            </a:xfrm>
          </p:grpSpPr>
          <p:sp>
            <p:nvSpPr>
              <p:cNvPr id="56" name="Rectangle 55">
                <a:extLst>
                  <a:ext uri="{FF2B5EF4-FFF2-40B4-BE49-F238E27FC236}">
                    <a16:creationId xmlns:a16="http://schemas.microsoft.com/office/drawing/2014/main" id="{B6A33CE3-BFF4-C3E0-0599-356DA2CCE856}"/>
                  </a:ext>
                </a:extLst>
              </p:cNvPr>
              <p:cNvSpPr/>
              <p:nvPr/>
            </p:nvSpPr>
            <p:spPr>
              <a:xfrm>
                <a:off x="729219" y="4172280"/>
                <a:ext cx="2264348" cy="39188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rPr>
                  <a:t>Aggressor Row</a:t>
                </a:r>
              </a:p>
            </p:txBody>
          </p:sp>
          <p:sp>
            <p:nvSpPr>
              <p:cNvPr id="57" name="Rectangle 56">
                <a:extLst>
                  <a:ext uri="{FF2B5EF4-FFF2-40B4-BE49-F238E27FC236}">
                    <a16:creationId xmlns:a16="http://schemas.microsoft.com/office/drawing/2014/main" id="{AC71D107-0FCE-5528-07EB-E37058D9C08E}"/>
                  </a:ext>
                </a:extLst>
              </p:cNvPr>
              <p:cNvSpPr/>
              <p:nvPr/>
            </p:nvSpPr>
            <p:spPr>
              <a:xfrm>
                <a:off x="729219" y="4581655"/>
                <a:ext cx="2264348" cy="3918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rPr>
                  <a:t>Victim Row</a:t>
                </a:r>
              </a:p>
            </p:txBody>
          </p:sp>
          <p:cxnSp>
            <p:nvCxnSpPr>
              <p:cNvPr id="81" name="Straight Arrow Connector 80">
                <a:extLst>
                  <a:ext uri="{FF2B5EF4-FFF2-40B4-BE49-F238E27FC236}">
                    <a16:creationId xmlns:a16="http://schemas.microsoft.com/office/drawing/2014/main" id="{E5BDA244-5EB0-9176-E7BB-E76AAA8976A7}"/>
                  </a:ext>
                </a:extLst>
              </p:cNvPr>
              <p:cNvCxnSpPr>
                <a:cxnSpLocks/>
              </p:cNvCxnSpPr>
              <p:nvPr/>
            </p:nvCxnSpPr>
            <p:spPr>
              <a:xfrm>
                <a:off x="2666233" y="4366081"/>
                <a:ext cx="0" cy="40937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54062C4C-9783-6F40-87D8-69C6B964B32A}"/>
                  </a:ext>
                </a:extLst>
              </p:cNvPr>
              <p:cNvCxnSpPr>
                <a:cxnSpLocks/>
              </p:cNvCxnSpPr>
              <p:nvPr/>
            </p:nvCxnSpPr>
            <p:spPr>
              <a:xfrm>
                <a:off x="2894616" y="4366081"/>
                <a:ext cx="0" cy="40937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7B19ED7D-93A3-275E-FB7D-8DC570EA24A9}"/>
                  </a:ext>
                </a:extLst>
              </p:cNvPr>
              <p:cNvCxnSpPr>
                <a:cxnSpLocks/>
              </p:cNvCxnSpPr>
              <p:nvPr/>
            </p:nvCxnSpPr>
            <p:spPr>
              <a:xfrm>
                <a:off x="1001220" y="4368222"/>
                <a:ext cx="0" cy="40937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E7C041C7-8206-983C-5BA6-47C4EF075288}"/>
                  </a:ext>
                </a:extLst>
              </p:cNvPr>
              <p:cNvCxnSpPr>
                <a:cxnSpLocks/>
              </p:cNvCxnSpPr>
              <p:nvPr/>
            </p:nvCxnSpPr>
            <p:spPr>
              <a:xfrm>
                <a:off x="808564" y="4366081"/>
                <a:ext cx="0" cy="40937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7DA5BF3F-DA7F-B7A3-ABF6-4325744BE9DC}"/>
                  </a:ext>
                </a:extLst>
              </p:cNvPr>
              <p:cNvSpPr/>
              <p:nvPr/>
            </p:nvSpPr>
            <p:spPr>
              <a:xfrm>
                <a:off x="5971835" y="4172280"/>
                <a:ext cx="2264348" cy="39188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rPr>
                  <a:t>Aggressor Row</a:t>
                </a:r>
              </a:p>
            </p:txBody>
          </p:sp>
          <p:sp>
            <p:nvSpPr>
              <p:cNvPr id="90" name="Rectangle 89">
                <a:extLst>
                  <a:ext uri="{FF2B5EF4-FFF2-40B4-BE49-F238E27FC236}">
                    <a16:creationId xmlns:a16="http://schemas.microsoft.com/office/drawing/2014/main" id="{40D6616C-1FA7-705C-6D33-DE366C9F2173}"/>
                  </a:ext>
                </a:extLst>
              </p:cNvPr>
              <p:cNvSpPr/>
              <p:nvPr/>
            </p:nvSpPr>
            <p:spPr>
              <a:xfrm>
                <a:off x="5971835" y="4581655"/>
                <a:ext cx="2264348" cy="3918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rPr>
                  <a:t>Victim Row</a:t>
                </a:r>
              </a:p>
            </p:txBody>
          </p:sp>
          <p:cxnSp>
            <p:nvCxnSpPr>
              <p:cNvPr id="91" name="Straight Arrow Connector 90">
                <a:extLst>
                  <a:ext uri="{FF2B5EF4-FFF2-40B4-BE49-F238E27FC236}">
                    <a16:creationId xmlns:a16="http://schemas.microsoft.com/office/drawing/2014/main" id="{42A1556B-EE9B-9E6C-B3AD-B05E128171A9}"/>
                  </a:ext>
                </a:extLst>
              </p:cNvPr>
              <p:cNvCxnSpPr>
                <a:cxnSpLocks/>
              </p:cNvCxnSpPr>
              <p:nvPr/>
            </p:nvCxnSpPr>
            <p:spPr>
              <a:xfrm>
                <a:off x="7908849" y="4479772"/>
                <a:ext cx="0" cy="27051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BEB97DB4-92FE-5F76-6240-0C8A0E0D3DC8}"/>
                  </a:ext>
                </a:extLst>
              </p:cNvPr>
              <p:cNvCxnSpPr>
                <a:cxnSpLocks/>
              </p:cNvCxnSpPr>
              <p:nvPr/>
            </p:nvCxnSpPr>
            <p:spPr>
              <a:xfrm>
                <a:off x="8137232" y="4479772"/>
                <a:ext cx="0" cy="27051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09F8A24B-6B87-14C7-D207-E6B191FB2917}"/>
                  </a:ext>
                </a:extLst>
              </p:cNvPr>
              <p:cNvCxnSpPr>
                <a:cxnSpLocks/>
              </p:cNvCxnSpPr>
              <p:nvPr/>
            </p:nvCxnSpPr>
            <p:spPr>
              <a:xfrm>
                <a:off x="6243836" y="4479772"/>
                <a:ext cx="0" cy="27051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D591BE32-5787-4C48-5D20-1E0772303AF7}"/>
                  </a:ext>
                </a:extLst>
              </p:cNvPr>
              <p:cNvCxnSpPr>
                <a:cxnSpLocks/>
              </p:cNvCxnSpPr>
              <p:nvPr/>
            </p:nvCxnSpPr>
            <p:spPr>
              <a:xfrm>
                <a:off x="6051180" y="4479772"/>
                <a:ext cx="0" cy="27051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1" name="Straight Arrow Connector 100">
              <a:extLst>
                <a:ext uri="{FF2B5EF4-FFF2-40B4-BE49-F238E27FC236}">
                  <a16:creationId xmlns:a16="http://schemas.microsoft.com/office/drawing/2014/main" id="{57AD0673-36E9-9670-E9E8-2CD0B327059C}"/>
                </a:ext>
              </a:extLst>
            </p:cNvPr>
            <p:cNvCxnSpPr>
              <a:cxnSpLocks/>
            </p:cNvCxnSpPr>
            <p:nvPr/>
          </p:nvCxnSpPr>
          <p:spPr>
            <a:xfrm>
              <a:off x="3281799" y="4579796"/>
              <a:ext cx="2580402"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2" name="Group 141">
            <a:extLst>
              <a:ext uri="{FF2B5EF4-FFF2-40B4-BE49-F238E27FC236}">
                <a16:creationId xmlns:a16="http://schemas.microsoft.com/office/drawing/2014/main" id="{EEB44FE1-C9C9-B0DF-651A-0ED1C1207FAB}"/>
              </a:ext>
            </a:extLst>
          </p:cNvPr>
          <p:cNvGrpSpPr/>
          <p:nvPr/>
        </p:nvGrpSpPr>
        <p:grpSpPr>
          <a:xfrm>
            <a:off x="923043" y="4714710"/>
            <a:ext cx="7297914" cy="1626904"/>
            <a:chOff x="1167238" y="5187195"/>
            <a:chExt cx="7297914" cy="1626904"/>
          </a:xfrm>
        </p:grpSpPr>
        <p:grpSp>
          <p:nvGrpSpPr>
            <p:cNvPr id="109" name="Group 108">
              <a:extLst>
                <a:ext uri="{FF2B5EF4-FFF2-40B4-BE49-F238E27FC236}">
                  <a16:creationId xmlns:a16="http://schemas.microsoft.com/office/drawing/2014/main" id="{3A1AABD0-3FD3-C992-D244-0C0C328EBC27}"/>
                </a:ext>
              </a:extLst>
            </p:cNvPr>
            <p:cNvGrpSpPr/>
            <p:nvPr/>
          </p:nvGrpSpPr>
          <p:grpSpPr>
            <a:xfrm>
              <a:off x="6268954" y="5187195"/>
              <a:ext cx="2196198" cy="1117807"/>
              <a:chOff x="6268954" y="5187195"/>
              <a:chExt cx="2196198" cy="1117807"/>
            </a:xfrm>
          </p:grpSpPr>
          <p:grpSp>
            <p:nvGrpSpPr>
              <p:cNvPr id="61" name="Group 60">
                <a:extLst>
                  <a:ext uri="{FF2B5EF4-FFF2-40B4-BE49-F238E27FC236}">
                    <a16:creationId xmlns:a16="http://schemas.microsoft.com/office/drawing/2014/main" id="{D9BB0041-A643-A48A-EBDF-BDC42ADBD934}"/>
                  </a:ext>
                </a:extLst>
              </p:cNvPr>
              <p:cNvGrpSpPr/>
              <p:nvPr/>
            </p:nvGrpSpPr>
            <p:grpSpPr>
              <a:xfrm>
                <a:off x="6268954" y="5365520"/>
                <a:ext cx="1705476" cy="939482"/>
                <a:chOff x="2547693" y="875223"/>
                <a:chExt cx="1705476" cy="939482"/>
              </a:xfrm>
            </p:grpSpPr>
            <p:sp>
              <p:nvSpPr>
                <p:cNvPr id="62" name="Rectangle 61">
                  <a:extLst>
                    <a:ext uri="{FF2B5EF4-FFF2-40B4-BE49-F238E27FC236}">
                      <a16:creationId xmlns:a16="http://schemas.microsoft.com/office/drawing/2014/main" id="{E3BA83C7-A3EB-BB98-F8EE-EA70A5D99AAA}"/>
                    </a:ext>
                  </a:extLst>
                </p:cNvPr>
                <p:cNvSpPr/>
                <p:nvPr/>
              </p:nvSpPr>
              <p:spPr>
                <a:xfrm>
                  <a:off x="2547693" y="875223"/>
                  <a:ext cx="1109062" cy="22971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err="1">
                      <a:solidFill>
                        <a:schemeClr val="tx1"/>
                      </a:solidFill>
                      <a:latin typeface="Cambria" panose="02040503050406030204" pitchFamily="18" charset="0"/>
                    </a:rPr>
                    <a:t>Wordline</a:t>
                  </a:r>
                  <a:endParaRPr lang="en-US" sz="1600" b="1" dirty="0">
                    <a:solidFill>
                      <a:schemeClr val="tx1"/>
                    </a:solidFill>
                    <a:latin typeface="Cambria" panose="02040503050406030204" pitchFamily="18" charset="0"/>
                  </a:endParaRPr>
                </a:p>
              </p:txBody>
            </p:sp>
            <p:cxnSp>
              <p:nvCxnSpPr>
                <p:cNvPr id="63" name="Straight Arrow Connector 62">
                  <a:extLst>
                    <a:ext uri="{FF2B5EF4-FFF2-40B4-BE49-F238E27FC236}">
                      <a16:creationId xmlns:a16="http://schemas.microsoft.com/office/drawing/2014/main" id="{19579DCA-0D6E-50FD-F490-CDD7FA998769}"/>
                    </a:ext>
                  </a:extLst>
                </p:cNvPr>
                <p:cNvCxnSpPr>
                  <a:cxnSpLocks/>
                </p:cNvCxnSpPr>
                <p:nvPr/>
              </p:nvCxnSpPr>
              <p:spPr>
                <a:xfrm flipH="1">
                  <a:off x="2547693" y="1169966"/>
                  <a:ext cx="1705476" cy="0"/>
                </a:xfrm>
                <a:prstGeom prst="straightConnector1">
                  <a:avLst/>
                </a:prstGeom>
                <a:ln w="19050" cap="rnd">
                  <a:solidFill>
                    <a:srgbClr val="4472C4"/>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21D58A57-4308-FD83-7E7A-C3509F35387F}"/>
                    </a:ext>
                  </a:extLst>
                </p:cNvPr>
                <p:cNvCxnSpPr/>
                <p:nvPr/>
              </p:nvCxnSpPr>
              <p:spPr>
                <a:xfrm flipV="1">
                  <a:off x="3261873" y="1327445"/>
                  <a:ext cx="0" cy="83936"/>
                </a:xfrm>
                <a:prstGeom prst="straightConnector1">
                  <a:avLst/>
                </a:prstGeom>
                <a:ln w="50800" cap="rnd">
                  <a:solidFill>
                    <a:srgbClr val="4472C4"/>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51C9D162-DE35-1499-A39C-D440DEA1FEC6}"/>
                    </a:ext>
                  </a:extLst>
                </p:cNvPr>
                <p:cNvCxnSpPr/>
                <p:nvPr/>
              </p:nvCxnSpPr>
              <p:spPr>
                <a:xfrm flipH="1">
                  <a:off x="3126784" y="1415271"/>
                  <a:ext cx="269232" cy="0"/>
                </a:xfrm>
                <a:prstGeom prst="straightConnector1">
                  <a:avLst/>
                </a:prstGeom>
                <a:ln w="50800" cap="rnd">
                  <a:solidFill>
                    <a:srgbClr val="4472C4"/>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AD5F25A4-4E69-5A02-117B-B53DB185AAF0}"/>
                    </a:ext>
                  </a:extLst>
                </p:cNvPr>
                <p:cNvCxnSpPr/>
                <p:nvPr/>
              </p:nvCxnSpPr>
              <p:spPr>
                <a:xfrm flipH="1" flipV="1">
                  <a:off x="3396014" y="1475278"/>
                  <a:ext cx="1" cy="140043"/>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5E658481-66F5-DA3A-9836-77E80817541E}"/>
                    </a:ext>
                  </a:extLst>
                </p:cNvPr>
                <p:cNvCxnSpPr/>
                <p:nvPr/>
              </p:nvCxnSpPr>
              <p:spPr>
                <a:xfrm flipH="1">
                  <a:off x="3126784" y="1475278"/>
                  <a:ext cx="26923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2696A476-D7F4-1187-3921-F05D341C94FD}"/>
                    </a:ext>
                  </a:extLst>
                </p:cNvPr>
                <p:cNvCxnSpPr/>
                <p:nvPr/>
              </p:nvCxnSpPr>
              <p:spPr>
                <a:xfrm>
                  <a:off x="3396014" y="1615321"/>
                  <a:ext cx="104219"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DD46F80A-077E-7525-964D-A88D2D3FE461}"/>
                    </a:ext>
                  </a:extLst>
                </p:cNvPr>
                <p:cNvCxnSpPr/>
                <p:nvPr/>
              </p:nvCxnSpPr>
              <p:spPr>
                <a:xfrm>
                  <a:off x="3022565" y="1615321"/>
                  <a:ext cx="104219"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52EF7973-14DE-C986-0577-DBA42AA80C51}"/>
                    </a:ext>
                  </a:extLst>
                </p:cNvPr>
                <p:cNvCxnSpPr/>
                <p:nvPr/>
              </p:nvCxnSpPr>
              <p:spPr>
                <a:xfrm flipH="1" flipV="1">
                  <a:off x="3126784" y="1475278"/>
                  <a:ext cx="1" cy="140043"/>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0569DF8E-C15E-E6A0-FF45-42290F1BFFCB}"/>
                    </a:ext>
                  </a:extLst>
                </p:cNvPr>
                <p:cNvCxnSpPr/>
                <p:nvPr/>
              </p:nvCxnSpPr>
              <p:spPr>
                <a:xfrm>
                  <a:off x="3261873" y="1167182"/>
                  <a:ext cx="1" cy="173349"/>
                </a:xfrm>
                <a:prstGeom prst="straightConnector1">
                  <a:avLst/>
                </a:prstGeom>
                <a:ln w="19050" cap="rnd">
                  <a:solidFill>
                    <a:srgbClr val="4472C4"/>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B4C914ED-43A1-E06D-E8F9-02DB320FE954}"/>
                    </a:ext>
                  </a:extLst>
                </p:cNvPr>
                <p:cNvCxnSpPr>
                  <a:cxnSpLocks/>
                </p:cNvCxnSpPr>
                <p:nvPr/>
              </p:nvCxnSpPr>
              <p:spPr>
                <a:xfrm flipH="1">
                  <a:off x="3500234" y="1615321"/>
                  <a:ext cx="439126"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73" name="Elbow Connector 72">
                  <a:extLst>
                    <a:ext uri="{FF2B5EF4-FFF2-40B4-BE49-F238E27FC236}">
                      <a16:creationId xmlns:a16="http://schemas.microsoft.com/office/drawing/2014/main" id="{CC24B848-AB0C-2CFE-4993-1F19087642EA}"/>
                    </a:ext>
                  </a:extLst>
                </p:cNvPr>
                <p:cNvCxnSpPr>
                  <a:cxnSpLocks/>
                </p:cNvCxnSpPr>
                <p:nvPr/>
              </p:nvCxnSpPr>
              <p:spPr>
                <a:xfrm rot="5400000">
                  <a:off x="2605813" y="1626786"/>
                  <a:ext cx="116230" cy="87937"/>
                </a:xfrm>
                <a:prstGeom prst="bentConnector3">
                  <a:avLst>
                    <a:gd name="adj1" fmla="val 312"/>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a:extLst>
                    <a:ext uri="{FF2B5EF4-FFF2-40B4-BE49-F238E27FC236}">
                      <a16:creationId xmlns:a16="http://schemas.microsoft.com/office/drawing/2014/main" id="{B18435C9-5F60-4A46-683E-8ED734C1300F}"/>
                    </a:ext>
                  </a:extLst>
                </p:cNvPr>
                <p:cNvCxnSpPr/>
                <p:nvPr/>
              </p:nvCxnSpPr>
              <p:spPr>
                <a:xfrm>
                  <a:off x="2619959" y="1643035"/>
                  <a:ext cx="0" cy="171670"/>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06CA85C7-5432-0AEC-067F-0630AD5DC78F}"/>
                    </a:ext>
                  </a:extLst>
                </p:cNvPr>
                <p:cNvGrpSpPr/>
                <p:nvPr/>
              </p:nvGrpSpPr>
              <p:grpSpPr>
                <a:xfrm rot="5400000">
                  <a:off x="2714077" y="1466806"/>
                  <a:ext cx="280088" cy="295142"/>
                  <a:chOff x="2800486" y="2699808"/>
                  <a:chExt cx="280088" cy="295142"/>
                </a:xfrm>
              </p:grpSpPr>
              <p:cxnSp>
                <p:nvCxnSpPr>
                  <p:cNvPr id="76" name="Straight Arrow Connector 75">
                    <a:extLst>
                      <a:ext uri="{FF2B5EF4-FFF2-40B4-BE49-F238E27FC236}">
                        <a16:creationId xmlns:a16="http://schemas.microsoft.com/office/drawing/2014/main" id="{F59304A2-A018-26E2-27AD-06BB726066F8}"/>
                      </a:ext>
                    </a:extLst>
                  </p:cNvPr>
                  <p:cNvCxnSpPr/>
                  <p:nvPr/>
                </p:nvCxnSpPr>
                <p:spPr>
                  <a:xfrm flipV="1">
                    <a:off x="2940532" y="2699808"/>
                    <a:ext cx="0" cy="81845"/>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8A6BC8CB-09A6-2582-6606-5D648CB27496}"/>
                      </a:ext>
                    </a:extLst>
                  </p:cNvPr>
                  <p:cNvCxnSpPr/>
                  <p:nvPr/>
                </p:nvCxnSpPr>
                <p:spPr>
                  <a:xfrm flipH="1">
                    <a:off x="2800486" y="2924715"/>
                    <a:ext cx="28008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EFE50694-C834-E756-19E5-867E7912429D}"/>
                      </a:ext>
                    </a:extLst>
                  </p:cNvPr>
                  <p:cNvCxnSpPr/>
                  <p:nvPr/>
                </p:nvCxnSpPr>
                <p:spPr>
                  <a:xfrm flipH="1">
                    <a:off x="2800488" y="2781655"/>
                    <a:ext cx="28008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C552CE00-6BA6-4302-4920-E59AC95EF485}"/>
                      </a:ext>
                    </a:extLst>
                  </p:cNvPr>
                  <p:cNvCxnSpPr/>
                  <p:nvPr/>
                </p:nvCxnSpPr>
                <p:spPr>
                  <a:xfrm flipV="1">
                    <a:off x="2940530" y="2924715"/>
                    <a:ext cx="0" cy="70235"/>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sp>
            <p:nvSpPr>
              <p:cNvPr id="103" name="Rectangle 102">
                <a:extLst>
                  <a:ext uri="{FF2B5EF4-FFF2-40B4-BE49-F238E27FC236}">
                    <a16:creationId xmlns:a16="http://schemas.microsoft.com/office/drawing/2014/main" id="{7E62C13F-C480-4123-1647-86079EC111E7}"/>
                  </a:ext>
                </a:extLst>
              </p:cNvPr>
              <p:cNvSpPr/>
              <p:nvPr/>
            </p:nvSpPr>
            <p:spPr>
              <a:xfrm>
                <a:off x="7441058" y="5187195"/>
                <a:ext cx="1024094" cy="23090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latin typeface="Cambria" panose="02040503050406030204" pitchFamily="18" charset="0"/>
                  </a:rPr>
                  <a:t>Bitline</a:t>
                </a:r>
                <a:endParaRPr lang="en-US" sz="1600" b="1" dirty="0">
                  <a:solidFill>
                    <a:schemeClr val="tx1"/>
                  </a:solidFill>
                  <a:latin typeface="Cambria" panose="02040503050406030204" pitchFamily="18" charset="0"/>
                </a:endParaRPr>
              </a:p>
            </p:txBody>
          </p:sp>
          <p:cxnSp>
            <p:nvCxnSpPr>
              <p:cNvPr id="104" name="Straight Arrow Connector 103">
                <a:extLst>
                  <a:ext uri="{FF2B5EF4-FFF2-40B4-BE49-F238E27FC236}">
                    <a16:creationId xmlns:a16="http://schemas.microsoft.com/office/drawing/2014/main" id="{B8C327C3-6108-213C-AFFF-6E538E185F99}"/>
                  </a:ext>
                </a:extLst>
              </p:cNvPr>
              <p:cNvCxnSpPr>
                <a:cxnSpLocks/>
              </p:cNvCxnSpPr>
              <p:nvPr/>
            </p:nvCxnSpPr>
            <p:spPr>
              <a:xfrm flipV="1">
                <a:off x="7663840" y="5474790"/>
                <a:ext cx="0" cy="698151"/>
              </a:xfrm>
              <a:prstGeom prst="straightConnector1">
                <a:avLst/>
              </a:prstGeom>
              <a:ln w="381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39E65EAD-6E6F-29C2-5865-4F7D10FC9717}"/>
                </a:ext>
              </a:extLst>
            </p:cNvPr>
            <p:cNvGrpSpPr/>
            <p:nvPr/>
          </p:nvGrpSpPr>
          <p:grpSpPr>
            <a:xfrm>
              <a:off x="1169570" y="5188299"/>
              <a:ext cx="2196198" cy="1110585"/>
              <a:chOff x="6268954" y="5194417"/>
              <a:chExt cx="2196198" cy="1110585"/>
            </a:xfrm>
          </p:grpSpPr>
          <p:grpSp>
            <p:nvGrpSpPr>
              <p:cNvPr id="111" name="Group 110">
                <a:extLst>
                  <a:ext uri="{FF2B5EF4-FFF2-40B4-BE49-F238E27FC236}">
                    <a16:creationId xmlns:a16="http://schemas.microsoft.com/office/drawing/2014/main" id="{A3BD2D61-A78E-239A-8168-38A3F5410120}"/>
                  </a:ext>
                </a:extLst>
              </p:cNvPr>
              <p:cNvGrpSpPr/>
              <p:nvPr/>
            </p:nvGrpSpPr>
            <p:grpSpPr>
              <a:xfrm>
                <a:off x="6268954" y="5365520"/>
                <a:ext cx="1705476" cy="939482"/>
                <a:chOff x="2547693" y="875223"/>
                <a:chExt cx="1705476" cy="939482"/>
              </a:xfrm>
            </p:grpSpPr>
            <p:sp>
              <p:nvSpPr>
                <p:cNvPr id="114" name="Rectangle 113">
                  <a:extLst>
                    <a:ext uri="{FF2B5EF4-FFF2-40B4-BE49-F238E27FC236}">
                      <a16:creationId xmlns:a16="http://schemas.microsoft.com/office/drawing/2014/main" id="{FF748205-CBFA-A9BE-1748-585E37FA5E42}"/>
                    </a:ext>
                  </a:extLst>
                </p:cNvPr>
                <p:cNvSpPr/>
                <p:nvPr/>
              </p:nvSpPr>
              <p:spPr>
                <a:xfrm>
                  <a:off x="2547693" y="875223"/>
                  <a:ext cx="1109062" cy="22971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err="1">
                      <a:solidFill>
                        <a:schemeClr val="tx1"/>
                      </a:solidFill>
                      <a:latin typeface="Cambria" panose="02040503050406030204" pitchFamily="18" charset="0"/>
                    </a:rPr>
                    <a:t>Wordline</a:t>
                  </a:r>
                  <a:endParaRPr lang="en-US" sz="1600" b="1" dirty="0">
                    <a:solidFill>
                      <a:schemeClr val="tx1"/>
                    </a:solidFill>
                    <a:latin typeface="Cambria" panose="02040503050406030204" pitchFamily="18" charset="0"/>
                  </a:endParaRPr>
                </a:p>
              </p:txBody>
            </p:sp>
            <p:cxnSp>
              <p:nvCxnSpPr>
                <p:cNvPr id="115" name="Straight Arrow Connector 114">
                  <a:extLst>
                    <a:ext uri="{FF2B5EF4-FFF2-40B4-BE49-F238E27FC236}">
                      <a16:creationId xmlns:a16="http://schemas.microsoft.com/office/drawing/2014/main" id="{6BB254F5-A366-3565-CB6B-6A88E434888D}"/>
                    </a:ext>
                  </a:extLst>
                </p:cNvPr>
                <p:cNvCxnSpPr>
                  <a:cxnSpLocks/>
                </p:cNvCxnSpPr>
                <p:nvPr/>
              </p:nvCxnSpPr>
              <p:spPr>
                <a:xfrm flipH="1">
                  <a:off x="2547693" y="1169966"/>
                  <a:ext cx="1705476" cy="0"/>
                </a:xfrm>
                <a:prstGeom prst="straightConnector1">
                  <a:avLst/>
                </a:prstGeom>
                <a:ln w="5715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CCF55D4A-EF8B-A959-2511-1D8530C43FE2}"/>
                    </a:ext>
                  </a:extLst>
                </p:cNvPr>
                <p:cNvCxnSpPr/>
                <p:nvPr/>
              </p:nvCxnSpPr>
              <p:spPr>
                <a:xfrm flipV="1">
                  <a:off x="3261873" y="1327445"/>
                  <a:ext cx="0" cy="83936"/>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BD34B80C-9592-9650-C2BD-4690BBCBDE8B}"/>
                    </a:ext>
                  </a:extLst>
                </p:cNvPr>
                <p:cNvCxnSpPr/>
                <p:nvPr/>
              </p:nvCxnSpPr>
              <p:spPr>
                <a:xfrm flipH="1">
                  <a:off x="3126784" y="1415271"/>
                  <a:ext cx="269232" cy="0"/>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B00908FD-46B9-1A1C-1DE9-FA6A6DC83DAC}"/>
                    </a:ext>
                  </a:extLst>
                </p:cNvPr>
                <p:cNvCxnSpPr/>
                <p:nvPr/>
              </p:nvCxnSpPr>
              <p:spPr>
                <a:xfrm flipH="1" flipV="1">
                  <a:off x="3396014" y="1475278"/>
                  <a:ext cx="1" cy="140043"/>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7B4760B3-A982-56E0-BC48-8AEF83D82F5D}"/>
                    </a:ext>
                  </a:extLst>
                </p:cNvPr>
                <p:cNvCxnSpPr/>
                <p:nvPr/>
              </p:nvCxnSpPr>
              <p:spPr>
                <a:xfrm flipH="1">
                  <a:off x="3126784" y="1475278"/>
                  <a:ext cx="26923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FA9AA8F9-A0BF-4852-F0B2-BB77276DB185}"/>
                    </a:ext>
                  </a:extLst>
                </p:cNvPr>
                <p:cNvCxnSpPr/>
                <p:nvPr/>
              </p:nvCxnSpPr>
              <p:spPr>
                <a:xfrm>
                  <a:off x="3396014" y="1615321"/>
                  <a:ext cx="104219"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677E9989-BB47-F465-FB4F-DAC114CA8575}"/>
                    </a:ext>
                  </a:extLst>
                </p:cNvPr>
                <p:cNvCxnSpPr/>
                <p:nvPr/>
              </p:nvCxnSpPr>
              <p:spPr>
                <a:xfrm>
                  <a:off x="3022565" y="1615321"/>
                  <a:ext cx="104219"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6DED0C7C-F436-5330-898E-61B7C898E156}"/>
                    </a:ext>
                  </a:extLst>
                </p:cNvPr>
                <p:cNvCxnSpPr/>
                <p:nvPr/>
              </p:nvCxnSpPr>
              <p:spPr>
                <a:xfrm flipH="1" flipV="1">
                  <a:off x="3126784" y="1475278"/>
                  <a:ext cx="1" cy="140043"/>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33FE4746-6811-2725-EF34-E49BD8C7E0F0}"/>
                    </a:ext>
                  </a:extLst>
                </p:cNvPr>
                <p:cNvCxnSpPr/>
                <p:nvPr/>
              </p:nvCxnSpPr>
              <p:spPr>
                <a:xfrm>
                  <a:off x="3261873" y="1167182"/>
                  <a:ext cx="1" cy="173349"/>
                </a:xfrm>
                <a:prstGeom prst="straightConnector1">
                  <a:avLst/>
                </a:prstGeom>
                <a:ln w="5715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4CAAA3DD-6573-6605-D979-1ED38249AC22}"/>
                    </a:ext>
                  </a:extLst>
                </p:cNvPr>
                <p:cNvCxnSpPr>
                  <a:cxnSpLocks/>
                </p:cNvCxnSpPr>
                <p:nvPr/>
              </p:nvCxnSpPr>
              <p:spPr>
                <a:xfrm flipH="1">
                  <a:off x="3500234" y="1615321"/>
                  <a:ext cx="439126"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5" name="Elbow Connector 124">
                  <a:extLst>
                    <a:ext uri="{FF2B5EF4-FFF2-40B4-BE49-F238E27FC236}">
                      <a16:creationId xmlns:a16="http://schemas.microsoft.com/office/drawing/2014/main" id="{BA07A30A-15AE-CBD8-6D33-F46576A21CFF}"/>
                    </a:ext>
                  </a:extLst>
                </p:cNvPr>
                <p:cNvCxnSpPr>
                  <a:cxnSpLocks/>
                </p:cNvCxnSpPr>
                <p:nvPr/>
              </p:nvCxnSpPr>
              <p:spPr>
                <a:xfrm rot="5400000">
                  <a:off x="2605813" y="1626786"/>
                  <a:ext cx="116230" cy="87937"/>
                </a:xfrm>
                <a:prstGeom prst="bentConnector3">
                  <a:avLst>
                    <a:gd name="adj1" fmla="val 312"/>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 name="Straight Arrow Connector 125">
                  <a:extLst>
                    <a:ext uri="{FF2B5EF4-FFF2-40B4-BE49-F238E27FC236}">
                      <a16:creationId xmlns:a16="http://schemas.microsoft.com/office/drawing/2014/main" id="{16932DC2-A2BA-20EC-1405-A942D0711E4C}"/>
                    </a:ext>
                  </a:extLst>
                </p:cNvPr>
                <p:cNvCxnSpPr/>
                <p:nvPr/>
              </p:nvCxnSpPr>
              <p:spPr>
                <a:xfrm>
                  <a:off x="2619959" y="1643035"/>
                  <a:ext cx="0" cy="171670"/>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grpSp>
              <p:nvGrpSpPr>
                <p:cNvPr id="127" name="Group 126">
                  <a:extLst>
                    <a:ext uri="{FF2B5EF4-FFF2-40B4-BE49-F238E27FC236}">
                      <a16:creationId xmlns:a16="http://schemas.microsoft.com/office/drawing/2014/main" id="{E11AA626-91B9-70B4-7F86-19E3DFBA5CB9}"/>
                    </a:ext>
                  </a:extLst>
                </p:cNvPr>
                <p:cNvGrpSpPr/>
                <p:nvPr/>
              </p:nvGrpSpPr>
              <p:grpSpPr>
                <a:xfrm rot="5400000">
                  <a:off x="2714077" y="1466806"/>
                  <a:ext cx="280088" cy="295142"/>
                  <a:chOff x="2800486" y="2699808"/>
                  <a:chExt cx="280088" cy="295142"/>
                </a:xfrm>
              </p:grpSpPr>
              <p:cxnSp>
                <p:nvCxnSpPr>
                  <p:cNvPr id="128" name="Straight Arrow Connector 127">
                    <a:extLst>
                      <a:ext uri="{FF2B5EF4-FFF2-40B4-BE49-F238E27FC236}">
                        <a16:creationId xmlns:a16="http://schemas.microsoft.com/office/drawing/2014/main" id="{54CF12AE-7626-2F6B-2AEA-E5F20023B35A}"/>
                      </a:ext>
                    </a:extLst>
                  </p:cNvPr>
                  <p:cNvCxnSpPr/>
                  <p:nvPr/>
                </p:nvCxnSpPr>
                <p:spPr>
                  <a:xfrm flipV="1">
                    <a:off x="2940532" y="2699808"/>
                    <a:ext cx="0" cy="81845"/>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BF85B353-0887-D374-F9CA-8D73F89773FC}"/>
                      </a:ext>
                    </a:extLst>
                  </p:cNvPr>
                  <p:cNvCxnSpPr/>
                  <p:nvPr/>
                </p:nvCxnSpPr>
                <p:spPr>
                  <a:xfrm flipH="1">
                    <a:off x="2800486" y="2924715"/>
                    <a:ext cx="28008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C3DFA0DC-E9F6-B8DF-542D-BBDDBE81EAC9}"/>
                      </a:ext>
                    </a:extLst>
                  </p:cNvPr>
                  <p:cNvCxnSpPr/>
                  <p:nvPr/>
                </p:nvCxnSpPr>
                <p:spPr>
                  <a:xfrm flipH="1">
                    <a:off x="2800488" y="2781655"/>
                    <a:ext cx="28008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0042866D-01E4-7218-DF9B-21EA27AC488D}"/>
                      </a:ext>
                    </a:extLst>
                  </p:cNvPr>
                  <p:cNvCxnSpPr/>
                  <p:nvPr/>
                </p:nvCxnSpPr>
                <p:spPr>
                  <a:xfrm flipV="1">
                    <a:off x="2940530" y="2924715"/>
                    <a:ext cx="0" cy="70235"/>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sp>
            <p:nvSpPr>
              <p:cNvPr id="112" name="Rectangle 111">
                <a:extLst>
                  <a:ext uri="{FF2B5EF4-FFF2-40B4-BE49-F238E27FC236}">
                    <a16:creationId xmlns:a16="http://schemas.microsoft.com/office/drawing/2014/main" id="{B1193BF2-EA71-69C6-A879-CD58F27F6F39}"/>
                  </a:ext>
                </a:extLst>
              </p:cNvPr>
              <p:cNvSpPr/>
              <p:nvPr/>
            </p:nvSpPr>
            <p:spPr>
              <a:xfrm>
                <a:off x="7441058" y="5194417"/>
                <a:ext cx="1024094" cy="23090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latin typeface="Cambria" panose="02040503050406030204" pitchFamily="18" charset="0"/>
                  </a:rPr>
                  <a:t>Bitline</a:t>
                </a:r>
                <a:endParaRPr lang="en-US" sz="1600" b="1" dirty="0">
                  <a:solidFill>
                    <a:schemeClr val="tx1"/>
                  </a:solidFill>
                  <a:latin typeface="Cambria" panose="02040503050406030204" pitchFamily="18" charset="0"/>
                </a:endParaRPr>
              </a:p>
            </p:txBody>
          </p:sp>
          <p:cxnSp>
            <p:nvCxnSpPr>
              <p:cNvPr id="113" name="Straight Arrow Connector 112">
                <a:extLst>
                  <a:ext uri="{FF2B5EF4-FFF2-40B4-BE49-F238E27FC236}">
                    <a16:creationId xmlns:a16="http://schemas.microsoft.com/office/drawing/2014/main" id="{72618F00-CBF8-4FCA-F275-B39DF769E307}"/>
                  </a:ext>
                </a:extLst>
              </p:cNvPr>
              <p:cNvCxnSpPr>
                <a:cxnSpLocks/>
              </p:cNvCxnSpPr>
              <p:nvPr/>
            </p:nvCxnSpPr>
            <p:spPr>
              <a:xfrm flipV="1">
                <a:off x="7663840" y="5474790"/>
                <a:ext cx="0" cy="698151"/>
              </a:xfrm>
              <a:prstGeom prst="straightConnector1">
                <a:avLst/>
              </a:prstGeom>
              <a:ln w="381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cxnSp>
          <p:nvCxnSpPr>
            <p:cNvPr id="133" name="Straight Arrow Connector 132">
              <a:extLst>
                <a:ext uri="{FF2B5EF4-FFF2-40B4-BE49-F238E27FC236}">
                  <a16:creationId xmlns:a16="http://schemas.microsoft.com/office/drawing/2014/main" id="{83503F5A-B895-382C-5D2B-0A854AE8EA4E}"/>
                </a:ext>
              </a:extLst>
            </p:cNvPr>
            <p:cNvCxnSpPr>
              <a:cxnSpLocks/>
            </p:cNvCxnSpPr>
            <p:nvPr/>
          </p:nvCxnSpPr>
          <p:spPr>
            <a:xfrm>
              <a:off x="1466603" y="6349863"/>
              <a:ext cx="901420" cy="0"/>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DAE0C975-7BEC-2DA4-BDE8-CCF1FEDF2561}"/>
                </a:ext>
              </a:extLst>
            </p:cNvPr>
            <p:cNvSpPr txBox="1"/>
            <p:nvPr/>
          </p:nvSpPr>
          <p:spPr>
            <a:xfrm>
              <a:off x="2939529" y="5731568"/>
              <a:ext cx="3276600" cy="646331"/>
            </a:xfrm>
            <a:prstGeom prst="rect">
              <a:avLst/>
            </a:prstGeom>
            <a:noFill/>
          </p:spPr>
          <p:txBody>
            <a:bodyPr wrap="square" rtlCol="0">
              <a:spAutoFit/>
            </a:bodyPr>
            <a:lstStyle/>
            <a:p>
              <a:pPr algn="ctr"/>
              <a:r>
                <a:rPr lang="en-US" dirty="0">
                  <a:solidFill>
                    <a:srgbClr val="C00000"/>
                  </a:solidFill>
                  <a:latin typeface="Cambria" panose="02040503050406030204" pitchFamily="18" charset="0"/>
                </a:rPr>
                <a:t>Weaker Channel</a:t>
              </a:r>
              <a:br>
                <a:rPr lang="en-US" dirty="0">
                  <a:solidFill>
                    <a:srgbClr val="C00000"/>
                  </a:solidFill>
                  <a:latin typeface="Cambria" panose="02040503050406030204" pitchFamily="18" charset="0"/>
                </a:rPr>
              </a:br>
              <a:r>
                <a:rPr lang="en-US" dirty="0">
                  <a:solidFill>
                    <a:srgbClr val="C00000"/>
                  </a:solidFill>
                  <a:latin typeface="Cambria" panose="02040503050406030204" pitchFamily="18" charset="0"/>
                </a:rPr>
                <a:t>in Access Transistor</a:t>
              </a:r>
            </a:p>
          </p:txBody>
        </p:sp>
        <p:cxnSp>
          <p:nvCxnSpPr>
            <p:cNvPr id="136" name="Straight Arrow Connector 135">
              <a:extLst>
                <a:ext uri="{FF2B5EF4-FFF2-40B4-BE49-F238E27FC236}">
                  <a16:creationId xmlns:a16="http://schemas.microsoft.com/office/drawing/2014/main" id="{F73BF365-E26D-EE3D-7064-8FC854768B39}"/>
                </a:ext>
              </a:extLst>
            </p:cNvPr>
            <p:cNvCxnSpPr>
              <a:cxnSpLocks/>
            </p:cNvCxnSpPr>
            <p:nvPr/>
          </p:nvCxnSpPr>
          <p:spPr>
            <a:xfrm>
              <a:off x="3422405" y="5612115"/>
              <a:ext cx="2320705"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8" name="TextBox 137">
              <a:extLst>
                <a:ext uri="{FF2B5EF4-FFF2-40B4-BE49-F238E27FC236}">
                  <a16:creationId xmlns:a16="http://schemas.microsoft.com/office/drawing/2014/main" id="{2B0CA7C2-A21B-F292-609F-CCDCC254CC5B}"/>
                </a:ext>
              </a:extLst>
            </p:cNvPr>
            <p:cNvSpPr txBox="1"/>
            <p:nvPr/>
          </p:nvSpPr>
          <p:spPr>
            <a:xfrm>
              <a:off x="1167238" y="6366872"/>
              <a:ext cx="1684885" cy="369332"/>
            </a:xfrm>
            <a:prstGeom prst="rect">
              <a:avLst/>
            </a:prstGeom>
            <a:noFill/>
          </p:spPr>
          <p:txBody>
            <a:bodyPr wrap="none" rtlCol="0">
              <a:spAutoFit/>
            </a:bodyPr>
            <a:lstStyle/>
            <a:p>
              <a:pPr algn="ctr"/>
              <a:r>
                <a:rPr lang="en-US" dirty="0">
                  <a:latin typeface="Cambria" panose="02040503050406030204" pitchFamily="18" charset="0"/>
                </a:rPr>
                <a:t>Strong Channel</a:t>
              </a:r>
            </a:p>
          </p:txBody>
        </p:sp>
        <p:cxnSp>
          <p:nvCxnSpPr>
            <p:cNvPr id="139" name="Straight Arrow Connector 138">
              <a:extLst>
                <a:ext uri="{FF2B5EF4-FFF2-40B4-BE49-F238E27FC236}">
                  <a16:creationId xmlns:a16="http://schemas.microsoft.com/office/drawing/2014/main" id="{1DCC8547-69EE-B816-4BD7-CA6A0D2CBBE7}"/>
                </a:ext>
              </a:extLst>
            </p:cNvPr>
            <p:cNvCxnSpPr>
              <a:cxnSpLocks/>
            </p:cNvCxnSpPr>
            <p:nvPr/>
          </p:nvCxnSpPr>
          <p:spPr>
            <a:xfrm>
              <a:off x="6570271" y="6417812"/>
              <a:ext cx="901420" cy="0"/>
            </a:xfrm>
            <a:prstGeom prst="straightConnector1">
              <a:avLst/>
            </a:prstGeom>
            <a:ln w="57150">
              <a:solidFill>
                <a:srgbClr val="4472C4"/>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0" name="TextBox 139">
              <a:extLst>
                <a:ext uri="{FF2B5EF4-FFF2-40B4-BE49-F238E27FC236}">
                  <a16:creationId xmlns:a16="http://schemas.microsoft.com/office/drawing/2014/main" id="{2E7822E5-9C99-08B5-25E6-4568B6F44294}"/>
                </a:ext>
              </a:extLst>
            </p:cNvPr>
            <p:cNvSpPr txBox="1"/>
            <p:nvPr/>
          </p:nvSpPr>
          <p:spPr>
            <a:xfrm>
              <a:off x="6168245" y="6444767"/>
              <a:ext cx="1924195" cy="369332"/>
            </a:xfrm>
            <a:prstGeom prst="rect">
              <a:avLst/>
            </a:prstGeom>
            <a:noFill/>
          </p:spPr>
          <p:txBody>
            <a:bodyPr wrap="square" rtlCol="0">
              <a:spAutoFit/>
            </a:bodyPr>
            <a:lstStyle/>
            <a:p>
              <a:pPr algn="ctr"/>
              <a:r>
                <a:rPr lang="en-US" dirty="0">
                  <a:solidFill>
                    <a:srgbClr val="4472C4"/>
                  </a:solidFill>
                  <a:latin typeface="Cambria" panose="02040503050406030204" pitchFamily="18" charset="0"/>
                </a:rPr>
                <a:t>Weaker Channel</a:t>
              </a:r>
            </a:p>
          </p:txBody>
        </p:sp>
      </p:grpSp>
      <p:grpSp>
        <p:nvGrpSpPr>
          <p:cNvPr id="99" name="Group 98">
            <a:extLst>
              <a:ext uri="{FF2B5EF4-FFF2-40B4-BE49-F238E27FC236}">
                <a16:creationId xmlns:a16="http://schemas.microsoft.com/office/drawing/2014/main" id="{88555632-BCC4-0C79-BCCC-F63452C80DD1}"/>
              </a:ext>
            </a:extLst>
          </p:cNvPr>
          <p:cNvGrpSpPr/>
          <p:nvPr/>
        </p:nvGrpSpPr>
        <p:grpSpPr>
          <a:xfrm>
            <a:off x="4763120" y="1962036"/>
            <a:ext cx="4409423" cy="1848324"/>
            <a:chOff x="73923" y="2942933"/>
            <a:chExt cx="4409423" cy="1848324"/>
          </a:xfrm>
        </p:grpSpPr>
        <p:sp>
          <p:nvSpPr>
            <p:cNvPr id="102" name="Rectangle 101">
              <a:extLst>
                <a:ext uri="{FF2B5EF4-FFF2-40B4-BE49-F238E27FC236}">
                  <a16:creationId xmlns:a16="http://schemas.microsoft.com/office/drawing/2014/main" id="{0AA3F758-7C78-6E0D-4F9B-6E29F88ADCE1}"/>
                </a:ext>
              </a:extLst>
            </p:cNvPr>
            <p:cNvSpPr/>
            <p:nvPr/>
          </p:nvSpPr>
          <p:spPr>
            <a:xfrm>
              <a:off x="848647" y="3835764"/>
              <a:ext cx="748922" cy="533124"/>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105" name="Rectangle 104">
              <a:extLst>
                <a:ext uri="{FF2B5EF4-FFF2-40B4-BE49-F238E27FC236}">
                  <a16:creationId xmlns:a16="http://schemas.microsoft.com/office/drawing/2014/main" id="{8D29AFD1-99AF-D218-5CBA-2CA2BD781D70}"/>
                </a:ext>
              </a:extLst>
            </p:cNvPr>
            <p:cNvSpPr/>
            <p:nvPr/>
          </p:nvSpPr>
          <p:spPr>
            <a:xfrm>
              <a:off x="1812629" y="3833004"/>
              <a:ext cx="748920" cy="533424"/>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106" name="Rectangle 105">
              <a:extLst>
                <a:ext uri="{FF2B5EF4-FFF2-40B4-BE49-F238E27FC236}">
                  <a16:creationId xmlns:a16="http://schemas.microsoft.com/office/drawing/2014/main" id="{4BF739DC-E3A6-F603-0162-3047B0D3352B}"/>
                </a:ext>
              </a:extLst>
            </p:cNvPr>
            <p:cNvSpPr/>
            <p:nvPr/>
          </p:nvSpPr>
          <p:spPr>
            <a:xfrm>
              <a:off x="2790698" y="3832582"/>
              <a:ext cx="748915" cy="533425"/>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cxnSp>
          <p:nvCxnSpPr>
            <p:cNvPr id="107" name="Straight Arrow Connector 106">
              <a:extLst>
                <a:ext uri="{FF2B5EF4-FFF2-40B4-BE49-F238E27FC236}">
                  <a16:creationId xmlns:a16="http://schemas.microsoft.com/office/drawing/2014/main" id="{0E1938BA-23E0-69EC-8701-10664CD6E4B8}"/>
                </a:ext>
              </a:extLst>
            </p:cNvPr>
            <p:cNvCxnSpPr>
              <a:cxnSpLocks/>
            </p:cNvCxnSpPr>
            <p:nvPr/>
          </p:nvCxnSpPr>
          <p:spPr>
            <a:xfrm>
              <a:off x="703880" y="4373075"/>
              <a:ext cx="321496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903FA351-4433-6468-6348-A56F39D2111E}"/>
                </a:ext>
              </a:extLst>
            </p:cNvPr>
            <p:cNvSpPr txBox="1"/>
            <p:nvPr/>
          </p:nvSpPr>
          <p:spPr>
            <a:xfrm>
              <a:off x="3901135" y="4188409"/>
              <a:ext cx="582211" cy="338554"/>
            </a:xfrm>
            <a:prstGeom prst="rect">
              <a:avLst/>
            </a:prstGeom>
            <a:noFill/>
          </p:spPr>
          <p:txBody>
            <a:bodyPr wrap="none" rtlCol="0">
              <a:spAutoFit/>
            </a:bodyPr>
            <a:lstStyle/>
            <a:p>
              <a:r>
                <a:rPr lang="en-US" sz="1600" dirty="0">
                  <a:latin typeface="Cambria" panose="02040503050406030204" pitchFamily="18" charset="0"/>
                </a:rPr>
                <a:t>time</a:t>
              </a:r>
            </a:p>
          </p:txBody>
        </p:sp>
        <p:cxnSp>
          <p:nvCxnSpPr>
            <p:cNvPr id="132" name="Straight Arrow Connector 131">
              <a:extLst>
                <a:ext uri="{FF2B5EF4-FFF2-40B4-BE49-F238E27FC236}">
                  <a16:creationId xmlns:a16="http://schemas.microsoft.com/office/drawing/2014/main" id="{025C5749-38B5-FC64-41E6-3983E47E8347}"/>
                </a:ext>
              </a:extLst>
            </p:cNvPr>
            <p:cNvCxnSpPr>
              <a:cxnSpLocks/>
            </p:cNvCxnSpPr>
            <p:nvPr/>
          </p:nvCxnSpPr>
          <p:spPr>
            <a:xfrm flipV="1">
              <a:off x="703880" y="3304747"/>
              <a:ext cx="0" cy="10683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4" name="TextBox 133">
              <a:extLst>
                <a:ext uri="{FF2B5EF4-FFF2-40B4-BE49-F238E27FC236}">
                  <a16:creationId xmlns:a16="http://schemas.microsoft.com/office/drawing/2014/main" id="{6B5C49CB-0EF4-928E-A4D0-314F6689C56A}"/>
                </a:ext>
              </a:extLst>
            </p:cNvPr>
            <p:cNvSpPr txBox="1"/>
            <p:nvPr/>
          </p:nvSpPr>
          <p:spPr>
            <a:xfrm rot="16200000">
              <a:off x="-557851" y="3574707"/>
              <a:ext cx="1848324" cy="584775"/>
            </a:xfrm>
            <a:prstGeom prst="rect">
              <a:avLst/>
            </a:prstGeom>
            <a:noFill/>
          </p:spPr>
          <p:txBody>
            <a:bodyPr wrap="square" rtlCol="0">
              <a:spAutoFit/>
            </a:bodyPr>
            <a:lstStyle/>
            <a:p>
              <a:pPr algn="ctr"/>
              <a:r>
                <a:rPr lang="en-US" sz="1600" dirty="0" err="1">
                  <a:latin typeface="Cambria" panose="02040503050406030204" pitchFamily="18" charset="0"/>
                </a:rPr>
                <a:t>Wordline</a:t>
              </a:r>
              <a:endParaRPr lang="en-US" sz="1600" dirty="0">
                <a:latin typeface="Cambria" panose="02040503050406030204" pitchFamily="18" charset="0"/>
              </a:endParaRPr>
            </a:p>
            <a:p>
              <a:pPr algn="ctr"/>
              <a:r>
                <a:rPr lang="en-US" sz="1600" dirty="0">
                  <a:latin typeface="Cambria" panose="02040503050406030204" pitchFamily="18" charset="0"/>
                </a:rPr>
                <a:t>Voltage</a:t>
              </a:r>
            </a:p>
          </p:txBody>
        </p:sp>
      </p:grpSp>
      <p:sp>
        <p:nvSpPr>
          <p:cNvPr id="2" name="Rectangle 1">
            <a:extLst>
              <a:ext uri="{FF2B5EF4-FFF2-40B4-BE49-F238E27FC236}">
                <a16:creationId xmlns:a16="http://schemas.microsoft.com/office/drawing/2014/main" id="{3585B597-09C3-23E9-A483-69EEAD3E1F8E}"/>
              </a:ext>
            </a:extLst>
          </p:cNvPr>
          <p:cNvSpPr/>
          <p:nvPr/>
        </p:nvSpPr>
        <p:spPr>
          <a:xfrm>
            <a:off x="0" y="2233718"/>
            <a:ext cx="9144000" cy="2532591"/>
          </a:xfrm>
          <a:prstGeom prst="rect">
            <a:avLst/>
          </a:prstGeom>
          <a:solidFill>
            <a:srgbClr val="FFFFFF">
              <a:alpha val="7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193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8A763-CF40-1D41-A9F1-FEB74421801E}"/>
              </a:ext>
            </a:extLst>
          </p:cNvPr>
          <p:cNvSpPr>
            <a:spLocks noGrp="1"/>
          </p:cNvSpPr>
          <p:nvPr>
            <p:ph type="title"/>
          </p:nvPr>
        </p:nvSpPr>
        <p:spPr/>
        <p:txBody>
          <a:bodyPr/>
          <a:lstStyle/>
          <a:p>
            <a:r>
              <a:rPr lang="en-US"/>
              <a:t>DRAM Organization and Operation</a:t>
            </a:r>
          </a:p>
        </p:txBody>
      </p:sp>
      <p:sp>
        <p:nvSpPr>
          <p:cNvPr id="5" name="Subarray">
            <a:extLst>
              <a:ext uri="{FF2B5EF4-FFF2-40B4-BE49-F238E27FC236}">
                <a16:creationId xmlns:a16="http://schemas.microsoft.com/office/drawing/2014/main" id="{8A048CC6-2FBB-BB40-AE83-50CCCF3589C3}"/>
              </a:ext>
            </a:extLst>
          </p:cNvPr>
          <p:cNvSpPr>
            <a:spLocks/>
          </p:cNvSpPr>
          <p:nvPr/>
        </p:nvSpPr>
        <p:spPr>
          <a:xfrm>
            <a:off x="461107" y="770467"/>
            <a:ext cx="3040429" cy="2367191"/>
          </a:xfrm>
          <a:prstGeom prst="roundRect">
            <a:avLst>
              <a:gd name="adj" fmla="val 5443"/>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1600" b="1">
              <a:solidFill>
                <a:schemeClr val="tx1"/>
              </a:solidFill>
            </a:endParaRPr>
          </a:p>
        </p:txBody>
      </p:sp>
      <p:sp>
        <p:nvSpPr>
          <p:cNvPr id="4" name="DRAM Subarray Label">
            <a:extLst>
              <a:ext uri="{FF2B5EF4-FFF2-40B4-BE49-F238E27FC236}">
                <a16:creationId xmlns:a16="http://schemas.microsoft.com/office/drawing/2014/main" id="{B045840B-004C-3042-A45B-2FB202541A82}"/>
              </a:ext>
            </a:extLst>
          </p:cNvPr>
          <p:cNvSpPr txBox="1">
            <a:spLocks noChangeAspect="1"/>
          </p:cNvSpPr>
          <p:nvPr/>
        </p:nvSpPr>
        <p:spPr>
          <a:xfrm rot="16200000">
            <a:off x="-898273" y="1807886"/>
            <a:ext cx="2370304" cy="295466"/>
          </a:xfrm>
          <a:prstGeom prst="rect">
            <a:avLst/>
          </a:prstGeom>
          <a:noFill/>
        </p:spPr>
        <p:txBody>
          <a:bodyPr wrap="square" lIns="0" tIns="0" rIns="0" bIns="0" rtlCol="0">
            <a:spAutoFit/>
          </a:bodyPr>
          <a:lstStyle/>
          <a:p>
            <a:pPr algn="ctr">
              <a:lnSpc>
                <a:spcPct val="80000"/>
              </a:lnSpc>
            </a:pPr>
            <a:r>
              <a:rPr lang="en-US" sz="2400" b="1">
                <a:solidFill>
                  <a:schemeClr val="accent5">
                    <a:lumMod val="75000"/>
                  </a:schemeClr>
                </a:solidFill>
                <a:latin typeface="Cambria" panose="02040503050406030204" pitchFamily="18" charset="0"/>
              </a:rPr>
              <a:t>DRAM Subarray</a:t>
            </a:r>
          </a:p>
        </p:txBody>
      </p:sp>
      <p:grpSp>
        <p:nvGrpSpPr>
          <p:cNvPr id="16" name="Bitline">
            <a:extLst>
              <a:ext uri="{FF2B5EF4-FFF2-40B4-BE49-F238E27FC236}">
                <a16:creationId xmlns:a16="http://schemas.microsoft.com/office/drawing/2014/main" id="{127E8D71-492E-A048-8BB7-ECB92BBC07FB}"/>
              </a:ext>
            </a:extLst>
          </p:cNvPr>
          <p:cNvGrpSpPr/>
          <p:nvPr/>
        </p:nvGrpSpPr>
        <p:grpSpPr>
          <a:xfrm>
            <a:off x="561735" y="867277"/>
            <a:ext cx="2588423" cy="1835705"/>
            <a:chOff x="6130544" y="3393293"/>
            <a:chExt cx="2588423" cy="1835705"/>
          </a:xfrm>
        </p:grpSpPr>
        <p:cxnSp>
          <p:nvCxnSpPr>
            <p:cNvPr id="17" name="Straight Connector 115">
              <a:extLst>
                <a:ext uri="{FF2B5EF4-FFF2-40B4-BE49-F238E27FC236}">
                  <a16:creationId xmlns:a16="http://schemas.microsoft.com/office/drawing/2014/main" id="{F256F1C6-4FB5-9240-A209-C4970F54FF90}"/>
                </a:ext>
              </a:extLst>
            </p:cNvPr>
            <p:cNvCxnSpPr>
              <a:cxnSpLocks noChangeAspect="1"/>
            </p:cNvCxnSpPr>
            <p:nvPr/>
          </p:nvCxnSpPr>
          <p:spPr>
            <a:xfrm flipV="1">
              <a:off x="8191500" y="3763932"/>
              <a:ext cx="0" cy="146506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15">
              <a:extLst>
                <a:ext uri="{FF2B5EF4-FFF2-40B4-BE49-F238E27FC236}">
                  <a16:creationId xmlns:a16="http://schemas.microsoft.com/office/drawing/2014/main" id="{6B7F4DBE-EE32-454B-8318-B001B0E490B1}"/>
                </a:ext>
              </a:extLst>
            </p:cNvPr>
            <p:cNvCxnSpPr>
              <a:cxnSpLocks noChangeAspect="1"/>
            </p:cNvCxnSpPr>
            <p:nvPr/>
          </p:nvCxnSpPr>
          <p:spPr>
            <a:xfrm flipV="1">
              <a:off x="7772400" y="3747107"/>
              <a:ext cx="0" cy="146506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15">
              <a:extLst>
                <a:ext uri="{FF2B5EF4-FFF2-40B4-BE49-F238E27FC236}">
                  <a16:creationId xmlns:a16="http://schemas.microsoft.com/office/drawing/2014/main" id="{28DD52A2-3712-6141-A07F-4AE2C58C8565}"/>
                </a:ext>
              </a:extLst>
            </p:cNvPr>
            <p:cNvCxnSpPr>
              <a:cxnSpLocks noChangeAspect="1"/>
            </p:cNvCxnSpPr>
            <p:nvPr/>
          </p:nvCxnSpPr>
          <p:spPr>
            <a:xfrm flipV="1">
              <a:off x="7348542" y="3747107"/>
              <a:ext cx="0" cy="146506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15">
              <a:extLst>
                <a:ext uri="{FF2B5EF4-FFF2-40B4-BE49-F238E27FC236}">
                  <a16:creationId xmlns:a16="http://schemas.microsoft.com/office/drawing/2014/main" id="{13CF881D-46BF-1044-B0C3-CC99E37EF511}"/>
                </a:ext>
              </a:extLst>
            </p:cNvPr>
            <p:cNvCxnSpPr>
              <a:cxnSpLocks noChangeAspect="1"/>
            </p:cNvCxnSpPr>
            <p:nvPr/>
          </p:nvCxnSpPr>
          <p:spPr>
            <a:xfrm flipV="1">
              <a:off x="6506182" y="3739275"/>
              <a:ext cx="0" cy="146506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115">
              <a:extLst>
                <a:ext uri="{FF2B5EF4-FFF2-40B4-BE49-F238E27FC236}">
                  <a16:creationId xmlns:a16="http://schemas.microsoft.com/office/drawing/2014/main" id="{E997CE2A-7941-2F46-8A1D-479B48F35DD3}"/>
                </a:ext>
              </a:extLst>
            </p:cNvPr>
            <p:cNvCxnSpPr>
              <a:cxnSpLocks noChangeAspect="1"/>
            </p:cNvCxnSpPr>
            <p:nvPr/>
          </p:nvCxnSpPr>
          <p:spPr>
            <a:xfrm flipV="1">
              <a:off x="6934200" y="3739275"/>
              <a:ext cx="0" cy="146506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CC6EBEAC-06A5-5E43-8011-ADB0EE85B458}"/>
                </a:ext>
              </a:extLst>
            </p:cNvPr>
            <p:cNvSpPr>
              <a:spLocks noChangeAspect="1"/>
            </p:cNvSpPr>
            <p:nvPr/>
          </p:nvSpPr>
          <p:spPr>
            <a:xfrm>
              <a:off x="6130544" y="3393293"/>
              <a:ext cx="763351" cy="289310"/>
            </a:xfrm>
            <a:prstGeom prst="rect">
              <a:avLst/>
            </a:prstGeom>
          </p:spPr>
          <p:txBody>
            <a:bodyPr wrap="none">
              <a:spAutoFit/>
            </a:bodyPr>
            <a:lstStyle/>
            <a:p>
              <a:pPr algn="ctr">
                <a:lnSpc>
                  <a:spcPct val="80000"/>
                </a:lnSpc>
              </a:pPr>
              <a:r>
                <a:rPr lang="en-US" sz="1600" err="1">
                  <a:solidFill>
                    <a:schemeClr val="accent2"/>
                  </a:solidFill>
                  <a:latin typeface="Cambria" panose="02040503050406030204" pitchFamily="18" charset="0"/>
                </a:rPr>
                <a:t>Bitline</a:t>
              </a:r>
              <a:endParaRPr lang="en-US" sz="1600">
                <a:solidFill>
                  <a:schemeClr val="accent2"/>
                </a:solidFill>
                <a:latin typeface="Cambria" panose="02040503050406030204" pitchFamily="18" charset="0"/>
              </a:endParaRPr>
            </a:p>
          </p:txBody>
        </p:sp>
        <p:sp>
          <p:nvSpPr>
            <p:cNvPr id="23" name="Rectangle 22">
              <a:extLst>
                <a:ext uri="{FF2B5EF4-FFF2-40B4-BE49-F238E27FC236}">
                  <a16:creationId xmlns:a16="http://schemas.microsoft.com/office/drawing/2014/main" id="{DD3A8BBA-A46C-4347-ACA5-E12A5F5ACFE2}"/>
                </a:ext>
              </a:extLst>
            </p:cNvPr>
            <p:cNvSpPr>
              <a:spLocks noChangeAspect="1"/>
            </p:cNvSpPr>
            <p:nvPr/>
          </p:nvSpPr>
          <p:spPr>
            <a:xfrm>
              <a:off x="8302902" y="4054719"/>
              <a:ext cx="397637" cy="289310"/>
            </a:xfrm>
            <a:prstGeom prst="rect">
              <a:avLst/>
            </a:prstGeom>
          </p:spPr>
          <p:txBody>
            <a:bodyPr wrap="square">
              <a:spAutoFit/>
            </a:bodyPr>
            <a:lstStyle/>
            <a:p>
              <a:pPr algn="ctr">
                <a:lnSpc>
                  <a:spcPct val="80000"/>
                </a:lnSpc>
              </a:pPr>
              <a:r>
                <a:rPr lang="en-US" sz="1600">
                  <a:solidFill>
                    <a:schemeClr val="accent2"/>
                  </a:solidFill>
                </a:rPr>
                <a:t>…</a:t>
              </a:r>
            </a:p>
          </p:txBody>
        </p:sp>
        <p:sp>
          <p:nvSpPr>
            <p:cNvPr id="24" name="Rectangle 23">
              <a:extLst>
                <a:ext uri="{FF2B5EF4-FFF2-40B4-BE49-F238E27FC236}">
                  <a16:creationId xmlns:a16="http://schemas.microsoft.com/office/drawing/2014/main" id="{9EA54E30-8EC6-9740-9651-ACF4870108F7}"/>
                </a:ext>
              </a:extLst>
            </p:cNvPr>
            <p:cNvSpPr>
              <a:spLocks noChangeAspect="1"/>
            </p:cNvSpPr>
            <p:nvPr/>
          </p:nvSpPr>
          <p:spPr>
            <a:xfrm>
              <a:off x="8321330" y="4353756"/>
              <a:ext cx="397637" cy="289310"/>
            </a:xfrm>
            <a:prstGeom prst="rect">
              <a:avLst/>
            </a:prstGeom>
          </p:spPr>
          <p:txBody>
            <a:bodyPr wrap="square">
              <a:spAutoFit/>
            </a:bodyPr>
            <a:lstStyle/>
            <a:p>
              <a:pPr algn="ctr">
                <a:lnSpc>
                  <a:spcPct val="80000"/>
                </a:lnSpc>
              </a:pPr>
              <a:r>
                <a:rPr lang="en-US" sz="1600">
                  <a:solidFill>
                    <a:schemeClr val="accent2"/>
                  </a:solidFill>
                </a:rPr>
                <a:t>…</a:t>
              </a:r>
            </a:p>
          </p:txBody>
        </p:sp>
      </p:grpSp>
      <p:grpSp>
        <p:nvGrpSpPr>
          <p:cNvPr id="7" name="Wordline">
            <a:extLst>
              <a:ext uri="{FF2B5EF4-FFF2-40B4-BE49-F238E27FC236}">
                <a16:creationId xmlns:a16="http://schemas.microsoft.com/office/drawing/2014/main" id="{77953502-D264-6540-AFB1-6EE3E6A7CEB0}"/>
              </a:ext>
            </a:extLst>
          </p:cNvPr>
          <p:cNvGrpSpPr/>
          <p:nvPr/>
        </p:nvGrpSpPr>
        <p:grpSpPr>
          <a:xfrm>
            <a:off x="572957" y="1224916"/>
            <a:ext cx="2996877" cy="1451933"/>
            <a:chOff x="6141766" y="3750932"/>
            <a:chExt cx="2996877" cy="1451933"/>
          </a:xfrm>
        </p:grpSpPr>
        <p:cxnSp>
          <p:nvCxnSpPr>
            <p:cNvPr id="8" name="Straight Connector 124">
              <a:extLst>
                <a:ext uri="{FF2B5EF4-FFF2-40B4-BE49-F238E27FC236}">
                  <a16:creationId xmlns:a16="http://schemas.microsoft.com/office/drawing/2014/main" id="{C22B954B-838C-784C-8CCC-90B6D03639AD}"/>
                </a:ext>
              </a:extLst>
            </p:cNvPr>
            <p:cNvCxnSpPr>
              <a:cxnSpLocks noChangeAspect="1"/>
            </p:cNvCxnSpPr>
            <p:nvPr/>
          </p:nvCxnSpPr>
          <p:spPr>
            <a:xfrm>
              <a:off x="6141766" y="4687341"/>
              <a:ext cx="257302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F8C45EED-6556-544E-AF65-B0800D2D2CDA}"/>
                </a:ext>
              </a:extLst>
            </p:cNvPr>
            <p:cNvSpPr>
              <a:spLocks noChangeAspect="1"/>
            </p:cNvSpPr>
            <p:nvPr/>
          </p:nvSpPr>
          <p:spPr>
            <a:xfrm>
              <a:off x="8149783" y="3750932"/>
              <a:ext cx="988860" cy="289310"/>
            </a:xfrm>
            <a:prstGeom prst="rect">
              <a:avLst/>
            </a:prstGeom>
          </p:spPr>
          <p:txBody>
            <a:bodyPr wrap="none">
              <a:spAutoFit/>
            </a:bodyPr>
            <a:lstStyle/>
            <a:p>
              <a:pPr>
                <a:lnSpc>
                  <a:spcPct val="80000"/>
                </a:lnSpc>
              </a:pPr>
              <a:r>
                <a:rPr lang="en-US" sz="1600">
                  <a:solidFill>
                    <a:schemeClr val="accent5"/>
                  </a:solidFill>
                  <a:latin typeface="Cambria" panose="02040503050406030204" pitchFamily="18" charset="0"/>
                </a:rPr>
                <a:t>Wordline</a:t>
              </a:r>
            </a:p>
          </p:txBody>
        </p:sp>
        <p:sp>
          <p:nvSpPr>
            <p:cNvPr id="10" name="Rectangle 9">
              <a:extLst>
                <a:ext uri="{FF2B5EF4-FFF2-40B4-BE49-F238E27FC236}">
                  <a16:creationId xmlns:a16="http://schemas.microsoft.com/office/drawing/2014/main" id="{DC38F3BE-6ED9-DF4E-A0C2-ADD3C83976DC}"/>
                </a:ext>
              </a:extLst>
            </p:cNvPr>
            <p:cNvSpPr>
              <a:spLocks noChangeAspect="1"/>
            </p:cNvSpPr>
            <p:nvPr/>
          </p:nvSpPr>
          <p:spPr>
            <a:xfrm rot="5400000">
              <a:off x="6562496" y="4830493"/>
              <a:ext cx="397637" cy="289310"/>
            </a:xfrm>
            <a:prstGeom prst="rect">
              <a:avLst/>
            </a:prstGeom>
          </p:spPr>
          <p:txBody>
            <a:bodyPr wrap="square">
              <a:spAutoFit/>
            </a:bodyPr>
            <a:lstStyle/>
            <a:p>
              <a:pPr algn="ctr">
                <a:lnSpc>
                  <a:spcPct val="80000"/>
                </a:lnSpc>
              </a:pPr>
              <a:r>
                <a:rPr lang="en-US" sz="1600">
                  <a:solidFill>
                    <a:schemeClr val="accent5"/>
                  </a:solidFill>
                </a:rPr>
                <a:t>…</a:t>
              </a:r>
            </a:p>
          </p:txBody>
        </p:sp>
        <p:cxnSp>
          <p:nvCxnSpPr>
            <p:cNvPr id="11" name="Straight Connector 124">
              <a:extLst>
                <a:ext uri="{FF2B5EF4-FFF2-40B4-BE49-F238E27FC236}">
                  <a16:creationId xmlns:a16="http://schemas.microsoft.com/office/drawing/2014/main" id="{3156408C-2E54-1943-A734-5E58084E7FE7}"/>
                </a:ext>
              </a:extLst>
            </p:cNvPr>
            <p:cNvCxnSpPr>
              <a:cxnSpLocks noChangeAspect="1"/>
            </p:cNvCxnSpPr>
            <p:nvPr/>
          </p:nvCxnSpPr>
          <p:spPr>
            <a:xfrm>
              <a:off x="6141766" y="4388303"/>
              <a:ext cx="257302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124">
              <a:extLst>
                <a:ext uri="{FF2B5EF4-FFF2-40B4-BE49-F238E27FC236}">
                  <a16:creationId xmlns:a16="http://schemas.microsoft.com/office/drawing/2014/main" id="{FAEC0654-ABD1-E140-BD41-4C3CD472F65C}"/>
                </a:ext>
              </a:extLst>
            </p:cNvPr>
            <p:cNvCxnSpPr>
              <a:cxnSpLocks noChangeAspect="1"/>
            </p:cNvCxnSpPr>
            <p:nvPr/>
          </p:nvCxnSpPr>
          <p:spPr>
            <a:xfrm>
              <a:off x="6141766" y="4080669"/>
              <a:ext cx="257302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EB1F823-11F4-0F48-A33E-20D78B185C62}"/>
                </a:ext>
              </a:extLst>
            </p:cNvPr>
            <p:cNvSpPr>
              <a:spLocks noChangeAspect="1"/>
            </p:cNvSpPr>
            <p:nvPr/>
          </p:nvSpPr>
          <p:spPr>
            <a:xfrm rot="5400000">
              <a:off x="7008596" y="4837124"/>
              <a:ext cx="397637" cy="289310"/>
            </a:xfrm>
            <a:prstGeom prst="rect">
              <a:avLst/>
            </a:prstGeom>
          </p:spPr>
          <p:txBody>
            <a:bodyPr wrap="square">
              <a:spAutoFit/>
            </a:bodyPr>
            <a:lstStyle/>
            <a:p>
              <a:pPr algn="ctr">
                <a:lnSpc>
                  <a:spcPct val="80000"/>
                </a:lnSpc>
              </a:pPr>
              <a:r>
                <a:rPr lang="en-US" sz="1600">
                  <a:solidFill>
                    <a:schemeClr val="accent5"/>
                  </a:solidFill>
                </a:rPr>
                <a:t>…</a:t>
              </a:r>
            </a:p>
          </p:txBody>
        </p:sp>
        <p:sp>
          <p:nvSpPr>
            <p:cNvPr id="14" name="Rectangle 13">
              <a:extLst>
                <a:ext uri="{FF2B5EF4-FFF2-40B4-BE49-F238E27FC236}">
                  <a16:creationId xmlns:a16="http://schemas.microsoft.com/office/drawing/2014/main" id="{7E0DFCB4-C9D7-434F-90A8-5A23817C42C1}"/>
                </a:ext>
              </a:extLst>
            </p:cNvPr>
            <p:cNvSpPr>
              <a:spLocks noChangeAspect="1"/>
            </p:cNvSpPr>
            <p:nvPr/>
          </p:nvSpPr>
          <p:spPr>
            <a:xfrm rot="5400000">
              <a:off x="7414792" y="4846068"/>
              <a:ext cx="397637" cy="289310"/>
            </a:xfrm>
            <a:prstGeom prst="rect">
              <a:avLst/>
            </a:prstGeom>
          </p:spPr>
          <p:txBody>
            <a:bodyPr wrap="square">
              <a:spAutoFit/>
            </a:bodyPr>
            <a:lstStyle/>
            <a:p>
              <a:pPr algn="ctr">
                <a:lnSpc>
                  <a:spcPct val="80000"/>
                </a:lnSpc>
              </a:pPr>
              <a:r>
                <a:rPr lang="en-US" sz="1600">
                  <a:solidFill>
                    <a:schemeClr val="accent5"/>
                  </a:solidFill>
                </a:rPr>
                <a:t>…</a:t>
              </a:r>
            </a:p>
          </p:txBody>
        </p:sp>
        <p:sp>
          <p:nvSpPr>
            <p:cNvPr id="15" name="Rectangle 14">
              <a:extLst>
                <a:ext uri="{FF2B5EF4-FFF2-40B4-BE49-F238E27FC236}">
                  <a16:creationId xmlns:a16="http://schemas.microsoft.com/office/drawing/2014/main" id="{6CFAF016-6F4D-4B46-98AD-44E8E6A47C73}"/>
                </a:ext>
              </a:extLst>
            </p:cNvPr>
            <p:cNvSpPr>
              <a:spLocks noChangeAspect="1"/>
            </p:cNvSpPr>
            <p:nvPr/>
          </p:nvSpPr>
          <p:spPr>
            <a:xfrm rot="5400000">
              <a:off x="7844255" y="4859392"/>
              <a:ext cx="397637" cy="289310"/>
            </a:xfrm>
            <a:prstGeom prst="rect">
              <a:avLst/>
            </a:prstGeom>
          </p:spPr>
          <p:txBody>
            <a:bodyPr wrap="square">
              <a:spAutoFit/>
            </a:bodyPr>
            <a:lstStyle/>
            <a:p>
              <a:pPr algn="ctr">
                <a:lnSpc>
                  <a:spcPct val="80000"/>
                </a:lnSpc>
              </a:pPr>
              <a:r>
                <a:rPr lang="en-US" sz="1600">
                  <a:solidFill>
                    <a:schemeClr val="accent5"/>
                  </a:solidFill>
                </a:rPr>
                <a:t>…</a:t>
              </a:r>
            </a:p>
          </p:txBody>
        </p:sp>
      </p:grpSp>
      <p:grpSp>
        <p:nvGrpSpPr>
          <p:cNvPr id="25" name="Cells">
            <a:extLst>
              <a:ext uri="{FF2B5EF4-FFF2-40B4-BE49-F238E27FC236}">
                <a16:creationId xmlns:a16="http://schemas.microsoft.com/office/drawing/2014/main" id="{2CA0A78A-DD8D-E34E-B868-2D72CDE3507C}"/>
              </a:ext>
            </a:extLst>
          </p:cNvPr>
          <p:cNvGrpSpPr/>
          <p:nvPr/>
        </p:nvGrpSpPr>
        <p:grpSpPr>
          <a:xfrm>
            <a:off x="823796" y="946764"/>
            <a:ext cx="1926185" cy="1345712"/>
            <a:chOff x="6392605" y="3472780"/>
            <a:chExt cx="1926185" cy="1345712"/>
          </a:xfrm>
        </p:grpSpPr>
        <p:cxnSp>
          <p:nvCxnSpPr>
            <p:cNvPr id="26" name="Straight Arrow Connector 25">
              <a:extLst>
                <a:ext uri="{FF2B5EF4-FFF2-40B4-BE49-F238E27FC236}">
                  <a16:creationId xmlns:a16="http://schemas.microsoft.com/office/drawing/2014/main" id="{236AEE50-5E30-DB43-8A8B-47F209226355}"/>
                </a:ext>
              </a:extLst>
            </p:cNvPr>
            <p:cNvCxnSpPr>
              <a:cxnSpLocks noChangeAspect="1"/>
            </p:cNvCxnSpPr>
            <p:nvPr/>
          </p:nvCxnSpPr>
          <p:spPr>
            <a:xfrm flipV="1">
              <a:off x="7002300" y="3727542"/>
              <a:ext cx="184739" cy="2376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018DB8D8-8F5E-D64E-81AB-DFAA9A702C77}"/>
                </a:ext>
              </a:extLst>
            </p:cNvPr>
            <p:cNvSpPr>
              <a:spLocks noChangeAspect="1"/>
            </p:cNvSpPr>
            <p:nvPr/>
          </p:nvSpPr>
          <p:spPr>
            <a:xfrm>
              <a:off x="6910491" y="3472780"/>
              <a:ext cx="1116011" cy="289310"/>
            </a:xfrm>
            <a:prstGeom prst="rect">
              <a:avLst/>
            </a:prstGeom>
          </p:spPr>
          <p:txBody>
            <a:bodyPr wrap="none">
              <a:spAutoFit/>
            </a:bodyPr>
            <a:lstStyle/>
            <a:p>
              <a:pPr>
                <a:lnSpc>
                  <a:spcPct val="80000"/>
                </a:lnSpc>
              </a:pPr>
              <a:r>
                <a:rPr lang="en-US" sz="1600">
                  <a:latin typeface="Cambria" panose="02040503050406030204" pitchFamily="18" charset="0"/>
                </a:rPr>
                <a:t>DRAM Cell</a:t>
              </a:r>
            </a:p>
          </p:txBody>
        </p:sp>
        <p:sp>
          <p:nvSpPr>
            <p:cNvPr id="28" name="Oval 131">
              <a:extLst>
                <a:ext uri="{FF2B5EF4-FFF2-40B4-BE49-F238E27FC236}">
                  <a16:creationId xmlns:a16="http://schemas.microsoft.com/office/drawing/2014/main" id="{7E212294-B185-CF41-9657-3708D4A87AD3}"/>
                </a:ext>
              </a:extLst>
            </p:cNvPr>
            <p:cNvSpPr>
              <a:spLocks noChangeAspect="1"/>
            </p:cNvSpPr>
            <p:nvPr/>
          </p:nvSpPr>
          <p:spPr>
            <a:xfrm>
              <a:off x="8092476" y="4581898"/>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134">
              <a:extLst>
                <a:ext uri="{FF2B5EF4-FFF2-40B4-BE49-F238E27FC236}">
                  <a16:creationId xmlns:a16="http://schemas.microsoft.com/office/drawing/2014/main" id="{14E01417-7CA4-884E-9647-358531200024}"/>
                </a:ext>
              </a:extLst>
            </p:cNvPr>
            <p:cNvSpPr>
              <a:spLocks noChangeAspect="1"/>
            </p:cNvSpPr>
            <p:nvPr/>
          </p:nvSpPr>
          <p:spPr>
            <a:xfrm>
              <a:off x="6834381" y="4582779"/>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137">
              <a:extLst>
                <a:ext uri="{FF2B5EF4-FFF2-40B4-BE49-F238E27FC236}">
                  <a16:creationId xmlns:a16="http://schemas.microsoft.com/office/drawing/2014/main" id="{AB54781B-731B-794B-9DB5-195CF84C6006}"/>
                </a:ext>
              </a:extLst>
            </p:cNvPr>
            <p:cNvSpPr>
              <a:spLocks noChangeAspect="1"/>
            </p:cNvSpPr>
            <p:nvPr/>
          </p:nvSpPr>
          <p:spPr>
            <a:xfrm>
              <a:off x="7668619" y="4290701"/>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140">
              <a:extLst>
                <a:ext uri="{FF2B5EF4-FFF2-40B4-BE49-F238E27FC236}">
                  <a16:creationId xmlns:a16="http://schemas.microsoft.com/office/drawing/2014/main" id="{19BBFD79-A462-1840-8F9D-0E900FCA4C5D}"/>
                </a:ext>
              </a:extLst>
            </p:cNvPr>
            <p:cNvSpPr>
              <a:spLocks noChangeAspect="1"/>
            </p:cNvSpPr>
            <p:nvPr/>
          </p:nvSpPr>
          <p:spPr>
            <a:xfrm>
              <a:off x="8084968" y="3960591"/>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143">
              <a:extLst>
                <a:ext uri="{FF2B5EF4-FFF2-40B4-BE49-F238E27FC236}">
                  <a16:creationId xmlns:a16="http://schemas.microsoft.com/office/drawing/2014/main" id="{3FD65356-BB9E-C045-AB0C-32AF7CA8E524}"/>
                </a:ext>
              </a:extLst>
            </p:cNvPr>
            <p:cNvSpPr>
              <a:spLocks noChangeAspect="1"/>
            </p:cNvSpPr>
            <p:nvPr/>
          </p:nvSpPr>
          <p:spPr>
            <a:xfrm>
              <a:off x="6832027" y="3960591"/>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131">
              <a:extLst>
                <a:ext uri="{FF2B5EF4-FFF2-40B4-BE49-F238E27FC236}">
                  <a16:creationId xmlns:a16="http://schemas.microsoft.com/office/drawing/2014/main" id="{9F4CF76C-3136-E748-A4A4-5E14EF5AF8C0}"/>
                </a:ext>
              </a:extLst>
            </p:cNvPr>
            <p:cNvSpPr>
              <a:spLocks noChangeAspect="1"/>
            </p:cNvSpPr>
            <p:nvPr/>
          </p:nvSpPr>
          <p:spPr>
            <a:xfrm>
              <a:off x="7249061" y="4592178"/>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134">
              <a:extLst>
                <a:ext uri="{FF2B5EF4-FFF2-40B4-BE49-F238E27FC236}">
                  <a16:creationId xmlns:a16="http://schemas.microsoft.com/office/drawing/2014/main" id="{74ADF7A4-8812-4241-B8D2-34F73947BCD2}"/>
                </a:ext>
              </a:extLst>
            </p:cNvPr>
            <p:cNvSpPr>
              <a:spLocks noChangeAspect="1"/>
            </p:cNvSpPr>
            <p:nvPr/>
          </p:nvSpPr>
          <p:spPr>
            <a:xfrm>
              <a:off x="8092476" y="4290701"/>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137">
              <a:extLst>
                <a:ext uri="{FF2B5EF4-FFF2-40B4-BE49-F238E27FC236}">
                  <a16:creationId xmlns:a16="http://schemas.microsoft.com/office/drawing/2014/main" id="{C6A68082-82A5-1D4D-87E9-346750A6F41E}"/>
                </a:ext>
              </a:extLst>
            </p:cNvPr>
            <p:cNvSpPr>
              <a:spLocks noChangeAspect="1"/>
            </p:cNvSpPr>
            <p:nvPr/>
          </p:nvSpPr>
          <p:spPr>
            <a:xfrm>
              <a:off x="6832027" y="4275146"/>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140">
              <a:extLst>
                <a:ext uri="{FF2B5EF4-FFF2-40B4-BE49-F238E27FC236}">
                  <a16:creationId xmlns:a16="http://schemas.microsoft.com/office/drawing/2014/main" id="{5F0A3BDA-CF12-C54E-AC33-1F4C14049DB2}"/>
                </a:ext>
              </a:extLst>
            </p:cNvPr>
            <p:cNvSpPr>
              <a:spLocks noChangeAspect="1"/>
            </p:cNvSpPr>
            <p:nvPr/>
          </p:nvSpPr>
          <p:spPr>
            <a:xfrm>
              <a:off x="7668215" y="3960591"/>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143">
              <a:extLst>
                <a:ext uri="{FF2B5EF4-FFF2-40B4-BE49-F238E27FC236}">
                  <a16:creationId xmlns:a16="http://schemas.microsoft.com/office/drawing/2014/main" id="{ABA60784-D787-8A42-84E7-BAFE2C7A75F3}"/>
                </a:ext>
              </a:extLst>
            </p:cNvPr>
            <p:cNvSpPr>
              <a:spLocks noChangeAspect="1"/>
            </p:cNvSpPr>
            <p:nvPr/>
          </p:nvSpPr>
          <p:spPr>
            <a:xfrm>
              <a:off x="6392605" y="3960591"/>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131">
              <a:extLst>
                <a:ext uri="{FF2B5EF4-FFF2-40B4-BE49-F238E27FC236}">
                  <a16:creationId xmlns:a16="http://schemas.microsoft.com/office/drawing/2014/main" id="{E1C554B3-6545-BD42-A15C-6E40E76D0783}"/>
                </a:ext>
              </a:extLst>
            </p:cNvPr>
            <p:cNvSpPr>
              <a:spLocks noChangeAspect="1"/>
            </p:cNvSpPr>
            <p:nvPr/>
          </p:nvSpPr>
          <p:spPr>
            <a:xfrm>
              <a:off x="7663741" y="4588263"/>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134">
              <a:extLst>
                <a:ext uri="{FF2B5EF4-FFF2-40B4-BE49-F238E27FC236}">
                  <a16:creationId xmlns:a16="http://schemas.microsoft.com/office/drawing/2014/main" id="{554CF82E-91B5-4444-8556-DFF47A92CA6A}"/>
                </a:ext>
              </a:extLst>
            </p:cNvPr>
            <p:cNvSpPr>
              <a:spLocks noChangeAspect="1"/>
            </p:cNvSpPr>
            <p:nvPr/>
          </p:nvSpPr>
          <p:spPr>
            <a:xfrm>
              <a:off x="6396345" y="4588263"/>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137">
              <a:extLst>
                <a:ext uri="{FF2B5EF4-FFF2-40B4-BE49-F238E27FC236}">
                  <a16:creationId xmlns:a16="http://schemas.microsoft.com/office/drawing/2014/main" id="{F8FFB54B-0D01-2140-AAC4-9D499E553613}"/>
                </a:ext>
              </a:extLst>
            </p:cNvPr>
            <p:cNvSpPr>
              <a:spLocks noChangeAspect="1"/>
            </p:cNvSpPr>
            <p:nvPr/>
          </p:nvSpPr>
          <p:spPr>
            <a:xfrm>
              <a:off x="7241286" y="4284545"/>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140">
              <a:extLst>
                <a:ext uri="{FF2B5EF4-FFF2-40B4-BE49-F238E27FC236}">
                  <a16:creationId xmlns:a16="http://schemas.microsoft.com/office/drawing/2014/main" id="{736AFBAD-295E-E046-93FC-118916BC863F}"/>
                </a:ext>
              </a:extLst>
            </p:cNvPr>
            <p:cNvSpPr>
              <a:spLocks noChangeAspect="1"/>
            </p:cNvSpPr>
            <p:nvPr/>
          </p:nvSpPr>
          <p:spPr>
            <a:xfrm>
              <a:off x="6392605" y="4284545"/>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143">
              <a:extLst>
                <a:ext uri="{FF2B5EF4-FFF2-40B4-BE49-F238E27FC236}">
                  <a16:creationId xmlns:a16="http://schemas.microsoft.com/office/drawing/2014/main" id="{B9150812-874C-3240-A201-BE22DE3AC803}"/>
                </a:ext>
              </a:extLst>
            </p:cNvPr>
            <p:cNvSpPr>
              <a:spLocks noChangeAspect="1"/>
            </p:cNvSpPr>
            <p:nvPr/>
          </p:nvSpPr>
          <p:spPr>
            <a:xfrm>
              <a:off x="7234784" y="3957949"/>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8" name="Cell">
            <a:extLst>
              <a:ext uri="{FF2B5EF4-FFF2-40B4-BE49-F238E27FC236}">
                <a16:creationId xmlns:a16="http://schemas.microsoft.com/office/drawing/2014/main" id="{76C71C2A-4BD6-5840-ADFE-8466C2D6BCA5}"/>
              </a:ext>
            </a:extLst>
          </p:cNvPr>
          <p:cNvGrpSpPr/>
          <p:nvPr/>
        </p:nvGrpSpPr>
        <p:grpSpPr>
          <a:xfrm>
            <a:off x="2636824" y="638303"/>
            <a:ext cx="5444612" cy="2520000"/>
            <a:chOff x="-2404646" y="3780266"/>
            <a:chExt cx="5444612" cy="2520000"/>
          </a:xfrm>
        </p:grpSpPr>
        <p:sp>
          <p:nvSpPr>
            <p:cNvPr id="65" name="Oval 64">
              <a:extLst>
                <a:ext uri="{FF2B5EF4-FFF2-40B4-BE49-F238E27FC236}">
                  <a16:creationId xmlns:a16="http://schemas.microsoft.com/office/drawing/2014/main" id="{C4E06862-3AA6-6449-876C-B70B1B8AC0C6}"/>
                </a:ext>
              </a:extLst>
            </p:cNvPr>
            <p:cNvSpPr>
              <a:spLocks noChangeAspect="1"/>
            </p:cNvSpPr>
            <p:nvPr/>
          </p:nvSpPr>
          <p:spPr>
            <a:xfrm>
              <a:off x="519500" y="3780266"/>
              <a:ext cx="2520466" cy="2520000"/>
            </a:xfrm>
            <a:prstGeom prst="ellipse">
              <a:avLst/>
            </a:prstGeom>
            <a:solidFill>
              <a:schemeClr val="bg1">
                <a:lumMod val="95000"/>
              </a:schemeClr>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2" name="DRAM Subarray Label">
              <a:extLst>
                <a:ext uri="{FF2B5EF4-FFF2-40B4-BE49-F238E27FC236}">
                  <a16:creationId xmlns:a16="http://schemas.microsoft.com/office/drawing/2014/main" id="{CF659F83-F9AE-094D-BF77-0F430986B35D}"/>
                </a:ext>
              </a:extLst>
            </p:cNvPr>
            <p:cNvSpPr txBox="1">
              <a:spLocks noChangeAspect="1"/>
            </p:cNvSpPr>
            <p:nvPr/>
          </p:nvSpPr>
          <p:spPr>
            <a:xfrm rot="16200000">
              <a:off x="-924691" y="4888644"/>
              <a:ext cx="2370304" cy="295466"/>
            </a:xfrm>
            <a:prstGeom prst="rect">
              <a:avLst/>
            </a:prstGeom>
            <a:noFill/>
          </p:spPr>
          <p:txBody>
            <a:bodyPr wrap="square" lIns="0" tIns="0" rIns="0" bIns="0" rtlCol="0">
              <a:spAutoFit/>
            </a:bodyPr>
            <a:lstStyle/>
            <a:p>
              <a:pPr algn="ctr">
                <a:lnSpc>
                  <a:spcPct val="80000"/>
                </a:lnSpc>
              </a:pPr>
              <a:r>
                <a:rPr lang="en-US" sz="2400" b="1">
                  <a:solidFill>
                    <a:schemeClr val="accent5">
                      <a:lumMod val="75000"/>
                    </a:schemeClr>
                  </a:solidFill>
                  <a:latin typeface="Cambria" panose="02040503050406030204" pitchFamily="18" charset="0"/>
                </a:rPr>
                <a:t>DRAM Cell</a:t>
              </a:r>
            </a:p>
          </p:txBody>
        </p:sp>
        <p:cxnSp>
          <p:nvCxnSpPr>
            <p:cNvPr id="104" name="Straight Connector 103">
              <a:extLst>
                <a:ext uri="{FF2B5EF4-FFF2-40B4-BE49-F238E27FC236}">
                  <a16:creationId xmlns:a16="http://schemas.microsoft.com/office/drawing/2014/main" id="{DD963D6E-025D-1F4D-ADD3-F091B390E6EB}"/>
                </a:ext>
              </a:extLst>
            </p:cNvPr>
            <p:cNvCxnSpPr>
              <a:cxnSpLocks/>
              <a:stCxn id="34" idx="4"/>
            </p:cNvCxnSpPr>
            <p:nvPr/>
          </p:nvCxnSpPr>
          <p:spPr>
            <a:xfrm>
              <a:off x="-2404646" y="5132962"/>
              <a:ext cx="3881071" cy="1129609"/>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BFC951E6-23EF-4C4E-8732-378AFE7AAF8F}"/>
                </a:ext>
              </a:extLst>
            </p:cNvPr>
            <p:cNvCxnSpPr>
              <a:cxnSpLocks/>
              <a:stCxn id="34" idx="0"/>
            </p:cNvCxnSpPr>
            <p:nvPr/>
          </p:nvCxnSpPr>
          <p:spPr>
            <a:xfrm flipV="1">
              <a:off x="-2404646" y="3972358"/>
              <a:ext cx="3538654" cy="93429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6" name="RowBuffer">
            <a:extLst>
              <a:ext uri="{FF2B5EF4-FFF2-40B4-BE49-F238E27FC236}">
                <a16:creationId xmlns:a16="http://schemas.microsoft.com/office/drawing/2014/main" id="{16F050E2-6030-CB48-8464-4FA93CBAF1D4}"/>
              </a:ext>
            </a:extLst>
          </p:cNvPr>
          <p:cNvSpPr>
            <a:spLocks/>
          </p:cNvSpPr>
          <p:nvPr/>
        </p:nvSpPr>
        <p:spPr>
          <a:xfrm>
            <a:off x="572957" y="2702982"/>
            <a:ext cx="2573020" cy="306535"/>
          </a:xfrm>
          <a:prstGeom prst="roundRect">
            <a:avLst>
              <a:gd name="adj" fmla="val 5443"/>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90000"/>
              </a:lnSpc>
            </a:pPr>
            <a:r>
              <a:rPr lang="en-US" sz="2400" b="1">
                <a:solidFill>
                  <a:schemeClr val="accent1">
                    <a:lumMod val="20000"/>
                    <a:lumOff val="80000"/>
                  </a:schemeClr>
                </a:solidFill>
                <a:latin typeface="Cambria" panose="02040503050406030204" pitchFamily="18" charset="0"/>
              </a:rPr>
              <a:t>Row Buffer</a:t>
            </a:r>
          </a:p>
        </p:txBody>
      </p:sp>
      <p:grpSp>
        <p:nvGrpSpPr>
          <p:cNvPr id="101" name="Group 100">
            <a:extLst>
              <a:ext uri="{FF2B5EF4-FFF2-40B4-BE49-F238E27FC236}">
                <a16:creationId xmlns:a16="http://schemas.microsoft.com/office/drawing/2014/main" id="{64F1DA3D-D44B-7545-B8E5-817074780745}"/>
              </a:ext>
            </a:extLst>
          </p:cNvPr>
          <p:cNvGrpSpPr/>
          <p:nvPr/>
        </p:nvGrpSpPr>
        <p:grpSpPr>
          <a:xfrm>
            <a:off x="475355" y="883624"/>
            <a:ext cx="3011929" cy="1819358"/>
            <a:chOff x="475355" y="883624"/>
            <a:chExt cx="3011929" cy="1819358"/>
          </a:xfrm>
        </p:grpSpPr>
        <p:sp>
          <p:nvSpPr>
            <p:cNvPr id="209" name="shade1">
              <a:extLst>
                <a:ext uri="{FF2B5EF4-FFF2-40B4-BE49-F238E27FC236}">
                  <a16:creationId xmlns:a16="http://schemas.microsoft.com/office/drawing/2014/main" id="{86D9CF36-D214-E245-8E2B-0E202246FBC4}"/>
                </a:ext>
              </a:extLst>
            </p:cNvPr>
            <p:cNvSpPr/>
            <p:nvPr/>
          </p:nvSpPr>
          <p:spPr>
            <a:xfrm>
              <a:off x="482484" y="883624"/>
              <a:ext cx="3004800" cy="805769"/>
            </a:xfrm>
            <a:prstGeom prst="rect">
              <a:avLst/>
            </a:prstGeom>
            <a:solidFill>
              <a:srgbClr val="F2F2F2">
                <a:alpha val="7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5" name="shade2">
              <a:extLst>
                <a:ext uri="{FF2B5EF4-FFF2-40B4-BE49-F238E27FC236}">
                  <a16:creationId xmlns:a16="http://schemas.microsoft.com/office/drawing/2014/main" id="{934C2FD5-4A2A-654C-B99B-B1CA4908CF02}"/>
                </a:ext>
              </a:extLst>
            </p:cNvPr>
            <p:cNvGrpSpPr/>
            <p:nvPr/>
          </p:nvGrpSpPr>
          <p:grpSpPr>
            <a:xfrm>
              <a:off x="475355" y="1705630"/>
              <a:ext cx="3011929" cy="997352"/>
              <a:chOff x="475355" y="1705630"/>
              <a:chExt cx="3011929" cy="997352"/>
            </a:xfrm>
          </p:grpSpPr>
          <p:sp>
            <p:nvSpPr>
              <p:cNvPr id="43" name="Rectangle 42">
                <a:extLst>
                  <a:ext uri="{FF2B5EF4-FFF2-40B4-BE49-F238E27FC236}">
                    <a16:creationId xmlns:a16="http://schemas.microsoft.com/office/drawing/2014/main" id="{49872994-68F9-3644-915B-8FE8A9AA62D9}"/>
                  </a:ext>
                </a:extLst>
              </p:cNvPr>
              <p:cNvSpPr/>
              <p:nvPr/>
            </p:nvSpPr>
            <p:spPr>
              <a:xfrm>
                <a:off x="572957" y="1705630"/>
                <a:ext cx="2558770" cy="32939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89A5FB40-C94C-4648-BAD7-AF7AEDB60327}"/>
                  </a:ext>
                </a:extLst>
              </p:cNvPr>
              <p:cNvSpPr/>
              <p:nvPr/>
            </p:nvSpPr>
            <p:spPr>
              <a:xfrm>
                <a:off x="475355" y="2052534"/>
                <a:ext cx="3011929" cy="640265"/>
              </a:xfrm>
              <a:prstGeom prst="rect">
                <a:avLst/>
              </a:prstGeom>
              <a:solidFill>
                <a:srgbClr val="F2F2F2">
                  <a:alpha val="7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Arrow Connector 44">
                <a:extLst>
                  <a:ext uri="{FF2B5EF4-FFF2-40B4-BE49-F238E27FC236}">
                    <a16:creationId xmlns:a16="http://schemas.microsoft.com/office/drawing/2014/main" id="{326E1AA0-54DD-A449-BF07-A35F6DD41085}"/>
                  </a:ext>
                </a:extLst>
              </p:cNvPr>
              <p:cNvCxnSpPr>
                <a:cxnSpLocks/>
                <a:stCxn id="43" idx="2"/>
                <a:endCxn id="6" idx="0"/>
              </p:cNvCxnSpPr>
              <p:nvPr/>
            </p:nvCxnSpPr>
            <p:spPr>
              <a:xfrm>
                <a:off x="1852342" y="2035027"/>
                <a:ext cx="7125" cy="66795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51" name="TextBox 50">
            <a:extLst>
              <a:ext uri="{FF2B5EF4-FFF2-40B4-BE49-F238E27FC236}">
                <a16:creationId xmlns:a16="http://schemas.microsoft.com/office/drawing/2014/main" id="{80B96401-1F40-9C4E-90F7-5C414D7D0975}"/>
              </a:ext>
            </a:extLst>
          </p:cNvPr>
          <p:cNvSpPr txBox="1"/>
          <p:nvPr/>
        </p:nvSpPr>
        <p:spPr>
          <a:xfrm>
            <a:off x="325760" y="4080037"/>
            <a:ext cx="8487708" cy="1938992"/>
          </a:xfrm>
          <a:prstGeom prst="rect">
            <a:avLst/>
          </a:prstGeom>
          <a:noFill/>
        </p:spPr>
        <p:txBody>
          <a:bodyPr wrap="none" lIns="91440" tIns="45720" rIns="91440" bIns="45720" rtlCol="0" anchor="t">
            <a:spAutoFit/>
          </a:bodyPr>
          <a:lstStyle/>
          <a:p>
            <a:pPr marL="182880" indent="-365760">
              <a:buAutoNum type="arabicPeriod"/>
            </a:pPr>
            <a:r>
              <a:rPr lang="en-US" sz="2400" b="1" u="sng" dirty="0">
                <a:solidFill>
                  <a:srgbClr val="C00000"/>
                </a:solidFill>
                <a:latin typeface="Cambria"/>
                <a:ea typeface="Cambria"/>
              </a:rPr>
              <a:t>Row Activation</a:t>
            </a:r>
            <a:r>
              <a:rPr lang="en-US" sz="2400" b="1" dirty="0">
                <a:solidFill>
                  <a:srgbClr val="C00000"/>
                </a:solidFill>
                <a:latin typeface="Cambria"/>
                <a:ea typeface="Cambria"/>
              </a:rPr>
              <a:t>: </a:t>
            </a:r>
            <a:r>
              <a:rPr lang="en-US" sz="2400" dirty="0">
                <a:solidFill>
                  <a:srgbClr val="C00000"/>
                </a:solidFill>
                <a:latin typeface="Cambria"/>
                <a:ea typeface="Cambria"/>
              </a:rPr>
              <a:t>Fetch the row’s content into the row buffer </a:t>
            </a:r>
            <a:endParaRPr lang="en-US" sz="2400" dirty="0">
              <a:latin typeface="Cambria"/>
              <a:ea typeface="Cambria"/>
              <a:cs typeface="Calibri" panose="020F0502020204030204"/>
            </a:endParaRPr>
          </a:p>
          <a:p>
            <a:pPr marL="182880" indent="-365760">
              <a:buAutoNum type="arabicPeriod"/>
            </a:pPr>
            <a:endParaRPr lang="en-US" sz="2400" dirty="0">
              <a:solidFill>
                <a:srgbClr val="C00000"/>
              </a:solidFill>
              <a:latin typeface="Cambria" panose="02040503050406030204" pitchFamily="18" charset="0"/>
              <a:ea typeface="Cambria"/>
            </a:endParaRPr>
          </a:p>
          <a:p>
            <a:pPr marL="182880" indent="-365760">
              <a:buAutoNum type="arabicPeriod"/>
            </a:pPr>
            <a:r>
              <a:rPr lang="en-US" sz="2400" b="1" u="sng" dirty="0">
                <a:solidFill>
                  <a:srgbClr val="BD5511"/>
                </a:solidFill>
                <a:latin typeface="Cambria"/>
                <a:ea typeface="Cambria"/>
              </a:rPr>
              <a:t>Column Access</a:t>
            </a:r>
            <a:r>
              <a:rPr lang="en-US" sz="2400" b="1" dirty="0">
                <a:solidFill>
                  <a:srgbClr val="BD5511"/>
                </a:solidFill>
                <a:latin typeface="Cambria"/>
                <a:ea typeface="Cambria"/>
              </a:rPr>
              <a:t>: </a:t>
            </a:r>
            <a:r>
              <a:rPr lang="en-US" sz="2400" dirty="0">
                <a:solidFill>
                  <a:srgbClr val="BD5511"/>
                </a:solidFill>
                <a:latin typeface="Cambria"/>
                <a:ea typeface="Cambria"/>
              </a:rPr>
              <a:t>Read/Write a column in the row buffer</a:t>
            </a:r>
            <a:endParaRPr lang="en-US" sz="2400" dirty="0">
              <a:solidFill>
                <a:srgbClr val="000000"/>
              </a:solidFill>
              <a:latin typeface="Cambria"/>
              <a:ea typeface="Cambria"/>
              <a:cs typeface="Calibri" panose="020F0502020204030204"/>
            </a:endParaRPr>
          </a:p>
          <a:p>
            <a:pPr marL="182880" indent="-365760">
              <a:buAutoNum type="arabicPeriod"/>
            </a:pPr>
            <a:endParaRPr lang="en-US" sz="2400" b="1" dirty="0">
              <a:solidFill>
                <a:srgbClr val="BD5511"/>
              </a:solidFill>
              <a:latin typeface="Cambria"/>
              <a:ea typeface="Cambria"/>
              <a:cs typeface="+mn-lt"/>
            </a:endParaRPr>
          </a:p>
          <a:p>
            <a:pPr marL="182880" indent="-365760">
              <a:buAutoNum type="arabicPeriod"/>
            </a:pPr>
            <a:r>
              <a:rPr lang="en-US" sz="2400" b="1" u="sng" dirty="0" err="1">
                <a:latin typeface="Cambria"/>
                <a:ea typeface="Cambria"/>
                <a:cs typeface="Calibri"/>
              </a:rPr>
              <a:t>Precharge</a:t>
            </a:r>
            <a:r>
              <a:rPr lang="en-US" sz="2400" b="1" dirty="0">
                <a:latin typeface="Cambria"/>
                <a:ea typeface="Cambria"/>
                <a:cs typeface="Calibri"/>
              </a:rPr>
              <a:t>: </a:t>
            </a:r>
            <a:r>
              <a:rPr lang="en-US" sz="2400" dirty="0">
                <a:latin typeface="Cambria"/>
                <a:ea typeface="Cambria"/>
                <a:cs typeface="Calibri"/>
              </a:rPr>
              <a:t>Disconnect the row from the row buffer</a:t>
            </a:r>
            <a:endParaRPr lang="en-US" sz="2400" dirty="0">
              <a:solidFill>
                <a:srgbClr val="000000"/>
              </a:solidFill>
              <a:latin typeface="Cambria"/>
              <a:ea typeface="Cambria"/>
              <a:cs typeface="Calibri"/>
            </a:endParaRPr>
          </a:p>
        </p:txBody>
      </p:sp>
      <p:grpSp>
        <p:nvGrpSpPr>
          <p:cNvPr id="66" name="cellcircuitry">
            <a:extLst>
              <a:ext uri="{FF2B5EF4-FFF2-40B4-BE49-F238E27FC236}">
                <a16:creationId xmlns:a16="http://schemas.microsoft.com/office/drawing/2014/main" id="{46DF6924-BE1E-C849-BBC4-19C1A272BB4B}"/>
              </a:ext>
            </a:extLst>
          </p:cNvPr>
          <p:cNvGrpSpPr>
            <a:grpSpLocks noChangeAspect="1"/>
          </p:cNvGrpSpPr>
          <p:nvPr/>
        </p:nvGrpSpPr>
        <p:grpSpPr>
          <a:xfrm>
            <a:off x="5658654" y="962817"/>
            <a:ext cx="2134602" cy="1883008"/>
            <a:chOff x="2503373" y="1725956"/>
            <a:chExt cx="3956413" cy="3490094"/>
          </a:xfrm>
        </p:grpSpPr>
        <p:sp>
          <p:nvSpPr>
            <p:cNvPr id="67" name="Rectangle 66">
              <a:extLst>
                <a:ext uri="{FF2B5EF4-FFF2-40B4-BE49-F238E27FC236}">
                  <a16:creationId xmlns:a16="http://schemas.microsoft.com/office/drawing/2014/main" id="{6BCF1DD3-7069-304F-A7DA-2B3412AB7E30}"/>
                </a:ext>
              </a:extLst>
            </p:cNvPr>
            <p:cNvSpPr/>
            <p:nvPr/>
          </p:nvSpPr>
          <p:spPr>
            <a:xfrm>
              <a:off x="3057157" y="1725956"/>
              <a:ext cx="2337083" cy="42576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err="1">
                  <a:solidFill>
                    <a:srgbClr val="4472C4"/>
                  </a:solidFill>
                  <a:latin typeface="Cambria" panose="02040503050406030204" pitchFamily="18" charset="0"/>
                </a:rPr>
                <a:t>Wordline</a:t>
              </a:r>
              <a:endParaRPr lang="en-US" sz="1600" b="1">
                <a:solidFill>
                  <a:srgbClr val="4472C4"/>
                </a:solidFill>
                <a:latin typeface="Cambria" panose="02040503050406030204" pitchFamily="18" charset="0"/>
              </a:endParaRPr>
            </a:p>
          </p:txBody>
        </p:sp>
        <p:cxnSp>
          <p:nvCxnSpPr>
            <p:cNvPr id="68" name="Straight Arrow Connector 67">
              <a:extLst>
                <a:ext uri="{FF2B5EF4-FFF2-40B4-BE49-F238E27FC236}">
                  <a16:creationId xmlns:a16="http://schemas.microsoft.com/office/drawing/2014/main" id="{C052F46A-1077-7542-BBFA-856672359DB7}"/>
                </a:ext>
              </a:extLst>
            </p:cNvPr>
            <p:cNvCxnSpPr>
              <a:cxnSpLocks/>
            </p:cNvCxnSpPr>
            <p:nvPr/>
          </p:nvCxnSpPr>
          <p:spPr>
            <a:xfrm flipH="1">
              <a:off x="3100178" y="2195146"/>
              <a:ext cx="3116691" cy="0"/>
            </a:xfrm>
            <a:prstGeom prst="straightConnector1">
              <a:avLst/>
            </a:prstGeom>
            <a:ln w="38100" cap="rnd">
              <a:solidFill>
                <a:srgbClr val="4472C4"/>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B93E37DB-43B9-6A4B-A6E6-2B91C6B133BB}"/>
                </a:ext>
              </a:extLst>
            </p:cNvPr>
            <p:cNvSpPr/>
            <p:nvPr/>
          </p:nvSpPr>
          <p:spPr>
            <a:xfrm rot="16200000">
              <a:off x="1992555" y="3889642"/>
              <a:ext cx="2274939" cy="37787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rgbClr val="C00000"/>
                  </a:solidFill>
                  <a:latin typeface="Cambria" panose="02040503050406030204" pitchFamily="18" charset="0"/>
                </a:rPr>
                <a:t>Capacitor</a:t>
              </a:r>
            </a:p>
          </p:txBody>
        </p:sp>
        <p:sp>
          <p:nvSpPr>
            <p:cNvPr id="70" name="Rectangle 69">
              <a:extLst>
                <a:ext uri="{FF2B5EF4-FFF2-40B4-BE49-F238E27FC236}">
                  <a16:creationId xmlns:a16="http://schemas.microsoft.com/office/drawing/2014/main" id="{A313AABF-20EF-794E-BB12-5EDDEF53BDFD}"/>
                </a:ext>
              </a:extLst>
            </p:cNvPr>
            <p:cNvSpPr/>
            <p:nvPr/>
          </p:nvSpPr>
          <p:spPr>
            <a:xfrm>
              <a:off x="2503373" y="2429645"/>
              <a:ext cx="1915832" cy="46593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1200"/>
                </a:lnSpc>
              </a:pPr>
              <a:r>
                <a:rPr lang="en-US" sz="1600" i="1" dirty="0">
                  <a:solidFill>
                    <a:schemeClr val="tx1"/>
                  </a:solidFill>
                  <a:latin typeface="Cambria" panose="02040503050406030204" pitchFamily="18" charset="0"/>
                </a:rPr>
                <a:t>Access transistor</a:t>
              </a:r>
            </a:p>
          </p:txBody>
        </p:sp>
        <p:sp>
          <p:nvSpPr>
            <p:cNvPr id="72" name="Rectangle 71">
              <a:extLst>
                <a:ext uri="{FF2B5EF4-FFF2-40B4-BE49-F238E27FC236}">
                  <a16:creationId xmlns:a16="http://schemas.microsoft.com/office/drawing/2014/main" id="{D6437664-3173-D741-BE03-EE15F300DC1E}"/>
                </a:ext>
              </a:extLst>
            </p:cNvPr>
            <p:cNvSpPr/>
            <p:nvPr/>
          </p:nvSpPr>
          <p:spPr>
            <a:xfrm rot="5400000">
              <a:off x="5296737" y="3760834"/>
              <a:ext cx="1898125" cy="42797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ED7D30"/>
                  </a:solidFill>
                  <a:latin typeface="Cambria" panose="02040503050406030204" pitchFamily="18" charset="0"/>
                </a:rPr>
                <a:t>Bitline</a:t>
              </a:r>
              <a:endParaRPr lang="en-US" sz="1600" b="1" dirty="0">
                <a:solidFill>
                  <a:srgbClr val="ED7D30"/>
                </a:solidFill>
                <a:latin typeface="Cambria" panose="02040503050406030204" pitchFamily="18" charset="0"/>
              </a:endParaRPr>
            </a:p>
          </p:txBody>
        </p:sp>
        <p:cxnSp>
          <p:nvCxnSpPr>
            <p:cNvPr id="73" name="Straight Arrow Connector 72">
              <a:extLst>
                <a:ext uri="{FF2B5EF4-FFF2-40B4-BE49-F238E27FC236}">
                  <a16:creationId xmlns:a16="http://schemas.microsoft.com/office/drawing/2014/main" id="{02482588-6540-6F45-BE62-C51B52C61F46}"/>
                </a:ext>
              </a:extLst>
            </p:cNvPr>
            <p:cNvCxnSpPr/>
            <p:nvPr/>
          </p:nvCxnSpPr>
          <p:spPr>
            <a:xfrm flipV="1">
              <a:off x="5929194" y="1893565"/>
              <a:ext cx="0" cy="3030317"/>
            </a:xfrm>
            <a:prstGeom prst="straightConnector1">
              <a:avLst/>
            </a:prstGeom>
            <a:ln w="38100" cap="rnd">
              <a:solidFill>
                <a:srgbClr val="ED7D3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67817F79-466E-E541-9326-B6A6EAE093EE}"/>
                </a:ext>
              </a:extLst>
            </p:cNvPr>
            <p:cNvCxnSpPr/>
            <p:nvPr/>
          </p:nvCxnSpPr>
          <p:spPr>
            <a:xfrm flipV="1">
              <a:off x="4662341" y="2492189"/>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4A048790-DE7A-DB4E-A4E0-C9F6C492A708}"/>
                </a:ext>
              </a:extLst>
            </p:cNvPr>
            <p:cNvCxnSpPr/>
            <p:nvPr/>
          </p:nvCxnSpPr>
          <p:spPr>
            <a:xfrm flipH="1">
              <a:off x="4411958" y="2654972"/>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2FF85791-878D-2743-AE84-431CB159E26B}"/>
                </a:ext>
              </a:extLst>
            </p:cNvPr>
            <p:cNvCxnSpPr/>
            <p:nvPr/>
          </p:nvCxnSpPr>
          <p:spPr>
            <a:xfrm flipH="1" flipV="1">
              <a:off x="4910967" y="2766192"/>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43F581E3-1341-204E-8866-3199BA957DDD}"/>
                </a:ext>
              </a:extLst>
            </p:cNvPr>
            <p:cNvCxnSpPr/>
            <p:nvPr/>
          </p:nvCxnSpPr>
          <p:spPr>
            <a:xfrm flipH="1">
              <a:off x="4411958" y="2766192"/>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76BC63D4-F5CD-0D4F-A655-81F4FF8B31E6}"/>
                </a:ext>
              </a:extLst>
            </p:cNvPr>
            <p:cNvCxnSpPr/>
            <p:nvPr/>
          </p:nvCxnSpPr>
          <p:spPr>
            <a:xfrm>
              <a:off x="4910967" y="3025758"/>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957406BD-028A-094D-A661-DCB36E83F0AB}"/>
                </a:ext>
              </a:extLst>
            </p:cNvPr>
            <p:cNvCxnSpPr/>
            <p:nvPr/>
          </p:nvCxnSpPr>
          <p:spPr>
            <a:xfrm>
              <a:off x="4218791" y="3025758"/>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CAC7F58A-CAA4-0343-BC92-9F8CB583DFB9}"/>
                </a:ext>
              </a:extLst>
            </p:cNvPr>
            <p:cNvCxnSpPr/>
            <p:nvPr/>
          </p:nvCxnSpPr>
          <p:spPr>
            <a:xfrm flipH="1" flipV="1">
              <a:off x="4411957" y="2766192"/>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D1FFB667-2872-7446-B648-3CB8CAE00854}"/>
                </a:ext>
              </a:extLst>
            </p:cNvPr>
            <p:cNvCxnSpPr/>
            <p:nvPr/>
          </p:nvCxnSpPr>
          <p:spPr>
            <a:xfrm>
              <a:off x="4662341" y="2195147"/>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EECF5817-489C-E644-911C-81A8EB620CFD}"/>
                </a:ext>
              </a:extLst>
            </p:cNvPr>
            <p:cNvCxnSpPr>
              <a:cxnSpLocks/>
            </p:cNvCxnSpPr>
            <p:nvPr/>
          </p:nvCxnSpPr>
          <p:spPr>
            <a:xfrm flipH="1">
              <a:off x="5104135" y="3025757"/>
              <a:ext cx="813905"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83" name="Elbow Connector 82">
              <a:extLst>
                <a:ext uri="{FF2B5EF4-FFF2-40B4-BE49-F238E27FC236}">
                  <a16:creationId xmlns:a16="http://schemas.microsoft.com/office/drawing/2014/main" id="{5C019236-72BE-594C-9F95-570010000624}"/>
                </a:ext>
              </a:extLst>
            </p:cNvPr>
            <p:cNvCxnSpPr/>
            <p:nvPr/>
          </p:nvCxnSpPr>
          <p:spPr>
            <a:xfrm rot="5400000">
              <a:off x="3572140" y="3155982"/>
              <a:ext cx="774172" cy="519135"/>
            </a:xfrm>
            <a:prstGeom prst="bentConnector3">
              <a:avLst>
                <a:gd name="adj1" fmla="val -29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83">
              <a:extLst>
                <a:ext uri="{FF2B5EF4-FFF2-40B4-BE49-F238E27FC236}">
                  <a16:creationId xmlns:a16="http://schemas.microsoft.com/office/drawing/2014/main" id="{CD4C3E1D-6D52-734E-AAE8-A9B62618D456}"/>
                </a:ext>
              </a:extLst>
            </p:cNvPr>
            <p:cNvCxnSpPr/>
            <p:nvPr/>
          </p:nvCxnSpPr>
          <p:spPr>
            <a:xfrm>
              <a:off x="3699658" y="4343967"/>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963F6331-DFA3-1340-9556-45F275EFA4C3}"/>
                </a:ext>
              </a:extLst>
            </p:cNvPr>
            <p:cNvCxnSpPr/>
            <p:nvPr/>
          </p:nvCxnSpPr>
          <p:spPr>
            <a:xfrm flipV="1">
              <a:off x="3699658" y="3796933"/>
              <a:ext cx="0" cy="151697"/>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38313F1E-09AD-6E4B-B302-87C7B0CF7BE8}"/>
                </a:ext>
              </a:extLst>
            </p:cNvPr>
            <p:cNvCxnSpPr/>
            <p:nvPr/>
          </p:nvCxnSpPr>
          <p:spPr>
            <a:xfrm flipH="1">
              <a:off x="3440094" y="4213787"/>
              <a:ext cx="519130" cy="0"/>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8220A518-72C3-FB4E-BDE1-87F0BEF09161}"/>
                </a:ext>
              </a:extLst>
            </p:cNvPr>
            <p:cNvCxnSpPr/>
            <p:nvPr/>
          </p:nvCxnSpPr>
          <p:spPr>
            <a:xfrm flipH="1">
              <a:off x="3440094" y="3948630"/>
              <a:ext cx="519130" cy="0"/>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F74061FB-216C-594F-804D-E874B943514B}"/>
                </a:ext>
              </a:extLst>
            </p:cNvPr>
            <p:cNvCxnSpPr/>
            <p:nvPr/>
          </p:nvCxnSpPr>
          <p:spPr>
            <a:xfrm flipV="1">
              <a:off x="3699658" y="4213788"/>
              <a:ext cx="0" cy="130178"/>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nvGrpSpPr>
          <p:cNvPr id="95" name="leakagepaths">
            <a:extLst>
              <a:ext uri="{FF2B5EF4-FFF2-40B4-BE49-F238E27FC236}">
                <a16:creationId xmlns:a16="http://schemas.microsoft.com/office/drawing/2014/main" id="{E61A3EBE-E793-1A45-8CC0-ACC4CE1750A4}"/>
              </a:ext>
            </a:extLst>
          </p:cNvPr>
          <p:cNvGrpSpPr/>
          <p:nvPr/>
        </p:nvGrpSpPr>
        <p:grpSpPr>
          <a:xfrm>
            <a:off x="6600266" y="1811156"/>
            <a:ext cx="921274" cy="925681"/>
            <a:chOff x="3989848" y="3270498"/>
            <a:chExt cx="921274" cy="925681"/>
          </a:xfrm>
        </p:grpSpPr>
        <p:cxnSp>
          <p:nvCxnSpPr>
            <p:cNvPr id="96" name="Straight Arrow Connector 95">
              <a:extLst>
                <a:ext uri="{FF2B5EF4-FFF2-40B4-BE49-F238E27FC236}">
                  <a16:creationId xmlns:a16="http://schemas.microsoft.com/office/drawing/2014/main" id="{CB441B1E-D173-D84C-B5E8-9B459FD4BD0B}"/>
                </a:ext>
              </a:extLst>
            </p:cNvPr>
            <p:cNvCxnSpPr>
              <a:cxnSpLocks/>
            </p:cNvCxnSpPr>
            <p:nvPr/>
          </p:nvCxnSpPr>
          <p:spPr>
            <a:xfrm>
              <a:off x="3989848" y="3375855"/>
              <a:ext cx="0" cy="670376"/>
            </a:xfrm>
            <a:prstGeom prst="straightConnector1">
              <a:avLst/>
            </a:prstGeom>
            <a:ln w="5715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73BCD128-3AF3-B74E-8B06-109D35BE0770}"/>
                </a:ext>
              </a:extLst>
            </p:cNvPr>
            <p:cNvCxnSpPr>
              <a:cxnSpLocks/>
            </p:cNvCxnSpPr>
            <p:nvPr/>
          </p:nvCxnSpPr>
          <p:spPr>
            <a:xfrm>
              <a:off x="4010043" y="3270498"/>
              <a:ext cx="782661" cy="0"/>
            </a:xfrm>
            <a:prstGeom prst="straightConnector1">
              <a:avLst/>
            </a:prstGeom>
            <a:ln w="5715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8" name="Rectangle 97">
              <a:extLst>
                <a:ext uri="{FF2B5EF4-FFF2-40B4-BE49-F238E27FC236}">
                  <a16:creationId xmlns:a16="http://schemas.microsoft.com/office/drawing/2014/main" id="{929345BF-1F4C-1D45-A4C8-26212938D649}"/>
                </a:ext>
              </a:extLst>
            </p:cNvPr>
            <p:cNvSpPr/>
            <p:nvPr/>
          </p:nvSpPr>
          <p:spPr>
            <a:xfrm>
              <a:off x="4062685" y="3334405"/>
              <a:ext cx="848437" cy="861774"/>
            </a:xfrm>
            <a:prstGeom prst="rect">
              <a:avLst/>
            </a:prstGeom>
          </p:spPr>
          <p:txBody>
            <a:bodyPr wrap="none">
              <a:spAutoFit/>
            </a:bodyPr>
            <a:lstStyle/>
            <a:p>
              <a:pPr algn="ctr"/>
              <a:r>
                <a:rPr lang="en-US" sz="1600" dirty="0">
                  <a:solidFill>
                    <a:srgbClr val="C00000"/>
                  </a:solidFill>
                  <a:latin typeface="Cambria" panose="02040503050406030204" pitchFamily="18" charset="0"/>
                </a:rPr>
                <a:t>charge</a:t>
              </a:r>
            </a:p>
            <a:p>
              <a:pPr algn="ctr"/>
              <a:r>
                <a:rPr lang="en-US" sz="1600" dirty="0">
                  <a:solidFill>
                    <a:srgbClr val="C00000"/>
                  </a:solidFill>
                  <a:latin typeface="Cambria" panose="02040503050406030204" pitchFamily="18" charset="0"/>
                </a:rPr>
                <a:t>leakage</a:t>
              </a:r>
            </a:p>
            <a:p>
              <a:pPr algn="ctr"/>
              <a:r>
                <a:rPr lang="en-US" sz="1600" dirty="0">
                  <a:solidFill>
                    <a:srgbClr val="C00000"/>
                  </a:solidFill>
                  <a:latin typeface="Cambria" panose="02040503050406030204" pitchFamily="18" charset="0"/>
                </a:rPr>
                <a:t>paths</a:t>
              </a:r>
            </a:p>
          </p:txBody>
        </p:sp>
      </p:grpSp>
      <p:sp>
        <p:nvSpPr>
          <p:cNvPr id="122" name="TextBox 121">
            <a:extLst>
              <a:ext uri="{FF2B5EF4-FFF2-40B4-BE49-F238E27FC236}">
                <a16:creationId xmlns:a16="http://schemas.microsoft.com/office/drawing/2014/main" id="{2370A77F-2157-F94D-B6DB-F27772AD4AA1}"/>
              </a:ext>
            </a:extLst>
          </p:cNvPr>
          <p:cNvSpPr txBox="1"/>
          <p:nvPr/>
        </p:nvSpPr>
        <p:spPr>
          <a:xfrm>
            <a:off x="4358921" y="3197519"/>
            <a:ext cx="4801186" cy="707886"/>
          </a:xfrm>
          <a:prstGeom prst="rect">
            <a:avLst/>
          </a:prstGeom>
          <a:noFill/>
        </p:spPr>
        <p:txBody>
          <a:bodyPr wrap="none" lIns="91440" tIns="45720" rIns="91440" bIns="45720" rtlCol="0" anchor="t">
            <a:spAutoFit/>
          </a:bodyPr>
          <a:lstStyle/>
          <a:p>
            <a:r>
              <a:rPr lang="en-US" sz="2000" b="1" u="sng">
                <a:solidFill>
                  <a:srgbClr val="2F5597"/>
                </a:solidFill>
                <a:latin typeface="Cambria"/>
                <a:ea typeface="Cambria"/>
              </a:rPr>
              <a:t>Refresh</a:t>
            </a:r>
            <a:r>
              <a:rPr lang="en-US" sz="2000" b="1">
                <a:solidFill>
                  <a:srgbClr val="2F5597"/>
                </a:solidFill>
                <a:latin typeface="Cambria"/>
                <a:ea typeface="Cambria"/>
              </a:rPr>
              <a:t>: </a:t>
            </a:r>
            <a:r>
              <a:rPr lang="en-US" sz="2000">
                <a:solidFill>
                  <a:srgbClr val="2F5597"/>
                </a:solidFill>
                <a:latin typeface="Cambria"/>
                <a:ea typeface="Cambria"/>
              </a:rPr>
              <a:t>Restores the capacitor voltage</a:t>
            </a:r>
            <a:br>
              <a:rPr lang="en-US" sz="2000">
                <a:latin typeface="Cambria" panose="02040503050406030204" pitchFamily="18" charset="0"/>
              </a:rPr>
            </a:br>
            <a:r>
              <a:rPr lang="en-US" sz="2000">
                <a:solidFill>
                  <a:srgbClr val="2F5597"/>
                </a:solidFill>
                <a:latin typeface="Cambria"/>
                <a:ea typeface="Cambria"/>
              </a:rPr>
              <a:t>with a time period called </a:t>
            </a:r>
            <a:r>
              <a:rPr lang="en-US" sz="2000" b="1">
                <a:solidFill>
                  <a:srgbClr val="2F5597"/>
                </a:solidFill>
                <a:latin typeface="Cambria"/>
                <a:ea typeface="Cambria"/>
              </a:rPr>
              <a:t>refresh window</a:t>
            </a:r>
            <a:endParaRPr lang="en-US"/>
          </a:p>
        </p:txBody>
      </p:sp>
      <p:grpSp>
        <p:nvGrpSpPr>
          <p:cNvPr id="103" name="Group 102">
            <a:extLst>
              <a:ext uri="{FF2B5EF4-FFF2-40B4-BE49-F238E27FC236}">
                <a16:creationId xmlns:a16="http://schemas.microsoft.com/office/drawing/2014/main" id="{E8C7687A-B640-B04D-85A1-C5BEDCC2D5F1}"/>
              </a:ext>
            </a:extLst>
          </p:cNvPr>
          <p:cNvGrpSpPr/>
          <p:nvPr/>
        </p:nvGrpSpPr>
        <p:grpSpPr>
          <a:xfrm>
            <a:off x="572957" y="3009517"/>
            <a:ext cx="2573019" cy="695839"/>
            <a:chOff x="572957" y="3009517"/>
            <a:chExt cx="2573019" cy="695839"/>
          </a:xfrm>
        </p:grpSpPr>
        <p:sp>
          <p:nvSpPr>
            <p:cNvPr id="59" name="TextBox 58">
              <a:extLst>
                <a:ext uri="{FF2B5EF4-FFF2-40B4-BE49-F238E27FC236}">
                  <a16:creationId xmlns:a16="http://schemas.microsoft.com/office/drawing/2014/main" id="{B4387A36-D093-B944-B3A1-6817C5507D4A}"/>
                </a:ext>
              </a:extLst>
            </p:cNvPr>
            <p:cNvSpPr txBox="1"/>
            <p:nvPr/>
          </p:nvSpPr>
          <p:spPr>
            <a:xfrm>
              <a:off x="572957" y="3305246"/>
              <a:ext cx="2573019" cy="400110"/>
            </a:xfrm>
            <a:prstGeom prst="rect">
              <a:avLst/>
            </a:prstGeom>
            <a:noFill/>
            <a:ln>
              <a:solidFill>
                <a:schemeClr val="bg1"/>
              </a:solidFill>
            </a:ln>
          </p:spPr>
          <p:txBody>
            <a:bodyPr wrap="square" rtlCol="0">
              <a:spAutoFit/>
            </a:bodyPr>
            <a:lstStyle/>
            <a:p>
              <a:pPr algn="ctr"/>
              <a:r>
                <a:rPr lang="en-US" sz="2000">
                  <a:solidFill>
                    <a:srgbClr val="BD5511"/>
                  </a:solidFill>
                  <a:latin typeface="Cambria" panose="02040503050406030204" pitchFamily="18" charset="0"/>
                </a:rPr>
                <a:t>I/O Circuitry</a:t>
              </a:r>
            </a:p>
          </p:txBody>
        </p:sp>
        <p:cxnSp>
          <p:nvCxnSpPr>
            <p:cNvPr id="94" name="Straight Arrow Connector 93">
              <a:extLst>
                <a:ext uri="{FF2B5EF4-FFF2-40B4-BE49-F238E27FC236}">
                  <a16:creationId xmlns:a16="http://schemas.microsoft.com/office/drawing/2014/main" id="{872C184A-0284-974A-AAF5-5837F1F9828E}"/>
                </a:ext>
              </a:extLst>
            </p:cNvPr>
            <p:cNvCxnSpPr>
              <a:cxnSpLocks/>
              <a:stCxn id="6" idx="2"/>
              <a:endCxn id="59" idx="0"/>
            </p:cNvCxnSpPr>
            <p:nvPr/>
          </p:nvCxnSpPr>
          <p:spPr>
            <a:xfrm>
              <a:off x="1859467" y="3009517"/>
              <a:ext cx="0" cy="295729"/>
            </a:xfrm>
            <a:prstGeom prst="straightConnector1">
              <a:avLst/>
            </a:prstGeom>
            <a:ln w="38100">
              <a:solidFill>
                <a:srgbClr val="BD541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5182A600-5C76-5755-E13F-43F23C8463E5}"/>
              </a:ext>
            </a:extLst>
          </p:cNvPr>
          <p:cNvGrpSpPr/>
          <p:nvPr/>
        </p:nvGrpSpPr>
        <p:grpSpPr>
          <a:xfrm>
            <a:off x="7732509" y="1040405"/>
            <a:ext cx="1515898" cy="369332"/>
            <a:chOff x="7732509" y="1040405"/>
            <a:chExt cx="1515898" cy="369332"/>
          </a:xfrm>
        </p:grpSpPr>
        <p:sp>
          <p:nvSpPr>
            <p:cNvPr id="3" name="TextBox 2">
              <a:extLst>
                <a:ext uri="{FF2B5EF4-FFF2-40B4-BE49-F238E27FC236}">
                  <a16:creationId xmlns:a16="http://schemas.microsoft.com/office/drawing/2014/main" id="{82405FDD-375E-61F2-C4CF-F4B85638BDE6}"/>
                </a:ext>
              </a:extLst>
            </p:cNvPr>
            <p:cNvSpPr txBox="1"/>
            <p:nvPr/>
          </p:nvSpPr>
          <p:spPr>
            <a:xfrm>
              <a:off x="8052246" y="1040405"/>
              <a:ext cx="1196161" cy="369332"/>
            </a:xfrm>
            <a:prstGeom prst="rect">
              <a:avLst/>
            </a:prstGeom>
            <a:noFill/>
            <a:ln>
              <a:noFill/>
            </a:ln>
          </p:spPr>
          <p:txBody>
            <a:bodyPr wrap="none" rtlCol="0">
              <a:spAutoFit/>
            </a:bodyPr>
            <a:lstStyle/>
            <a:p>
              <a:r>
                <a:rPr lang="en-US" b="1" dirty="0">
                  <a:solidFill>
                    <a:srgbClr val="4472C4"/>
                  </a:solidFill>
                </a:rPr>
                <a:t>VPP (2.5V)</a:t>
              </a:r>
            </a:p>
          </p:txBody>
        </p:sp>
        <p:cxnSp>
          <p:nvCxnSpPr>
            <p:cNvPr id="46" name="Straight Arrow Connector 45">
              <a:extLst>
                <a:ext uri="{FF2B5EF4-FFF2-40B4-BE49-F238E27FC236}">
                  <a16:creationId xmlns:a16="http://schemas.microsoft.com/office/drawing/2014/main" id="{57298B08-6867-F178-E153-F86C8528935A}"/>
                </a:ext>
              </a:extLst>
            </p:cNvPr>
            <p:cNvCxnSpPr>
              <a:cxnSpLocks/>
            </p:cNvCxnSpPr>
            <p:nvPr/>
          </p:nvCxnSpPr>
          <p:spPr>
            <a:xfrm flipH="1" flipV="1">
              <a:off x="7732509" y="1224916"/>
              <a:ext cx="374442" cy="155"/>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416F4F7B-1836-851E-AADD-6026583499CC}"/>
              </a:ext>
            </a:extLst>
          </p:cNvPr>
          <p:cNvGrpSpPr/>
          <p:nvPr/>
        </p:nvGrpSpPr>
        <p:grpSpPr>
          <a:xfrm>
            <a:off x="8081436" y="1575168"/>
            <a:ext cx="1062563" cy="646331"/>
            <a:chOff x="8081436" y="1575168"/>
            <a:chExt cx="1062563" cy="646331"/>
          </a:xfrm>
        </p:grpSpPr>
        <p:sp>
          <p:nvSpPr>
            <p:cNvPr id="89" name="TextBox 88">
              <a:extLst>
                <a:ext uri="{FF2B5EF4-FFF2-40B4-BE49-F238E27FC236}">
                  <a16:creationId xmlns:a16="http://schemas.microsoft.com/office/drawing/2014/main" id="{791E96A4-36C4-52AA-86C9-7FE89C6421F0}"/>
                </a:ext>
              </a:extLst>
            </p:cNvPr>
            <p:cNvSpPr txBox="1"/>
            <p:nvPr/>
          </p:nvSpPr>
          <p:spPr>
            <a:xfrm>
              <a:off x="8273538" y="1575168"/>
              <a:ext cx="870461" cy="646331"/>
            </a:xfrm>
            <a:prstGeom prst="rect">
              <a:avLst/>
            </a:prstGeom>
            <a:noFill/>
          </p:spPr>
          <p:txBody>
            <a:bodyPr wrap="square" rtlCol="0">
              <a:spAutoFit/>
            </a:bodyPr>
            <a:lstStyle/>
            <a:p>
              <a:r>
                <a:rPr lang="en-US" b="1" dirty="0"/>
                <a:t>VDD </a:t>
              </a:r>
            </a:p>
            <a:p>
              <a:r>
                <a:rPr lang="en-US" b="1" dirty="0"/>
                <a:t>(1.2V)</a:t>
              </a:r>
            </a:p>
          </p:txBody>
        </p:sp>
        <p:cxnSp>
          <p:nvCxnSpPr>
            <p:cNvPr id="90" name="Straight Arrow Connector 89">
              <a:extLst>
                <a:ext uri="{FF2B5EF4-FFF2-40B4-BE49-F238E27FC236}">
                  <a16:creationId xmlns:a16="http://schemas.microsoft.com/office/drawing/2014/main" id="{E9F0E5FF-263A-5CCE-9CCE-71A8F290ABB4}"/>
                </a:ext>
              </a:extLst>
            </p:cNvPr>
            <p:cNvCxnSpPr>
              <a:cxnSpLocks/>
              <a:stCxn id="89" idx="1"/>
              <a:endCxn id="65" idx="6"/>
            </p:cNvCxnSpPr>
            <p:nvPr/>
          </p:nvCxnSpPr>
          <p:spPr>
            <a:xfrm flipH="1" flipV="1">
              <a:off x="8081436" y="1898303"/>
              <a:ext cx="192102" cy="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3758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
                                            <p:txEl>
                                              <p:pRg st="0" end="0"/>
                                            </p:txEl>
                                          </p:spTgt>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95"/>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0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1">
                                            <p:txEl>
                                              <p:pRg st="2" end="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3"/>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10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1">
                                            <p:txEl>
                                              <p:pRg st="4" end="4"/>
                                            </p:txEl>
                                          </p:spTgt>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103"/>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uiExpand="1" build="allAtOnce"/>
      <p:bldP spid="1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9D842BA-3E30-FD48-A8F5-916BE591C6B2}"/>
              </a:ext>
            </a:extLst>
          </p:cNvPr>
          <p:cNvSpPr txBox="1">
            <a:spLocks/>
          </p:cNvSpPr>
          <p:nvPr/>
        </p:nvSpPr>
        <p:spPr>
          <a:xfrm>
            <a:off x="107577" y="0"/>
            <a:ext cx="9036424" cy="997527"/>
          </a:xfrm>
          <a:prstGeom prst="rect">
            <a:avLst/>
          </a:prstGeom>
        </p:spPr>
        <p:txBody>
          <a:bodyPr anchor="ctr"/>
          <a:lstStyle>
            <a:lvl1pPr algn="l" defTabSz="914400" rtl="0" eaLnBrk="1" latinLnBrk="0" hangingPunct="1">
              <a:lnSpc>
                <a:spcPct val="100000"/>
              </a:lnSpc>
              <a:spcBef>
                <a:spcPct val="0"/>
              </a:spcBef>
              <a:spcAft>
                <a:spcPts val="600"/>
              </a:spcAft>
              <a:buNone/>
              <a:defRPr sz="3200" b="1" kern="1200">
                <a:solidFill>
                  <a:schemeClr val="accent5">
                    <a:lumMod val="75000"/>
                  </a:schemeClr>
                </a:solidFill>
                <a:latin typeface="Cambria" panose="02040503050406030204" pitchFamily="18" charset="0"/>
                <a:ea typeface="+mj-ea"/>
                <a:cs typeface="+mj-cs"/>
              </a:defRPr>
            </a:lvl1pPr>
          </a:lstStyle>
          <a:p>
            <a:r>
              <a:rPr lang="en-US" dirty="0"/>
              <a:t>Key Takeaways from DRAM Operation Analysis</a:t>
            </a:r>
          </a:p>
        </p:txBody>
      </p:sp>
      <p:grpSp>
        <p:nvGrpSpPr>
          <p:cNvPr id="7" name="Group 6">
            <a:extLst>
              <a:ext uri="{FF2B5EF4-FFF2-40B4-BE49-F238E27FC236}">
                <a16:creationId xmlns:a16="http://schemas.microsoft.com/office/drawing/2014/main" id="{7E51C7CB-7D23-0320-0063-841BCBE78A23}"/>
              </a:ext>
            </a:extLst>
          </p:cNvPr>
          <p:cNvGrpSpPr/>
          <p:nvPr/>
        </p:nvGrpSpPr>
        <p:grpSpPr>
          <a:xfrm>
            <a:off x="248098" y="1007827"/>
            <a:ext cx="8647804" cy="2255138"/>
            <a:chOff x="248098" y="2254852"/>
            <a:chExt cx="8647804" cy="2076826"/>
          </a:xfrm>
        </p:grpSpPr>
        <p:sp>
          <p:nvSpPr>
            <p:cNvPr id="2" name="Rounded Rectangle 1">
              <a:extLst>
                <a:ext uri="{FF2B5EF4-FFF2-40B4-BE49-F238E27FC236}">
                  <a16:creationId xmlns:a16="http://schemas.microsoft.com/office/drawing/2014/main" id="{176D86E2-E352-B92E-8C1A-E9938B8D1261}"/>
                </a:ext>
              </a:extLst>
            </p:cNvPr>
            <p:cNvSpPr/>
            <p:nvPr/>
          </p:nvSpPr>
          <p:spPr>
            <a:xfrm>
              <a:off x="248098" y="2254852"/>
              <a:ext cx="8647804" cy="2076826"/>
            </a:xfrm>
            <a:prstGeom prst="roundRect">
              <a:avLst>
                <a:gd name="adj" fmla="val 3533"/>
              </a:avLst>
            </a:prstGeom>
            <a:solidFill>
              <a:srgbClr val="C5591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34371D9-D8F6-6EE5-647C-509234FDC2B2}"/>
                </a:ext>
              </a:extLst>
            </p:cNvPr>
            <p:cNvSpPr/>
            <p:nvPr/>
          </p:nvSpPr>
          <p:spPr>
            <a:xfrm>
              <a:off x="398584" y="2754923"/>
              <a:ext cx="8382000" cy="146538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F5597"/>
                  </a:solidFill>
                  <a:latin typeface="Cambria" panose="02040503050406030204" pitchFamily="18" charset="0"/>
                </a:rPr>
                <a:t>208/272</a:t>
              </a:r>
              <a:r>
                <a:rPr lang="en-US" b="1" dirty="0">
                  <a:solidFill>
                    <a:schemeClr val="tx1"/>
                  </a:solidFill>
                  <a:latin typeface="Cambria" panose="02040503050406030204" pitchFamily="18" charset="0"/>
                </a:rPr>
                <a:t> </a:t>
              </a:r>
              <a:r>
                <a:rPr lang="en-US" dirty="0">
                  <a:solidFill>
                    <a:schemeClr val="tx1"/>
                  </a:solidFill>
                  <a:latin typeface="Cambria" panose="02040503050406030204" pitchFamily="18" charset="0"/>
                </a:rPr>
                <a:t>tested DRAM chips </a:t>
              </a:r>
              <a:r>
                <a:rPr lang="en-US" b="1" dirty="0">
                  <a:solidFill>
                    <a:srgbClr val="00B050"/>
                  </a:solidFill>
                  <a:latin typeface="Cambria" panose="02040503050406030204" pitchFamily="18" charset="0"/>
                </a:rPr>
                <a:t>reliably operate</a:t>
              </a:r>
              <a:r>
                <a:rPr lang="en-US" b="1" dirty="0">
                  <a:solidFill>
                    <a:schemeClr val="tx1"/>
                  </a:solidFill>
                  <a:latin typeface="Cambria" panose="02040503050406030204" pitchFamily="18" charset="0"/>
                </a:rPr>
                <a:t> </a:t>
              </a:r>
              <a:r>
                <a:rPr lang="en-US" dirty="0">
                  <a:solidFill>
                    <a:schemeClr val="tx1"/>
                  </a:solidFill>
                  <a:latin typeface="Cambria" panose="02040503050406030204" pitchFamily="18" charset="0"/>
                </a:rPr>
                <a:t>using </a:t>
              </a:r>
              <a:r>
                <a:rPr lang="en-US" b="1" dirty="0">
                  <a:solidFill>
                    <a:srgbClr val="C00000"/>
                  </a:solidFill>
                  <a:latin typeface="Cambria" panose="02040503050406030204" pitchFamily="18" charset="0"/>
                </a:rPr>
                <a:t>nominal timing parameters </a:t>
              </a:r>
              <a:br>
                <a:rPr lang="en-US" dirty="0">
                  <a:solidFill>
                    <a:schemeClr val="tx1"/>
                  </a:solidFill>
                  <a:latin typeface="Cambria" panose="02040503050406030204" pitchFamily="18" charset="0"/>
                </a:rPr>
              </a:br>
              <a:r>
                <a:rPr lang="en-US" dirty="0">
                  <a:solidFill>
                    <a:schemeClr val="tx1"/>
                  </a:solidFill>
                  <a:latin typeface="Cambria" panose="02040503050406030204" pitchFamily="18" charset="0"/>
                </a:rPr>
                <a:t>due to the </a:t>
              </a:r>
              <a:r>
                <a:rPr lang="en-US" b="1" dirty="0">
                  <a:solidFill>
                    <a:schemeClr val="tx1"/>
                  </a:solidFill>
                  <a:latin typeface="Cambria" panose="02040503050406030204" pitchFamily="18" charset="0"/>
                </a:rPr>
                <a:t>built-in safety margins </a:t>
              </a:r>
              <a:r>
                <a:rPr lang="en-US" dirty="0">
                  <a:solidFill>
                    <a:schemeClr val="tx1"/>
                  </a:solidFill>
                  <a:latin typeface="Cambria" panose="02040503050406030204" pitchFamily="18" charset="0"/>
                </a:rPr>
                <a:t>(</a:t>
              </a:r>
              <a:r>
                <a:rPr lang="en-US" dirty="0" err="1">
                  <a:solidFill>
                    <a:schemeClr val="tx1"/>
                  </a:solidFill>
                  <a:latin typeface="Cambria" panose="02040503050406030204" pitchFamily="18" charset="0"/>
                </a:rPr>
                <a:t>guardbands</a:t>
              </a:r>
              <a:r>
                <a:rPr lang="en-US" dirty="0">
                  <a:solidFill>
                    <a:schemeClr val="tx1"/>
                  </a:solidFill>
                  <a:latin typeface="Cambria" panose="02040503050406030204" pitchFamily="18" charset="0"/>
                </a:rPr>
                <a:t>)</a:t>
              </a:r>
            </a:p>
            <a:p>
              <a:pPr algn="ctr"/>
              <a:endParaRPr lang="en-US" b="1" dirty="0">
                <a:solidFill>
                  <a:srgbClr val="2F5597"/>
                </a:solidFill>
                <a:latin typeface="Cambria" panose="02040503050406030204" pitchFamily="18" charset="0"/>
              </a:endParaRPr>
            </a:p>
            <a:p>
              <a:pPr algn="ctr"/>
              <a:r>
                <a:rPr lang="en-US" b="1" dirty="0">
                  <a:solidFill>
                    <a:srgbClr val="2F5597"/>
                  </a:solidFill>
                  <a:latin typeface="Cambria" panose="02040503050406030204" pitchFamily="18" charset="0"/>
                </a:rPr>
                <a:t>64/272</a:t>
              </a:r>
              <a:r>
                <a:rPr lang="en-US" b="1" dirty="0">
                  <a:solidFill>
                    <a:srgbClr val="0070C0"/>
                  </a:solidFill>
                  <a:latin typeface="Cambria" panose="02040503050406030204" pitchFamily="18" charset="0"/>
                </a:rPr>
                <a:t> </a:t>
              </a:r>
              <a:r>
                <a:rPr lang="en-US" dirty="0">
                  <a:solidFill>
                    <a:schemeClr val="tx1"/>
                  </a:solidFill>
                  <a:latin typeface="Cambria" panose="02040503050406030204" pitchFamily="18" charset="0"/>
                </a:rPr>
                <a:t>tested DRAM chips can </a:t>
              </a:r>
              <a:r>
                <a:rPr lang="en-US" b="1" dirty="0">
                  <a:solidFill>
                    <a:srgbClr val="00B050"/>
                  </a:solidFill>
                  <a:latin typeface="Cambria" panose="02040503050406030204" pitchFamily="18" charset="0"/>
                </a:rPr>
                <a:t>reliably operate </a:t>
              </a:r>
              <a:br>
                <a:rPr lang="en-US" b="1" dirty="0">
                  <a:solidFill>
                    <a:srgbClr val="00B050"/>
                  </a:solidFill>
                  <a:latin typeface="Cambria" panose="02040503050406030204" pitchFamily="18" charset="0"/>
                </a:rPr>
              </a:br>
              <a:r>
                <a:rPr lang="en-US" dirty="0">
                  <a:solidFill>
                    <a:schemeClr val="tx1"/>
                  </a:solidFill>
                  <a:latin typeface="Cambria" panose="02040503050406030204" pitchFamily="18" charset="0"/>
                </a:rPr>
                <a:t>with </a:t>
              </a:r>
              <a:r>
                <a:rPr lang="en-US" b="1" dirty="0">
                  <a:solidFill>
                    <a:srgbClr val="C00000"/>
                  </a:solidFill>
                  <a:latin typeface="Cambria" panose="02040503050406030204" pitchFamily="18" charset="0"/>
                </a:rPr>
                <a:t>longer row activation latency </a:t>
              </a:r>
              <a:r>
                <a:rPr lang="en-US" dirty="0">
                  <a:solidFill>
                    <a:schemeClr val="tx1"/>
                  </a:solidFill>
                  <a:latin typeface="Cambria" panose="02040503050406030204" pitchFamily="18" charset="0"/>
                </a:rPr>
                <a:t>(24ns/15ns for 48/16 chips)</a:t>
              </a:r>
              <a:endParaRPr lang="en-US" b="1" dirty="0">
                <a:solidFill>
                  <a:schemeClr val="tx1"/>
                </a:solidFill>
                <a:latin typeface="Cambria" panose="02040503050406030204" pitchFamily="18" charset="0"/>
              </a:endParaRPr>
            </a:p>
          </p:txBody>
        </p:sp>
        <p:sp>
          <p:nvSpPr>
            <p:cNvPr id="6" name="TextBox 5">
              <a:extLst>
                <a:ext uri="{FF2B5EF4-FFF2-40B4-BE49-F238E27FC236}">
                  <a16:creationId xmlns:a16="http://schemas.microsoft.com/office/drawing/2014/main" id="{78242E56-B01B-DB56-25E1-57D7C9B6BAE3}"/>
                </a:ext>
              </a:extLst>
            </p:cNvPr>
            <p:cNvSpPr txBox="1"/>
            <p:nvPr/>
          </p:nvSpPr>
          <p:spPr>
            <a:xfrm>
              <a:off x="398584" y="2284459"/>
              <a:ext cx="8382000" cy="461665"/>
            </a:xfrm>
            <a:prstGeom prst="rect">
              <a:avLst/>
            </a:prstGeom>
            <a:noFill/>
          </p:spPr>
          <p:txBody>
            <a:bodyPr wrap="square" rtlCol="0">
              <a:spAutoFit/>
            </a:bodyPr>
            <a:lstStyle/>
            <a:p>
              <a:pPr algn="ctr"/>
              <a:r>
                <a:rPr lang="en-US" sz="2400" b="1" dirty="0">
                  <a:solidFill>
                    <a:schemeClr val="bg1"/>
                  </a:solidFill>
                  <a:latin typeface="Cambria" panose="02040503050406030204" pitchFamily="18" charset="0"/>
                </a:rPr>
                <a:t>Takeaway 2</a:t>
              </a:r>
            </a:p>
          </p:txBody>
        </p:sp>
      </p:grpSp>
      <p:grpSp>
        <p:nvGrpSpPr>
          <p:cNvPr id="17" name="Group 16">
            <a:extLst>
              <a:ext uri="{FF2B5EF4-FFF2-40B4-BE49-F238E27FC236}">
                <a16:creationId xmlns:a16="http://schemas.microsoft.com/office/drawing/2014/main" id="{15647240-0EC1-7C00-376E-659A778D6521}"/>
              </a:ext>
            </a:extLst>
          </p:cNvPr>
          <p:cNvGrpSpPr/>
          <p:nvPr/>
        </p:nvGrpSpPr>
        <p:grpSpPr>
          <a:xfrm>
            <a:off x="248098" y="3695924"/>
            <a:ext cx="8647804" cy="2255138"/>
            <a:chOff x="248098" y="2254852"/>
            <a:chExt cx="8647804" cy="2076826"/>
          </a:xfrm>
        </p:grpSpPr>
        <p:sp>
          <p:nvSpPr>
            <p:cNvPr id="18" name="Rounded Rectangle 17">
              <a:extLst>
                <a:ext uri="{FF2B5EF4-FFF2-40B4-BE49-F238E27FC236}">
                  <a16:creationId xmlns:a16="http://schemas.microsoft.com/office/drawing/2014/main" id="{0B77CAA5-0795-1DF3-03DC-782AC4B44D6C}"/>
                </a:ext>
              </a:extLst>
            </p:cNvPr>
            <p:cNvSpPr/>
            <p:nvPr/>
          </p:nvSpPr>
          <p:spPr>
            <a:xfrm>
              <a:off x="248098" y="2254852"/>
              <a:ext cx="8647804" cy="2076826"/>
            </a:xfrm>
            <a:prstGeom prst="roundRect">
              <a:avLst>
                <a:gd name="adj" fmla="val 3533"/>
              </a:avLst>
            </a:prstGeom>
            <a:solidFill>
              <a:srgbClr val="C5591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867D4723-F7D7-AECF-D8A6-389731D312BC}"/>
                </a:ext>
              </a:extLst>
            </p:cNvPr>
            <p:cNvSpPr/>
            <p:nvPr/>
          </p:nvSpPr>
          <p:spPr>
            <a:xfrm>
              <a:off x="398584" y="2754923"/>
              <a:ext cx="8382000" cy="146538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2F5597"/>
                </a:solidFill>
                <a:latin typeface="Cambria" panose="02040503050406030204" pitchFamily="18" charset="0"/>
              </a:endParaRPr>
            </a:p>
            <a:p>
              <a:pPr algn="ctr"/>
              <a:r>
                <a:rPr lang="en-US" b="1" dirty="0">
                  <a:solidFill>
                    <a:srgbClr val="2F5597"/>
                  </a:solidFill>
                  <a:latin typeface="Cambria" panose="02040503050406030204" pitchFamily="18" charset="0"/>
                </a:rPr>
                <a:t>216/272 </a:t>
              </a:r>
              <a:r>
                <a:rPr lang="en-US" dirty="0">
                  <a:solidFill>
                    <a:schemeClr val="tx1"/>
                  </a:solidFill>
                  <a:latin typeface="Cambria" panose="02040503050406030204" pitchFamily="18" charset="0"/>
                </a:rPr>
                <a:t>tested DRAM chips </a:t>
              </a:r>
              <a:r>
                <a:rPr lang="en-US" b="1" dirty="0">
                  <a:solidFill>
                    <a:srgbClr val="00B050"/>
                  </a:solidFill>
                  <a:latin typeface="Cambria" panose="02040503050406030204" pitchFamily="18" charset="0"/>
                </a:rPr>
                <a:t>reliably operate </a:t>
              </a:r>
              <a:r>
                <a:rPr lang="en-US" dirty="0">
                  <a:solidFill>
                    <a:schemeClr val="tx1"/>
                  </a:solidFill>
                  <a:latin typeface="Cambria" panose="02040503050406030204" pitchFamily="18" charset="0"/>
                </a:rPr>
                <a:t>using </a:t>
              </a:r>
              <a:r>
                <a:rPr lang="en-US" b="1" dirty="0">
                  <a:solidFill>
                    <a:srgbClr val="C00000"/>
                  </a:solidFill>
                  <a:latin typeface="Cambria" panose="02040503050406030204" pitchFamily="18" charset="0"/>
                </a:rPr>
                <a:t>nominal refresh rate</a:t>
              </a:r>
              <a:br>
                <a:rPr lang="en-US" b="1" dirty="0">
                  <a:solidFill>
                    <a:srgbClr val="2F5597"/>
                  </a:solidFill>
                  <a:latin typeface="Cambria" panose="02040503050406030204" pitchFamily="18" charset="0"/>
                </a:rPr>
              </a:br>
              <a:r>
                <a:rPr lang="en-US" dirty="0">
                  <a:solidFill>
                    <a:schemeClr val="tx1"/>
                  </a:solidFill>
                  <a:latin typeface="Cambria" panose="02040503050406030204" pitchFamily="18" charset="0"/>
                </a:rPr>
                <a:t>due to the </a:t>
              </a:r>
              <a:r>
                <a:rPr lang="en-US" b="1" dirty="0">
                  <a:solidFill>
                    <a:schemeClr val="tx1"/>
                  </a:solidFill>
                  <a:latin typeface="Cambria" panose="02040503050406030204" pitchFamily="18" charset="0"/>
                </a:rPr>
                <a:t>built-in safety margins </a:t>
              </a:r>
              <a:r>
                <a:rPr lang="en-US" dirty="0">
                  <a:solidFill>
                    <a:schemeClr val="tx1"/>
                  </a:solidFill>
                  <a:latin typeface="Cambria" panose="02040503050406030204" pitchFamily="18" charset="0"/>
                </a:rPr>
                <a:t>(</a:t>
              </a:r>
              <a:r>
                <a:rPr lang="en-US" dirty="0" err="1">
                  <a:solidFill>
                    <a:schemeClr val="tx1"/>
                  </a:solidFill>
                  <a:latin typeface="Cambria" panose="02040503050406030204" pitchFamily="18" charset="0"/>
                </a:rPr>
                <a:t>guardbands</a:t>
              </a:r>
              <a:r>
                <a:rPr lang="en-US" dirty="0">
                  <a:solidFill>
                    <a:schemeClr val="tx1"/>
                  </a:solidFill>
                  <a:latin typeface="Cambria" panose="02040503050406030204" pitchFamily="18" charset="0"/>
                </a:rPr>
                <a:t>)</a:t>
              </a:r>
            </a:p>
            <a:p>
              <a:pPr algn="ctr"/>
              <a:endParaRPr lang="en-US" b="1" dirty="0">
                <a:solidFill>
                  <a:srgbClr val="2F5597"/>
                </a:solidFill>
                <a:latin typeface="Cambria" panose="02040503050406030204" pitchFamily="18" charset="0"/>
              </a:endParaRPr>
            </a:p>
            <a:p>
              <a:pPr algn="ctr"/>
              <a:r>
                <a:rPr lang="en-US" b="1" dirty="0">
                  <a:solidFill>
                    <a:srgbClr val="2F5597"/>
                  </a:solidFill>
                  <a:latin typeface="Cambria" panose="02040503050406030204" pitchFamily="18" charset="0"/>
                </a:rPr>
                <a:t>56/272</a:t>
              </a:r>
              <a:r>
                <a:rPr lang="en-US" b="1" dirty="0">
                  <a:solidFill>
                    <a:srgbClr val="0070C0"/>
                  </a:solidFill>
                  <a:latin typeface="Cambria" panose="02040503050406030204" pitchFamily="18" charset="0"/>
                </a:rPr>
                <a:t> </a:t>
              </a:r>
              <a:r>
                <a:rPr lang="en-US" dirty="0">
                  <a:solidFill>
                    <a:schemeClr val="tx1"/>
                  </a:solidFill>
                  <a:latin typeface="Cambria" panose="02040503050406030204" pitchFamily="18" charset="0"/>
                </a:rPr>
                <a:t>tested DRAM chips can </a:t>
              </a:r>
              <a:r>
                <a:rPr lang="en-US" b="1" dirty="0">
                  <a:solidFill>
                    <a:srgbClr val="00B050"/>
                  </a:solidFill>
                  <a:latin typeface="Cambria" panose="02040503050406030204" pitchFamily="18" charset="0"/>
                </a:rPr>
                <a:t>reliably operate </a:t>
              </a:r>
              <a:br>
                <a:rPr lang="en-US" b="1" dirty="0">
                  <a:solidFill>
                    <a:srgbClr val="00B050"/>
                  </a:solidFill>
                  <a:latin typeface="Cambria" panose="02040503050406030204" pitchFamily="18" charset="0"/>
                </a:rPr>
              </a:br>
              <a:r>
                <a:rPr lang="en-US" dirty="0">
                  <a:solidFill>
                    <a:schemeClr val="tx1"/>
                  </a:solidFill>
                  <a:latin typeface="Cambria" panose="02040503050406030204" pitchFamily="18" charset="0"/>
                </a:rPr>
                <a:t>using </a:t>
              </a:r>
              <a:r>
                <a:rPr lang="en-US" b="1" dirty="0">
                  <a:solidFill>
                    <a:srgbClr val="2F5597"/>
                  </a:solidFill>
                  <a:latin typeface="Cambria" panose="02040503050406030204" pitchFamily="18" charset="0"/>
                </a:rPr>
                <a:t>single-error-correction ECC </a:t>
              </a:r>
              <a:r>
                <a:rPr lang="en-US" i="1" dirty="0">
                  <a:solidFill>
                    <a:schemeClr val="tx1"/>
                  </a:solidFill>
                  <a:latin typeface="Cambria" panose="02040503050406030204" pitchFamily="18" charset="0"/>
                </a:rPr>
                <a:t>or</a:t>
              </a:r>
              <a:r>
                <a:rPr lang="en-US" dirty="0">
                  <a:solidFill>
                    <a:schemeClr val="tx1"/>
                  </a:solidFill>
                  <a:latin typeface="Cambria" panose="02040503050406030204" pitchFamily="18" charset="0"/>
                </a:rPr>
                <a:t> </a:t>
              </a:r>
              <a:r>
                <a:rPr lang="en-US" b="1" dirty="0">
                  <a:solidFill>
                    <a:schemeClr val="tx1"/>
                  </a:solidFill>
                  <a:latin typeface="Cambria" panose="02040503050406030204" pitchFamily="18" charset="0"/>
                </a:rPr>
                <a:t>2x the refresh rate </a:t>
              </a:r>
              <a:r>
                <a:rPr lang="en-US" dirty="0">
                  <a:solidFill>
                    <a:schemeClr val="tx1"/>
                  </a:solidFill>
                  <a:latin typeface="Cambria" panose="02040503050406030204" pitchFamily="18" charset="0"/>
                </a:rPr>
                <a:t>for </a:t>
              </a:r>
              <a:r>
                <a:rPr lang="en-US" b="1" i="1" dirty="0">
                  <a:solidFill>
                    <a:srgbClr val="7030A0"/>
                  </a:solidFill>
                  <a:latin typeface="Cambria" panose="02040503050406030204" pitchFamily="18" charset="0"/>
                </a:rPr>
                <a:t>only</a:t>
              </a:r>
              <a:r>
                <a:rPr lang="en-US" dirty="0">
                  <a:solidFill>
                    <a:schemeClr val="tx1"/>
                  </a:solidFill>
                  <a:latin typeface="Cambria" panose="02040503050406030204" pitchFamily="18" charset="0"/>
                </a:rPr>
                <a:t> </a:t>
              </a:r>
              <a:r>
                <a:rPr lang="en-US" b="1" dirty="0">
                  <a:solidFill>
                    <a:srgbClr val="7030A0"/>
                  </a:solidFill>
                  <a:latin typeface="Cambria" panose="02040503050406030204" pitchFamily="18" charset="0"/>
                </a:rPr>
                <a:t>16.4% of rows</a:t>
              </a:r>
            </a:p>
            <a:p>
              <a:pPr algn="ctr"/>
              <a:endParaRPr lang="en-US" b="1" dirty="0">
                <a:solidFill>
                  <a:schemeClr val="tx1"/>
                </a:solidFill>
                <a:latin typeface="Cambria" panose="02040503050406030204" pitchFamily="18" charset="0"/>
              </a:endParaRPr>
            </a:p>
          </p:txBody>
        </p:sp>
        <p:sp>
          <p:nvSpPr>
            <p:cNvPr id="20" name="TextBox 19">
              <a:extLst>
                <a:ext uri="{FF2B5EF4-FFF2-40B4-BE49-F238E27FC236}">
                  <a16:creationId xmlns:a16="http://schemas.microsoft.com/office/drawing/2014/main" id="{DC4946DB-1A4B-A6BD-33BE-55C6C57A7FD3}"/>
                </a:ext>
              </a:extLst>
            </p:cNvPr>
            <p:cNvSpPr txBox="1"/>
            <p:nvPr/>
          </p:nvSpPr>
          <p:spPr>
            <a:xfrm>
              <a:off x="398584" y="2284459"/>
              <a:ext cx="8382000" cy="425162"/>
            </a:xfrm>
            <a:prstGeom prst="rect">
              <a:avLst/>
            </a:prstGeom>
            <a:noFill/>
          </p:spPr>
          <p:txBody>
            <a:bodyPr wrap="square" rtlCol="0">
              <a:spAutoFit/>
            </a:bodyPr>
            <a:lstStyle/>
            <a:p>
              <a:pPr algn="ctr"/>
              <a:r>
                <a:rPr lang="en-US" sz="2400" b="1" dirty="0">
                  <a:solidFill>
                    <a:schemeClr val="bg1"/>
                  </a:solidFill>
                  <a:latin typeface="Cambria" panose="02040503050406030204" pitchFamily="18" charset="0"/>
                </a:rPr>
                <a:t>Takeaway 3</a:t>
              </a:r>
            </a:p>
          </p:txBody>
        </p:sp>
      </p:grpSp>
      <p:sp>
        <p:nvSpPr>
          <p:cNvPr id="3" name="Rectangle 2">
            <a:extLst>
              <a:ext uri="{FF2B5EF4-FFF2-40B4-BE49-F238E27FC236}">
                <a16:creationId xmlns:a16="http://schemas.microsoft.com/office/drawing/2014/main" id="{A4B90B35-3E88-96F7-FAF0-F22228429248}"/>
              </a:ext>
            </a:extLst>
          </p:cNvPr>
          <p:cNvSpPr/>
          <p:nvPr/>
        </p:nvSpPr>
        <p:spPr>
          <a:xfrm>
            <a:off x="0" y="3429000"/>
            <a:ext cx="9144000" cy="276606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770F8848-7A28-3E15-765D-FB4B441D1B31}"/>
              </a:ext>
            </a:extLst>
          </p:cNvPr>
          <p:cNvGrpSpPr/>
          <p:nvPr/>
        </p:nvGrpSpPr>
        <p:grpSpPr>
          <a:xfrm>
            <a:off x="248098" y="3695924"/>
            <a:ext cx="8647804" cy="2255138"/>
            <a:chOff x="248098" y="2254852"/>
            <a:chExt cx="8647804" cy="2076826"/>
          </a:xfrm>
        </p:grpSpPr>
        <p:sp>
          <p:nvSpPr>
            <p:cNvPr id="14" name="Rounded Rectangle 13">
              <a:extLst>
                <a:ext uri="{FF2B5EF4-FFF2-40B4-BE49-F238E27FC236}">
                  <a16:creationId xmlns:a16="http://schemas.microsoft.com/office/drawing/2014/main" id="{325483C5-BB35-3F26-E59E-345613201983}"/>
                </a:ext>
              </a:extLst>
            </p:cNvPr>
            <p:cNvSpPr/>
            <p:nvPr/>
          </p:nvSpPr>
          <p:spPr>
            <a:xfrm>
              <a:off x="248098" y="2254852"/>
              <a:ext cx="8647804" cy="2076826"/>
            </a:xfrm>
            <a:prstGeom prst="roundRect">
              <a:avLst>
                <a:gd name="adj" fmla="val 3533"/>
              </a:avLst>
            </a:prstGeom>
            <a:solidFill>
              <a:srgbClr val="C5591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90CAB00-2C3A-42B7-B2D7-987C7D67C372}"/>
                </a:ext>
              </a:extLst>
            </p:cNvPr>
            <p:cNvSpPr/>
            <p:nvPr/>
          </p:nvSpPr>
          <p:spPr>
            <a:xfrm>
              <a:off x="398584" y="2754923"/>
              <a:ext cx="8382000" cy="146538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2F5597"/>
                </a:solidFill>
                <a:latin typeface="Cambria" panose="02040503050406030204" pitchFamily="18" charset="0"/>
              </a:endParaRPr>
            </a:p>
            <a:p>
              <a:pPr algn="ctr"/>
              <a:r>
                <a:rPr lang="en-US" b="1" dirty="0">
                  <a:solidFill>
                    <a:srgbClr val="2F5597"/>
                  </a:solidFill>
                  <a:latin typeface="Cambria" panose="02040503050406030204" pitchFamily="18" charset="0"/>
                </a:rPr>
                <a:t>216/272 </a:t>
              </a:r>
              <a:r>
                <a:rPr lang="en-US" dirty="0">
                  <a:solidFill>
                    <a:schemeClr val="tx1"/>
                  </a:solidFill>
                  <a:latin typeface="Cambria" panose="02040503050406030204" pitchFamily="18" charset="0"/>
                </a:rPr>
                <a:t>tested DRAM chips </a:t>
              </a:r>
              <a:r>
                <a:rPr lang="en-US" b="1" dirty="0">
                  <a:solidFill>
                    <a:srgbClr val="00B050"/>
                  </a:solidFill>
                  <a:latin typeface="Cambria" panose="02040503050406030204" pitchFamily="18" charset="0"/>
                </a:rPr>
                <a:t>reliably operate </a:t>
              </a:r>
              <a:r>
                <a:rPr lang="en-US" dirty="0">
                  <a:solidFill>
                    <a:schemeClr val="tx1"/>
                  </a:solidFill>
                  <a:latin typeface="Cambria" panose="02040503050406030204" pitchFamily="18" charset="0"/>
                </a:rPr>
                <a:t>using </a:t>
              </a:r>
              <a:r>
                <a:rPr lang="en-US" b="1" dirty="0">
                  <a:solidFill>
                    <a:srgbClr val="C00000"/>
                  </a:solidFill>
                  <a:latin typeface="Cambria" panose="02040503050406030204" pitchFamily="18" charset="0"/>
                </a:rPr>
                <a:t>nominal refresh rate</a:t>
              </a:r>
              <a:br>
                <a:rPr lang="en-US" b="1" dirty="0">
                  <a:solidFill>
                    <a:srgbClr val="2F5597"/>
                  </a:solidFill>
                  <a:latin typeface="Cambria" panose="02040503050406030204" pitchFamily="18" charset="0"/>
                </a:rPr>
              </a:br>
              <a:r>
                <a:rPr lang="en-US" dirty="0">
                  <a:solidFill>
                    <a:schemeClr val="tx1"/>
                  </a:solidFill>
                  <a:latin typeface="Cambria" panose="02040503050406030204" pitchFamily="18" charset="0"/>
                </a:rPr>
                <a:t>due to the </a:t>
              </a:r>
              <a:r>
                <a:rPr lang="en-US" b="1" dirty="0">
                  <a:solidFill>
                    <a:schemeClr val="tx1"/>
                  </a:solidFill>
                  <a:latin typeface="Cambria" panose="02040503050406030204" pitchFamily="18" charset="0"/>
                </a:rPr>
                <a:t>built-in safety margins </a:t>
              </a:r>
              <a:r>
                <a:rPr lang="en-US" dirty="0">
                  <a:solidFill>
                    <a:schemeClr val="tx1"/>
                  </a:solidFill>
                  <a:latin typeface="Cambria" panose="02040503050406030204" pitchFamily="18" charset="0"/>
                </a:rPr>
                <a:t>(</a:t>
              </a:r>
              <a:r>
                <a:rPr lang="en-US" dirty="0" err="1">
                  <a:solidFill>
                    <a:schemeClr val="tx1"/>
                  </a:solidFill>
                  <a:latin typeface="Cambria" panose="02040503050406030204" pitchFamily="18" charset="0"/>
                </a:rPr>
                <a:t>guardbands</a:t>
              </a:r>
              <a:r>
                <a:rPr lang="en-US" dirty="0">
                  <a:solidFill>
                    <a:schemeClr val="tx1"/>
                  </a:solidFill>
                  <a:latin typeface="Cambria" panose="02040503050406030204" pitchFamily="18" charset="0"/>
                </a:rPr>
                <a:t>)</a:t>
              </a:r>
            </a:p>
            <a:p>
              <a:pPr algn="ctr"/>
              <a:endParaRPr lang="en-US" b="1" dirty="0">
                <a:solidFill>
                  <a:srgbClr val="2F5597"/>
                </a:solidFill>
                <a:latin typeface="Cambria" panose="02040503050406030204" pitchFamily="18" charset="0"/>
              </a:endParaRPr>
            </a:p>
            <a:p>
              <a:pPr algn="ctr"/>
              <a:r>
                <a:rPr lang="en-US" b="1" dirty="0">
                  <a:solidFill>
                    <a:srgbClr val="2F5597"/>
                  </a:solidFill>
                  <a:latin typeface="Cambria" panose="02040503050406030204" pitchFamily="18" charset="0"/>
                </a:rPr>
                <a:t>56/272</a:t>
              </a:r>
              <a:r>
                <a:rPr lang="en-US" b="1" dirty="0">
                  <a:solidFill>
                    <a:srgbClr val="0070C0"/>
                  </a:solidFill>
                  <a:latin typeface="Cambria" panose="02040503050406030204" pitchFamily="18" charset="0"/>
                </a:rPr>
                <a:t> </a:t>
              </a:r>
              <a:r>
                <a:rPr lang="en-US" dirty="0">
                  <a:solidFill>
                    <a:schemeClr val="tx1"/>
                  </a:solidFill>
                  <a:latin typeface="Cambria" panose="02040503050406030204" pitchFamily="18" charset="0"/>
                </a:rPr>
                <a:t>tested DRAM chips can </a:t>
              </a:r>
              <a:r>
                <a:rPr lang="en-US" b="1" dirty="0">
                  <a:solidFill>
                    <a:srgbClr val="00B050"/>
                  </a:solidFill>
                  <a:latin typeface="Cambria" panose="02040503050406030204" pitchFamily="18" charset="0"/>
                </a:rPr>
                <a:t>reliably operate </a:t>
              </a:r>
              <a:br>
                <a:rPr lang="en-US" b="1" dirty="0">
                  <a:solidFill>
                    <a:srgbClr val="00B050"/>
                  </a:solidFill>
                  <a:latin typeface="Cambria" panose="02040503050406030204" pitchFamily="18" charset="0"/>
                </a:rPr>
              </a:br>
              <a:r>
                <a:rPr lang="en-US" dirty="0">
                  <a:solidFill>
                    <a:schemeClr val="tx1"/>
                  </a:solidFill>
                  <a:latin typeface="Cambria" panose="02040503050406030204" pitchFamily="18" charset="0"/>
                </a:rPr>
                <a:t>using </a:t>
              </a:r>
              <a:r>
                <a:rPr lang="en-US" b="1" dirty="0">
                  <a:solidFill>
                    <a:srgbClr val="2F5597"/>
                  </a:solidFill>
                  <a:latin typeface="Cambria" panose="02040503050406030204" pitchFamily="18" charset="0"/>
                </a:rPr>
                <a:t>single-error-correction ECC </a:t>
              </a:r>
              <a:r>
                <a:rPr lang="en-US" i="1" dirty="0">
                  <a:solidFill>
                    <a:schemeClr val="tx1"/>
                  </a:solidFill>
                  <a:latin typeface="Cambria" panose="02040503050406030204" pitchFamily="18" charset="0"/>
                </a:rPr>
                <a:t>or</a:t>
              </a:r>
              <a:r>
                <a:rPr lang="en-US" dirty="0">
                  <a:solidFill>
                    <a:schemeClr val="tx1"/>
                  </a:solidFill>
                  <a:latin typeface="Cambria" panose="02040503050406030204" pitchFamily="18" charset="0"/>
                </a:rPr>
                <a:t> </a:t>
              </a:r>
              <a:r>
                <a:rPr lang="en-US" b="1" dirty="0">
                  <a:solidFill>
                    <a:schemeClr val="tx1"/>
                  </a:solidFill>
                  <a:latin typeface="Cambria" panose="02040503050406030204" pitchFamily="18" charset="0"/>
                </a:rPr>
                <a:t>2x the refresh rate </a:t>
              </a:r>
              <a:r>
                <a:rPr lang="en-US" dirty="0">
                  <a:solidFill>
                    <a:schemeClr val="tx1"/>
                  </a:solidFill>
                  <a:latin typeface="Cambria" panose="02040503050406030204" pitchFamily="18" charset="0"/>
                </a:rPr>
                <a:t>for </a:t>
              </a:r>
              <a:r>
                <a:rPr lang="en-US" b="1" i="1" dirty="0">
                  <a:solidFill>
                    <a:srgbClr val="7030A0"/>
                  </a:solidFill>
                  <a:latin typeface="Cambria" panose="02040503050406030204" pitchFamily="18" charset="0"/>
                </a:rPr>
                <a:t>only</a:t>
              </a:r>
              <a:r>
                <a:rPr lang="en-US" dirty="0">
                  <a:solidFill>
                    <a:schemeClr val="tx1"/>
                  </a:solidFill>
                  <a:latin typeface="Cambria" panose="02040503050406030204" pitchFamily="18" charset="0"/>
                </a:rPr>
                <a:t> </a:t>
              </a:r>
              <a:r>
                <a:rPr lang="en-US" b="1" dirty="0">
                  <a:solidFill>
                    <a:srgbClr val="7030A0"/>
                  </a:solidFill>
                  <a:latin typeface="Cambria" panose="02040503050406030204" pitchFamily="18" charset="0"/>
                </a:rPr>
                <a:t>16.4% of rows</a:t>
              </a:r>
            </a:p>
            <a:p>
              <a:pPr algn="ctr"/>
              <a:endParaRPr lang="en-US" b="1" dirty="0">
                <a:solidFill>
                  <a:schemeClr val="tx1"/>
                </a:solidFill>
                <a:latin typeface="Cambria" panose="02040503050406030204" pitchFamily="18" charset="0"/>
              </a:endParaRPr>
            </a:p>
          </p:txBody>
        </p:sp>
        <p:sp>
          <p:nvSpPr>
            <p:cNvPr id="16" name="TextBox 15">
              <a:extLst>
                <a:ext uri="{FF2B5EF4-FFF2-40B4-BE49-F238E27FC236}">
                  <a16:creationId xmlns:a16="http://schemas.microsoft.com/office/drawing/2014/main" id="{ABF6D67B-A89A-F904-F6F9-D098C3A3E2ED}"/>
                </a:ext>
              </a:extLst>
            </p:cNvPr>
            <p:cNvSpPr txBox="1"/>
            <p:nvPr/>
          </p:nvSpPr>
          <p:spPr>
            <a:xfrm>
              <a:off x="398584" y="2284459"/>
              <a:ext cx="8382000" cy="425162"/>
            </a:xfrm>
            <a:prstGeom prst="rect">
              <a:avLst/>
            </a:prstGeom>
            <a:noFill/>
          </p:spPr>
          <p:txBody>
            <a:bodyPr wrap="square" rtlCol="0">
              <a:spAutoFit/>
            </a:bodyPr>
            <a:lstStyle/>
            <a:p>
              <a:pPr algn="ctr"/>
              <a:r>
                <a:rPr lang="en-US" sz="2400" b="1" dirty="0">
                  <a:solidFill>
                    <a:schemeClr val="bg1"/>
                  </a:solidFill>
                  <a:latin typeface="Cambria" panose="02040503050406030204" pitchFamily="18" charset="0"/>
                </a:rPr>
                <a:t>Takeaway 3</a:t>
              </a:r>
            </a:p>
          </p:txBody>
        </p:sp>
      </p:grpSp>
    </p:spTree>
    <p:extLst>
      <p:ext uri="{BB962C8B-B14F-4D97-AF65-F5344CB8AC3E}">
        <p14:creationId xmlns:p14="http://schemas.microsoft.com/office/powerpoint/2010/main" val="306973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74BF856-AE64-824C-82C3-B2320E69618B}"/>
              </a:ext>
            </a:extLst>
          </p:cNvPr>
          <p:cNvPicPr>
            <a:picLocks noChangeAspect="1"/>
          </p:cNvPicPr>
          <p:nvPr/>
        </p:nvPicPr>
        <p:blipFill rotWithShape="1">
          <a:blip r:embed="rId3">
            <a:extLst>
              <a:ext uri="{28A0092B-C50C-407E-A947-70E740481C1C}">
                <a14:useLocalDpi xmlns:a14="http://schemas.microsoft.com/office/drawing/2010/main" val="0"/>
              </a:ext>
            </a:extLst>
          </a:blip>
          <a:srcRect l="70" r="-2286"/>
          <a:stretch/>
        </p:blipFill>
        <p:spPr>
          <a:xfrm>
            <a:off x="3076764" y="1186332"/>
            <a:ext cx="2916000" cy="2609749"/>
          </a:xfrm>
          <a:prstGeom prst="rect">
            <a:avLst/>
          </a:prstGeom>
        </p:spPr>
      </p:pic>
      <p:sp>
        <p:nvSpPr>
          <p:cNvPr id="11" name="TextBox 10">
            <a:extLst>
              <a:ext uri="{FF2B5EF4-FFF2-40B4-BE49-F238E27FC236}">
                <a16:creationId xmlns:a16="http://schemas.microsoft.com/office/drawing/2014/main" id="{9BCEC5A3-479A-5541-8294-D2D82846756A}"/>
              </a:ext>
            </a:extLst>
          </p:cNvPr>
          <p:cNvSpPr txBox="1"/>
          <p:nvPr/>
        </p:nvSpPr>
        <p:spPr>
          <a:xfrm>
            <a:off x="2778897" y="4077969"/>
            <a:ext cx="3586203" cy="461665"/>
          </a:xfrm>
          <a:prstGeom prst="rect">
            <a:avLst/>
          </a:prstGeom>
          <a:solidFill>
            <a:schemeClr val="bg1"/>
          </a:solidFill>
        </p:spPr>
        <p:txBody>
          <a:bodyPr wrap="square" rtlCol="0">
            <a:spAutoFit/>
          </a:bodyPr>
          <a:lstStyle/>
          <a:p>
            <a:pPr algn="ctr"/>
            <a:r>
              <a:rPr lang="en-US" sz="2400" dirty="0" err="1">
                <a:latin typeface="Cambria" panose="02040503050406030204" pitchFamily="18" charset="0"/>
              </a:rPr>
              <a:t>Wordline</a:t>
            </a:r>
            <a:r>
              <a:rPr lang="en-US" sz="2400" dirty="0">
                <a:latin typeface="Cambria" panose="02040503050406030204" pitchFamily="18" charset="0"/>
              </a:rPr>
              <a:t> Voltage: VPP (V)</a:t>
            </a:r>
          </a:p>
        </p:txBody>
      </p:sp>
      <p:sp>
        <p:nvSpPr>
          <p:cNvPr id="12" name="TextBox 11">
            <a:extLst>
              <a:ext uri="{FF2B5EF4-FFF2-40B4-BE49-F238E27FC236}">
                <a16:creationId xmlns:a16="http://schemas.microsoft.com/office/drawing/2014/main" id="{E4193640-E44A-9543-9FEA-E8BDD6C9D4AD}"/>
              </a:ext>
            </a:extLst>
          </p:cNvPr>
          <p:cNvSpPr txBox="1"/>
          <p:nvPr/>
        </p:nvSpPr>
        <p:spPr>
          <a:xfrm rot="16200000">
            <a:off x="804314" y="2112196"/>
            <a:ext cx="2817748" cy="830997"/>
          </a:xfrm>
          <a:prstGeom prst="rect">
            <a:avLst/>
          </a:prstGeom>
          <a:solidFill>
            <a:schemeClr val="bg1"/>
          </a:solidFill>
        </p:spPr>
        <p:txBody>
          <a:bodyPr wrap="square" rtlCol="0">
            <a:spAutoFit/>
          </a:bodyPr>
          <a:lstStyle/>
          <a:p>
            <a:pPr algn="ctr"/>
            <a:r>
              <a:rPr lang="en-US" sz="2400" dirty="0">
                <a:latin typeface="Cambria" panose="02040503050406030204" pitchFamily="18" charset="0"/>
              </a:rPr>
              <a:t>Row Activation</a:t>
            </a:r>
          </a:p>
          <a:p>
            <a:pPr algn="ctr"/>
            <a:r>
              <a:rPr lang="en-US" sz="2400" dirty="0">
                <a:latin typeface="Cambria" panose="02040503050406030204" pitchFamily="18" charset="0"/>
              </a:rPr>
              <a:t>Latency (</a:t>
            </a:r>
            <a:r>
              <a:rPr lang="en-US" sz="2400" i="1" dirty="0" err="1">
                <a:latin typeface="Cambria" panose="02040503050406030204" pitchFamily="18" charset="0"/>
              </a:rPr>
              <a:t>t</a:t>
            </a:r>
            <a:r>
              <a:rPr lang="en-US" sz="2400" i="1" baseline="-25000" dirty="0" err="1">
                <a:latin typeface="Cambria" panose="02040503050406030204" pitchFamily="18" charset="0"/>
              </a:rPr>
              <a:t>RCD</a:t>
            </a:r>
            <a:r>
              <a:rPr lang="en-US" sz="2400" dirty="0">
                <a:latin typeface="Cambria" panose="02040503050406030204" pitchFamily="18" charset="0"/>
              </a:rPr>
              <a:t>)</a:t>
            </a:r>
            <a:endParaRPr lang="en-US" sz="2400" i="1" baseline="-25000" dirty="0">
              <a:latin typeface="Cambria" panose="02040503050406030204" pitchFamily="18" charset="0"/>
            </a:endParaRPr>
          </a:p>
        </p:txBody>
      </p:sp>
      <p:sp>
        <p:nvSpPr>
          <p:cNvPr id="22" name="Title 1">
            <a:extLst>
              <a:ext uri="{FF2B5EF4-FFF2-40B4-BE49-F238E27FC236}">
                <a16:creationId xmlns:a16="http://schemas.microsoft.com/office/drawing/2014/main" id="{1DAF10B2-6571-5A4E-B3FB-A38CB7194DF3}"/>
              </a:ext>
            </a:extLst>
          </p:cNvPr>
          <p:cNvSpPr>
            <a:spLocks noGrp="1"/>
          </p:cNvSpPr>
          <p:nvPr>
            <p:ph type="title"/>
          </p:nvPr>
        </p:nvSpPr>
        <p:spPr>
          <a:xfrm>
            <a:off x="189560" y="0"/>
            <a:ext cx="8798061" cy="770467"/>
          </a:xfrm>
        </p:spPr>
        <p:txBody>
          <a:bodyPr>
            <a:normAutofit/>
          </a:bodyPr>
          <a:lstStyle/>
          <a:p>
            <a:r>
              <a:rPr lang="en-US" sz="2800" dirty="0" err="1"/>
              <a:t>Wordline</a:t>
            </a:r>
            <a:r>
              <a:rPr lang="en-US" sz="2800" dirty="0"/>
              <a:t> Voltage’s Effect on Row Activation Latency</a:t>
            </a:r>
          </a:p>
        </p:txBody>
      </p:sp>
      <p:sp>
        <p:nvSpPr>
          <p:cNvPr id="18" name="TextBox 17">
            <a:extLst>
              <a:ext uri="{FF2B5EF4-FFF2-40B4-BE49-F238E27FC236}">
                <a16:creationId xmlns:a16="http://schemas.microsoft.com/office/drawing/2014/main" id="{AC8809E0-0AC6-A9C6-FC83-ECA04CAFAC57}"/>
              </a:ext>
            </a:extLst>
          </p:cNvPr>
          <p:cNvSpPr txBox="1"/>
          <p:nvPr/>
        </p:nvSpPr>
        <p:spPr>
          <a:xfrm>
            <a:off x="2504887" y="1012521"/>
            <a:ext cx="609735" cy="2923877"/>
          </a:xfrm>
          <a:prstGeom prst="rect">
            <a:avLst/>
          </a:prstGeom>
          <a:noFill/>
        </p:spPr>
        <p:txBody>
          <a:bodyPr wrap="square" rtlCol="0">
            <a:spAutoFit/>
          </a:bodyPr>
          <a:lstStyle/>
          <a:p>
            <a:pPr algn="r"/>
            <a:r>
              <a:rPr lang="en-US" sz="2400" dirty="0">
                <a:latin typeface="Cambria" panose="02040503050406030204" pitchFamily="18" charset="0"/>
              </a:rPr>
              <a:t>25</a:t>
            </a:r>
          </a:p>
          <a:p>
            <a:pPr algn="r"/>
            <a:endParaRPr lang="en-US" sz="300" dirty="0">
              <a:latin typeface="Cambria" panose="02040503050406030204" pitchFamily="18" charset="0"/>
            </a:endParaRPr>
          </a:p>
          <a:p>
            <a:pPr algn="r"/>
            <a:endParaRPr lang="en-US" sz="300" dirty="0">
              <a:latin typeface="Cambria" panose="02040503050406030204" pitchFamily="18" charset="0"/>
            </a:endParaRPr>
          </a:p>
          <a:p>
            <a:pPr algn="r"/>
            <a:endParaRPr lang="en-US" sz="300" dirty="0">
              <a:latin typeface="Cambria" panose="02040503050406030204" pitchFamily="18" charset="0"/>
            </a:endParaRPr>
          </a:p>
          <a:p>
            <a:pPr algn="r"/>
            <a:endParaRPr lang="en-US" sz="300" dirty="0">
              <a:latin typeface="Cambria" panose="02040503050406030204" pitchFamily="18" charset="0"/>
            </a:endParaRPr>
          </a:p>
          <a:p>
            <a:pPr algn="r"/>
            <a:endParaRPr lang="en-US" sz="300" dirty="0">
              <a:latin typeface="Cambria" panose="02040503050406030204" pitchFamily="18" charset="0"/>
            </a:endParaRPr>
          </a:p>
          <a:p>
            <a:pPr algn="r"/>
            <a:r>
              <a:rPr lang="en-US" sz="2400" dirty="0">
                <a:latin typeface="Cambria" panose="02040503050406030204" pitchFamily="18" charset="0"/>
              </a:rPr>
              <a:t>20</a:t>
            </a:r>
          </a:p>
          <a:p>
            <a:pPr algn="r"/>
            <a:endParaRPr lang="en-US" sz="300" dirty="0">
              <a:latin typeface="Cambria" panose="02040503050406030204" pitchFamily="18" charset="0"/>
            </a:endParaRPr>
          </a:p>
          <a:p>
            <a:pPr algn="r"/>
            <a:endParaRPr lang="en-US" sz="300" dirty="0">
              <a:latin typeface="Cambria" panose="02040503050406030204" pitchFamily="18" charset="0"/>
            </a:endParaRPr>
          </a:p>
          <a:p>
            <a:pPr algn="r"/>
            <a:endParaRPr lang="en-US" sz="300" dirty="0">
              <a:latin typeface="Cambria" panose="02040503050406030204" pitchFamily="18" charset="0"/>
            </a:endParaRPr>
          </a:p>
          <a:p>
            <a:pPr algn="r"/>
            <a:endParaRPr lang="en-US" sz="300" dirty="0">
              <a:latin typeface="Cambria" panose="02040503050406030204" pitchFamily="18" charset="0"/>
            </a:endParaRPr>
          </a:p>
          <a:p>
            <a:pPr algn="r"/>
            <a:endParaRPr lang="en-US" sz="300" dirty="0">
              <a:latin typeface="Cambria" panose="02040503050406030204" pitchFamily="18" charset="0"/>
            </a:endParaRPr>
          </a:p>
          <a:p>
            <a:pPr algn="r"/>
            <a:endParaRPr lang="en-US" sz="300" dirty="0">
              <a:latin typeface="Cambria" panose="02040503050406030204" pitchFamily="18" charset="0"/>
            </a:endParaRPr>
          </a:p>
          <a:p>
            <a:pPr algn="r"/>
            <a:r>
              <a:rPr lang="en-US" sz="2400" dirty="0">
                <a:latin typeface="Cambria" panose="02040503050406030204" pitchFamily="18" charset="0"/>
              </a:rPr>
              <a:t>15</a:t>
            </a:r>
            <a:endParaRPr lang="en-US" sz="2400" dirty="0">
              <a:solidFill>
                <a:prstClr val="black"/>
              </a:solidFill>
              <a:latin typeface="Cambria" panose="02040503050406030204" pitchFamily="18" charset="0"/>
            </a:endParaRPr>
          </a:p>
          <a:p>
            <a:pPr lvl="0" algn="r"/>
            <a:endParaRPr lang="en-US" sz="300" dirty="0">
              <a:solidFill>
                <a:prstClr val="black"/>
              </a:solidFill>
              <a:latin typeface="Cambria" panose="02040503050406030204" pitchFamily="18" charset="0"/>
            </a:endParaRPr>
          </a:p>
          <a:p>
            <a:pPr lvl="0" algn="r"/>
            <a:endParaRPr lang="en-US" sz="300" dirty="0">
              <a:solidFill>
                <a:prstClr val="black"/>
              </a:solidFill>
              <a:latin typeface="Cambria" panose="02040503050406030204" pitchFamily="18" charset="0"/>
            </a:endParaRPr>
          </a:p>
          <a:p>
            <a:pPr lvl="0" algn="r"/>
            <a:endParaRPr lang="en-US" sz="300" dirty="0">
              <a:solidFill>
                <a:prstClr val="black"/>
              </a:solidFill>
              <a:latin typeface="Cambria" panose="02040503050406030204" pitchFamily="18" charset="0"/>
            </a:endParaRPr>
          </a:p>
          <a:p>
            <a:pPr lvl="0" algn="r"/>
            <a:endParaRPr lang="en-US" sz="300" dirty="0">
              <a:solidFill>
                <a:prstClr val="black"/>
              </a:solidFill>
              <a:latin typeface="Cambria" panose="02040503050406030204" pitchFamily="18" charset="0"/>
            </a:endParaRPr>
          </a:p>
          <a:p>
            <a:pPr lvl="0" algn="r"/>
            <a:endParaRPr lang="en-US" sz="300" dirty="0">
              <a:solidFill>
                <a:prstClr val="black"/>
              </a:solidFill>
              <a:latin typeface="Cambria" panose="02040503050406030204" pitchFamily="18" charset="0"/>
            </a:endParaRPr>
          </a:p>
          <a:p>
            <a:pPr algn="r"/>
            <a:r>
              <a:rPr lang="en-US" sz="2400" dirty="0">
                <a:latin typeface="Cambria" panose="02040503050406030204" pitchFamily="18" charset="0"/>
              </a:rPr>
              <a:t>10</a:t>
            </a:r>
          </a:p>
          <a:p>
            <a:pPr algn="r"/>
            <a:endParaRPr lang="en-US" sz="400" dirty="0">
              <a:latin typeface="Cambria" panose="02040503050406030204" pitchFamily="18" charset="0"/>
            </a:endParaRPr>
          </a:p>
          <a:p>
            <a:pPr algn="r"/>
            <a:endParaRPr lang="en-US" sz="400" dirty="0">
              <a:latin typeface="Cambria" panose="02040503050406030204" pitchFamily="18" charset="0"/>
            </a:endParaRPr>
          </a:p>
          <a:p>
            <a:pPr algn="r"/>
            <a:endParaRPr lang="en-US" sz="400" dirty="0">
              <a:latin typeface="Cambria" panose="02040503050406030204" pitchFamily="18" charset="0"/>
            </a:endParaRPr>
          </a:p>
          <a:p>
            <a:pPr algn="r"/>
            <a:endParaRPr lang="en-US" sz="400" dirty="0">
              <a:latin typeface="Cambria" panose="02040503050406030204" pitchFamily="18" charset="0"/>
            </a:endParaRPr>
          </a:p>
          <a:p>
            <a:pPr algn="r"/>
            <a:r>
              <a:rPr lang="en-US" sz="2400" dirty="0">
                <a:latin typeface="Cambria" panose="02040503050406030204" pitchFamily="18" charset="0"/>
              </a:rPr>
              <a:t>5</a:t>
            </a:r>
            <a:endParaRPr lang="en-US" sz="2800" dirty="0">
              <a:latin typeface="Cambria" panose="02040503050406030204" pitchFamily="18" charset="0"/>
            </a:endParaRPr>
          </a:p>
        </p:txBody>
      </p:sp>
      <p:sp>
        <p:nvSpPr>
          <p:cNvPr id="2" name="Rectangle 1">
            <a:extLst>
              <a:ext uri="{FF2B5EF4-FFF2-40B4-BE49-F238E27FC236}">
                <a16:creationId xmlns:a16="http://schemas.microsoft.com/office/drawing/2014/main" id="{26FC0F4F-6075-4D39-1F51-5739FDC28CFB}"/>
              </a:ext>
            </a:extLst>
          </p:cNvPr>
          <p:cNvSpPr/>
          <p:nvPr/>
        </p:nvSpPr>
        <p:spPr>
          <a:xfrm>
            <a:off x="3005846" y="3883169"/>
            <a:ext cx="3359254" cy="19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7E20B31-0FE0-0DAA-8CFA-AD14118B22D5}"/>
              </a:ext>
            </a:extLst>
          </p:cNvPr>
          <p:cNvSpPr txBox="1"/>
          <p:nvPr/>
        </p:nvSpPr>
        <p:spPr>
          <a:xfrm>
            <a:off x="2961458" y="3749664"/>
            <a:ext cx="3277562" cy="461665"/>
          </a:xfrm>
          <a:prstGeom prst="rect">
            <a:avLst/>
          </a:prstGeom>
          <a:noFill/>
        </p:spPr>
        <p:txBody>
          <a:bodyPr wrap="square" rtlCol="0">
            <a:spAutoFit/>
          </a:bodyPr>
          <a:lstStyle/>
          <a:p>
            <a:r>
              <a:rPr lang="en-US" sz="2400" dirty="0">
                <a:latin typeface="Cambria" panose="02040503050406030204" pitchFamily="18" charset="0"/>
              </a:rPr>
              <a:t>1.5  1.7  1.9  2.1  2.3  2.5</a:t>
            </a:r>
          </a:p>
        </p:txBody>
      </p:sp>
      <p:grpSp>
        <p:nvGrpSpPr>
          <p:cNvPr id="7" name="Group 6">
            <a:extLst>
              <a:ext uri="{FF2B5EF4-FFF2-40B4-BE49-F238E27FC236}">
                <a16:creationId xmlns:a16="http://schemas.microsoft.com/office/drawing/2014/main" id="{6B2CBA36-6197-2C77-1446-50B0AD368D61}"/>
              </a:ext>
            </a:extLst>
          </p:cNvPr>
          <p:cNvGrpSpPr/>
          <p:nvPr/>
        </p:nvGrpSpPr>
        <p:grpSpPr>
          <a:xfrm>
            <a:off x="293721" y="4651123"/>
            <a:ext cx="8556554" cy="1565849"/>
            <a:chOff x="293721" y="4651123"/>
            <a:chExt cx="8556554" cy="1565849"/>
          </a:xfrm>
        </p:grpSpPr>
        <p:sp>
          <p:nvSpPr>
            <p:cNvPr id="21" name="Rounded Rectangle 20">
              <a:extLst>
                <a:ext uri="{FF2B5EF4-FFF2-40B4-BE49-F238E27FC236}">
                  <a16:creationId xmlns:a16="http://schemas.microsoft.com/office/drawing/2014/main" id="{4EA18F79-8524-A1F2-EAEA-B2E8C35C0B81}"/>
                </a:ext>
              </a:extLst>
            </p:cNvPr>
            <p:cNvSpPr/>
            <p:nvPr/>
          </p:nvSpPr>
          <p:spPr>
            <a:xfrm>
              <a:off x="293721" y="4651123"/>
              <a:ext cx="8556554" cy="1565849"/>
            </a:xfrm>
            <a:prstGeom prst="roundRect">
              <a:avLst>
                <a:gd name="adj" fmla="val 7357"/>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chemeClr val="tx1"/>
                </a:solidFill>
              </a:endParaRPr>
            </a:p>
          </p:txBody>
        </p:sp>
        <p:sp>
          <p:nvSpPr>
            <p:cNvPr id="23" name="Round Same Side Corner Rectangle 22">
              <a:extLst>
                <a:ext uri="{FF2B5EF4-FFF2-40B4-BE49-F238E27FC236}">
                  <a16:creationId xmlns:a16="http://schemas.microsoft.com/office/drawing/2014/main" id="{DE7CDD69-AC5B-454E-12F0-360854D9B872}"/>
                </a:ext>
              </a:extLst>
            </p:cNvPr>
            <p:cNvSpPr/>
            <p:nvPr/>
          </p:nvSpPr>
          <p:spPr>
            <a:xfrm>
              <a:off x="293721" y="4651124"/>
              <a:ext cx="8556554" cy="219022"/>
            </a:xfrm>
            <a:prstGeom prst="round2SameRect">
              <a:avLst>
                <a:gd name="adj1" fmla="val 33688"/>
                <a:gd name="adj2" fmla="val 0"/>
              </a:avLst>
            </a:prstGeom>
            <a:solidFill>
              <a:srgbClr val="2D458A"/>
            </a:solid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algn="ctr"/>
              <a:r>
                <a:rPr lang="en-US" sz="1400" b="1" dirty="0">
                  <a:latin typeface="Cambria" panose="02040503050406030204" pitchFamily="18" charset="0"/>
                </a:rPr>
                <a:t>OBSERVATION 7</a:t>
              </a:r>
            </a:p>
          </p:txBody>
        </p:sp>
      </p:grpSp>
      <p:sp>
        <p:nvSpPr>
          <p:cNvPr id="24" name="TextBox 23">
            <a:extLst>
              <a:ext uri="{FF2B5EF4-FFF2-40B4-BE49-F238E27FC236}">
                <a16:creationId xmlns:a16="http://schemas.microsoft.com/office/drawing/2014/main" id="{F0D276EA-09A3-5F7E-23D3-AE86174CA055}"/>
              </a:ext>
            </a:extLst>
          </p:cNvPr>
          <p:cNvSpPr txBox="1"/>
          <p:nvPr/>
        </p:nvSpPr>
        <p:spPr>
          <a:xfrm>
            <a:off x="293721" y="4893533"/>
            <a:ext cx="8556554" cy="1323439"/>
          </a:xfrm>
          <a:prstGeom prst="rect">
            <a:avLst/>
          </a:prstGeom>
          <a:noFill/>
        </p:spPr>
        <p:txBody>
          <a:bodyPr wrap="square" lIns="180000" rtlCol="0">
            <a:spAutoFit/>
          </a:bodyPr>
          <a:lstStyle/>
          <a:p>
            <a:pPr algn="ctr"/>
            <a:r>
              <a:rPr lang="en-US" sz="2000" dirty="0">
                <a:latin typeface="Cambria"/>
                <a:ea typeface="Cambria"/>
              </a:rPr>
              <a:t>Row activation latency </a:t>
            </a:r>
            <a:r>
              <a:rPr lang="en-US" sz="2000" b="1" dirty="0">
                <a:solidFill>
                  <a:srgbClr val="C00000"/>
                </a:solidFill>
                <a:latin typeface="Cambria"/>
                <a:ea typeface="Cambria"/>
              </a:rPr>
              <a:t>increases</a:t>
            </a:r>
            <a:r>
              <a:rPr lang="en-US" sz="2000" b="1" dirty="0">
                <a:latin typeface="Cambria"/>
                <a:ea typeface="Cambria"/>
              </a:rPr>
              <a:t> </a:t>
            </a:r>
            <a:r>
              <a:rPr lang="en-US" sz="2000" dirty="0">
                <a:latin typeface="Cambria"/>
                <a:ea typeface="Cambria"/>
              </a:rPr>
              <a:t>with</a:t>
            </a:r>
            <a:r>
              <a:rPr lang="en-US" sz="2000" b="1" dirty="0">
                <a:latin typeface="Cambria"/>
                <a:ea typeface="Cambria"/>
              </a:rPr>
              <a:t> </a:t>
            </a:r>
            <a:r>
              <a:rPr lang="en-US" sz="2000" dirty="0">
                <a:latin typeface="Cambria"/>
                <a:ea typeface="Cambria"/>
              </a:rPr>
              <a:t>reduced</a:t>
            </a:r>
            <a:r>
              <a:rPr lang="en-US" sz="2000" b="1" dirty="0">
                <a:latin typeface="Cambria"/>
                <a:ea typeface="Cambria"/>
              </a:rPr>
              <a:t> </a:t>
            </a:r>
            <a:r>
              <a:rPr lang="en-US" sz="2000" b="1" dirty="0" err="1">
                <a:solidFill>
                  <a:srgbClr val="00B050"/>
                </a:solidFill>
                <a:latin typeface="Cambria"/>
                <a:ea typeface="Cambria"/>
              </a:rPr>
              <a:t>wordline</a:t>
            </a:r>
            <a:r>
              <a:rPr lang="en-US" sz="2000" b="1" dirty="0">
                <a:solidFill>
                  <a:srgbClr val="00B050"/>
                </a:solidFill>
                <a:latin typeface="Cambria"/>
                <a:ea typeface="Cambria"/>
              </a:rPr>
              <a:t> voltage</a:t>
            </a:r>
          </a:p>
          <a:p>
            <a:pPr algn="ctr"/>
            <a:endParaRPr lang="en-US" sz="2000" dirty="0">
              <a:latin typeface="Cambria"/>
              <a:ea typeface="Cambria"/>
            </a:endParaRPr>
          </a:p>
          <a:p>
            <a:pPr algn="ctr"/>
            <a:r>
              <a:rPr lang="en-US" sz="2000" b="1" dirty="0">
                <a:latin typeface="Cambria"/>
                <a:ea typeface="Cambria"/>
              </a:rPr>
              <a:t>208 out of 272</a:t>
            </a:r>
            <a:r>
              <a:rPr lang="en-US" sz="2000" dirty="0">
                <a:latin typeface="Cambria"/>
                <a:ea typeface="Cambria"/>
              </a:rPr>
              <a:t> DRAM chips complete row activation</a:t>
            </a:r>
            <a:br>
              <a:rPr lang="en-US" sz="2000" dirty="0">
                <a:latin typeface="Cambria"/>
                <a:ea typeface="Cambria"/>
              </a:rPr>
            </a:br>
            <a:r>
              <a:rPr lang="en-US" sz="2000" b="1" dirty="0">
                <a:solidFill>
                  <a:schemeClr val="accent5">
                    <a:lumMod val="75000"/>
                  </a:schemeClr>
                </a:solidFill>
                <a:latin typeface="Cambria"/>
                <a:ea typeface="Cambria"/>
              </a:rPr>
              <a:t>before the nominal activation latency</a:t>
            </a:r>
            <a:r>
              <a:rPr lang="en-US" sz="2000" dirty="0">
                <a:latin typeface="Cambria"/>
                <a:ea typeface="Cambria"/>
              </a:rPr>
              <a:t> </a:t>
            </a:r>
          </a:p>
        </p:txBody>
      </p:sp>
      <p:grpSp>
        <p:nvGrpSpPr>
          <p:cNvPr id="5" name="Group 4">
            <a:extLst>
              <a:ext uri="{FF2B5EF4-FFF2-40B4-BE49-F238E27FC236}">
                <a16:creationId xmlns:a16="http://schemas.microsoft.com/office/drawing/2014/main" id="{1524E8EB-5396-3C30-09C2-BA00049D4EBF}"/>
              </a:ext>
            </a:extLst>
          </p:cNvPr>
          <p:cNvGrpSpPr/>
          <p:nvPr/>
        </p:nvGrpSpPr>
        <p:grpSpPr>
          <a:xfrm>
            <a:off x="2650367" y="-1725405"/>
            <a:ext cx="6238353" cy="5406905"/>
            <a:chOff x="2650367" y="-1725405"/>
            <a:chExt cx="6238353" cy="5406905"/>
          </a:xfrm>
        </p:grpSpPr>
        <p:sp>
          <p:nvSpPr>
            <p:cNvPr id="10" name="Rectangle 9">
              <a:extLst>
                <a:ext uri="{FF2B5EF4-FFF2-40B4-BE49-F238E27FC236}">
                  <a16:creationId xmlns:a16="http://schemas.microsoft.com/office/drawing/2014/main" id="{1715220D-A7B3-FCF0-5160-6E22CE7ED8F7}"/>
                </a:ext>
              </a:extLst>
            </p:cNvPr>
            <p:cNvSpPr/>
            <p:nvPr/>
          </p:nvSpPr>
          <p:spPr>
            <a:xfrm>
              <a:off x="3229929" y="1280162"/>
              <a:ext cx="2641482" cy="2358014"/>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c 24">
              <a:extLst>
                <a:ext uri="{FF2B5EF4-FFF2-40B4-BE49-F238E27FC236}">
                  <a16:creationId xmlns:a16="http://schemas.microsoft.com/office/drawing/2014/main" id="{78C964FD-4164-822C-694C-46046F9B8F26}"/>
                </a:ext>
              </a:extLst>
            </p:cNvPr>
            <p:cNvSpPr/>
            <p:nvPr/>
          </p:nvSpPr>
          <p:spPr>
            <a:xfrm rot="9931532">
              <a:off x="2650367" y="-1725405"/>
              <a:ext cx="5133461" cy="4870138"/>
            </a:xfrm>
            <a:prstGeom prst="arc">
              <a:avLst>
                <a:gd name="adj1" fmla="val 17093678"/>
                <a:gd name="adj2" fmla="val 19367491"/>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 name="TextBox 25">
              <a:extLst>
                <a:ext uri="{FF2B5EF4-FFF2-40B4-BE49-F238E27FC236}">
                  <a16:creationId xmlns:a16="http://schemas.microsoft.com/office/drawing/2014/main" id="{2D7B8CC3-1C1E-5F96-6014-9EB73612849F}"/>
                </a:ext>
              </a:extLst>
            </p:cNvPr>
            <p:cNvSpPr txBox="1"/>
            <p:nvPr/>
          </p:nvSpPr>
          <p:spPr>
            <a:xfrm>
              <a:off x="6239020" y="3035169"/>
              <a:ext cx="2649700" cy="646331"/>
            </a:xfrm>
            <a:prstGeom prst="rect">
              <a:avLst/>
            </a:prstGeom>
            <a:noFill/>
          </p:spPr>
          <p:txBody>
            <a:bodyPr wrap="none" rtlCol="0">
              <a:spAutoFit/>
            </a:bodyPr>
            <a:lstStyle/>
            <a:p>
              <a:r>
                <a:rPr lang="en-US" i="1" dirty="0">
                  <a:solidFill>
                    <a:srgbClr val="C00000"/>
                  </a:solidFill>
                  <a:latin typeface="Cambria" panose="02040503050406030204" pitchFamily="18" charset="0"/>
                </a:rPr>
                <a:t>Row activation latency</a:t>
              </a:r>
              <a:br>
                <a:rPr lang="en-US" i="1" dirty="0">
                  <a:solidFill>
                    <a:srgbClr val="C00000"/>
                  </a:solidFill>
                  <a:latin typeface="Cambria" panose="02040503050406030204" pitchFamily="18" charset="0"/>
                </a:rPr>
              </a:br>
              <a:r>
                <a:rPr lang="en-US" dirty="0">
                  <a:solidFill>
                    <a:srgbClr val="C00000"/>
                  </a:solidFill>
                  <a:latin typeface="Cambria" panose="02040503050406030204" pitchFamily="18" charset="0"/>
                </a:rPr>
                <a:t>increases as </a:t>
              </a:r>
              <a:r>
                <a:rPr lang="en-US" i="1" dirty="0">
                  <a:solidFill>
                    <a:srgbClr val="C00000"/>
                  </a:solidFill>
                  <a:latin typeface="Cambria" panose="02040503050406030204" pitchFamily="18" charset="0"/>
                </a:rPr>
                <a:t>V</a:t>
              </a:r>
              <a:r>
                <a:rPr lang="en-US" i="1" baseline="-25000" dirty="0">
                  <a:solidFill>
                    <a:srgbClr val="C00000"/>
                  </a:solidFill>
                  <a:latin typeface="Cambria" panose="02040503050406030204" pitchFamily="18" charset="0"/>
                </a:rPr>
                <a:t>PP</a:t>
              </a:r>
              <a:r>
                <a:rPr lang="en-US" dirty="0">
                  <a:solidFill>
                    <a:srgbClr val="C00000"/>
                  </a:solidFill>
                  <a:latin typeface="Cambria" panose="02040503050406030204" pitchFamily="18" charset="0"/>
                </a:rPr>
                <a:t> reduces</a:t>
              </a:r>
            </a:p>
          </p:txBody>
        </p:sp>
      </p:grpSp>
      <p:grpSp>
        <p:nvGrpSpPr>
          <p:cNvPr id="6" name="Group 5">
            <a:extLst>
              <a:ext uri="{FF2B5EF4-FFF2-40B4-BE49-F238E27FC236}">
                <a16:creationId xmlns:a16="http://schemas.microsoft.com/office/drawing/2014/main" id="{886C9A44-4F43-E494-0BC8-7D98D77F284F}"/>
              </a:ext>
            </a:extLst>
          </p:cNvPr>
          <p:cNvGrpSpPr/>
          <p:nvPr/>
        </p:nvGrpSpPr>
        <p:grpSpPr>
          <a:xfrm>
            <a:off x="3200732" y="2320537"/>
            <a:ext cx="5911649" cy="646331"/>
            <a:chOff x="3200732" y="2320537"/>
            <a:chExt cx="5911649" cy="646331"/>
          </a:xfrm>
        </p:grpSpPr>
        <p:sp>
          <p:nvSpPr>
            <p:cNvPr id="17" name="TextBox 16">
              <a:extLst>
                <a:ext uri="{FF2B5EF4-FFF2-40B4-BE49-F238E27FC236}">
                  <a16:creationId xmlns:a16="http://schemas.microsoft.com/office/drawing/2014/main" id="{2BCC1416-E7C0-4B40-A3EB-4A8C137DD2AA}"/>
                </a:ext>
              </a:extLst>
            </p:cNvPr>
            <p:cNvSpPr txBox="1"/>
            <p:nvPr/>
          </p:nvSpPr>
          <p:spPr>
            <a:xfrm>
              <a:off x="6228450" y="2320537"/>
              <a:ext cx="2883931" cy="646331"/>
            </a:xfrm>
            <a:prstGeom prst="rect">
              <a:avLst/>
            </a:prstGeom>
            <a:noFill/>
          </p:spPr>
          <p:txBody>
            <a:bodyPr wrap="none" rtlCol="0">
              <a:spAutoFit/>
            </a:bodyPr>
            <a:lstStyle/>
            <a:p>
              <a:r>
                <a:rPr lang="en-US" dirty="0">
                  <a:solidFill>
                    <a:srgbClr val="C00000"/>
                  </a:solidFill>
                  <a:latin typeface="Cambria" panose="02040503050406030204" pitchFamily="18" charset="0"/>
                </a:rPr>
                <a:t>Nominal activation latency</a:t>
              </a:r>
              <a:br>
                <a:rPr lang="en-US" dirty="0">
                  <a:solidFill>
                    <a:srgbClr val="C00000"/>
                  </a:solidFill>
                  <a:latin typeface="Cambria" panose="02040503050406030204" pitchFamily="18" charset="0"/>
                </a:rPr>
              </a:br>
              <a:r>
                <a:rPr lang="en-US" dirty="0">
                  <a:solidFill>
                    <a:srgbClr val="C00000"/>
                  </a:solidFill>
                  <a:latin typeface="Cambria" panose="02040503050406030204" pitchFamily="18" charset="0"/>
                </a:rPr>
                <a:t>has a significant </a:t>
              </a:r>
              <a:r>
                <a:rPr lang="en-US" dirty="0" err="1">
                  <a:solidFill>
                    <a:srgbClr val="C00000"/>
                  </a:solidFill>
                  <a:latin typeface="Cambria" panose="02040503050406030204" pitchFamily="18" charset="0"/>
                </a:rPr>
                <a:t>guardband</a:t>
              </a:r>
              <a:endParaRPr lang="en-US" dirty="0">
                <a:solidFill>
                  <a:srgbClr val="C00000"/>
                </a:solidFill>
                <a:latin typeface="Cambria" panose="02040503050406030204" pitchFamily="18" charset="0"/>
              </a:endParaRPr>
            </a:p>
          </p:txBody>
        </p:sp>
        <p:cxnSp>
          <p:nvCxnSpPr>
            <p:cNvPr id="4" name="Straight Connector 3">
              <a:extLst>
                <a:ext uri="{FF2B5EF4-FFF2-40B4-BE49-F238E27FC236}">
                  <a16:creationId xmlns:a16="http://schemas.microsoft.com/office/drawing/2014/main" id="{A64EB9B5-F261-872F-D417-95BCE01CD593}"/>
                </a:ext>
              </a:extLst>
            </p:cNvPr>
            <p:cNvCxnSpPr/>
            <p:nvPr/>
          </p:nvCxnSpPr>
          <p:spPr>
            <a:xfrm>
              <a:off x="3200732" y="2638425"/>
              <a:ext cx="270519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41011CD0-7637-D627-8D06-F8326E20BFDD}"/>
              </a:ext>
            </a:extLst>
          </p:cNvPr>
          <p:cNvGrpSpPr/>
          <p:nvPr/>
        </p:nvGrpSpPr>
        <p:grpSpPr>
          <a:xfrm>
            <a:off x="5838520" y="1395998"/>
            <a:ext cx="2236794" cy="923330"/>
            <a:chOff x="5838520" y="2527535"/>
            <a:chExt cx="2236794" cy="923330"/>
          </a:xfrm>
        </p:grpSpPr>
        <p:sp>
          <p:nvSpPr>
            <p:cNvPr id="28" name="TextBox 27">
              <a:extLst>
                <a:ext uri="{FF2B5EF4-FFF2-40B4-BE49-F238E27FC236}">
                  <a16:creationId xmlns:a16="http://schemas.microsoft.com/office/drawing/2014/main" id="{7AA1C2C6-3FC3-95D0-2C6F-D6252F952B41}"/>
                </a:ext>
              </a:extLst>
            </p:cNvPr>
            <p:cNvSpPr txBox="1"/>
            <p:nvPr/>
          </p:nvSpPr>
          <p:spPr>
            <a:xfrm>
              <a:off x="6498620" y="2527535"/>
              <a:ext cx="1576694" cy="923330"/>
            </a:xfrm>
            <a:prstGeom prst="rect">
              <a:avLst/>
            </a:prstGeom>
            <a:noFill/>
          </p:spPr>
          <p:txBody>
            <a:bodyPr wrap="square" rtlCol="0">
              <a:spAutoFit/>
            </a:bodyPr>
            <a:lstStyle/>
            <a:p>
              <a:r>
                <a:rPr lang="en-US" dirty="0"/>
                <a:t>Different DRAM modules</a:t>
              </a:r>
            </a:p>
          </p:txBody>
        </p:sp>
        <p:cxnSp>
          <p:nvCxnSpPr>
            <p:cNvPr id="29" name="Straight Arrow Connector 28">
              <a:extLst>
                <a:ext uri="{FF2B5EF4-FFF2-40B4-BE49-F238E27FC236}">
                  <a16:creationId xmlns:a16="http://schemas.microsoft.com/office/drawing/2014/main" id="{7ABB6F45-BB41-723A-669A-714F26C32C16}"/>
                </a:ext>
              </a:extLst>
            </p:cNvPr>
            <p:cNvCxnSpPr>
              <a:cxnSpLocks/>
            </p:cNvCxnSpPr>
            <p:nvPr/>
          </p:nvCxnSpPr>
          <p:spPr>
            <a:xfrm flipH="1" flipV="1">
              <a:off x="5838520" y="2622791"/>
              <a:ext cx="666719" cy="212757"/>
            </a:xfrm>
            <a:prstGeom prst="straightConnector1">
              <a:avLst/>
            </a:prstGeom>
            <a:ln w="57150">
              <a:solidFill>
                <a:srgbClr val="D5546E"/>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12DE983-DAC9-4619-B3C6-D8E4A13724FA}"/>
                </a:ext>
              </a:extLst>
            </p:cNvPr>
            <p:cNvCxnSpPr>
              <a:cxnSpLocks/>
              <a:stCxn id="28" idx="1"/>
            </p:cNvCxnSpPr>
            <p:nvPr/>
          </p:nvCxnSpPr>
          <p:spPr>
            <a:xfrm flipH="1" flipV="1">
              <a:off x="5838520" y="2982197"/>
              <a:ext cx="660100" cy="7003"/>
            </a:xfrm>
            <a:prstGeom prst="straightConnector1">
              <a:avLst/>
            </a:prstGeom>
            <a:ln w="57150">
              <a:solidFill>
                <a:srgbClr val="F68D45"/>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1E3989F-7F3A-29B0-C69A-E79F52865F01}"/>
                </a:ext>
              </a:extLst>
            </p:cNvPr>
            <p:cNvCxnSpPr>
              <a:cxnSpLocks/>
            </p:cNvCxnSpPr>
            <p:nvPr/>
          </p:nvCxnSpPr>
          <p:spPr>
            <a:xfrm flipH="1">
              <a:off x="5838520" y="3140648"/>
              <a:ext cx="660100" cy="306119"/>
            </a:xfrm>
            <a:prstGeom prst="straightConnector1">
              <a:avLst/>
            </a:prstGeom>
            <a:ln w="57150">
              <a:solidFill>
                <a:srgbClr val="FCD22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9F2FA3EA-1603-073D-A9DB-4A4BDFB6CEA7}"/>
              </a:ext>
            </a:extLst>
          </p:cNvPr>
          <p:cNvGrpSpPr/>
          <p:nvPr/>
        </p:nvGrpSpPr>
        <p:grpSpPr>
          <a:xfrm>
            <a:off x="3241675" y="3006294"/>
            <a:ext cx="2462843" cy="560810"/>
            <a:chOff x="3261624" y="2657410"/>
            <a:chExt cx="2462843" cy="560810"/>
          </a:xfrm>
        </p:grpSpPr>
        <p:cxnSp>
          <p:nvCxnSpPr>
            <p:cNvPr id="33" name="Straight Arrow Connector 32">
              <a:extLst>
                <a:ext uri="{FF2B5EF4-FFF2-40B4-BE49-F238E27FC236}">
                  <a16:creationId xmlns:a16="http://schemas.microsoft.com/office/drawing/2014/main" id="{DD73FDEB-0EA4-4C5E-C4A2-52392E31BA68}"/>
                </a:ext>
              </a:extLst>
            </p:cNvPr>
            <p:cNvCxnSpPr>
              <a:cxnSpLocks/>
            </p:cNvCxnSpPr>
            <p:nvPr/>
          </p:nvCxnSpPr>
          <p:spPr>
            <a:xfrm>
              <a:off x="3397718" y="2657410"/>
              <a:ext cx="0" cy="247046"/>
            </a:xfrm>
            <a:prstGeom prst="straightConnector1">
              <a:avLst/>
            </a:prstGeom>
            <a:ln w="38100">
              <a:solidFill>
                <a:srgbClr val="8606A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2595BA18-86E7-8C98-88E1-C3799084D89B}"/>
                </a:ext>
              </a:extLst>
            </p:cNvPr>
            <p:cNvSpPr txBox="1"/>
            <p:nvPr/>
          </p:nvSpPr>
          <p:spPr>
            <a:xfrm>
              <a:off x="3261624" y="2910443"/>
              <a:ext cx="2462843" cy="307777"/>
            </a:xfrm>
            <a:prstGeom prst="rect">
              <a:avLst/>
            </a:prstGeom>
            <a:solidFill>
              <a:schemeClr val="bg1"/>
            </a:solidFill>
            <a:ln>
              <a:noFill/>
            </a:ln>
          </p:spPr>
          <p:txBody>
            <a:bodyPr wrap="square" rtlCol="0">
              <a:spAutoFit/>
            </a:bodyPr>
            <a:lstStyle/>
            <a:p>
              <a:r>
                <a:rPr lang="en-US" sz="1400" dirty="0">
                  <a:solidFill>
                    <a:srgbClr val="8606A6"/>
                  </a:solidFill>
                  <a:latin typeface="Cambria" panose="02040503050406030204" pitchFamily="18" charset="0"/>
                </a:rPr>
                <a:t>Variation across DRAM rows</a:t>
              </a:r>
            </a:p>
          </p:txBody>
        </p:sp>
      </p:grpSp>
    </p:spTree>
    <p:extLst>
      <p:ext uri="{BB962C8B-B14F-4D97-AF65-F5344CB8AC3E}">
        <p14:creationId xmlns:p14="http://schemas.microsoft.com/office/powerpoint/2010/main" val="39458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32"/>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8" grpId="0" animBg="1"/>
      <p:bldP spid="19" grpId="0" animBg="1"/>
      <p:bldP spid="24" grpId="0" uiExpand="1"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74BF856-AE64-824C-82C3-B2320E69618B}"/>
              </a:ext>
            </a:extLst>
          </p:cNvPr>
          <p:cNvPicPr>
            <a:picLocks noChangeAspect="1"/>
          </p:cNvPicPr>
          <p:nvPr/>
        </p:nvPicPr>
        <p:blipFill rotWithShape="1">
          <a:blip r:embed="rId3">
            <a:extLst>
              <a:ext uri="{28A0092B-C50C-407E-A947-70E740481C1C}">
                <a14:useLocalDpi xmlns:a14="http://schemas.microsoft.com/office/drawing/2010/main" val="0"/>
              </a:ext>
            </a:extLst>
          </a:blip>
          <a:srcRect l="169" r="197"/>
          <a:stretch/>
        </p:blipFill>
        <p:spPr>
          <a:xfrm>
            <a:off x="1240824" y="1152364"/>
            <a:ext cx="7550693" cy="2151051"/>
          </a:xfrm>
          <a:prstGeom prst="rect">
            <a:avLst/>
          </a:prstGeom>
        </p:spPr>
      </p:pic>
      <p:sp>
        <p:nvSpPr>
          <p:cNvPr id="11" name="TextBox 10">
            <a:extLst>
              <a:ext uri="{FF2B5EF4-FFF2-40B4-BE49-F238E27FC236}">
                <a16:creationId xmlns:a16="http://schemas.microsoft.com/office/drawing/2014/main" id="{9BCEC5A3-479A-5541-8294-D2D82846756A}"/>
              </a:ext>
            </a:extLst>
          </p:cNvPr>
          <p:cNvSpPr txBox="1"/>
          <p:nvPr/>
        </p:nvSpPr>
        <p:spPr>
          <a:xfrm>
            <a:off x="1207528" y="3643200"/>
            <a:ext cx="7617405" cy="461665"/>
          </a:xfrm>
          <a:prstGeom prst="rect">
            <a:avLst/>
          </a:prstGeom>
          <a:solidFill>
            <a:schemeClr val="bg1"/>
          </a:solidFill>
        </p:spPr>
        <p:txBody>
          <a:bodyPr wrap="square" rtlCol="0">
            <a:spAutoFit/>
          </a:bodyPr>
          <a:lstStyle/>
          <a:p>
            <a:pPr algn="ctr"/>
            <a:r>
              <a:rPr lang="en-US" sz="2400" dirty="0" err="1">
                <a:latin typeface="Cambria" panose="02040503050406030204" pitchFamily="18" charset="0"/>
              </a:rPr>
              <a:t>Wordline</a:t>
            </a:r>
            <a:r>
              <a:rPr lang="en-US" sz="2400" dirty="0">
                <a:latin typeface="Cambria" panose="02040503050406030204" pitchFamily="18" charset="0"/>
              </a:rPr>
              <a:t> Voltage: VPP (V)</a:t>
            </a:r>
          </a:p>
        </p:txBody>
      </p:sp>
      <p:sp>
        <p:nvSpPr>
          <p:cNvPr id="22" name="Title 1">
            <a:extLst>
              <a:ext uri="{FF2B5EF4-FFF2-40B4-BE49-F238E27FC236}">
                <a16:creationId xmlns:a16="http://schemas.microsoft.com/office/drawing/2014/main" id="{1DAF10B2-6571-5A4E-B3FB-A38CB7194DF3}"/>
              </a:ext>
            </a:extLst>
          </p:cNvPr>
          <p:cNvSpPr>
            <a:spLocks noGrp="1"/>
          </p:cNvSpPr>
          <p:nvPr>
            <p:ph type="title"/>
          </p:nvPr>
        </p:nvSpPr>
        <p:spPr>
          <a:xfrm>
            <a:off x="189560" y="0"/>
            <a:ext cx="8798061" cy="770467"/>
          </a:xfrm>
        </p:spPr>
        <p:txBody>
          <a:bodyPr>
            <a:normAutofit/>
          </a:bodyPr>
          <a:lstStyle/>
          <a:p>
            <a:r>
              <a:rPr lang="en-US" sz="2800" dirty="0" err="1"/>
              <a:t>Wordline</a:t>
            </a:r>
            <a:r>
              <a:rPr lang="en-US" sz="2800" dirty="0"/>
              <a:t> Voltage’s Effect on Row Activation Latency</a:t>
            </a:r>
          </a:p>
        </p:txBody>
      </p:sp>
      <p:sp>
        <p:nvSpPr>
          <p:cNvPr id="18" name="TextBox 17">
            <a:extLst>
              <a:ext uri="{FF2B5EF4-FFF2-40B4-BE49-F238E27FC236}">
                <a16:creationId xmlns:a16="http://schemas.microsoft.com/office/drawing/2014/main" id="{AC8809E0-0AC6-A9C6-FC83-ECA04CAFAC57}"/>
              </a:ext>
            </a:extLst>
          </p:cNvPr>
          <p:cNvSpPr txBox="1"/>
          <p:nvPr/>
        </p:nvSpPr>
        <p:spPr>
          <a:xfrm>
            <a:off x="679073" y="1062973"/>
            <a:ext cx="609735" cy="2369880"/>
          </a:xfrm>
          <a:prstGeom prst="rect">
            <a:avLst/>
          </a:prstGeom>
          <a:noFill/>
        </p:spPr>
        <p:txBody>
          <a:bodyPr wrap="square" rtlCol="0">
            <a:spAutoFit/>
          </a:bodyPr>
          <a:lstStyle/>
          <a:p>
            <a:pPr algn="r"/>
            <a:r>
              <a:rPr lang="en-US" sz="2000" dirty="0">
                <a:latin typeface="Cambria" panose="02040503050406030204" pitchFamily="18" charset="0"/>
              </a:rPr>
              <a:t>25</a:t>
            </a:r>
          </a:p>
          <a:p>
            <a:pPr algn="r"/>
            <a:endParaRPr lang="en-US" sz="200" dirty="0">
              <a:latin typeface="Cambria" panose="02040503050406030204" pitchFamily="18" charset="0"/>
            </a:endParaRPr>
          </a:p>
          <a:p>
            <a:pPr algn="r"/>
            <a:endParaRPr lang="en-US" sz="200" dirty="0">
              <a:latin typeface="Cambria" panose="02040503050406030204" pitchFamily="18" charset="0"/>
            </a:endParaRPr>
          </a:p>
          <a:p>
            <a:pPr algn="r"/>
            <a:endParaRPr lang="en-US" sz="200" dirty="0">
              <a:latin typeface="Cambria" panose="02040503050406030204" pitchFamily="18" charset="0"/>
            </a:endParaRPr>
          </a:p>
          <a:p>
            <a:pPr algn="r"/>
            <a:endParaRPr lang="en-US" sz="200" dirty="0">
              <a:latin typeface="Cambria" panose="02040503050406030204" pitchFamily="18" charset="0"/>
            </a:endParaRPr>
          </a:p>
          <a:p>
            <a:pPr algn="r"/>
            <a:endParaRPr lang="en-US" sz="200" dirty="0">
              <a:latin typeface="Cambria" panose="02040503050406030204" pitchFamily="18" charset="0"/>
            </a:endParaRPr>
          </a:p>
          <a:p>
            <a:pPr algn="r"/>
            <a:r>
              <a:rPr lang="en-US" sz="2000" dirty="0">
                <a:latin typeface="Cambria" panose="02040503050406030204" pitchFamily="18" charset="0"/>
              </a:rPr>
              <a:t>20</a:t>
            </a:r>
          </a:p>
          <a:p>
            <a:pPr algn="r"/>
            <a:endParaRPr lang="en-US" sz="200" dirty="0">
              <a:latin typeface="Cambria" panose="02040503050406030204" pitchFamily="18" charset="0"/>
            </a:endParaRPr>
          </a:p>
          <a:p>
            <a:pPr algn="r"/>
            <a:endParaRPr lang="en-US" sz="200" dirty="0">
              <a:latin typeface="Cambria" panose="02040503050406030204" pitchFamily="18" charset="0"/>
            </a:endParaRPr>
          </a:p>
          <a:p>
            <a:pPr algn="r"/>
            <a:endParaRPr lang="en-US" sz="200" dirty="0">
              <a:latin typeface="Cambria" panose="02040503050406030204" pitchFamily="18" charset="0"/>
            </a:endParaRPr>
          </a:p>
          <a:p>
            <a:pPr algn="r"/>
            <a:endParaRPr lang="en-US" sz="200" dirty="0">
              <a:latin typeface="Cambria" panose="02040503050406030204" pitchFamily="18" charset="0"/>
            </a:endParaRPr>
          </a:p>
          <a:p>
            <a:pPr algn="r"/>
            <a:endParaRPr lang="en-US" sz="200" dirty="0">
              <a:latin typeface="Cambria" panose="02040503050406030204" pitchFamily="18" charset="0"/>
            </a:endParaRPr>
          </a:p>
          <a:p>
            <a:pPr algn="r"/>
            <a:endParaRPr lang="en-US" sz="200" dirty="0">
              <a:latin typeface="Cambria" panose="02040503050406030204" pitchFamily="18" charset="0"/>
            </a:endParaRPr>
          </a:p>
          <a:p>
            <a:pPr algn="r"/>
            <a:endParaRPr lang="en-US" sz="200" dirty="0">
              <a:latin typeface="Cambria" panose="02040503050406030204" pitchFamily="18" charset="0"/>
            </a:endParaRPr>
          </a:p>
          <a:p>
            <a:pPr algn="r"/>
            <a:r>
              <a:rPr lang="en-US" sz="2000" dirty="0">
                <a:latin typeface="Cambria" panose="02040503050406030204" pitchFamily="18" charset="0"/>
              </a:rPr>
              <a:t>15</a:t>
            </a:r>
            <a:endParaRPr lang="en-US" sz="2000" dirty="0">
              <a:solidFill>
                <a:prstClr val="black"/>
              </a:solidFill>
              <a:latin typeface="Cambria" panose="02040503050406030204" pitchFamily="18" charset="0"/>
            </a:endParaRPr>
          </a:p>
          <a:p>
            <a:pPr lvl="0" algn="r"/>
            <a:endParaRPr lang="en-US" sz="200" dirty="0">
              <a:solidFill>
                <a:prstClr val="black"/>
              </a:solidFill>
              <a:latin typeface="Cambria" panose="02040503050406030204" pitchFamily="18" charset="0"/>
            </a:endParaRPr>
          </a:p>
          <a:p>
            <a:pPr lvl="0" algn="r"/>
            <a:endParaRPr lang="en-US" sz="200" dirty="0">
              <a:solidFill>
                <a:prstClr val="black"/>
              </a:solidFill>
              <a:latin typeface="Cambria" panose="02040503050406030204" pitchFamily="18" charset="0"/>
            </a:endParaRPr>
          </a:p>
          <a:p>
            <a:pPr lvl="0" algn="r"/>
            <a:endParaRPr lang="en-US" sz="200" dirty="0">
              <a:solidFill>
                <a:prstClr val="black"/>
              </a:solidFill>
              <a:latin typeface="Cambria" panose="02040503050406030204" pitchFamily="18" charset="0"/>
            </a:endParaRPr>
          </a:p>
          <a:p>
            <a:pPr lvl="0" algn="r"/>
            <a:endParaRPr lang="en-US" sz="200" dirty="0">
              <a:solidFill>
                <a:prstClr val="black"/>
              </a:solidFill>
              <a:latin typeface="Cambria" panose="02040503050406030204" pitchFamily="18" charset="0"/>
            </a:endParaRPr>
          </a:p>
          <a:p>
            <a:pPr lvl="0" algn="r"/>
            <a:endParaRPr lang="en-US" sz="200" dirty="0">
              <a:solidFill>
                <a:prstClr val="black"/>
              </a:solidFill>
              <a:latin typeface="Cambria" panose="02040503050406030204" pitchFamily="18" charset="0"/>
            </a:endParaRPr>
          </a:p>
          <a:p>
            <a:pPr lvl="0" algn="r"/>
            <a:endParaRPr lang="en-US" sz="200" dirty="0">
              <a:solidFill>
                <a:prstClr val="black"/>
              </a:solidFill>
              <a:latin typeface="Cambria" panose="02040503050406030204" pitchFamily="18" charset="0"/>
            </a:endParaRPr>
          </a:p>
          <a:p>
            <a:pPr algn="r"/>
            <a:r>
              <a:rPr lang="en-US" sz="2000" dirty="0">
                <a:latin typeface="Cambria" panose="02040503050406030204" pitchFamily="18" charset="0"/>
              </a:rPr>
              <a:t>10</a:t>
            </a:r>
          </a:p>
          <a:p>
            <a:pPr algn="r"/>
            <a:endParaRPr lang="en-US" sz="300" dirty="0">
              <a:latin typeface="Cambria" panose="02040503050406030204" pitchFamily="18" charset="0"/>
            </a:endParaRPr>
          </a:p>
          <a:p>
            <a:pPr algn="r"/>
            <a:endParaRPr lang="en-US" sz="300" dirty="0">
              <a:latin typeface="Cambria" panose="02040503050406030204" pitchFamily="18" charset="0"/>
            </a:endParaRPr>
          </a:p>
          <a:p>
            <a:pPr algn="r"/>
            <a:endParaRPr lang="en-US" sz="300" dirty="0">
              <a:latin typeface="Cambria" panose="02040503050406030204" pitchFamily="18" charset="0"/>
            </a:endParaRPr>
          </a:p>
          <a:p>
            <a:pPr algn="r"/>
            <a:endParaRPr lang="en-US" sz="300" dirty="0">
              <a:latin typeface="Cambria" panose="02040503050406030204" pitchFamily="18" charset="0"/>
            </a:endParaRPr>
          </a:p>
          <a:p>
            <a:pPr algn="r"/>
            <a:r>
              <a:rPr lang="en-US" sz="2000" dirty="0">
                <a:latin typeface="Cambria" panose="02040503050406030204" pitchFamily="18" charset="0"/>
              </a:rPr>
              <a:t>5</a:t>
            </a:r>
            <a:endParaRPr lang="en-US" sz="2800" dirty="0">
              <a:latin typeface="Cambria" panose="02040503050406030204" pitchFamily="18" charset="0"/>
            </a:endParaRPr>
          </a:p>
        </p:txBody>
      </p:sp>
      <p:grpSp>
        <p:nvGrpSpPr>
          <p:cNvPr id="20" name="Group 19">
            <a:extLst>
              <a:ext uri="{FF2B5EF4-FFF2-40B4-BE49-F238E27FC236}">
                <a16:creationId xmlns:a16="http://schemas.microsoft.com/office/drawing/2014/main" id="{315E1AE6-C359-B76E-3E4E-CBB690B687D8}"/>
              </a:ext>
            </a:extLst>
          </p:cNvPr>
          <p:cNvGrpSpPr/>
          <p:nvPr/>
        </p:nvGrpSpPr>
        <p:grpSpPr>
          <a:xfrm>
            <a:off x="293721" y="4651123"/>
            <a:ext cx="8556554" cy="1586920"/>
            <a:chOff x="1643281" y="4277223"/>
            <a:chExt cx="6864225" cy="2680145"/>
          </a:xfrm>
        </p:grpSpPr>
        <p:sp>
          <p:nvSpPr>
            <p:cNvPr id="21" name="Rounded Rectangle 20">
              <a:extLst>
                <a:ext uri="{FF2B5EF4-FFF2-40B4-BE49-F238E27FC236}">
                  <a16:creationId xmlns:a16="http://schemas.microsoft.com/office/drawing/2014/main" id="{4EA18F79-8524-A1F2-EAEA-B2E8C35C0B81}"/>
                </a:ext>
              </a:extLst>
            </p:cNvPr>
            <p:cNvSpPr/>
            <p:nvPr/>
          </p:nvSpPr>
          <p:spPr>
            <a:xfrm>
              <a:off x="1643281" y="4277223"/>
              <a:ext cx="6864225" cy="2680145"/>
            </a:xfrm>
            <a:prstGeom prst="roundRect">
              <a:avLst>
                <a:gd name="adj" fmla="val 7357"/>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chemeClr val="tx1"/>
                </a:solidFill>
              </a:endParaRPr>
            </a:p>
          </p:txBody>
        </p:sp>
        <p:sp>
          <p:nvSpPr>
            <p:cNvPr id="23" name="Round Same Side Corner Rectangle 22">
              <a:extLst>
                <a:ext uri="{FF2B5EF4-FFF2-40B4-BE49-F238E27FC236}">
                  <a16:creationId xmlns:a16="http://schemas.microsoft.com/office/drawing/2014/main" id="{DE7CDD69-AC5B-454E-12F0-360854D9B872}"/>
                </a:ext>
              </a:extLst>
            </p:cNvPr>
            <p:cNvSpPr/>
            <p:nvPr/>
          </p:nvSpPr>
          <p:spPr>
            <a:xfrm>
              <a:off x="1643281" y="4277224"/>
              <a:ext cx="6864225" cy="369905"/>
            </a:xfrm>
            <a:prstGeom prst="round2SameRect">
              <a:avLst>
                <a:gd name="adj1" fmla="val 33688"/>
                <a:gd name="adj2" fmla="val 0"/>
              </a:avLst>
            </a:prstGeom>
            <a:solidFill>
              <a:srgbClr val="2D458A"/>
            </a:solid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algn="ctr"/>
              <a:r>
                <a:rPr lang="en-US" sz="1400" b="1" dirty="0">
                  <a:latin typeface="Cambria" panose="02040503050406030204" pitchFamily="18" charset="0"/>
                </a:rPr>
                <a:t>OBSERVATION 7</a:t>
              </a:r>
            </a:p>
          </p:txBody>
        </p:sp>
        <p:sp>
          <p:nvSpPr>
            <p:cNvPr id="24" name="TextBox 23">
              <a:extLst>
                <a:ext uri="{FF2B5EF4-FFF2-40B4-BE49-F238E27FC236}">
                  <a16:creationId xmlns:a16="http://schemas.microsoft.com/office/drawing/2014/main" id="{F0D276EA-09A3-5F7E-23D3-AE86174CA055}"/>
                </a:ext>
              </a:extLst>
            </p:cNvPr>
            <p:cNvSpPr txBox="1"/>
            <p:nvPr/>
          </p:nvSpPr>
          <p:spPr>
            <a:xfrm>
              <a:off x="1643281" y="4686629"/>
              <a:ext cx="6864225" cy="2235152"/>
            </a:xfrm>
            <a:prstGeom prst="rect">
              <a:avLst/>
            </a:prstGeom>
            <a:noFill/>
          </p:spPr>
          <p:txBody>
            <a:bodyPr wrap="square" lIns="180000" rtlCol="0">
              <a:spAutoFit/>
            </a:bodyPr>
            <a:lstStyle/>
            <a:p>
              <a:pPr algn="ctr"/>
              <a:r>
                <a:rPr lang="en-US" sz="2000" dirty="0">
                  <a:latin typeface="Cambria"/>
                  <a:ea typeface="Cambria"/>
                </a:rPr>
                <a:t>Row activation latency </a:t>
              </a:r>
              <a:r>
                <a:rPr lang="en-US" sz="2000" b="1" dirty="0">
                  <a:solidFill>
                    <a:srgbClr val="C00000"/>
                  </a:solidFill>
                  <a:latin typeface="Cambria"/>
                  <a:ea typeface="Cambria"/>
                </a:rPr>
                <a:t>increases</a:t>
              </a:r>
              <a:r>
                <a:rPr lang="en-US" sz="2000" b="1" dirty="0">
                  <a:latin typeface="Cambria"/>
                  <a:ea typeface="Cambria"/>
                </a:rPr>
                <a:t> </a:t>
              </a:r>
              <a:r>
                <a:rPr lang="en-US" sz="2000" dirty="0">
                  <a:latin typeface="Cambria"/>
                  <a:ea typeface="Cambria"/>
                </a:rPr>
                <a:t>with</a:t>
              </a:r>
              <a:r>
                <a:rPr lang="en-US" sz="2000" b="1" dirty="0">
                  <a:latin typeface="Cambria"/>
                  <a:ea typeface="Cambria"/>
                </a:rPr>
                <a:t> </a:t>
              </a:r>
              <a:r>
                <a:rPr lang="en-US" sz="2000" dirty="0">
                  <a:latin typeface="Cambria"/>
                  <a:ea typeface="Cambria"/>
                </a:rPr>
                <a:t>reduced</a:t>
              </a:r>
              <a:r>
                <a:rPr lang="en-US" sz="2000" b="1" dirty="0">
                  <a:latin typeface="Cambria"/>
                  <a:ea typeface="Cambria"/>
                </a:rPr>
                <a:t> </a:t>
              </a:r>
              <a:r>
                <a:rPr lang="en-US" sz="2000" b="1" dirty="0" err="1">
                  <a:solidFill>
                    <a:srgbClr val="00B050"/>
                  </a:solidFill>
                  <a:latin typeface="Cambria"/>
                  <a:ea typeface="Cambria"/>
                </a:rPr>
                <a:t>wordline</a:t>
              </a:r>
              <a:r>
                <a:rPr lang="en-US" sz="2000" b="1" dirty="0">
                  <a:solidFill>
                    <a:srgbClr val="00B050"/>
                  </a:solidFill>
                  <a:latin typeface="Cambria"/>
                  <a:ea typeface="Cambria"/>
                </a:rPr>
                <a:t> voltage</a:t>
              </a:r>
            </a:p>
            <a:p>
              <a:pPr algn="ctr"/>
              <a:endParaRPr lang="en-US" sz="2000" b="1" dirty="0">
                <a:latin typeface="Cambria"/>
                <a:ea typeface="Cambria"/>
              </a:endParaRPr>
            </a:p>
            <a:p>
              <a:pPr algn="ctr"/>
              <a:r>
                <a:rPr lang="en-US" sz="2000" b="1" dirty="0">
                  <a:latin typeface="Cambria"/>
                  <a:ea typeface="Cambria"/>
                </a:rPr>
                <a:t>208 out of 272</a:t>
              </a:r>
              <a:r>
                <a:rPr lang="en-US" sz="2000" dirty="0">
                  <a:latin typeface="Cambria"/>
                  <a:ea typeface="Cambria"/>
                </a:rPr>
                <a:t> DRAM chips complete row activation</a:t>
              </a:r>
              <a:br>
                <a:rPr lang="en-US" sz="2000" dirty="0">
                  <a:latin typeface="Cambria"/>
                  <a:ea typeface="Cambria"/>
                </a:rPr>
              </a:br>
              <a:r>
                <a:rPr lang="en-US" sz="2000" b="1" dirty="0">
                  <a:solidFill>
                    <a:schemeClr val="accent5">
                      <a:lumMod val="75000"/>
                    </a:schemeClr>
                  </a:solidFill>
                  <a:latin typeface="Cambria"/>
                  <a:ea typeface="Cambria"/>
                </a:rPr>
                <a:t>before the nominal activation latency</a:t>
              </a:r>
              <a:r>
                <a:rPr lang="en-US" sz="2000" dirty="0">
                  <a:latin typeface="Cambria"/>
                  <a:ea typeface="Cambria"/>
                </a:rPr>
                <a:t> </a:t>
              </a:r>
            </a:p>
          </p:txBody>
        </p:sp>
      </p:grpSp>
      <p:grpSp>
        <p:nvGrpSpPr>
          <p:cNvPr id="15" name="Group 14">
            <a:extLst>
              <a:ext uri="{FF2B5EF4-FFF2-40B4-BE49-F238E27FC236}">
                <a16:creationId xmlns:a16="http://schemas.microsoft.com/office/drawing/2014/main" id="{46AA065E-8A7B-3429-7150-0BBCDA282694}"/>
              </a:ext>
            </a:extLst>
          </p:cNvPr>
          <p:cNvGrpSpPr/>
          <p:nvPr/>
        </p:nvGrpSpPr>
        <p:grpSpPr>
          <a:xfrm>
            <a:off x="1343891" y="-2104297"/>
            <a:ext cx="7384473" cy="5317818"/>
            <a:chOff x="863742" y="-1676442"/>
            <a:chExt cx="7384473" cy="5317818"/>
          </a:xfrm>
        </p:grpSpPr>
        <p:sp>
          <p:nvSpPr>
            <p:cNvPr id="10" name="Rectangle 9">
              <a:extLst>
                <a:ext uri="{FF2B5EF4-FFF2-40B4-BE49-F238E27FC236}">
                  <a16:creationId xmlns:a16="http://schemas.microsoft.com/office/drawing/2014/main" id="{1715220D-A7B3-FCF0-5160-6E22CE7ED8F7}"/>
                </a:ext>
              </a:extLst>
            </p:cNvPr>
            <p:cNvSpPr/>
            <p:nvPr/>
          </p:nvSpPr>
          <p:spPr>
            <a:xfrm>
              <a:off x="863742" y="1683449"/>
              <a:ext cx="7384473" cy="1957927"/>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a:extLst>
                <a:ext uri="{FF2B5EF4-FFF2-40B4-BE49-F238E27FC236}">
                  <a16:creationId xmlns:a16="http://schemas.microsoft.com/office/drawing/2014/main" id="{DA4FB15D-0943-0132-F1D7-DF5575A497E0}"/>
                </a:ext>
              </a:extLst>
            </p:cNvPr>
            <p:cNvSpPr/>
            <p:nvPr/>
          </p:nvSpPr>
          <p:spPr>
            <a:xfrm rot="9931532">
              <a:off x="2735802" y="-1676442"/>
              <a:ext cx="5133461" cy="4870138"/>
            </a:xfrm>
            <a:prstGeom prst="arc">
              <a:avLst>
                <a:gd name="adj1" fmla="val 16825308"/>
                <a:gd name="adj2" fmla="val 18908520"/>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26" name="TextBox 25">
            <a:extLst>
              <a:ext uri="{FF2B5EF4-FFF2-40B4-BE49-F238E27FC236}">
                <a16:creationId xmlns:a16="http://schemas.microsoft.com/office/drawing/2014/main" id="{30D25A1B-6A13-F14E-89F2-2F568AB7EEA4}"/>
              </a:ext>
            </a:extLst>
          </p:cNvPr>
          <p:cNvSpPr txBox="1"/>
          <p:nvPr/>
        </p:nvSpPr>
        <p:spPr>
          <a:xfrm>
            <a:off x="3710025" y="3246400"/>
            <a:ext cx="2704157" cy="369332"/>
          </a:xfrm>
          <a:prstGeom prst="rect">
            <a:avLst/>
          </a:prstGeom>
          <a:noFill/>
        </p:spPr>
        <p:txBody>
          <a:bodyPr wrap="square" rtlCol="0">
            <a:spAutoFit/>
          </a:bodyPr>
          <a:lstStyle/>
          <a:p>
            <a:r>
              <a:rPr lang="en-US" dirty="0">
                <a:latin typeface="Cambria" panose="02040503050406030204" pitchFamily="18" charset="0"/>
              </a:rPr>
              <a:t>1.5  1.7   1.9  2.1   2.3   2.5</a:t>
            </a:r>
          </a:p>
        </p:txBody>
      </p:sp>
      <p:sp>
        <p:nvSpPr>
          <p:cNvPr id="27" name="TextBox 26">
            <a:extLst>
              <a:ext uri="{FF2B5EF4-FFF2-40B4-BE49-F238E27FC236}">
                <a16:creationId xmlns:a16="http://schemas.microsoft.com/office/drawing/2014/main" id="{9FFB8778-6737-1810-8990-69EDEC89A547}"/>
              </a:ext>
            </a:extLst>
          </p:cNvPr>
          <p:cNvSpPr txBox="1"/>
          <p:nvPr/>
        </p:nvSpPr>
        <p:spPr>
          <a:xfrm>
            <a:off x="1091589" y="3246400"/>
            <a:ext cx="2607735" cy="369332"/>
          </a:xfrm>
          <a:prstGeom prst="rect">
            <a:avLst/>
          </a:prstGeom>
          <a:noFill/>
        </p:spPr>
        <p:txBody>
          <a:bodyPr wrap="square" rtlCol="0">
            <a:spAutoFit/>
          </a:bodyPr>
          <a:lstStyle/>
          <a:p>
            <a:r>
              <a:rPr lang="en-US" dirty="0">
                <a:latin typeface="Cambria" panose="02040503050406030204" pitchFamily="18" charset="0"/>
              </a:rPr>
              <a:t>1.3    1.6     1.9     2.2    2.5</a:t>
            </a:r>
          </a:p>
        </p:txBody>
      </p:sp>
      <p:sp>
        <p:nvSpPr>
          <p:cNvPr id="28" name="TextBox 27">
            <a:extLst>
              <a:ext uri="{FF2B5EF4-FFF2-40B4-BE49-F238E27FC236}">
                <a16:creationId xmlns:a16="http://schemas.microsoft.com/office/drawing/2014/main" id="{00B0A858-E49F-FC6F-44DD-888502373784}"/>
              </a:ext>
            </a:extLst>
          </p:cNvPr>
          <p:cNvSpPr txBox="1"/>
          <p:nvPr/>
        </p:nvSpPr>
        <p:spPr>
          <a:xfrm>
            <a:off x="6528483" y="3241958"/>
            <a:ext cx="2484438" cy="369332"/>
          </a:xfrm>
          <a:prstGeom prst="rect">
            <a:avLst/>
          </a:prstGeom>
          <a:noFill/>
        </p:spPr>
        <p:txBody>
          <a:bodyPr wrap="square" rtlCol="0">
            <a:spAutoFit/>
          </a:bodyPr>
          <a:lstStyle/>
          <a:p>
            <a:r>
              <a:rPr lang="en-US" dirty="0">
                <a:latin typeface="Cambria" panose="02040503050406030204" pitchFamily="18" charset="0"/>
              </a:rPr>
              <a:t>1.5  1.7 1.9  2.1  2.3  2.5</a:t>
            </a:r>
          </a:p>
        </p:txBody>
      </p:sp>
      <p:sp>
        <p:nvSpPr>
          <p:cNvPr id="29" name="Arc 28">
            <a:extLst>
              <a:ext uri="{FF2B5EF4-FFF2-40B4-BE49-F238E27FC236}">
                <a16:creationId xmlns:a16="http://schemas.microsoft.com/office/drawing/2014/main" id="{0D7B9A37-B683-0A94-9E6B-2544BAC6BD08}"/>
              </a:ext>
            </a:extLst>
          </p:cNvPr>
          <p:cNvSpPr/>
          <p:nvPr/>
        </p:nvSpPr>
        <p:spPr>
          <a:xfrm rot="9931532">
            <a:off x="514760" y="-2029607"/>
            <a:ext cx="4718748" cy="4718170"/>
          </a:xfrm>
          <a:prstGeom prst="arc">
            <a:avLst>
              <a:gd name="adj1" fmla="val 16828020"/>
              <a:gd name="adj2" fmla="val 18591554"/>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0" name="Arc 29">
            <a:extLst>
              <a:ext uri="{FF2B5EF4-FFF2-40B4-BE49-F238E27FC236}">
                <a16:creationId xmlns:a16="http://schemas.microsoft.com/office/drawing/2014/main" id="{287B0325-6918-392C-F5B0-D323BF47EE5D}"/>
              </a:ext>
            </a:extLst>
          </p:cNvPr>
          <p:cNvSpPr/>
          <p:nvPr/>
        </p:nvSpPr>
        <p:spPr>
          <a:xfrm rot="9931532">
            <a:off x="5850803" y="-2114285"/>
            <a:ext cx="5288390" cy="4958692"/>
          </a:xfrm>
          <a:prstGeom prst="arc">
            <a:avLst>
              <a:gd name="adj1" fmla="val 17054673"/>
              <a:gd name="adj2" fmla="val 19043480"/>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E230AA14-7AEB-1E1D-E2AF-1540C52E22C5}"/>
              </a:ext>
            </a:extLst>
          </p:cNvPr>
          <p:cNvCxnSpPr>
            <a:cxnSpLocks/>
          </p:cNvCxnSpPr>
          <p:nvPr/>
        </p:nvCxnSpPr>
        <p:spPr>
          <a:xfrm>
            <a:off x="1336184" y="2360143"/>
            <a:ext cx="73921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940BA50-586B-4FF2-D2B8-C0FB7F682C41}"/>
              </a:ext>
            </a:extLst>
          </p:cNvPr>
          <p:cNvSpPr txBox="1"/>
          <p:nvPr/>
        </p:nvSpPr>
        <p:spPr>
          <a:xfrm rot="16200000">
            <a:off x="-966648" y="1942179"/>
            <a:ext cx="2817748" cy="830997"/>
          </a:xfrm>
          <a:prstGeom prst="rect">
            <a:avLst/>
          </a:prstGeom>
          <a:solidFill>
            <a:schemeClr val="bg1"/>
          </a:solidFill>
        </p:spPr>
        <p:txBody>
          <a:bodyPr wrap="square" rtlCol="0">
            <a:spAutoFit/>
          </a:bodyPr>
          <a:lstStyle/>
          <a:p>
            <a:pPr algn="ctr"/>
            <a:r>
              <a:rPr lang="en-US" sz="2400" dirty="0">
                <a:latin typeface="Cambria" panose="02040503050406030204" pitchFamily="18" charset="0"/>
              </a:rPr>
              <a:t>Row Activation</a:t>
            </a:r>
          </a:p>
          <a:p>
            <a:pPr algn="ctr"/>
            <a:r>
              <a:rPr lang="en-US" sz="2400" dirty="0">
                <a:latin typeface="Cambria" panose="02040503050406030204" pitchFamily="18" charset="0"/>
              </a:rPr>
              <a:t>Latency (</a:t>
            </a:r>
            <a:r>
              <a:rPr lang="en-US" sz="2400" i="1" dirty="0" err="1">
                <a:latin typeface="Cambria" panose="02040503050406030204" pitchFamily="18" charset="0"/>
              </a:rPr>
              <a:t>t</a:t>
            </a:r>
            <a:r>
              <a:rPr lang="en-US" sz="2400" i="1" baseline="-25000" dirty="0" err="1">
                <a:latin typeface="Cambria" panose="02040503050406030204" pitchFamily="18" charset="0"/>
              </a:rPr>
              <a:t>RCD</a:t>
            </a:r>
            <a:r>
              <a:rPr lang="en-US" sz="2400" dirty="0">
                <a:latin typeface="Cambria" panose="02040503050406030204" pitchFamily="18" charset="0"/>
              </a:rPr>
              <a:t>)</a:t>
            </a:r>
            <a:endParaRPr lang="en-US" sz="2400" i="1" baseline="-25000" dirty="0">
              <a:latin typeface="Cambria" panose="02040503050406030204" pitchFamily="18" charset="0"/>
            </a:endParaRPr>
          </a:p>
        </p:txBody>
      </p:sp>
      <p:sp>
        <p:nvSpPr>
          <p:cNvPr id="34" name="Rectangle 33">
            <a:extLst>
              <a:ext uri="{FF2B5EF4-FFF2-40B4-BE49-F238E27FC236}">
                <a16:creationId xmlns:a16="http://schemas.microsoft.com/office/drawing/2014/main" id="{5F900251-AF14-3851-F586-974A8C950DB4}"/>
              </a:ext>
            </a:extLst>
          </p:cNvPr>
          <p:cNvSpPr/>
          <p:nvPr/>
        </p:nvSpPr>
        <p:spPr>
          <a:xfrm>
            <a:off x="2512194" y="2252312"/>
            <a:ext cx="904774" cy="231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solidFill>
                  <a:schemeClr val="tx1"/>
                </a:solidFill>
              </a:rPr>
              <a:t>Nom. </a:t>
            </a:r>
            <a:r>
              <a:rPr lang="en-US" sz="1400" i="1" dirty="0" err="1">
                <a:solidFill>
                  <a:schemeClr val="tx1"/>
                </a:solidFill>
              </a:rPr>
              <a:t>t</a:t>
            </a:r>
            <a:r>
              <a:rPr lang="en-US" sz="1400" i="1" baseline="-25000" dirty="0" err="1">
                <a:solidFill>
                  <a:schemeClr val="tx1"/>
                </a:solidFill>
              </a:rPr>
              <a:t>RCD</a:t>
            </a:r>
            <a:endParaRPr lang="en-US" sz="1400" i="1" baseline="-25000" dirty="0">
              <a:solidFill>
                <a:schemeClr val="tx1"/>
              </a:solidFill>
            </a:endParaRPr>
          </a:p>
        </p:txBody>
      </p:sp>
      <p:sp>
        <p:nvSpPr>
          <p:cNvPr id="35" name="Rectangle 34">
            <a:extLst>
              <a:ext uri="{FF2B5EF4-FFF2-40B4-BE49-F238E27FC236}">
                <a16:creationId xmlns:a16="http://schemas.microsoft.com/office/drawing/2014/main" id="{3B14BA13-368A-5DAB-B847-98503C33B7EB}"/>
              </a:ext>
            </a:extLst>
          </p:cNvPr>
          <p:cNvSpPr/>
          <p:nvPr/>
        </p:nvSpPr>
        <p:spPr>
          <a:xfrm>
            <a:off x="5130991" y="2259917"/>
            <a:ext cx="904774" cy="231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solidFill>
                  <a:schemeClr val="tx1"/>
                </a:solidFill>
              </a:rPr>
              <a:t>Nom. </a:t>
            </a:r>
            <a:r>
              <a:rPr lang="en-US" sz="1400" i="1" dirty="0" err="1">
                <a:solidFill>
                  <a:schemeClr val="tx1"/>
                </a:solidFill>
              </a:rPr>
              <a:t>t</a:t>
            </a:r>
            <a:r>
              <a:rPr lang="en-US" sz="1400" i="1" baseline="-25000" dirty="0" err="1">
                <a:solidFill>
                  <a:schemeClr val="tx1"/>
                </a:solidFill>
              </a:rPr>
              <a:t>RCD</a:t>
            </a:r>
            <a:endParaRPr lang="en-US" sz="1400" i="1" baseline="-25000" dirty="0">
              <a:solidFill>
                <a:schemeClr val="tx1"/>
              </a:solidFill>
            </a:endParaRPr>
          </a:p>
        </p:txBody>
      </p:sp>
      <p:sp>
        <p:nvSpPr>
          <p:cNvPr id="36" name="Rectangle 35">
            <a:extLst>
              <a:ext uri="{FF2B5EF4-FFF2-40B4-BE49-F238E27FC236}">
                <a16:creationId xmlns:a16="http://schemas.microsoft.com/office/drawing/2014/main" id="{64583863-5840-6662-BA06-6425FC8A0A16}"/>
              </a:ext>
            </a:extLst>
          </p:cNvPr>
          <p:cNvSpPr/>
          <p:nvPr/>
        </p:nvSpPr>
        <p:spPr>
          <a:xfrm>
            <a:off x="7770702" y="2260456"/>
            <a:ext cx="904774" cy="231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solidFill>
                  <a:schemeClr val="tx1"/>
                </a:solidFill>
              </a:rPr>
              <a:t>Nom. </a:t>
            </a:r>
            <a:r>
              <a:rPr lang="en-US" sz="1400" i="1" dirty="0" err="1">
                <a:solidFill>
                  <a:schemeClr val="tx1"/>
                </a:solidFill>
              </a:rPr>
              <a:t>t</a:t>
            </a:r>
            <a:r>
              <a:rPr lang="en-US" sz="1400" i="1" baseline="-25000" dirty="0" err="1">
                <a:solidFill>
                  <a:schemeClr val="tx1"/>
                </a:solidFill>
              </a:rPr>
              <a:t>RCD</a:t>
            </a:r>
            <a:endParaRPr lang="en-US" sz="1400" i="1" baseline="-25000" dirty="0">
              <a:solidFill>
                <a:schemeClr val="tx1"/>
              </a:solidFill>
            </a:endParaRPr>
          </a:p>
        </p:txBody>
      </p:sp>
      <p:sp>
        <p:nvSpPr>
          <p:cNvPr id="31" name="TextBox 30">
            <a:extLst>
              <a:ext uri="{FF2B5EF4-FFF2-40B4-BE49-F238E27FC236}">
                <a16:creationId xmlns:a16="http://schemas.microsoft.com/office/drawing/2014/main" id="{C016166F-93ED-4AD5-F836-5C66729AAC5C}"/>
              </a:ext>
            </a:extLst>
          </p:cNvPr>
          <p:cNvSpPr txBox="1"/>
          <p:nvPr/>
        </p:nvSpPr>
        <p:spPr>
          <a:xfrm>
            <a:off x="1386665" y="812683"/>
            <a:ext cx="2043487" cy="369332"/>
          </a:xfrm>
          <a:prstGeom prst="rect">
            <a:avLst/>
          </a:prstGeom>
          <a:noFill/>
        </p:spPr>
        <p:txBody>
          <a:bodyPr wrap="square" rtlCol="0">
            <a:spAutoFit/>
          </a:bodyPr>
          <a:lstStyle/>
          <a:p>
            <a:pPr algn="ctr"/>
            <a:r>
              <a:rPr lang="en-US" dirty="0">
                <a:latin typeface="Cambria" panose="02040503050406030204" pitchFamily="18" charset="0"/>
              </a:rPr>
              <a:t>Mfr. A</a:t>
            </a:r>
          </a:p>
        </p:txBody>
      </p:sp>
      <p:sp>
        <p:nvSpPr>
          <p:cNvPr id="32" name="TextBox 31">
            <a:extLst>
              <a:ext uri="{FF2B5EF4-FFF2-40B4-BE49-F238E27FC236}">
                <a16:creationId xmlns:a16="http://schemas.microsoft.com/office/drawing/2014/main" id="{AE525062-1F6F-614B-F182-692A44E62686}"/>
              </a:ext>
            </a:extLst>
          </p:cNvPr>
          <p:cNvSpPr txBox="1"/>
          <p:nvPr/>
        </p:nvSpPr>
        <p:spPr>
          <a:xfrm>
            <a:off x="4022657" y="818600"/>
            <a:ext cx="2043487" cy="369332"/>
          </a:xfrm>
          <a:prstGeom prst="rect">
            <a:avLst/>
          </a:prstGeom>
          <a:noFill/>
        </p:spPr>
        <p:txBody>
          <a:bodyPr wrap="square" rtlCol="0">
            <a:spAutoFit/>
          </a:bodyPr>
          <a:lstStyle/>
          <a:p>
            <a:pPr algn="ctr"/>
            <a:r>
              <a:rPr lang="en-US" dirty="0">
                <a:latin typeface="Cambria" panose="02040503050406030204" pitchFamily="18" charset="0"/>
              </a:rPr>
              <a:t>Mfr. B</a:t>
            </a:r>
          </a:p>
        </p:txBody>
      </p:sp>
      <p:sp>
        <p:nvSpPr>
          <p:cNvPr id="33" name="TextBox 32">
            <a:extLst>
              <a:ext uri="{FF2B5EF4-FFF2-40B4-BE49-F238E27FC236}">
                <a16:creationId xmlns:a16="http://schemas.microsoft.com/office/drawing/2014/main" id="{E67DA134-903F-B124-793E-47CB66BC372D}"/>
              </a:ext>
            </a:extLst>
          </p:cNvPr>
          <p:cNvSpPr txBox="1"/>
          <p:nvPr/>
        </p:nvSpPr>
        <p:spPr>
          <a:xfrm>
            <a:off x="6549601" y="813605"/>
            <a:ext cx="2043487" cy="369332"/>
          </a:xfrm>
          <a:prstGeom prst="rect">
            <a:avLst/>
          </a:prstGeom>
          <a:noFill/>
        </p:spPr>
        <p:txBody>
          <a:bodyPr wrap="square" rtlCol="0">
            <a:spAutoFit/>
          </a:bodyPr>
          <a:lstStyle/>
          <a:p>
            <a:pPr algn="ctr"/>
            <a:r>
              <a:rPr lang="en-US" dirty="0">
                <a:latin typeface="Cambria" panose="02040503050406030204" pitchFamily="18" charset="0"/>
              </a:rPr>
              <a:t>Mfr. C</a:t>
            </a:r>
          </a:p>
        </p:txBody>
      </p:sp>
    </p:spTree>
    <p:extLst>
      <p:ext uri="{BB962C8B-B14F-4D97-AF65-F5344CB8AC3E}">
        <p14:creationId xmlns:p14="http://schemas.microsoft.com/office/powerpoint/2010/main" val="1201847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29FCFAE-0A5D-86CE-A4AE-D3C635490870}"/>
              </a:ext>
            </a:extLst>
          </p:cNvPr>
          <p:cNvPicPr>
            <a:picLocks noChangeAspect="1"/>
          </p:cNvPicPr>
          <p:nvPr/>
        </p:nvPicPr>
        <p:blipFill rotWithShape="1">
          <a:blip r:embed="rId3">
            <a:extLst>
              <a:ext uri="{28A0092B-C50C-407E-A947-70E740481C1C}">
                <a14:useLocalDpi xmlns:a14="http://schemas.microsoft.com/office/drawing/2010/main" val="0"/>
              </a:ext>
            </a:extLst>
          </a:blip>
          <a:srcRect l="169" r="197"/>
          <a:stretch/>
        </p:blipFill>
        <p:spPr>
          <a:xfrm>
            <a:off x="1240824" y="1152364"/>
            <a:ext cx="7550693" cy="2151051"/>
          </a:xfrm>
          <a:prstGeom prst="rect">
            <a:avLst/>
          </a:prstGeom>
        </p:spPr>
      </p:pic>
      <p:sp>
        <p:nvSpPr>
          <p:cNvPr id="11" name="TextBox 10">
            <a:extLst>
              <a:ext uri="{FF2B5EF4-FFF2-40B4-BE49-F238E27FC236}">
                <a16:creationId xmlns:a16="http://schemas.microsoft.com/office/drawing/2014/main" id="{9BCEC5A3-479A-5541-8294-D2D82846756A}"/>
              </a:ext>
            </a:extLst>
          </p:cNvPr>
          <p:cNvSpPr txBox="1"/>
          <p:nvPr/>
        </p:nvSpPr>
        <p:spPr>
          <a:xfrm>
            <a:off x="1207528" y="3643200"/>
            <a:ext cx="7617405" cy="461665"/>
          </a:xfrm>
          <a:prstGeom prst="rect">
            <a:avLst/>
          </a:prstGeom>
          <a:solidFill>
            <a:schemeClr val="bg1"/>
          </a:solidFill>
        </p:spPr>
        <p:txBody>
          <a:bodyPr wrap="square" rtlCol="0">
            <a:spAutoFit/>
          </a:bodyPr>
          <a:lstStyle/>
          <a:p>
            <a:pPr algn="ctr"/>
            <a:r>
              <a:rPr lang="en-US" sz="2400" dirty="0" err="1">
                <a:latin typeface="Cambria" panose="02040503050406030204" pitchFamily="18" charset="0"/>
              </a:rPr>
              <a:t>Wordline</a:t>
            </a:r>
            <a:r>
              <a:rPr lang="en-US" sz="2400" dirty="0">
                <a:latin typeface="Cambria" panose="02040503050406030204" pitchFamily="18" charset="0"/>
              </a:rPr>
              <a:t> Voltage: VPP (V)</a:t>
            </a:r>
          </a:p>
        </p:txBody>
      </p:sp>
      <p:sp>
        <p:nvSpPr>
          <p:cNvPr id="22" name="Title 1">
            <a:extLst>
              <a:ext uri="{FF2B5EF4-FFF2-40B4-BE49-F238E27FC236}">
                <a16:creationId xmlns:a16="http://schemas.microsoft.com/office/drawing/2014/main" id="{1DAF10B2-6571-5A4E-B3FB-A38CB7194DF3}"/>
              </a:ext>
            </a:extLst>
          </p:cNvPr>
          <p:cNvSpPr>
            <a:spLocks noGrp="1"/>
          </p:cNvSpPr>
          <p:nvPr>
            <p:ph type="title"/>
          </p:nvPr>
        </p:nvSpPr>
        <p:spPr>
          <a:xfrm>
            <a:off x="189560" y="0"/>
            <a:ext cx="8798061" cy="770467"/>
          </a:xfrm>
        </p:spPr>
        <p:txBody>
          <a:bodyPr>
            <a:normAutofit/>
          </a:bodyPr>
          <a:lstStyle/>
          <a:p>
            <a:r>
              <a:rPr lang="en-US" sz="2800" dirty="0" err="1"/>
              <a:t>Wordline</a:t>
            </a:r>
            <a:r>
              <a:rPr lang="en-US" sz="2800" dirty="0"/>
              <a:t> Voltage’s Effect on Row Activation Latency</a:t>
            </a:r>
          </a:p>
        </p:txBody>
      </p:sp>
      <p:sp>
        <p:nvSpPr>
          <p:cNvPr id="18" name="TextBox 17">
            <a:extLst>
              <a:ext uri="{FF2B5EF4-FFF2-40B4-BE49-F238E27FC236}">
                <a16:creationId xmlns:a16="http://schemas.microsoft.com/office/drawing/2014/main" id="{AC8809E0-0AC6-A9C6-FC83-ECA04CAFAC57}"/>
              </a:ext>
            </a:extLst>
          </p:cNvPr>
          <p:cNvSpPr txBox="1"/>
          <p:nvPr/>
        </p:nvSpPr>
        <p:spPr>
          <a:xfrm>
            <a:off x="674912" y="1062973"/>
            <a:ext cx="609735" cy="2369880"/>
          </a:xfrm>
          <a:prstGeom prst="rect">
            <a:avLst/>
          </a:prstGeom>
          <a:noFill/>
        </p:spPr>
        <p:txBody>
          <a:bodyPr wrap="square" rtlCol="0">
            <a:spAutoFit/>
          </a:bodyPr>
          <a:lstStyle/>
          <a:p>
            <a:pPr algn="r"/>
            <a:r>
              <a:rPr lang="en-US" sz="2000" dirty="0">
                <a:latin typeface="Cambria" panose="02040503050406030204" pitchFamily="18" charset="0"/>
              </a:rPr>
              <a:t>25</a:t>
            </a:r>
          </a:p>
          <a:p>
            <a:pPr algn="r"/>
            <a:endParaRPr lang="en-US" sz="200" dirty="0">
              <a:latin typeface="Cambria" panose="02040503050406030204" pitchFamily="18" charset="0"/>
            </a:endParaRPr>
          </a:p>
          <a:p>
            <a:pPr algn="r"/>
            <a:endParaRPr lang="en-US" sz="200" dirty="0">
              <a:latin typeface="Cambria" panose="02040503050406030204" pitchFamily="18" charset="0"/>
            </a:endParaRPr>
          </a:p>
          <a:p>
            <a:pPr algn="r"/>
            <a:endParaRPr lang="en-US" sz="200" dirty="0">
              <a:latin typeface="Cambria" panose="02040503050406030204" pitchFamily="18" charset="0"/>
            </a:endParaRPr>
          </a:p>
          <a:p>
            <a:pPr algn="r"/>
            <a:endParaRPr lang="en-US" sz="200" dirty="0">
              <a:latin typeface="Cambria" panose="02040503050406030204" pitchFamily="18" charset="0"/>
            </a:endParaRPr>
          </a:p>
          <a:p>
            <a:pPr algn="r"/>
            <a:endParaRPr lang="en-US" sz="200" dirty="0">
              <a:latin typeface="Cambria" panose="02040503050406030204" pitchFamily="18" charset="0"/>
            </a:endParaRPr>
          </a:p>
          <a:p>
            <a:pPr algn="r"/>
            <a:r>
              <a:rPr lang="en-US" sz="2000" dirty="0">
                <a:latin typeface="Cambria" panose="02040503050406030204" pitchFamily="18" charset="0"/>
              </a:rPr>
              <a:t>20</a:t>
            </a:r>
          </a:p>
          <a:p>
            <a:pPr algn="r"/>
            <a:endParaRPr lang="en-US" sz="200" dirty="0">
              <a:latin typeface="Cambria" panose="02040503050406030204" pitchFamily="18" charset="0"/>
            </a:endParaRPr>
          </a:p>
          <a:p>
            <a:pPr algn="r"/>
            <a:endParaRPr lang="en-US" sz="200" dirty="0">
              <a:latin typeface="Cambria" panose="02040503050406030204" pitchFamily="18" charset="0"/>
            </a:endParaRPr>
          </a:p>
          <a:p>
            <a:pPr algn="r"/>
            <a:endParaRPr lang="en-US" sz="200" dirty="0">
              <a:latin typeface="Cambria" panose="02040503050406030204" pitchFamily="18" charset="0"/>
            </a:endParaRPr>
          </a:p>
          <a:p>
            <a:pPr algn="r"/>
            <a:endParaRPr lang="en-US" sz="200" dirty="0">
              <a:latin typeface="Cambria" panose="02040503050406030204" pitchFamily="18" charset="0"/>
            </a:endParaRPr>
          </a:p>
          <a:p>
            <a:pPr algn="r"/>
            <a:endParaRPr lang="en-US" sz="200" dirty="0">
              <a:latin typeface="Cambria" panose="02040503050406030204" pitchFamily="18" charset="0"/>
            </a:endParaRPr>
          </a:p>
          <a:p>
            <a:pPr algn="r"/>
            <a:endParaRPr lang="en-US" sz="200" dirty="0">
              <a:latin typeface="Cambria" panose="02040503050406030204" pitchFamily="18" charset="0"/>
            </a:endParaRPr>
          </a:p>
          <a:p>
            <a:pPr algn="r"/>
            <a:endParaRPr lang="en-US" sz="200" dirty="0">
              <a:latin typeface="Cambria" panose="02040503050406030204" pitchFamily="18" charset="0"/>
            </a:endParaRPr>
          </a:p>
          <a:p>
            <a:pPr algn="r"/>
            <a:r>
              <a:rPr lang="en-US" sz="2000" dirty="0">
                <a:latin typeface="Cambria" panose="02040503050406030204" pitchFamily="18" charset="0"/>
              </a:rPr>
              <a:t>15</a:t>
            </a:r>
            <a:endParaRPr lang="en-US" sz="2000" dirty="0">
              <a:solidFill>
                <a:prstClr val="black"/>
              </a:solidFill>
              <a:latin typeface="Cambria" panose="02040503050406030204" pitchFamily="18" charset="0"/>
            </a:endParaRPr>
          </a:p>
          <a:p>
            <a:pPr lvl="0" algn="r"/>
            <a:endParaRPr lang="en-US" sz="200" dirty="0">
              <a:solidFill>
                <a:prstClr val="black"/>
              </a:solidFill>
              <a:latin typeface="Cambria" panose="02040503050406030204" pitchFamily="18" charset="0"/>
            </a:endParaRPr>
          </a:p>
          <a:p>
            <a:pPr lvl="0" algn="r"/>
            <a:endParaRPr lang="en-US" sz="200" dirty="0">
              <a:solidFill>
                <a:prstClr val="black"/>
              </a:solidFill>
              <a:latin typeface="Cambria" panose="02040503050406030204" pitchFamily="18" charset="0"/>
            </a:endParaRPr>
          </a:p>
          <a:p>
            <a:pPr lvl="0" algn="r"/>
            <a:endParaRPr lang="en-US" sz="200" dirty="0">
              <a:solidFill>
                <a:prstClr val="black"/>
              </a:solidFill>
              <a:latin typeface="Cambria" panose="02040503050406030204" pitchFamily="18" charset="0"/>
            </a:endParaRPr>
          </a:p>
          <a:p>
            <a:pPr lvl="0" algn="r"/>
            <a:endParaRPr lang="en-US" sz="200" dirty="0">
              <a:solidFill>
                <a:prstClr val="black"/>
              </a:solidFill>
              <a:latin typeface="Cambria" panose="02040503050406030204" pitchFamily="18" charset="0"/>
            </a:endParaRPr>
          </a:p>
          <a:p>
            <a:pPr lvl="0" algn="r"/>
            <a:endParaRPr lang="en-US" sz="200" dirty="0">
              <a:solidFill>
                <a:prstClr val="black"/>
              </a:solidFill>
              <a:latin typeface="Cambria" panose="02040503050406030204" pitchFamily="18" charset="0"/>
            </a:endParaRPr>
          </a:p>
          <a:p>
            <a:pPr lvl="0" algn="r"/>
            <a:endParaRPr lang="en-US" sz="200" dirty="0">
              <a:solidFill>
                <a:prstClr val="black"/>
              </a:solidFill>
              <a:latin typeface="Cambria" panose="02040503050406030204" pitchFamily="18" charset="0"/>
            </a:endParaRPr>
          </a:p>
          <a:p>
            <a:pPr algn="r"/>
            <a:r>
              <a:rPr lang="en-US" sz="2000" dirty="0">
                <a:latin typeface="Cambria" panose="02040503050406030204" pitchFamily="18" charset="0"/>
              </a:rPr>
              <a:t>10</a:t>
            </a:r>
          </a:p>
          <a:p>
            <a:pPr algn="r"/>
            <a:endParaRPr lang="en-US" sz="300" dirty="0">
              <a:latin typeface="Cambria" panose="02040503050406030204" pitchFamily="18" charset="0"/>
            </a:endParaRPr>
          </a:p>
          <a:p>
            <a:pPr algn="r"/>
            <a:endParaRPr lang="en-US" sz="300" dirty="0">
              <a:latin typeface="Cambria" panose="02040503050406030204" pitchFamily="18" charset="0"/>
            </a:endParaRPr>
          </a:p>
          <a:p>
            <a:pPr algn="r"/>
            <a:endParaRPr lang="en-US" sz="300" dirty="0">
              <a:latin typeface="Cambria" panose="02040503050406030204" pitchFamily="18" charset="0"/>
            </a:endParaRPr>
          </a:p>
          <a:p>
            <a:pPr algn="r"/>
            <a:endParaRPr lang="en-US" sz="300" dirty="0">
              <a:latin typeface="Cambria" panose="02040503050406030204" pitchFamily="18" charset="0"/>
            </a:endParaRPr>
          </a:p>
          <a:p>
            <a:pPr algn="r"/>
            <a:r>
              <a:rPr lang="en-US" sz="2000" dirty="0">
                <a:latin typeface="Cambria" panose="02040503050406030204" pitchFamily="18" charset="0"/>
              </a:rPr>
              <a:t>5</a:t>
            </a:r>
            <a:endParaRPr lang="en-US" sz="2800" dirty="0">
              <a:latin typeface="Cambria" panose="02040503050406030204" pitchFamily="18" charset="0"/>
            </a:endParaRPr>
          </a:p>
        </p:txBody>
      </p:sp>
      <p:sp>
        <p:nvSpPr>
          <p:cNvPr id="21" name="Rounded Rectangle 20">
            <a:extLst>
              <a:ext uri="{FF2B5EF4-FFF2-40B4-BE49-F238E27FC236}">
                <a16:creationId xmlns:a16="http://schemas.microsoft.com/office/drawing/2014/main" id="{4EA18F79-8524-A1F2-EAEA-B2E8C35C0B81}"/>
              </a:ext>
            </a:extLst>
          </p:cNvPr>
          <p:cNvSpPr/>
          <p:nvPr/>
        </p:nvSpPr>
        <p:spPr>
          <a:xfrm>
            <a:off x="1" y="4254366"/>
            <a:ext cx="9143999" cy="1837299"/>
          </a:xfrm>
          <a:prstGeom prst="roundRect">
            <a:avLst>
              <a:gd name="adj" fmla="val 0"/>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chemeClr val="tx1"/>
              </a:solidFill>
            </a:endParaRPr>
          </a:p>
        </p:txBody>
      </p:sp>
      <p:sp>
        <p:nvSpPr>
          <p:cNvPr id="24" name="TextBox 23">
            <a:extLst>
              <a:ext uri="{FF2B5EF4-FFF2-40B4-BE49-F238E27FC236}">
                <a16:creationId xmlns:a16="http://schemas.microsoft.com/office/drawing/2014/main" id="{F0D276EA-09A3-5F7E-23D3-AE86174CA055}"/>
              </a:ext>
            </a:extLst>
          </p:cNvPr>
          <p:cNvSpPr txBox="1"/>
          <p:nvPr/>
        </p:nvSpPr>
        <p:spPr>
          <a:xfrm>
            <a:off x="0" y="4357407"/>
            <a:ext cx="9143998" cy="1631216"/>
          </a:xfrm>
          <a:prstGeom prst="rect">
            <a:avLst/>
          </a:prstGeom>
          <a:noFill/>
        </p:spPr>
        <p:txBody>
          <a:bodyPr wrap="square" lIns="180000" rtlCol="0">
            <a:spAutoFit/>
          </a:bodyPr>
          <a:lstStyle/>
          <a:p>
            <a:pPr algn="ctr"/>
            <a:r>
              <a:rPr lang="en-US" sz="2000" b="1" dirty="0">
                <a:latin typeface="Cambria"/>
                <a:ea typeface="Cambria"/>
              </a:rPr>
              <a:t>48 DRAM chips </a:t>
            </a:r>
            <a:r>
              <a:rPr lang="en-US" sz="2000" dirty="0">
                <a:latin typeface="Cambria"/>
                <a:ea typeface="Cambria"/>
              </a:rPr>
              <a:t>from </a:t>
            </a:r>
            <a:r>
              <a:rPr lang="en-US" sz="2000" dirty="0" err="1">
                <a:latin typeface="Cambria"/>
                <a:ea typeface="Cambria"/>
              </a:rPr>
              <a:t>Mfr</a:t>
            </a:r>
            <a:r>
              <a:rPr lang="en-US" sz="2000" dirty="0">
                <a:latin typeface="Cambria"/>
                <a:ea typeface="Cambria"/>
              </a:rPr>
              <a:t> A. </a:t>
            </a:r>
            <a:r>
              <a:rPr lang="en-US" sz="2000" b="1" dirty="0">
                <a:solidFill>
                  <a:srgbClr val="00B050"/>
                </a:solidFill>
                <a:latin typeface="Cambria"/>
                <a:ea typeface="Cambria"/>
              </a:rPr>
              <a:t>reliably work </a:t>
            </a:r>
            <a:r>
              <a:rPr lang="en-US" sz="2000" dirty="0">
                <a:latin typeface="Cambria"/>
                <a:ea typeface="Cambria"/>
              </a:rPr>
              <a:t>with a row activation latency of </a:t>
            </a:r>
            <a:r>
              <a:rPr lang="en-US" sz="2000" b="1" dirty="0">
                <a:latin typeface="Cambria"/>
                <a:ea typeface="Cambria"/>
              </a:rPr>
              <a:t>24 ns</a:t>
            </a:r>
          </a:p>
          <a:p>
            <a:pPr algn="ctr"/>
            <a:endParaRPr lang="en-US" sz="2000" dirty="0">
              <a:latin typeface="Cambria"/>
              <a:ea typeface="Cambria"/>
            </a:endParaRPr>
          </a:p>
          <a:p>
            <a:pPr algn="ctr"/>
            <a:r>
              <a:rPr lang="en-US" sz="2000" b="1" dirty="0">
                <a:latin typeface="Cambria"/>
                <a:ea typeface="Cambria"/>
              </a:rPr>
              <a:t>16 DRAM chips </a:t>
            </a:r>
            <a:r>
              <a:rPr lang="en-US" sz="2000" dirty="0">
                <a:latin typeface="Cambria"/>
                <a:ea typeface="Cambria"/>
              </a:rPr>
              <a:t>from Mfr. B </a:t>
            </a:r>
            <a:r>
              <a:rPr lang="en-US" sz="2000" b="1" dirty="0">
                <a:solidFill>
                  <a:srgbClr val="00B050"/>
                </a:solidFill>
                <a:latin typeface="Cambria"/>
                <a:ea typeface="Cambria"/>
              </a:rPr>
              <a:t>reliably work </a:t>
            </a:r>
            <a:r>
              <a:rPr lang="en-US" sz="2000" dirty="0">
                <a:latin typeface="Cambria"/>
                <a:ea typeface="Cambria"/>
              </a:rPr>
              <a:t>with a row activation latency of </a:t>
            </a:r>
            <a:r>
              <a:rPr lang="en-US" sz="2000" b="1" dirty="0">
                <a:latin typeface="Cambria"/>
                <a:ea typeface="Cambria"/>
              </a:rPr>
              <a:t>15 ns</a:t>
            </a:r>
          </a:p>
          <a:p>
            <a:pPr algn="ctr"/>
            <a:endParaRPr lang="en-US" sz="2000" b="1" dirty="0">
              <a:latin typeface="Cambria"/>
              <a:ea typeface="Cambria"/>
            </a:endParaRPr>
          </a:p>
          <a:p>
            <a:pPr algn="ctr"/>
            <a:r>
              <a:rPr lang="en-US" sz="2000" b="1" dirty="0">
                <a:latin typeface="Cambria"/>
                <a:ea typeface="Cambria"/>
              </a:rPr>
              <a:t>All DRAM chips </a:t>
            </a:r>
            <a:r>
              <a:rPr lang="en-US" sz="2000" dirty="0">
                <a:latin typeface="Cambria"/>
                <a:ea typeface="Cambria"/>
              </a:rPr>
              <a:t>from Mfr. C </a:t>
            </a:r>
            <a:r>
              <a:rPr lang="en-US" sz="2000" b="1" dirty="0">
                <a:solidFill>
                  <a:srgbClr val="00B050"/>
                </a:solidFill>
                <a:latin typeface="Cambria"/>
                <a:ea typeface="Cambria"/>
              </a:rPr>
              <a:t>reliably work </a:t>
            </a:r>
            <a:r>
              <a:rPr lang="en-US" sz="2000" dirty="0">
                <a:latin typeface="Cambria"/>
                <a:ea typeface="Cambria"/>
              </a:rPr>
              <a:t>using the nominal latency of </a:t>
            </a:r>
            <a:r>
              <a:rPr lang="en-US" sz="2000" b="1" dirty="0">
                <a:latin typeface="Cambria"/>
                <a:ea typeface="Cambria"/>
              </a:rPr>
              <a:t>13.5ns </a:t>
            </a:r>
          </a:p>
        </p:txBody>
      </p:sp>
      <p:sp>
        <p:nvSpPr>
          <p:cNvPr id="10" name="Rectangle 9">
            <a:extLst>
              <a:ext uri="{FF2B5EF4-FFF2-40B4-BE49-F238E27FC236}">
                <a16:creationId xmlns:a16="http://schemas.microsoft.com/office/drawing/2014/main" id="{1715220D-A7B3-FCF0-5160-6E22CE7ED8F7}"/>
              </a:ext>
            </a:extLst>
          </p:cNvPr>
          <p:cNvSpPr/>
          <p:nvPr/>
        </p:nvSpPr>
        <p:spPr>
          <a:xfrm>
            <a:off x="1346022" y="2404296"/>
            <a:ext cx="7385540" cy="809225"/>
          </a:xfrm>
          <a:prstGeom prst="rect">
            <a:avLst/>
          </a:prstGeom>
          <a:solidFill>
            <a:srgbClr val="FFFFFF">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30D25A1B-6A13-F14E-89F2-2F568AB7EEA4}"/>
              </a:ext>
            </a:extLst>
          </p:cNvPr>
          <p:cNvSpPr txBox="1"/>
          <p:nvPr/>
        </p:nvSpPr>
        <p:spPr>
          <a:xfrm>
            <a:off x="3710025" y="3246400"/>
            <a:ext cx="2704157" cy="369332"/>
          </a:xfrm>
          <a:prstGeom prst="rect">
            <a:avLst/>
          </a:prstGeom>
          <a:noFill/>
        </p:spPr>
        <p:txBody>
          <a:bodyPr wrap="square" rtlCol="0">
            <a:spAutoFit/>
          </a:bodyPr>
          <a:lstStyle/>
          <a:p>
            <a:r>
              <a:rPr lang="en-US" dirty="0">
                <a:latin typeface="Cambria" panose="02040503050406030204" pitchFamily="18" charset="0"/>
              </a:rPr>
              <a:t>1.5  1.7   1.9  2.1   2.3   2.5</a:t>
            </a:r>
          </a:p>
        </p:txBody>
      </p:sp>
      <p:sp>
        <p:nvSpPr>
          <p:cNvPr id="27" name="TextBox 26">
            <a:extLst>
              <a:ext uri="{FF2B5EF4-FFF2-40B4-BE49-F238E27FC236}">
                <a16:creationId xmlns:a16="http://schemas.microsoft.com/office/drawing/2014/main" id="{9FFB8778-6737-1810-8990-69EDEC89A547}"/>
              </a:ext>
            </a:extLst>
          </p:cNvPr>
          <p:cNvSpPr txBox="1"/>
          <p:nvPr/>
        </p:nvSpPr>
        <p:spPr>
          <a:xfrm>
            <a:off x="1091589" y="3246400"/>
            <a:ext cx="2607735" cy="369332"/>
          </a:xfrm>
          <a:prstGeom prst="rect">
            <a:avLst/>
          </a:prstGeom>
          <a:noFill/>
        </p:spPr>
        <p:txBody>
          <a:bodyPr wrap="square" rtlCol="0">
            <a:spAutoFit/>
          </a:bodyPr>
          <a:lstStyle/>
          <a:p>
            <a:r>
              <a:rPr lang="en-US" dirty="0">
                <a:latin typeface="Cambria" panose="02040503050406030204" pitchFamily="18" charset="0"/>
              </a:rPr>
              <a:t>1.3    1.6     1.9     2.2    2.5</a:t>
            </a:r>
          </a:p>
        </p:txBody>
      </p:sp>
      <p:sp>
        <p:nvSpPr>
          <p:cNvPr id="28" name="TextBox 27">
            <a:extLst>
              <a:ext uri="{FF2B5EF4-FFF2-40B4-BE49-F238E27FC236}">
                <a16:creationId xmlns:a16="http://schemas.microsoft.com/office/drawing/2014/main" id="{00B0A858-E49F-FC6F-44DD-888502373784}"/>
              </a:ext>
            </a:extLst>
          </p:cNvPr>
          <p:cNvSpPr txBox="1"/>
          <p:nvPr/>
        </p:nvSpPr>
        <p:spPr>
          <a:xfrm>
            <a:off x="6528483" y="3241958"/>
            <a:ext cx="2484438" cy="369332"/>
          </a:xfrm>
          <a:prstGeom prst="rect">
            <a:avLst/>
          </a:prstGeom>
          <a:noFill/>
        </p:spPr>
        <p:txBody>
          <a:bodyPr wrap="square" rtlCol="0">
            <a:spAutoFit/>
          </a:bodyPr>
          <a:lstStyle/>
          <a:p>
            <a:r>
              <a:rPr lang="en-US" dirty="0">
                <a:latin typeface="Cambria" panose="02040503050406030204" pitchFamily="18" charset="0"/>
              </a:rPr>
              <a:t>1.5  1.7 1.9  2.1  2.3  2.5</a:t>
            </a:r>
          </a:p>
        </p:txBody>
      </p:sp>
      <p:sp>
        <p:nvSpPr>
          <p:cNvPr id="16" name="TextBox 15">
            <a:extLst>
              <a:ext uri="{FF2B5EF4-FFF2-40B4-BE49-F238E27FC236}">
                <a16:creationId xmlns:a16="http://schemas.microsoft.com/office/drawing/2014/main" id="{8E24241D-4C4B-4393-B9D2-EC2F11127B4C}"/>
              </a:ext>
            </a:extLst>
          </p:cNvPr>
          <p:cNvSpPr txBox="1"/>
          <p:nvPr/>
        </p:nvSpPr>
        <p:spPr>
          <a:xfrm rot="16200000">
            <a:off x="-966648" y="1942179"/>
            <a:ext cx="2817748" cy="830997"/>
          </a:xfrm>
          <a:prstGeom prst="rect">
            <a:avLst/>
          </a:prstGeom>
          <a:solidFill>
            <a:schemeClr val="bg1"/>
          </a:solidFill>
        </p:spPr>
        <p:txBody>
          <a:bodyPr wrap="square" rtlCol="0">
            <a:spAutoFit/>
          </a:bodyPr>
          <a:lstStyle/>
          <a:p>
            <a:pPr algn="ctr"/>
            <a:r>
              <a:rPr lang="en-US" sz="2400" dirty="0">
                <a:latin typeface="Cambria" panose="02040503050406030204" pitchFamily="18" charset="0"/>
              </a:rPr>
              <a:t>Row Activation</a:t>
            </a:r>
          </a:p>
          <a:p>
            <a:pPr algn="ctr"/>
            <a:r>
              <a:rPr lang="en-US" sz="2400" dirty="0">
                <a:latin typeface="Cambria" panose="02040503050406030204" pitchFamily="18" charset="0"/>
              </a:rPr>
              <a:t>Latency (</a:t>
            </a:r>
            <a:r>
              <a:rPr lang="en-US" sz="2400" i="1" dirty="0" err="1">
                <a:latin typeface="Cambria" panose="02040503050406030204" pitchFamily="18" charset="0"/>
              </a:rPr>
              <a:t>t</a:t>
            </a:r>
            <a:r>
              <a:rPr lang="en-US" sz="2400" i="1" baseline="-25000" dirty="0" err="1">
                <a:latin typeface="Cambria" panose="02040503050406030204" pitchFamily="18" charset="0"/>
              </a:rPr>
              <a:t>RCD</a:t>
            </a:r>
            <a:r>
              <a:rPr lang="en-US" sz="2400" dirty="0">
                <a:latin typeface="Cambria" panose="02040503050406030204" pitchFamily="18" charset="0"/>
              </a:rPr>
              <a:t>)</a:t>
            </a:r>
            <a:endParaRPr lang="en-US" sz="2400" i="1" baseline="-25000" dirty="0">
              <a:latin typeface="Cambria" panose="02040503050406030204" pitchFamily="18" charset="0"/>
            </a:endParaRPr>
          </a:p>
        </p:txBody>
      </p:sp>
      <p:sp>
        <p:nvSpPr>
          <p:cNvPr id="2" name="Rectangle 1">
            <a:extLst>
              <a:ext uri="{FF2B5EF4-FFF2-40B4-BE49-F238E27FC236}">
                <a16:creationId xmlns:a16="http://schemas.microsoft.com/office/drawing/2014/main" id="{8FE7965D-0651-0006-6249-ED66A39320CD}"/>
              </a:ext>
            </a:extLst>
          </p:cNvPr>
          <p:cNvSpPr/>
          <p:nvPr/>
        </p:nvSpPr>
        <p:spPr>
          <a:xfrm>
            <a:off x="2512194" y="2281187"/>
            <a:ext cx="904774" cy="231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solidFill>
                  <a:schemeClr val="tx1"/>
                </a:solidFill>
              </a:rPr>
              <a:t>Nom. </a:t>
            </a:r>
            <a:r>
              <a:rPr lang="en-US" sz="1400" i="1" dirty="0" err="1">
                <a:solidFill>
                  <a:schemeClr val="tx1"/>
                </a:solidFill>
              </a:rPr>
              <a:t>t</a:t>
            </a:r>
            <a:r>
              <a:rPr lang="en-US" sz="1400" i="1" baseline="-25000" dirty="0" err="1">
                <a:solidFill>
                  <a:schemeClr val="tx1"/>
                </a:solidFill>
              </a:rPr>
              <a:t>RCD</a:t>
            </a:r>
            <a:endParaRPr lang="en-US" sz="1400" i="1" baseline="-25000" dirty="0">
              <a:solidFill>
                <a:schemeClr val="tx1"/>
              </a:solidFill>
            </a:endParaRPr>
          </a:p>
        </p:txBody>
      </p:sp>
      <p:sp>
        <p:nvSpPr>
          <p:cNvPr id="17" name="Rectangle 16">
            <a:extLst>
              <a:ext uri="{FF2B5EF4-FFF2-40B4-BE49-F238E27FC236}">
                <a16:creationId xmlns:a16="http://schemas.microsoft.com/office/drawing/2014/main" id="{FAAF240A-33A5-4F0C-A72E-3C53CDE4E8D3}"/>
              </a:ext>
            </a:extLst>
          </p:cNvPr>
          <p:cNvSpPr/>
          <p:nvPr/>
        </p:nvSpPr>
        <p:spPr>
          <a:xfrm>
            <a:off x="5130991" y="2288792"/>
            <a:ext cx="904774" cy="231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solidFill>
                  <a:schemeClr val="tx1"/>
                </a:solidFill>
              </a:rPr>
              <a:t>Nom. </a:t>
            </a:r>
            <a:r>
              <a:rPr lang="en-US" sz="1400" i="1" dirty="0" err="1">
                <a:solidFill>
                  <a:schemeClr val="tx1"/>
                </a:solidFill>
              </a:rPr>
              <a:t>t</a:t>
            </a:r>
            <a:r>
              <a:rPr lang="en-US" sz="1400" i="1" baseline="-25000" dirty="0" err="1">
                <a:solidFill>
                  <a:schemeClr val="tx1"/>
                </a:solidFill>
              </a:rPr>
              <a:t>RCD</a:t>
            </a:r>
            <a:endParaRPr lang="en-US" sz="1400" i="1" baseline="-25000" dirty="0">
              <a:solidFill>
                <a:schemeClr val="tx1"/>
              </a:solidFill>
            </a:endParaRPr>
          </a:p>
        </p:txBody>
      </p:sp>
      <p:sp>
        <p:nvSpPr>
          <p:cNvPr id="19" name="Rectangle 18">
            <a:extLst>
              <a:ext uri="{FF2B5EF4-FFF2-40B4-BE49-F238E27FC236}">
                <a16:creationId xmlns:a16="http://schemas.microsoft.com/office/drawing/2014/main" id="{B450C2CB-A953-E042-BF63-57779BADBB1F}"/>
              </a:ext>
            </a:extLst>
          </p:cNvPr>
          <p:cNvSpPr/>
          <p:nvPr/>
        </p:nvSpPr>
        <p:spPr>
          <a:xfrm>
            <a:off x="7747842" y="2276096"/>
            <a:ext cx="904774" cy="231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solidFill>
                  <a:schemeClr val="tx1"/>
                </a:solidFill>
              </a:rPr>
              <a:t>Nom. </a:t>
            </a:r>
            <a:r>
              <a:rPr lang="en-US" sz="1400" i="1" dirty="0" err="1">
                <a:solidFill>
                  <a:schemeClr val="tx1"/>
                </a:solidFill>
              </a:rPr>
              <a:t>t</a:t>
            </a:r>
            <a:r>
              <a:rPr lang="en-US" sz="1400" i="1" baseline="-25000" dirty="0" err="1">
                <a:solidFill>
                  <a:schemeClr val="tx1"/>
                </a:solidFill>
              </a:rPr>
              <a:t>RCD</a:t>
            </a:r>
            <a:endParaRPr lang="en-US" sz="1400" i="1" baseline="-25000" dirty="0">
              <a:solidFill>
                <a:schemeClr val="tx1"/>
              </a:solidFill>
            </a:endParaRPr>
          </a:p>
        </p:txBody>
      </p:sp>
      <p:sp>
        <p:nvSpPr>
          <p:cNvPr id="25" name="TextBox 24">
            <a:extLst>
              <a:ext uri="{FF2B5EF4-FFF2-40B4-BE49-F238E27FC236}">
                <a16:creationId xmlns:a16="http://schemas.microsoft.com/office/drawing/2014/main" id="{4AE16D59-0147-FB82-6216-FCE3D842532B}"/>
              </a:ext>
            </a:extLst>
          </p:cNvPr>
          <p:cNvSpPr txBox="1"/>
          <p:nvPr/>
        </p:nvSpPr>
        <p:spPr>
          <a:xfrm>
            <a:off x="1386665" y="812683"/>
            <a:ext cx="2043487" cy="369332"/>
          </a:xfrm>
          <a:prstGeom prst="rect">
            <a:avLst/>
          </a:prstGeom>
          <a:noFill/>
        </p:spPr>
        <p:txBody>
          <a:bodyPr wrap="square" rtlCol="0">
            <a:spAutoFit/>
          </a:bodyPr>
          <a:lstStyle/>
          <a:p>
            <a:pPr algn="ctr"/>
            <a:r>
              <a:rPr lang="en-US" dirty="0">
                <a:latin typeface="Cambria" panose="02040503050406030204" pitchFamily="18" charset="0"/>
              </a:rPr>
              <a:t>Mfr. A</a:t>
            </a:r>
          </a:p>
        </p:txBody>
      </p:sp>
      <p:sp>
        <p:nvSpPr>
          <p:cNvPr id="29" name="TextBox 28">
            <a:extLst>
              <a:ext uri="{FF2B5EF4-FFF2-40B4-BE49-F238E27FC236}">
                <a16:creationId xmlns:a16="http://schemas.microsoft.com/office/drawing/2014/main" id="{46DB428F-BB18-A240-C585-3427F704750B}"/>
              </a:ext>
            </a:extLst>
          </p:cNvPr>
          <p:cNvSpPr txBox="1"/>
          <p:nvPr/>
        </p:nvSpPr>
        <p:spPr>
          <a:xfrm>
            <a:off x="4022657" y="818600"/>
            <a:ext cx="2043487" cy="369332"/>
          </a:xfrm>
          <a:prstGeom prst="rect">
            <a:avLst/>
          </a:prstGeom>
          <a:noFill/>
        </p:spPr>
        <p:txBody>
          <a:bodyPr wrap="square" rtlCol="0">
            <a:spAutoFit/>
          </a:bodyPr>
          <a:lstStyle/>
          <a:p>
            <a:pPr algn="ctr"/>
            <a:r>
              <a:rPr lang="en-US" dirty="0">
                <a:latin typeface="Cambria" panose="02040503050406030204" pitchFamily="18" charset="0"/>
              </a:rPr>
              <a:t>Mfr. B</a:t>
            </a:r>
          </a:p>
        </p:txBody>
      </p:sp>
      <p:sp>
        <p:nvSpPr>
          <p:cNvPr id="30" name="TextBox 29">
            <a:extLst>
              <a:ext uri="{FF2B5EF4-FFF2-40B4-BE49-F238E27FC236}">
                <a16:creationId xmlns:a16="http://schemas.microsoft.com/office/drawing/2014/main" id="{CFCFCEF7-7466-2B0D-8BC6-34EE763A3353}"/>
              </a:ext>
            </a:extLst>
          </p:cNvPr>
          <p:cNvSpPr txBox="1"/>
          <p:nvPr/>
        </p:nvSpPr>
        <p:spPr>
          <a:xfrm>
            <a:off x="6549601" y="813605"/>
            <a:ext cx="2043487" cy="369332"/>
          </a:xfrm>
          <a:prstGeom prst="rect">
            <a:avLst/>
          </a:prstGeom>
          <a:noFill/>
        </p:spPr>
        <p:txBody>
          <a:bodyPr wrap="square" rtlCol="0">
            <a:spAutoFit/>
          </a:bodyPr>
          <a:lstStyle/>
          <a:p>
            <a:pPr algn="ctr"/>
            <a:r>
              <a:rPr lang="en-US" dirty="0">
                <a:latin typeface="Cambria" panose="02040503050406030204" pitchFamily="18" charset="0"/>
              </a:rPr>
              <a:t>Mfr. C</a:t>
            </a:r>
          </a:p>
        </p:txBody>
      </p:sp>
    </p:spTree>
    <p:extLst>
      <p:ext uri="{BB962C8B-B14F-4D97-AF65-F5344CB8AC3E}">
        <p14:creationId xmlns:p14="http://schemas.microsoft.com/office/powerpoint/2010/main" val="327730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EAEFC-A757-253B-205D-3A85CB7FAB2D}"/>
              </a:ext>
            </a:extLst>
          </p:cNvPr>
          <p:cNvSpPr>
            <a:spLocks noGrp="1"/>
          </p:cNvSpPr>
          <p:nvPr>
            <p:ph type="title"/>
          </p:nvPr>
        </p:nvSpPr>
        <p:spPr/>
        <p:txBody>
          <a:bodyPr/>
          <a:lstStyle/>
          <a:p>
            <a:r>
              <a:rPr lang="en-US" dirty="0"/>
              <a:t>SPICE Simulation Methodology</a:t>
            </a:r>
          </a:p>
        </p:txBody>
      </p:sp>
      <p:sp>
        <p:nvSpPr>
          <p:cNvPr id="3" name="Content Placeholder 2">
            <a:extLst>
              <a:ext uri="{FF2B5EF4-FFF2-40B4-BE49-F238E27FC236}">
                <a16:creationId xmlns:a16="http://schemas.microsoft.com/office/drawing/2014/main" id="{3CBC262E-295F-9DED-B386-B329ABD9BD2E}"/>
              </a:ext>
            </a:extLst>
          </p:cNvPr>
          <p:cNvSpPr>
            <a:spLocks noGrp="1"/>
          </p:cNvSpPr>
          <p:nvPr>
            <p:ph idx="1"/>
          </p:nvPr>
        </p:nvSpPr>
        <p:spPr/>
        <p:txBody>
          <a:bodyPr/>
          <a:lstStyle/>
          <a:p>
            <a:pPr>
              <a:lnSpc>
                <a:spcPct val="150000"/>
              </a:lnSpc>
            </a:pPr>
            <a:r>
              <a:rPr lang="en-US" dirty="0"/>
              <a:t>Insights into </a:t>
            </a:r>
            <a:r>
              <a:rPr lang="en-US" b="1" dirty="0" err="1">
                <a:solidFill>
                  <a:srgbClr val="2F5597"/>
                </a:solidFill>
              </a:rPr>
              <a:t>wordline</a:t>
            </a:r>
            <a:r>
              <a:rPr lang="en-US" b="1" dirty="0">
                <a:solidFill>
                  <a:srgbClr val="2F5597"/>
                </a:solidFill>
              </a:rPr>
              <a:t> voltage’s affect on DRAM operation</a:t>
            </a:r>
          </a:p>
          <a:p>
            <a:pPr>
              <a:lnSpc>
                <a:spcPct val="150000"/>
              </a:lnSpc>
            </a:pPr>
            <a:r>
              <a:rPr lang="en-US" dirty="0"/>
              <a:t>22 nm transistor model </a:t>
            </a:r>
          </a:p>
          <a:p>
            <a:pPr>
              <a:lnSpc>
                <a:spcPct val="150000"/>
              </a:lnSpc>
            </a:pPr>
            <a:r>
              <a:rPr lang="en-US" b="1" dirty="0"/>
              <a:t>Monte-Carlo analysis </a:t>
            </a:r>
            <a:r>
              <a:rPr lang="en-US" dirty="0"/>
              <a:t>with 5% variation and </a:t>
            </a:r>
            <a:r>
              <a:rPr lang="en-US" b="1" dirty="0">
                <a:solidFill>
                  <a:srgbClr val="C00000"/>
                </a:solidFill>
              </a:rPr>
              <a:t>10K iterations</a:t>
            </a:r>
          </a:p>
          <a:p>
            <a:pPr>
              <a:lnSpc>
                <a:spcPct val="250000"/>
              </a:lnSpc>
            </a:pPr>
            <a:endParaRPr lang="en-US" dirty="0">
              <a:solidFill>
                <a:srgbClr val="C00000"/>
              </a:solidFill>
            </a:endParaRPr>
          </a:p>
          <a:p>
            <a:pPr marL="0" indent="0">
              <a:lnSpc>
                <a:spcPct val="250000"/>
              </a:lnSpc>
              <a:buNone/>
            </a:pPr>
            <a:endParaRPr lang="en-US" dirty="0"/>
          </a:p>
          <a:p>
            <a:pPr>
              <a:lnSpc>
                <a:spcPct val="250000"/>
              </a:lnSpc>
            </a:pPr>
            <a:endParaRPr lang="en-US" dirty="0"/>
          </a:p>
          <a:p>
            <a:pPr>
              <a:lnSpc>
                <a:spcPct val="250000"/>
              </a:lnSpc>
            </a:pPr>
            <a:endParaRPr lang="en-US" dirty="0"/>
          </a:p>
        </p:txBody>
      </p:sp>
      <p:pic>
        <p:nvPicPr>
          <p:cNvPr id="4" name="Picture 3">
            <a:extLst>
              <a:ext uri="{FF2B5EF4-FFF2-40B4-BE49-F238E27FC236}">
                <a16:creationId xmlns:a16="http://schemas.microsoft.com/office/drawing/2014/main" id="{931F56BD-B037-F37F-219E-8620B42AB703}"/>
              </a:ext>
            </a:extLst>
          </p:cNvPr>
          <p:cNvPicPr>
            <a:picLocks noChangeAspect="1"/>
          </p:cNvPicPr>
          <p:nvPr/>
        </p:nvPicPr>
        <p:blipFill>
          <a:blip r:embed="rId3"/>
          <a:stretch>
            <a:fillRect/>
          </a:stretch>
        </p:blipFill>
        <p:spPr>
          <a:xfrm>
            <a:off x="75991" y="3871418"/>
            <a:ext cx="4895023" cy="2135374"/>
          </a:xfrm>
          <a:prstGeom prst="rect">
            <a:avLst/>
          </a:prstGeom>
        </p:spPr>
      </p:pic>
      <p:pic>
        <p:nvPicPr>
          <p:cNvPr id="34" name="Picture 33">
            <a:extLst>
              <a:ext uri="{FF2B5EF4-FFF2-40B4-BE49-F238E27FC236}">
                <a16:creationId xmlns:a16="http://schemas.microsoft.com/office/drawing/2014/main" id="{9EF65FCE-9B9A-31A1-8ADC-1BFBA2479406}"/>
              </a:ext>
            </a:extLst>
          </p:cNvPr>
          <p:cNvPicPr>
            <a:picLocks noChangeAspect="1"/>
          </p:cNvPicPr>
          <p:nvPr/>
        </p:nvPicPr>
        <p:blipFill>
          <a:blip r:embed="rId4"/>
          <a:stretch>
            <a:fillRect/>
          </a:stretch>
        </p:blipFill>
        <p:spPr>
          <a:xfrm>
            <a:off x="5273249" y="2973854"/>
            <a:ext cx="3714372" cy="3381862"/>
          </a:xfrm>
          <a:prstGeom prst="rect">
            <a:avLst/>
          </a:prstGeom>
        </p:spPr>
      </p:pic>
      <p:sp>
        <p:nvSpPr>
          <p:cNvPr id="35" name="Rectangle 34">
            <a:extLst>
              <a:ext uri="{FF2B5EF4-FFF2-40B4-BE49-F238E27FC236}">
                <a16:creationId xmlns:a16="http://schemas.microsoft.com/office/drawing/2014/main" id="{EA93D22A-C732-42B3-898D-DDEE96F5EF8A}"/>
              </a:ext>
            </a:extLst>
          </p:cNvPr>
          <p:cNvSpPr/>
          <p:nvPr/>
        </p:nvSpPr>
        <p:spPr>
          <a:xfrm>
            <a:off x="4955807" y="3322778"/>
            <a:ext cx="634883" cy="54864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A1C5308-ECD8-A152-239E-E9B20AEADA0D}"/>
              </a:ext>
            </a:extLst>
          </p:cNvPr>
          <p:cNvSpPr/>
          <p:nvPr/>
        </p:nvSpPr>
        <p:spPr>
          <a:xfrm>
            <a:off x="4971014" y="5651117"/>
            <a:ext cx="634883" cy="54864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6EDDE1C7-B37B-30A3-4DF9-BD57FF4FEB65}"/>
              </a:ext>
            </a:extLst>
          </p:cNvPr>
          <p:cNvSpPr txBox="1"/>
          <p:nvPr/>
        </p:nvSpPr>
        <p:spPr>
          <a:xfrm>
            <a:off x="1361072" y="6355716"/>
            <a:ext cx="7189470" cy="461665"/>
          </a:xfrm>
          <a:prstGeom prst="rect">
            <a:avLst/>
          </a:prstGeom>
          <a:noFill/>
        </p:spPr>
        <p:txBody>
          <a:bodyPr wrap="square" rtlCol="0">
            <a:spAutoFit/>
          </a:bodyPr>
          <a:lstStyle/>
          <a:p>
            <a:r>
              <a:rPr lang="en-US" sz="1200" dirty="0">
                <a:latin typeface="Cambria" panose="02040503050406030204" pitchFamily="18" charset="0"/>
              </a:rPr>
              <a:t>Chang et al., "</a:t>
            </a:r>
            <a:r>
              <a:rPr lang="en-US" sz="1200" b="1" dirty="0">
                <a:latin typeface="Cambria" panose="02040503050406030204" pitchFamily="18" charset="0"/>
                <a:hlinkClick r:id="rId5"/>
              </a:rPr>
              <a:t>Understanding Reduced-Voltage Operation in Modern DRAM Devices: Experimental Characterization, Analysis, and Mechanisms</a:t>
            </a:r>
            <a:r>
              <a:rPr lang="en-US" sz="1200" b="1" dirty="0">
                <a:latin typeface="Cambria" panose="02040503050406030204" pitchFamily="18" charset="0"/>
              </a:rPr>
              <a:t>,"</a:t>
            </a:r>
            <a:r>
              <a:rPr lang="en-US" sz="1200" dirty="0">
                <a:latin typeface="Cambria" panose="02040503050406030204" pitchFamily="18" charset="0"/>
              </a:rPr>
              <a:t> SIGMETRICS, 2018. [</a:t>
            </a:r>
            <a:r>
              <a:rPr lang="en-US" sz="1200" dirty="0">
                <a:latin typeface="Cambria" panose="02040503050406030204" pitchFamily="18" charset="0"/>
                <a:hlinkClick r:id="rId6"/>
              </a:rPr>
              <a:t>SPICE Model on GitHub</a:t>
            </a:r>
            <a:r>
              <a:rPr lang="en-US" sz="1200" dirty="0">
                <a:latin typeface="Cambria" panose="02040503050406030204" pitchFamily="18" charset="0"/>
              </a:rPr>
              <a:t>]</a:t>
            </a:r>
          </a:p>
        </p:txBody>
      </p:sp>
    </p:spTree>
    <p:extLst>
      <p:ext uri="{BB962C8B-B14F-4D97-AF65-F5344CB8AC3E}">
        <p14:creationId xmlns:p14="http://schemas.microsoft.com/office/powerpoint/2010/main" val="266888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56E05-C6B3-78C6-066A-40B6CC5D366C}"/>
              </a:ext>
            </a:extLst>
          </p:cNvPr>
          <p:cNvSpPr>
            <a:spLocks noGrp="1"/>
          </p:cNvSpPr>
          <p:nvPr>
            <p:ph type="title"/>
          </p:nvPr>
        </p:nvSpPr>
        <p:spPr/>
        <p:txBody>
          <a:bodyPr/>
          <a:lstStyle/>
          <a:p>
            <a:r>
              <a:rPr lang="en-US" dirty="0"/>
              <a:t>A Closer Look into Row Activation Latency</a:t>
            </a:r>
          </a:p>
        </p:txBody>
      </p:sp>
      <p:sp>
        <p:nvSpPr>
          <p:cNvPr id="14" name="Content Placeholder 13">
            <a:extLst>
              <a:ext uri="{FF2B5EF4-FFF2-40B4-BE49-F238E27FC236}">
                <a16:creationId xmlns:a16="http://schemas.microsoft.com/office/drawing/2014/main" id="{5EE0312D-F038-3A2C-0F2B-31B31B623921}"/>
              </a:ext>
            </a:extLst>
          </p:cNvPr>
          <p:cNvSpPr>
            <a:spLocks noGrp="1"/>
          </p:cNvSpPr>
          <p:nvPr>
            <p:ph idx="1"/>
          </p:nvPr>
        </p:nvSpPr>
        <p:spPr>
          <a:xfrm>
            <a:off x="75991" y="2641600"/>
            <a:ext cx="8987622" cy="3256916"/>
          </a:xfrm>
        </p:spPr>
        <p:txBody>
          <a:bodyPr/>
          <a:lstStyle/>
          <a:p>
            <a:r>
              <a:rPr lang="en-US" sz="2000" dirty="0"/>
              <a:t>Row activation completes when the </a:t>
            </a:r>
            <a:r>
              <a:rPr lang="en-US" sz="2000" b="1" dirty="0" err="1">
                <a:solidFill>
                  <a:schemeClr val="accent2">
                    <a:lumMod val="75000"/>
                  </a:schemeClr>
                </a:solidFill>
              </a:rPr>
              <a:t>bitline</a:t>
            </a:r>
            <a:r>
              <a:rPr lang="en-US" sz="2000" b="1" dirty="0">
                <a:solidFill>
                  <a:schemeClr val="accent2">
                    <a:lumMod val="75000"/>
                  </a:schemeClr>
                </a:solidFill>
              </a:rPr>
              <a:t> voltage </a:t>
            </a:r>
            <a:r>
              <a:rPr lang="en-US" sz="2000" dirty="0"/>
              <a:t>reaches a threshold (V</a:t>
            </a:r>
            <a:r>
              <a:rPr lang="en-US" sz="2000" baseline="-25000" dirty="0"/>
              <a:t>TH</a:t>
            </a:r>
            <a:r>
              <a:rPr lang="en-US" sz="2000" dirty="0"/>
              <a:t>)</a:t>
            </a:r>
          </a:p>
          <a:p>
            <a:r>
              <a:rPr lang="en-US" sz="2000" dirty="0"/>
              <a:t>Reduced</a:t>
            </a:r>
            <a:r>
              <a:rPr lang="en-US" sz="2000" b="1" dirty="0"/>
              <a:t> </a:t>
            </a:r>
            <a:r>
              <a:rPr lang="en-US" sz="2000" b="1" dirty="0" err="1"/>
              <a:t>wordline</a:t>
            </a:r>
            <a:r>
              <a:rPr lang="en-US" sz="2000" b="1" dirty="0"/>
              <a:t> voltage </a:t>
            </a:r>
            <a:r>
              <a:rPr lang="en-US" sz="2000" dirty="0"/>
              <a:t>leads to a </a:t>
            </a:r>
            <a:r>
              <a:rPr lang="en-US" sz="2000" b="1" dirty="0">
                <a:solidFill>
                  <a:srgbClr val="C00000"/>
                </a:solidFill>
              </a:rPr>
              <a:t>weaker channel</a:t>
            </a:r>
            <a:r>
              <a:rPr lang="en-US" sz="2000" dirty="0"/>
              <a:t> in the access transistor</a:t>
            </a:r>
          </a:p>
        </p:txBody>
      </p:sp>
      <p:pic>
        <p:nvPicPr>
          <p:cNvPr id="5" name="Picture 4">
            <a:extLst>
              <a:ext uri="{FF2B5EF4-FFF2-40B4-BE49-F238E27FC236}">
                <a16:creationId xmlns:a16="http://schemas.microsoft.com/office/drawing/2014/main" id="{76F21CCD-5371-C623-42F1-38E46843A8A2}"/>
              </a:ext>
            </a:extLst>
          </p:cNvPr>
          <p:cNvPicPr>
            <a:picLocks noChangeAspect="1"/>
          </p:cNvPicPr>
          <p:nvPr/>
        </p:nvPicPr>
        <p:blipFill rotWithShape="1">
          <a:blip r:embed="rId3">
            <a:extLst>
              <a:ext uri="{28A0092B-C50C-407E-A947-70E740481C1C}">
                <a14:useLocalDpi xmlns:a14="http://schemas.microsoft.com/office/drawing/2010/main" val="0"/>
              </a:ext>
            </a:extLst>
          </a:blip>
          <a:srcRect t="6845" b="49953"/>
          <a:stretch/>
        </p:blipFill>
        <p:spPr>
          <a:xfrm>
            <a:off x="263156" y="720574"/>
            <a:ext cx="8613289" cy="2009926"/>
          </a:xfrm>
          <a:prstGeom prst="rect">
            <a:avLst/>
          </a:prstGeom>
        </p:spPr>
      </p:pic>
      <p:sp>
        <p:nvSpPr>
          <p:cNvPr id="4" name="Rectangle 3">
            <a:extLst>
              <a:ext uri="{FF2B5EF4-FFF2-40B4-BE49-F238E27FC236}">
                <a16:creationId xmlns:a16="http://schemas.microsoft.com/office/drawing/2014/main" id="{711E65A1-491A-1659-FA51-0DC283623239}"/>
              </a:ext>
            </a:extLst>
          </p:cNvPr>
          <p:cNvSpPr/>
          <p:nvPr/>
        </p:nvSpPr>
        <p:spPr>
          <a:xfrm>
            <a:off x="1074420" y="801464"/>
            <a:ext cx="7578090" cy="135760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err="1">
                <a:solidFill>
                  <a:srgbClr val="C00000"/>
                </a:solidFill>
                <a:latin typeface="Cambria" panose="02040503050406030204" pitchFamily="18" charset="0"/>
              </a:rPr>
              <a:t>Bitline</a:t>
            </a:r>
            <a:r>
              <a:rPr lang="en-US" b="1" dirty="0">
                <a:solidFill>
                  <a:srgbClr val="C00000"/>
                </a:solidFill>
                <a:latin typeface="Cambria" panose="02040503050406030204" pitchFamily="18" charset="0"/>
              </a:rPr>
              <a:t> voltage takes longer to reach V</a:t>
            </a:r>
            <a:r>
              <a:rPr lang="en-US" b="1" baseline="-25000" dirty="0">
                <a:solidFill>
                  <a:srgbClr val="C00000"/>
                </a:solidFill>
                <a:latin typeface="Cambria" panose="02040503050406030204" pitchFamily="18" charset="0"/>
              </a:rPr>
              <a:t>TH</a:t>
            </a:r>
          </a:p>
        </p:txBody>
      </p:sp>
      <p:cxnSp>
        <p:nvCxnSpPr>
          <p:cNvPr id="8" name="Straight Arrow Connector 7">
            <a:extLst>
              <a:ext uri="{FF2B5EF4-FFF2-40B4-BE49-F238E27FC236}">
                <a16:creationId xmlns:a16="http://schemas.microsoft.com/office/drawing/2014/main" id="{7B0934C7-4242-62F7-4D6C-E28CD86F2438}"/>
              </a:ext>
            </a:extLst>
          </p:cNvPr>
          <p:cNvCxnSpPr/>
          <p:nvPr/>
        </p:nvCxnSpPr>
        <p:spPr>
          <a:xfrm>
            <a:off x="3238500" y="2644140"/>
            <a:ext cx="546100"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9AEA066-34F8-3ED6-BB31-CADA07262264}"/>
              </a:ext>
            </a:extLst>
          </p:cNvPr>
          <p:cNvCxnSpPr>
            <a:cxnSpLocks/>
          </p:cNvCxnSpPr>
          <p:nvPr/>
        </p:nvCxnSpPr>
        <p:spPr>
          <a:xfrm>
            <a:off x="3208020" y="1485900"/>
            <a:ext cx="0" cy="10795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E18B54A-F100-E329-EC7B-63909A5BF13C}"/>
              </a:ext>
            </a:extLst>
          </p:cNvPr>
          <p:cNvCxnSpPr>
            <a:cxnSpLocks/>
          </p:cNvCxnSpPr>
          <p:nvPr/>
        </p:nvCxnSpPr>
        <p:spPr>
          <a:xfrm>
            <a:off x="3797300" y="1485900"/>
            <a:ext cx="0" cy="10795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8" name="Cell2">
            <a:extLst>
              <a:ext uri="{FF2B5EF4-FFF2-40B4-BE49-F238E27FC236}">
                <a16:creationId xmlns:a16="http://schemas.microsoft.com/office/drawing/2014/main" id="{85027C17-CA20-F92B-2546-F6F33B68EF8E}"/>
              </a:ext>
            </a:extLst>
          </p:cNvPr>
          <p:cNvGrpSpPr/>
          <p:nvPr/>
        </p:nvGrpSpPr>
        <p:grpSpPr>
          <a:xfrm>
            <a:off x="3024412" y="3625851"/>
            <a:ext cx="3002632" cy="1760736"/>
            <a:chOff x="3024412" y="3625851"/>
            <a:chExt cx="3002632" cy="1760736"/>
          </a:xfrm>
        </p:grpSpPr>
        <p:sp>
          <p:nvSpPr>
            <p:cNvPr id="24" name="Rectangle 23">
              <a:extLst>
                <a:ext uri="{FF2B5EF4-FFF2-40B4-BE49-F238E27FC236}">
                  <a16:creationId xmlns:a16="http://schemas.microsoft.com/office/drawing/2014/main" id="{879A6923-CDCC-9778-1978-63E36A4DBF29}"/>
                </a:ext>
              </a:extLst>
            </p:cNvPr>
            <p:cNvSpPr/>
            <p:nvPr/>
          </p:nvSpPr>
          <p:spPr>
            <a:xfrm rot="16200000">
              <a:off x="2587576" y="4617829"/>
              <a:ext cx="1205594" cy="331922"/>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rgbClr val="C00000"/>
                  </a:solidFill>
                  <a:latin typeface="Cambria" panose="02040503050406030204" pitchFamily="18" charset="0"/>
                </a:rPr>
                <a:t>Capacitor</a:t>
              </a:r>
            </a:p>
          </p:txBody>
        </p:sp>
        <p:sp>
          <p:nvSpPr>
            <p:cNvPr id="26" name="Rectangle 25">
              <a:extLst>
                <a:ext uri="{FF2B5EF4-FFF2-40B4-BE49-F238E27FC236}">
                  <a16:creationId xmlns:a16="http://schemas.microsoft.com/office/drawing/2014/main" id="{69D8F72C-645B-AE5B-320E-9CF97065DB6A}"/>
                </a:ext>
              </a:extLst>
            </p:cNvPr>
            <p:cNvSpPr/>
            <p:nvPr/>
          </p:nvSpPr>
          <p:spPr>
            <a:xfrm rot="5400000">
              <a:off x="5336130" y="4037888"/>
              <a:ext cx="1005903" cy="37592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ED7D30"/>
                  </a:solidFill>
                  <a:latin typeface="Cambria" panose="02040503050406030204" pitchFamily="18" charset="0"/>
                </a:rPr>
                <a:t>Bitline</a:t>
              </a:r>
              <a:endParaRPr lang="en-US" sz="1600" b="1" dirty="0">
                <a:solidFill>
                  <a:srgbClr val="ED7D30"/>
                </a:solidFill>
                <a:latin typeface="Cambria" panose="02040503050406030204" pitchFamily="18" charset="0"/>
              </a:endParaRPr>
            </a:p>
          </p:txBody>
        </p:sp>
        <p:cxnSp>
          <p:nvCxnSpPr>
            <p:cNvPr id="27" name="Straight Arrow Connector 26">
              <a:extLst>
                <a:ext uri="{FF2B5EF4-FFF2-40B4-BE49-F238E27FC236}">
                  <a16:creationId xmlns:a16="http://schemas.microsoft.com/office/drawing/2014/main" id="{34824A34-A03F-A9E5-9624-8FE129AB0638}"/>
                </a:ext>
              </a:extLst>
            </p:cNvPr>
            <p:cNvCxnSpPr/>
            <p:nvPr/>
          </p:nvCxnSpPr>
          <p:spPr>
            <a:xfrm flipV="1">
              <a:off x="5649123" y="3625851"/>
              <a:ext cx="0" cy="1605903"/>
            </a:xfrm>
            <a:prstGeom prst="straightConnector1">
              <a:avLst/>
            </a:prstGeom>
            <a:ln w="38100" cap="rnd">
              <a:solidFill>
                <a:srgbClr val="ED7D3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2BCDE8A-3F0E-93A3-5064-B6EA7B32EA9B}"/>
                </a:ext>
              </a:extLst>
            </p:cNvPr>
            <p:cNvCxnSpPr/>
            <p:nvPr/>
          </p:nvCxnSpPr>
          <p:spPr>
            <a:xfrm>
              <a:off x="3690731" y="4924431"/>
              <a:ext cx="0" cy="168621"/>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1E96472A-A826-91B9-3252-F35A5B62FB50}"/>
                </a:ext>
              </a:extLst>
            </p:cNvPr>
            <p:cNvCxnSpPr/>
            <p:nvPr/>
          </p:nvCxnSpPr>
          <p:spPr>
            <a:xfrm flipV="1">
              <a:off x="3690731" y="4634532"/>
              <a:ext cx="0" cy="80391"/>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522B3DD-606F-A92D-24BC-CAAE5A85891B}"/>
                </a:ext>
              </a:extLst>
            </p:cNvPr>
            <p:cNvCxnSpPr/>
            <p:nvPr/>
          </p:nvCxnSpPr>
          <p:spPr>
            <a:xfrm flipH="1">
              <a:off x="3462733" y="4855442"/>
              <a:ext cx="455996" cy="0"/>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8A85550-2F0D-788E-73F6-E7B8546B1A77}"/>
                </a:ext>
              </a:extLst>
            </p:cNvPr>
            <p:cNvCxnSpPr/>
            <p:nvPr/>
          </p:nvCxnSpPr>
          <p:spPr>
            <a:xfrm flipH="1">
              <a:off x="3462733" y="4714923"/>
              <a:ext cx="455996" cy="0"/>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C33FCF3-193D-3DA7-ACE1-6EAD01203955}"/>
                </a:ext>
              </a:extLst>
            </p:cNvPr>
            <p:cNvCxnSpPr/>
            <p:nvPr/>
          </p:nvCxnSpPr>
          <p:spPr>
            <a:xfrm flipV="1">
              <a:off x="3690731" y="4855443"/>
              <a:ext cx="0" cy="68987"/>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nvGrpSpPr>
          <p:cNvPr id="52" name="HiddenWordline">
            <a:extLst>
              <a:ext uri="{FF2B5EF4-FFF2-40B4-BE49-F238E27FC236}">
                <a16:creationId xmlns:a16="http://schemas.microsoft.com/office/drawing/2014/main" id="{9368B75D-7834-EB62-0EAF-A5C4A7B10E57}"/>
              </a:ext>
            </a:extLst>
          </p:cNvPr>
          <p:cNvGrpSpPr/>
          <p:nvPr/>
        </p:nvGrpSpPr>
        <p:grpSpPr>
          <a:xfrm>
            <a:off x="2860353" y="3483414"/>
            <a:ext cx="2978728" cy="338554"/>
            <a:chOff x="2860353" y="3483414"/>
            <a:chExt cx="2978728" cy="338554"/>
          </a:xfrm>
        </p:grpSpPr>
        <p:cxnSp>
          <p:nvCxnSpPr>
            <p:cNvPr id="55" name="Straight Arrow Connector 54">
              <a:extLst>
                <a:ext uri="{FF2B5EF4-FFF2-40B4-BE49-F238E27FC236}">
                  <a16:creationId xmlns:a16="http://schemas.microsoft.com/office/drawing/2014/main" id="{7CA41CDF-F0DF-9E85-7709-86DE9DE62219}"/>
                </a:ext>
              </a:extLst>
            </p:cNvPr>
            <p:cNvCxnSpPr>
              <a:cxnSpLocks/>
            </p:cNvCxnSpPr>
            <p:nvPr/>
          </p:nvCxnSpPr>
          <p:spPr>
            <a:xfrm flipH="1">
              <a:off x="5269688" y="3785271"/>
              <a:ext cx="569393" cy="0"/>
            </a:xfrm>
            <a:prstGeom prst="straightConnector1">
              <a:avLst/>
            </a:prstGeom>
            <a:ln w="38100" cap="rnd">
              <a:solidFill>
                <a:srgbClr val="4472C4"/>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72EDF92F-BED1-67EA-1CD5-03B09B45A87C}"/>
                </a:ext>
              </a:extLst>
            </p:cNvPr>
            <p:cNvCxnSpPr>
              <a:cxnSpLocks/>
            </p:cNvCxnSpPr>
            <p:nvPr/>
          </p:nvCxnSpPr>
          <p:spPr>
            <a:xfrm flipH="1">
              <a:off x="2896016" y="3786072"/>
              <a:ext cx="952760" cy="0"/>
            </a:xfrm>
            <a:prstGeom prst="straightConnector1">
              <a:avLst/>
            </a:prstGeom>
            <a:ln w="38100" cap="rnd">
              <a:solidFill>
                <a:srgbClr val="4472C4"/>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E262CB3C-DC40-F2D5-F9C2-53863F152228}"/>
                </a:ext>
              </a:extLst>
            </p:cNvPr>
            <p:cNvSpPr txBox="1"/>
            <p:nvPr/>
          </p:nvSpPr>
          <p:spPr>
            <a:xfrm>
              <a:off x="2860353" y="3483414"/>
              <a:ext cx="993542" cy="338554"/>
            </a:xfrm>
            <a:prstGeom prst="rect">
              <a:avLst/>
            </a:prstGeom>
            <a:noFill/>
          </p:spPr>
          <p:txBody>
            <a:bodyPr wrap="none" rtlCol="0">
              <a:spAutoFit/>
            </a:bodyPr>
            <a:lstStyle/>
            <a:p>
              <a:r>
                <a:rPr lang="en-US" sz="1600" dirty="0" err="1">
                  <a:solidFill>
                    <a:srgbClr val="2F5597"/>
                  </a:solidFill>
                  <a:latin typeface="Cambria" panose="02040503050406030204" pitchFamily="18" charset="0"/>
                </a:rPr>
                <a:t>Wordline</a:t>
              </a:r>
              <a:endParaRPr lang="en-US" sz="1600" dirty="0">
                <a:solidFill>
                  <a:srgbClr val="2F5597"/>
                </a:solidFill>
                <a:latin typeface="Cambria" panose="02040503050406030204" pitchFamily="18" charset="0"/>
              </a:endParaRPr>
            </a:p>
          </p:txBody>
        </p:sp>
      </p:grpSp>
      <p:sp>
        <p:nvSpPr>
          <p:cNvPr id="63" name="Rectangle 62">
            <a:extLst>
              <a:ext uri="{FF2B5EF4-FFF2-40B4-BE49-F238E27FC236}">
                <a16:creationId xmlns:a16="http://schemas.microsoft.com/office/drawing/2014/main" id="{F7564532-3ACE-049A-F254-6FF7096F5DA4}"/>
              </a:ext>
            </a:extLst>
          </p:cNvPr>
          <p:cNvSpPr/>
          <p:nvPr/>
        </p:nvSpPr>
        <p:spPr>
          <a:xfrm>
            <a:off x="2867528" y="3512311"/>
            <a:ext cx="3159516" cy="2015873"/>
          </a:xfrm>
          <a:prstGeom prst="rect">
            <a:avLst/>
          </a:prstGeom>
          <a:solidFill>
            <a:srgbClr val="FFFFFF">
              <a:alpha val="7960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Cell1">
            <a:extLst>
              <a:ext uri="{FF2B5EF4-FFF2-40B4-BE49-F238E27FC236}">
                <a16:creationId xmlns:a16="http://schemas.microsoft.com/office/drawing/2014/main" id="{7DDCB984-2F65-3319-A3BA-6144C1C97260}"/>
              </a:ext>
            </a:extLst>
          </p:cNvPr>
          <p:cNvGrpSpPr/>
          <p:nvPr/>
        </p:nvGrpSpPr>
        <p:grpSpPr>
          <a:xfrm>
            <a:off x="2628437" y="3516789"/>
            <a:ext cx="3010888" cy="1120765"/>
            <a:chOff x="2628437" y="3516789"/>
            <a:chExt cx="3010888" cy="1120765"/>
          </a:xfrm>
        </p:grpSpPr>
        <p:sp>
          <p:nvSpPr>
            <p:cNvPr id="22" name="Rectangle 21">
              <a:extLst>
                <a:ext uri="{FF2B5EF4-FFF2-40B4-BE49-F238E27FC236}">
                  <a16:creationId xmlns:a16="http://schemas.microsoft.com/office/drawing/2014/main" id="{A8C37259-9941-E412-82C7-D368D5C7C9B2}"/>
                </a:ext>
              </a:extLst>
            </p:cNvPr>
            <p:cNvSpPr/>
            <p:nvPr/>
          </p:nvSpPr>
          <p:spPr>
            <a:xfrm>
              <a:off x="2663928" y="3516789"/>
              <a:ext cx="1384811" cy="22302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4472C4"/>
                  </a:solidFill>
                  <a:latin typeface="Cambria" panose="02040503050406030204" pitchFamily="18" charset="0"/>
                </a:rPr>
                <a:t> </a:t>
              </a:r>
            </a:p>
          </p:txBody>
        </p:sp>
        <p:cxnSp>
          <p:nvCxnSpPr>
            <p:cNvPr id="23" name="Straight Arrow Connector 22">
              <a:extLst>
                <a:ext uri="{FF2B5EF4-FFF2-40B4-BE49-F238E27FC236}">
                  <a16:creationId xmlns:a16="http://schemas.microsoft.com/office/drawing/2014/main" id="{025763CA-95CB-ACDB-95E4-597775D663C0}"/>
                </a:ext>
              </a:extLst>
            </p:cNvPr>
            <p:cNvCxnSpPr>
              <a:cxnSpLocks/>
            </p:cNvCxnSpPr>
            <p:nvPr/>
          </p:nvCxnSpPr>
          <p:spPr>
            <a:xfrm>
              <a:off x="3833855" y="3784757"/>
              <a:ext cx="1448009" cy="514"/>
            </a:xfrm>
            <a:prstGeom prst="straightConnector1">
              <a:avLst/>
            </a:prstGeom>
            <a:ln w="38100" cap="rnd">
              <a:solidFill>
                <a:srgbClr val="4472C4"/>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772EBB14-5D78-7054-B396-E16B9C0011EF}"/>
                </a:ext>
              </a:extLst>
            </p:cNvPr>
            <p:cNvSpPr/>
            <p:nvPr/>
          </p:nvSpPr>
          <p:spPr>
            <a:xfrm>
              <a:off x="2628437" y="3910154"/>
              <a:ext cx="1158614" cy="246920"/>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1200"/>
                </a:lnSpc>
              </a:pPr>
              <a:r>
                <a:rPr lang="en-US" sz="1600" i="1" dirty="0">
                  <a:solidFill>
                    <a:srgbClr val="7030A0"/>
                  </a:solidFill>
                  <a:latin typeface="Cambria" panose="02040503050406030204" pitchFamily="18" charset="0"/>
                </a:rPr>
                <a:t>Access transistor</a:t>
              </a:r>
            </a:p>
          </p:txBody>
        </p:sp>
        <p:cxnSp>
          <p:nvCxnSpPr>
            <p:cNvPr id="28" name="Straight Arrow Connector 27">
              <a:extLst>
                <a:ext uri="{FF2B5EF4-FFF2-40B4-BE49-F238E27FC236}">
                  <a16:creationId xmlns:a16="http://schemas.microsoft.com/office/drawing/2014/main" id="{FC553517-77A9-F776-7234-0C48847BEF3C}"/>
                </a:ext>
              </a:extLst>
            </p:cNvPr>
            <p:cNvCxnSpPr/>
            <p:nvPr/>
          </p:nvCxnSpPr>
          <p:spPr>
            <a:xfrm flipV="1">
              <a:off x="4536338" y="3943089"/>
              <a:ext cx="0" cy="82445"/>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3CB9DDE-E192-E757-8482-F012D05AA562}"/>
                </a:ext>
              </a:extLst>
            </p:cNvPr>
            <p:cNvCxnSpPr/>
            <p:nvPr/>
          </p:nvCxnSpPr>
          <p:spPr>
            <a:xfrm flipH="1">
              <a:off x="4316405" y="4029355"/>
              <a:ext cx="438325"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0DC205F-8871-363A-5112-E3A169259D86}"/>
                </a:ext>
              </a:extLst>
            </p:cNvPr>
            <p:cNvCxnSpPr/>
            <p:nvPr/>
          </p:nvCxnSpPr>
          <p:spPr>
            <a:xfrm flipH="1" flipV="1">
              <a:off x="4754727" y="4088296"/>
              <a:ext cx="1" cy="13755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6A70283-7CAD-D48E-5920-F649346F4220}"/>
                </a:ext>
              </a:extLst>
            </p:cNvPr>
            <p:cNvCxnSpPr/>
            <p:nvPr/>
          </p:nvCxnSpPr>
          <p:spPr>
            <a:xfrm flipH="1">
              <a:off x="4316405" y="4088296"/>
              <a:ext cx="438325"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A370F4C-0154-D40E-F455-35687B6C0A1D}"/>
                </a:ext>
              </a:extLst>
            </p:cNvPr>
            <p:cNvCxnSpPr/>
            <p:nvPr/>
          </p:nvCxnSpPr>
          <p:spPr>
            <a:xfrm>
              <a:off x="4754727" y="4225852"/>
              <a:ext cx="169674"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06F62834-9F5B-5D29-31E7-703F4E793AD3}"/>
                </a:ext>
              </a:extLst>
            </p:cNvPr>
            <p:cNvCxnSpPr/>
            <p:nvPr/>
          </p:nvCxnSpPr>
          <p:spPr>
            <a:xfrm>
              <a:off x="4146730" y="4225852"/>
              <a:ext cx="169675"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9C8936D-53FC-3E3C-8639-CF3CA8A10D3E}"/>
                </a:ext>
              </a:extLst>
            </p:cNvPr>
            <p:cNvCxnSpPr/>
            <p:nvPr/>
          </p:nvCxnSpPr>
          <p:spPr>
            <a:xfrm flipH="1" flipV="1">
              <a:off x="4316404" y="4088296"/>
              <a:ext cx="1" cy="13755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2360462-C6BA-D037-F6D1-60E002D0BE94}"/>
                </a:ext>
              </a:extLst>
            </p:cNvPr>
            <p:cNvCxnSpPr/>
            <p:nvPr/>
          </p:nvCxnSpPr>
          <p:spPr>
            <a:xfrm>
              <a:off x="4536338" y="3785673"/>
              <a:ext cx="1" cy="170269"/>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1E418C0-FB5E-D4A4-6789-835C0F8AEAA2}"/>
                </a:ext>
              </a:extLst>
            </p:cNvPr>
            <p:cNvCxnSpPr>
              <a:cxnSpLocks/>
            </p:cNvCxnSpPr>
            <p:nvPr/>
          </p:nvCxnSpPr>
          <p:spPr>
            <a:xfrm flipH="1">
              <a:off x="4924403" y="4225851"/>
              <a:ext cx="714922"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7" name="Elbow Connector 36">
              <a:extLst>
                <a:ext uri="{FF2B5EF4-FFF2-40B4-BE49-F238E27FC236}">
                  <a16:creationId xmlns:a16="http://schemas.microsoft.com/office/drawing/2014/main" id="{5200CD2C-9C2D-012A-4D12-584A672E4551}"/>
                </a:ext>
              </a:extLst>
            </p:cNvPr>
            <p:cNvCxnSpPr/>
            <p:nvPr/>
          </p:nvCxnSpPr>
          <p:spPr>
            <a:xfrm rot="5400000">
              <a:off x="3713597" y="4204419"/>
              <a:ext cx="410269" cy="456001"/>
            </a:xfrm>
            <a:prstGeom prst="bentConnector3">
              <a:avLst>
                <a:gd name="adj1" fmla="val -29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 name="Oval 5">
            <a:extLst>
              <a:ext uri="{FF2B5EF4-FFF2-40B4-BE49-F238E27FC236}">
                <a16:creationId xmlns:a16="http://schemas.microsoft.com/office/drawing/2014/main" id="{42A965E8-569C-22BB-CB60-8400055DEB8A}"/>
              </a:ext>
            </a:extLst>
          </p:cNvPr>
          <p:cNvSpPr/>
          <p:nvPr/>
        </p:nvSpPr>
        <p:spPr>
          <a:xfrm>
            <a:off x="3744447" y="3345688"/>
            <a:ext cx="1620000" cy="162000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nvGrpSpPr>
          <p:cNvPr id="61" name="Group 60">
            <a:extLst>
              <a:ext uri="{FF2B5EF4-FFF2-40B4-BE49-F238E27FC236}">
                <a16:creationId xmlns:a16="http://schemas.microsoft.com/office/drawing/2014/main" id="{B5040540-F758-3B9D-1734-F9D928F75DAA}"/>
              </a:ext>
            </a:extLst>
          </p:cNvPr>
          <p:cNvGrpSpPr/>
          <p:nvPr/>
        </p:nvGrpSpPr>
        <p:grpSpPr>
          <a:xfrm>
            <a:off x="3797300" y="4338272"/>
            <a:ext cx="1504171" cy="541711"/>
            <a:chOff x="3797300" y="5014220"/>
            <a:chExt cx="1504171" cy="541711"/>
          </a:xfrm>
        </p:grpSpPr>
        <p:cxnSp>
          <p:nvCxnSpPr>
            <p:cNvPr id="54" name="Straight Arrow Connector 53">
              <a:extLst>
                <a:ext uri="{FF2B5EF4-FFF2-40B4-BE49-F238E27FC236}">
                  <a16:creationId xmlns:a16="http://schemas.microsoft.com/office/drawing/2014/main" id="{B3297ACA-D53A-038D-A409-B2398F9FADCE}"/>
                </a:ext>
              </a:extLst>
            </p:cNvPr>
            <p:cNvCxnSpPr>
              <a:cxnSpLocks/>
            </p:cNvCxnSpPr>
            <p:nvPr/>
          </p:nvCxnSpPr>
          <p:spPr>
            <a:xfrm>
              <a:off x="3797300" y="5014220"/>
              <a:ext cx="1504171" cy="0"/>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F3252587-290F-AE7F-2238-3DD9E6DE90DB}"/>
                </a:ext>
              </a:extLst>
            </p:cNvPr>
            <p:cNvSpPr txBox="1"/>
            <p:nvPr/>
          </p:nvSpPr>
          <p:spPr>
            <a:xfrm>
              <a:off x="4090190" y="5021169"/>
              <a:ext cx="936475" cy="534762"/>
            </a:xfrm>
            <a:prstGeom prst="rect">
              <a:avLst/>
            </a:prstGeom>
            <a:noFill/>
          </p:spPr>
          <p:txBody>
            <a:bodyPr wrap="none" rtlCol="0">
              <a:spAutoFit/>
            </a:bodyPr>
            <a:lstStyle/>
            <a:p>
              <a:pPr>
                <a:lnSpc>
                  <a:spcPts val="1660"/>
                </a:lnSpc>
              </a:pPr>
              <a:r>
                <a:rPr lang="en-US" b="1" dirty="0">
                  <a:solidFill>
                    <a:srgbClr val="C00000"/>
                  </a:solidFill>
                </a:rPr>
                <a:t>Weaker</a:t>
              </a:r>
            </a:p>
            <a:p>
              <a:pPr>
                <a:lnSpc>
                  <a:spcPts val="1660"/>
                </a:lnSpc>
              </a:pPr>
              <a:r>
                <a:rPr lang="en-US" b="1" dirty="0">
                  <a:solidFill>
                    <a:srgbClr val="C00000"/>
                  </a:solidFill>
                </a:rPr>
                <a:t>channel</a:t>
              </a:r>
            </a:p>
          </p:txBody>
        </p:sp>
      </p:grpSp>
      <p:grpSp>
        <p:nvGrpSpPr>
          <p:cNvPr id="66" name="Group 65">
            <a:extLst>
              <a:ext uri="{FF2B5EF4-FFF2-40B4-BE49-F238E27FC236}">
                <a16:creationId xmlns:a16="http://schemas.microsoft.com/office/drawing/2014/main" id="{25DD1228-E22F-C9EA-1B48-1E8F61F29731}"/>
              </a:ext>
            </a:extLst>
          </p:cNvPr>
          <p:cNvGrpSpPr/>
          <p:nvPr/>
        </p:nvGrpSpPr>
        <p:grpSpPr>
          <a:xfrm>
            <a:off x="294491" y="5211845"/>
            <a:ext cx="8556554" cy="1152276"/>
            <a:chOff x="1643281" y="4277223"/>
            <a:chExt cx="6864225" cy="1468346"/>
          </a:xfrm>
        </p:grpSpPr>
        <p:sp>
          <p:nvSpPr>
            <p:cNvPr id="67" name="Rounded Rectangle 66">
              <a:extLst>
                <a:ext uri="{FF2B5EF4-FFF2-40B4-BE49-F238E27FC236}">
                  <a16:creationId xmlns:a16="http://schemas.microsoft.com/office/drawing/2014/main" id="{5AC1AFE1-4597-7904-AD36-CC5881F3E295}"/>
                </a:ext>
              </a:extLst>
            </p:cNvPr>
            <p:cNvSpPr/>
            <p:nvPr/>
          </p:nvSpPr>
          <p:spPr>
            <a:xfrm>
              <a:off x="1643281" y="4277223"/>
              <a:ext cx="6864225" cy="1467717"/>
            </a:xfrm>
            <a:prstGeom prst="roundRect">
              <a:avLst>
                <a:gd name="adj" fmla="val 7357"/>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chemeClr val="tx1"/>
                </a:solidFill>
              </a:endParaRPr>
            </a:p>
          </p:txBody>
        </p:sp>
        <p:sp>
          <p:nvSpPr>
            <p:cNvPr id="68" name="Round Same Side Corner Rectangle 67">
              <a:extLst>
                <a:ext uri="{FF2B5EF4-FFF2-40B4-BE49-F238E27FC236}">
                  <a16:creationId xmlns:a16="http://schemas.microsoft.com/office/drawing/2014/main" id="{65139468-2534-668D-5C53-7D4C08BC9D09}"/>
                </a:ext>
              </a:extLst>
            </p:cNvPr>
            <p:cNvSpPr/>
            <p:nvPr/>
          </p:nvSpPr>
          <p:spPr>
            <a:xfrm>
              <a:off x="1643281" y="4277223"/>
              <a:ext cx="6864225" cy="369905"/>
            </a:xfrm>
            <a:prstGeom prst="round2SameRect">
              <a:avLst>
                <a:gd name="adj1" fmla="val 33688"/>
                <a:gd name="adj2" fmla="val 0"/>
              </a:avLst>
            </a:prstGeom>
            <a:solidFill>
              <a:srgbClr val="2D458A"/>
            </a:solid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algn="ctr"/>
              <a:r>
                <a:rPr lang="en-US" sz="1400" b="1" dirty="0">
                  <a:latin typeface="Cambria" panose="02040503050406030204" pitchFamily="18" charset="0"/>
                </a:rPr>
                <a:t>OBSERVATION 8</a:t>
              </a:r>
            </a:p>
          </p:txBody>
        </p:sp>
        <p:sp>
          <p:nvSpPr>
            <p:cNvPr id="69" name="TextBox 68">
              <a:extLst>
                <a:ext uri="{FF2B5EF4-FFF2-40B4-BE49-F238E27FC236}">
                  <a16:creationId xmlns:a16="http://schemas.microsoft.com/office/drawing/2014/main" id="{45510711-B98A-5942-2E80-67AAFFE23386}"/>
                </a:ext>
              </a:extLst>
            </p:cNvPr>
            <p:cNvSpPr txBox="1"/>
            <p:nvPr/>
          </p:nvSpPr>
          <p:spPr>
            <a:xfrm>
              <a:off x="1643281" y="4686629"/>
              <a:ext cx="6864225" cy="1058940"/>
            </a:xfrm>
            <a:prstGeom prst="rect">
              <a:avLst/>
            </a:prstGeom>
            <a:noFill/>
          </p:spPr>
          <p:txBody>
            <a:bodyPr wrap="square" lIns="180000" rtlCol="0">
              <a:spAutoFit/>
            </a:bodyPr>
            <a:lstStyle/>
            <a:p>
              <a:pPr algn="ctr"/>
              <a:r>
                <a:rPr lang="en-US" sz="2400" dirty="0">
                  <a:latin typeface="Cambria"/>
                  <a:ea typeface="Cambria"/>
                </a:rPr>
                <a:t>Row activation latency</a:t>
              </a:r>
              <a:r>
                <a:rPr lang="en-US" sz="2400" b="1" dirty="0">
                  <a:solidFill>
                    <a:srgbClr val="00B050"/>
                  </a:solidFill>
                  <a:latin typeface="Cambria"/>
                  <a:ea typeface="Cambria"/>
                </a:rPr>
                <a:t> </a:t>
              </a:r>
              <a:r>
                <a:rPr lang="en-US" sz="2400" b="1" dirty="0">
                  <a:solidFill>
                    <a:srgbClr val="C00000"/>
                  </a:solidFill>
                  <a:latin typeface="Cambria"/>
                  <a:ea typeface="Cambria"/>
                </a:rPr>
                <a:t>increases</a:t>
              </a:r>
              <a:r>
                <a:rPr lang="en-US" sz="2400" b="1" dirty="0">
                  <a:solidFill>
                    <a:srgbClr val="00B050"/>
                  </a:solidFill>
                  <a:latin typeface="Cambria"/>
                  <a:ea typeface="Cambria"/>
                </a:rPr>
                <a:t> </a:t>
              </a:r>
            </a:p>
            <a:p>
              <a:pPr algn="ctr"/>
              <a:r>
                <a:rPr lang="en-US" sz="2400" dirty="0">
                  <a:latin typeface="Cambria"/>
                  <a:ea typeface="Cambria"/>
                </a:rPr>
                <a:t>with </a:t>
              </a:r>
              <a:r>
                <a:rPr lang="en-US" sz="2400" b="1" dirty="0">
                  <a:solidFill>
                    <a:srgbClr val="00B050"/>
                  </a:solidFill>
                  <a:latin typeface="Cambria"/>
                  <a:ea typeface="Cambria"/>
                </a:rPr>
                <a:t>reduced </a:t>
              </a:r>
              <a:r>
                <a:rPr lang="en-US" sz="2400" dirty="0" err="1">
                  <a:latin typeface="Cambria"/>
                  <a:ea typeface="Cambria"/>
                </a:rPr>
                <a:t>wordline</a:t>
              </a:r>
              <a:r>
                <a:rPr lang="en-US" sz="2400" dirty="0">
                  <a:latin typeface="Cambria"/>
                  <a:ea typeface="Cambria"/>
                </a:rPr>
                <a:t> voltage</a:t>
              </a:r>
            </a:p>
          </p:txBody>
        </p:sp>
      </p:grpSp>
      <p:sp>
        <p:nvSpPr>
          <p:cNvPr id="3" name="Oval 2">
            <a:extLst>
              <a:ext uri="{FF2B5EF4-FFF2-40B4-BE49-F238E27FC236}">
                <a16:creationId xmlns:a16="http://schemas.microsoft.com/office/drawing/2014/main" id="{318D0705-726E-16A1-DDCC-B83D4FDE81B1}"/>
              </a:ext>
            </a:extLst>
          </p:cNvPr>
          <p:cNvSpPr/>
          <p:nvPr/>
        </p:nvSpPr>
        <p:spPr>
          <a:xfrm>
            <a:off x="1168405" y="1315234"/>
            <a:ext cx="843248" cy="31036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CB808569-950B-00DD-6677-2395475E6541}"/>
              </a:ext>
            </a:extLst>
          </p:cNvPr>
          <p:cNvCxnSpPr/>
          <p:nvPr/>
        </p:nvCxnSpPr>
        <p:spPr>
          <a:xfrm>
            <a:off x="2726554" y="3633723"/>
            <a:ext cx="0" cy="33009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6881E1C-453F-100C-F65F-CC4411AD48CA}"/>
              </a:ext>
            </a:extLst>
          </p:cNvPr>
          <p:cNvSpPr txBox="1"/>
          <p:nvPr/>
        </p:nvSpPr>
        <p:spPr>
          <a:xfrm>
            <a:off x="1728076" y="3354384"/>
            <a:ext cx="998478" cy="861774"/>
          </a:xfrm>
          <a:prstGeom prst="rect">
            <a:avLst/>
          </a:prstGeom>
          <a:noFill/>
        </p:spPr>
        <p:txBody>
          <a:bodyPr wrap="none" rtlCol="0">
            <a:spAutoFit/>
          </a:bodyPr>
          <a:lstStyle/>
          <a:p>
            <a:r>
              <a:rPr lang="en-US" sz="1600" dirty="0">
                <a:solidFill>
                  <a:srgbClr val="C00000"/>
                </a:solidFill>
                <a:latin typeface="Cambria" panose="02040503050406030204" pitchFamily="18" charset="0"/>
              </a:rPr>
              <a:t>Reducing</a:t>
            </a:r>
          </a:p>
          <a:p>
            <a:r>
              <a:rPr lang="en-US" sz="1600" dirty="0" err="1">
                <a:solidFill>
                  <a:srgbClr val="C00000"/>
                </a:solidFill>
                <a:latin typeface="Cambria" panose="02040503050406030204" pitchFamily="18" charset="0"/>
              </a:rPr>
              <a:t>Wordline</a:t>
            </a:r>
            <a:endParaRPr lang="en-US" sz="1600" dirty="0">
              <a:solidFill>
                <a:srgbClr val="C00000"/>
              </a:solidFill>
              <a:latin typeface="Cambria" panose="02040503050406030204" pitchFamily="18" charset="0"/>
            </a:endParaRPr>
          </a:p>
          <a:p>
            <a:r>
              <a:rPr lang="en-US" sz="1600" dirty="0">
                <a:solidFill>
                  <a:srgbClr val="C00000"/>
                </a:solidFill>
                <a:latin typeface="Cambria" panose="02040503050406030204" pitchFamily="18" charset="0"/>
              </a:rPr>
              <a:t>Voltage</a:t>
            </a:r>
          </a:p>
        </p:txBody>
      </p:sp>
      <p:sp>
        <p:nvSpPr>
          <p:cNvPr id="50" name="TextBox 49">
            <a:extLst>
              <a:ext uri="{FF2B5EF4-FFF2-40B4-BE49-F238E27FC236}">
                <a16:creationId xmlns:a16="http://schemas.microsoft.com/office/drawing/2014/main" id="{F3AF7FB5-1016-7E73-9D0B-D57E3D9AABC7}"/>
              </a:ext>
            </a:extLst>
          </p:cNvPr>
          <p:cNvSpPr txBox="1"/>
          <p:nvPr/>
        </p:nvSpPr>
        <p:spPr>
          <a:xfrm>
            <a:off x="5493026" y="-125895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65603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3"/>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4" grpId="0" animBg="1"/>
      <p:bldP spid="63" grpId="0" animBg="1"/>
      <p:bldP spid="6" grpId="0" animBg="1"/>
      <p:bldP spid="3" grpId="0" animBg="1"/>
      <p:bldP spid="3" grpId="1" animBg="1"/>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C271906-D35B-0CD4-846C-6D668FB1687E}"/>
              </a:ext>
            </a:extLst>
          </p:cNvPr>
          <p:cNvGrpSpPr/>
          <p:nvPr/>
        </p:nvGrpSpPr>
        <p:grpSpPr>
          <a:xfrm>
            <a:off x="265355" y="647708"/>
            <a:ext cx="8613289" cy="2468033"/>
            <a:chOff x="265355" y="859367"/>
            <a:chExt cx="8613289" cy="2468033"/>
          </a:xfrm>
        </p:grpSpPr>
        <p:pic>
          <p:nvPicPr>
            <p:cNvPr id="4" name="Picture 3">
              <a:extLst>
                <a:ext uri="{FF2B5EF4-FFF2-40B4-BE49-F238E27FC236}">
                  <a16:creationId xmlns:a16="http://schemas.microsoft.com/office/drawing/2014/main" id="{0A29964F-90B0-65B3-4821-88FE96EB068D}"/>
                </a:ext>
              </a:extLst>
            </p:cNvPr>
            <p:cNvPicPr>
              <a:picLocks noChangeAspect="1"/>
            </p:cNvPicPr>
            <p:nvPr/>
          </p:nvPicPr>
          <p:blipFill rotWithShape="1">
            <a:blip r:embed="rId3">
              <a:extLst>
                <a:ext uri="{28A0092B-C50C-407E-A947-70E740481C1C}">
                  <a14:useLocalDpi xmlns:a14="http://schemas.microsoft.com/office/drawing/2010/main" val="0"/>
                </a:ext>
              </a:extLst>
            </a:blip>
            <a:srcRect t="54414" b="545"/>
            <a:stretch/>
          </p:blipFill>
          <p:spPr>
            <a:xfrm>
              <a:off x="265355" y="1231900"/>
              <a:ext cx="8613289" cy="2095500"/>
            </a:xfrm>
            <a:prstGeom prst="rect">
              <a:avLst/>
            </a:prstGeom>
          </p:spPr>
        </p:pic>
        <p:sp>
          <p:nvSpPr>
            <p:cNvPr id="21" name="Rectangle 20">
              <a:extLst>
                <a:ext uri="{FF2B5EF4-FFF2-40B4-BE49-F238E27FC236}">
                  <a16:creationId xmlns:a16="http://schemas.microsoft.com/office/drawing/2014/main" id="{5167F63A-8FFD-DFE0-6D04-A3D91CEDCB43}"/>
                </a:ext>
              </a:extLst>
            </p:cNvPr>
            <p:cNvSpPr/>
            <p:nvPr/>
          </p:nvSpPr>
          <p:spPr>
            <a:xfrm>
              <a:off x="1866227" y="859367"/>
              <a:ext cx="6172865" cy="4360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DB762FC5-3E18-4797-9D44-F74F995DFF04}"/>
              </a:ext>
            </a:extLst>
          </p:cNvPr>
          <p:cNvSpPr>
            <a:spLocks noGrp="1"/>
          </p:cNvSpPr>
          <p:nvPr>
            <p:ph type="title"/>
          </p:nvPr>
        </p:nvSpPr>
        <p:spPr/>
        <p:txBody>
          <a:bodyPr/>
          <a:lstStyle/>
          <a:p>
            <a:r>
              <a:rPr lang="en-US" dirty="0"/>
              <a:t>Variation in Row Activation Latency</a:t>
            </a:r>
          </a:p>
        </p:txBody>
      </p:sp>
      <p:sp>
        <p:nvSpPr>
          <p:cNvPr id="37" name="Rectangle 36">
            <a:extLst>
              <a:ext uri="{FF2B5EF4-FFF2-40B4-BE49-F238E27FC236}">
                <a16:creationId xmlns:a16="http://schemas.microsoft.com/office/drawing/2014/main" id="{CD342EE0-0924-B9B8-476C-078609DE77FA}"/>
              </a:ext>
            </a:extLst>
          </p:cNvPr>
          <p:cNvSpPr/>
          <p:nvPr/>
        </p:nvSpPr>
        <p:spPr>
          <a:xfrm>
            <a:off x="4451351" y="1113374"/>
            <a:ext cx="209547" cy="152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2">
            <a:extLst>
              <a:ext uri="{FF2B5EF4-FFF2-40B4-BE49-F238E27FC236}">
                <a16:creationId xmlns:a16="http://schemas.microsoft.com/office/drawing/2014/main" id="{0BA993FB-A9B0-038E-8988-F15FBA27C698}"/>
              </a:ext>
            </a:extLst>
          </p:cNvPr>
          <p:cNvSpPr>
            <a:spLocks noGrp="1"/>
          </p:cNvSpPr>
          <p:nvPr>
            <p:ph idx="1"/>
          </p:nvPr>
        </p:nvSpPr>
        <p:spPr>
          <a:xfrm>
            <a:off x="75991" y="3397121"/>
            <a:ext cx="8987622" cy="3068664"/>
          </a:xfrm>
        </p:spPr>
        <p:txBody>
          <a:bodyPr/>
          <a:lstStyle/>
          <a:p>
            <a:pPr marL="0" indent="0">
              <a:buNone/>
            </a:pPr>
            <a:r>
              <a:rPr lang="en-US" sz="2000" dirty="0"/>
              <a:t>When </a:t>
            </a:r>
            <a:r>
              <a:rPr lang="en-US" sz="2000" dirty="0" err="1"/>
              <a:t>wordline</a:t>
            </a:r>
            <a:r>
              <a:rPr lang="en-US" sz="2000" dirty="0"/>
              <a:t> voltage is reduced from 2.5V to 1.9V: </a:t>
            </a:r>
          </a:p>
          <a:p>
            <a:pPr lvl="1"/>
            <a:r>
              <a:rPr lang="en-US" sz="1800" dirty="0"/>
              <a:t>The worst-case row activation latency is still lower than nominal value</a:t>
            </a:r>
          </a:p>
          <a:p>
            <a:pPr lvl="1"/>
            <a:r>
              <a:rPr lang="en-US" sz="1800" dirty="0"/>
              <a:t>The </a:t>
            </a:r>
            <a:r>
              <a:rPr lang="en-US" sz="1800" dirty="0" err="1"/>
              <a:t>guardband</a:t>
            </a:r>
            <a:r>
              <a:rPr lang="en-US" sz="1800" dirty="0"/>
              <a:t> reduces from </a:t>
            </a:r>
            <a:r>
              <a:rPr lang="en-US" sz="1800" b="1" dirty="0">
                <a:solidFill>
                  <a:schemeClr val="accent2"/>
                </a:solidFill>
              </a:rPr>
              <a:t>4.4%</a:t>
            </a:r>
            <a:r>
              <a:rPr lang="en-US" sz="1800" dirty="0">
                <a:solidFill>
                  <a:schemeClr val="accent2"/>
                </a:solidFill>
              </a:rPr>
              <a:t> </a:t>
            </a:r>
            <a:r>
              <a:rPr lang="en-US" sz="1800" dirty="0"/>
              <a:t>to </a:t>
            </a:r>
            <a:r>
              <a:rPr lang="en-US" sz="1800" b="1" dirty="0">
                <a:solidFill>
                  <a:srgbClr val="8F0DA4"/>
                </a:solidFill>
              </a:rPr>
              <a:t>1.5%</a:t>
            </a:r>
            <a:r>
              <a:rPr lang="en-US" sz="1800" dirty="0"/>
              <a:t> </a:t>
            </a:r>
            <a:br>
              <a:rPr lang="en-US" sz="1800" dirty="0"/>
            </a:br>
            <a:r>
              <a:rPr lang="en-US" sz="1800" dirty="0"/>
              <a:t>as the worst-case latency increases from </a:t>
            </a:r>
            <a:r>
              <a:rPr lang="en-US" sz="1800" b="1" dirty="0">
                <a:solidFill>
                  <a:schemeClr val="accent2"/>
                </a:solidFill>
              </a:rPr>
              <a:t>12.9ns</a:t>
            </a:r>
            <a:r>
              <a:rPr lang="en-US" sz="1800" dirty="0"/>
              <a:t> to </a:t>
            </a:r>
            <a:r>
              <a:rPr lang="en-US" sz="1800" b="1" dirty="0">
                <a:solidFill>
                  <a:srgbClr val="8F0DA4"/>
                </a:solidFill>
              </a:rPr>
              <a:t>13.3ns</a:t>
            </a:r>
          </a:p>
        </p:txBody>
      </p:sp>
      <p:sp>
        <p:nvSpPr>
          <p:cNvPr id="34" name="TextBox 33">
            <a:extLst>
              <a:ext uri="{FF2B5EF4-FFF2-40B4-BE49-F238E27FC236}">
                <a16:creationId xmlns:a16="http://schemas.microsoft.com/office/drawing/2014/main" id="{9133C934-ECDA-C738-16CC-2622D230E493}"/>
              </a:ext>
            </a:extLst>
          </p:cNvPr>
          <p:cNvSpPr txBox="1"/>
          <p:nvPr/>
        </p:nvSpPr>
        <p:spPr>
          <a:xfrm>
            <a:off x="291524" y="6097612"/>
            <a:ext cx="8556554" cy="738664"/>
          </a:xfrm>
          <a:prstGeom prst="rect">
            <a:avLst/>
          </a:prstGeom>
          <a:noFill/>
        </p:spPr>
        <p:txBody>
          <a:bodyPr wrap="square" rtlCol="0">
            <a:spAutoFit/>
          </a:bodyPr>
          <a:lstStyle/>
          <a:p>
            <a:pPr algn="ctr"/>
            <a:r>
              <a:rPr lang="en-US" sz="1400" dirty="0">
                <a:latin typeface="Cambria" panose="02040503050406030204" pitchFamily="18" charset="0"/>
              </a:rPr>
              <a:t>The SPICE simulation results are </a:t>
            </a:r>
            <a:r>
              <a:rPr lang="en-US" sz="1400" i="1" u="sng" dirty="0">
                <a:latin typeface="Cambria" panose="02040503050406030204" pitchFamily="18" charset="0"/>
              </a:rPr>
              <a:t>not identical</a:t>
            </a:r>
            <a:r>
              <a:rPr lang="en-US" sz="1400" i="1" dirty="0">
                <a:latin typeface="Cambria" panose="02040503050406030204" pitchFamily="18" charset="0"/>
              </a:rPr>
              <a:t> </a:t>
            </a:r>
            <a:r>
              <a:rPr lang="en-US" sz="1400" dirty="0">
                <a:latin typeface="Cambria" panose="02040503050406030204" pitchFamily="18" charset="0"/>
              </a:rPr>
              <a:t>with real chip observations </a:t>
            </a:r>
          </a:p>
          <a:p>
            <a:pPr algn="ctr"/>
            <a:r>
              <a:rPr lang="en-US" sz="1400" dirty="0">
                <a:latin typeface="Cambria" panose="02040503050406030204" pitchFamily="18" charset="0"/>
              </a:rPr>
              <a:t>because the SPICE model </a:t>
            </a:r>
            <a:r>
              <a:rPr lang="en-US" sz="1400" i="1" dirty="0">
                <a:latin typeface="Cambria" panose="02040503050406030204" pitchFamily="18" charset="0"/>
              </a:rPr>
              <a:t>cannot </a:t>
            </a:r>
            <a:r>
              <a:rPr lang="en-US" sz="1400" dirty="0">
                <a:latin typeface="Cambria" panose="02040503050406030204" pitchFamily="18" charset="0"/>
              </a:rPr>
              <a:t>simulate a real DRAM chip’s </a:t>
            </a:r>
            <a:r>
              <a:rPr lang="en-US" sz="1400" b="1" dirty="0">
                <a:latin typeface="Cambria" panose="02040503050406030204" pitchFamily="18" charset="0"/>
              </a:rPr>
              <a:t>exact behavior </a:t>
            </a:r>
            <a:br>
              <a:rPr lang="en-US" sz="1400" dirty="0">
                <a:latin typeface="Cambria" panose="02040503050406030204" pitchFamily="18" charset="0"/>
              </a:rPr>
            </a:br>
            <a:r>
              <a:rPr lang="en-US" sz="1400" dirty="0">
                <a:latin typeface="Cambria" panose="02040503050406030204" pitchFamily="18" charset="0"/>
              </a:rPr>
              <a:t>without </a:t>
            </a:r>
            <a:r>
              <a:rPr lang="en-US" sz="1400" b="1" dirty="0">
                <a:latin typeface="Cambria" panose="02040503050406030204" pitchFamily="18" charset="0"/>
              </a:rPr>
              <a:t>proprietary</a:t>
            </a:r>
            <a:r>
              <a:rPr lang="en-US" sz="1400" dirty="0">
                <a:latin typeface="Cambria" panose="02040503050406030204" pitchFamily="18" charset="0"/>
              </a:rPr>
              <a:t> design and manufacturing information </a:t>
            </a:r>
          </a:p>
        </p:txBody>
      </p:sp>
      <p:sp>
        <p:nvSpPr>
          <p:cNvPr id="36" name="Rectangle 35">
            <a:extLst>
              <a:ext uri="{FF2B5EF4-FFF2-40B4-BE49-F238E27FC236}">
                <a16:creationId xmlns:a16="http://schemas.microsoft.com/office/drawing/2014/main" id="{658AEBD0-3F93-2758-FDBD-24FF29D1EFBA}"/>
              </a:ext>
            </a:extLst>
          </p:cNvPr>
          <p:cNvSpPr/>
          <p:nvPr/>
        </p:nvSpPr>
        <p:spPr>
          <a:xfrm>
            <a:off x="4283076" y="1128191"/>
            <a:ext cx="146049" cy="152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a:extLst>
              <a:ext uri="{FF2B5EF4-FFF2-40B4-BE49-F238E27FC236}">
                <a16:creationId xmlns:a16="http://schemas.microsoft.com/office/drawing/2014/main" id="{7B7E9AC9-F59E-6DD6-1EB3-148E0B172E9C}"/>
              </a:ext>
            </a:extLst>
          </p:cNvPr>
          <p:cNvGrpSpPr/>
          <p:nvPr/>
        </p:nvGrpSpPr>
        <p:grpSpPr>
          <a:xfrm>
            <a:off x="671756" y="650909"/>
            <a:ext cx="3772196" cy="1883807"/>
            <a:chOff x="671756" y="608574"/>
            <a:chExt cx="3772196" cy="1883807"/>
          </a:xfrm>
        </p:grpSpPr>
        <p:cxnSp>
          <p:nvCxnSpPr>
            <p:cNvPr id="35" name="Straight Connector 34">
              <a:extLst>
                <a:ext uri="{FF2B5EF4-FFF2-40B4-BE49-F238E27FC236}">
                  <a16:creationId xmlns:a16="http://schemas.microsoft.com/office/drawing/2014/main" id="{602BFB1B-8C06-F8D1-B923-A85EED20464B}"/>
                </a:ext>
              </a:extLst>
            </p:cNvPr>
            <p:cNvCxnSpPr>
              <a:cxnSpLocks/>
            </p:cNvCxnSpPr>
            <p:nvPr/>
          </p:nvCxnSpPr>
          <p:spPr>
            <a:xfrm>
              <a:off x="4435475" y="1041406"/>
              <a:ext cx="0" cy="1450975"/>
            </a:xfrm>
            <a:prstGeom prst="line">
              <a:avLst/>
            </a:prstGeom>
            <a:ln w="5715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1419D260-C7BB-3A08-E13E-76979412C12B}"/>
                </a:ext>
              </a:extLst>
            </p:cNvPr>
            <p:cNvGrpSpPr/>
            <p:nvPr/>
          </p:nvGrpSpPr>
          <p:grpSpPr>
            <a:xfrm>
              <a:off x="671756" y="608574"/>
              <a:ext cx="3772196" cy="449295"/>
              <a:chOff x="671756" y="608574"/>
              <a:chExt cx="3772196" cy="449295"/>
            </a:xfrm>
          </p:grpSpPr>
          <p:sp>
            <p:nvSpPr>
              <p:cNvPr id="43" name="TextBox 42">
                <a:extLst>
                  <a:ext uri="{FF2B5EF4-FFF2-40B4-BE49-F238E27FC236}">
                    <a16:creationId xmlns:a16="http://schemas.microsoft.com/office/drawing/2014/main" id="{8A38CDB6-BB42-96F3-80CB-DFC3EAE6A6BA}"/>
                  </a:ext>
                </a:extLst>
              </p:cNvPr>
              <p:cNvSpPr txBox="1"/>
              <p:nvPr/>
            </p:nvSpPr>
            <p:spPr>
              <a:xfrm>
                <a:off x="671756" y="608574"/>
                <a:ext cx="3644667" cy="369332"/>
              </a:xfrm>
              <a:prstGeom prst="rect">
                <a:avLst/>
              </a:prstGeom>
              <a:solidFill>
                <a:schemeClr val="accent4">
                  <a:lumMod val="20000"/>
                  <a:lumOff val="80000"/>
                </a:schemeClr>
              </a:solidFill>
            </p:spPr>
            <p:txBody>
              <a:bodyPr wrap="square" rtlCol="0">
                <a:spAutoFit/>
              </a:bodyPr>
              <a:lstStyle/>
              <a:p>
                <a:pPr algn="r"/>
                <a:r>
                  <a:rPr lang="en-US" dirty="0">
                    <a:latin typeface="Cambria" panose="02040503050406030204" pitchFamily="18" charset="0"/>
                  </a:rPr>
                  <a:t>Worst case </a:t>
                </a:r>
                <a:r>
                  <a:rPr lang="en-US" dirty="0" err="1">
                    <a:latin typeface="Cambria" panose="02040503050406030204" pitchFamily="18" charset="0"/>
                  </a:rPr>
                  <a:t>t</a:t>
                </a:r>
                <a:r>
                  <a:rPr lang="en-US" baseline="-25000" dirty="0" err="1">
                    <a:latin typeface="Cambria" panose="02040503050406030204" pitchFamily="18" charset="0"/>
                  </a:rPr>
                  <a:t>RCD</a:t>
                </a:r>
                <a:r>
                  <a:rPr lang="en-US" sz="1200" baseline="-25000" dirty="0" err="1">
                    <a:latin typeface="Cambria" panose="02040503050406030204" pitchFamily="18" charset="0"/>
                  </a:rPr>
                  <a:t>min</a:t>
                </a:r>
                <a:r>
                  <a:rPr lang="en-US" dirty="0">
                    <a:latin typeface="Cambria" panose="02040503050406030204" pitchFamily="18" charset="0"/>
                  </a:rPr>
                  <a:t> when VPP = 2.5V</a:t>
                </a:r>
              </a:p>
            </p:txBody>
          </p:sp>
          <p:cxnSp>
            <p:nvCxnSpPr>
              <p:cNvPr id="44" name="Elbow Connector 43">
                <a:extLst>
                  <a:ext uri="{FF2B5EF4-FFF2-40B4-BE49-F238E27FC236}">
                    <a16:creationId xmlns:a16="http://schemas.microsoft.com/office/drawing/2014/main" id="{B63E8431-303A-03B5-9820-C440CCB2B690}"/>
                  </a:ext>
                </a:extLst>
              </p:cNvPr>
              <p:cNvCxnSpPr>
                <a:cxnSpLocks/>
                <a:stCxn id="43" idx="3"/>
              </p:cNvCxnSpPr>
              <p:nvPr/>
            </p:nvCxnSpPr>
            <p:spPr>
              <a:xfrm>
                <a:off x="4316423" y="793240"/>
                <a:ext cx="127529" cy="264629"/>
              </a:xfrm>
              <a:prstGeom prst="bentConnector2">
                <a:avLst/>
              </a:prstGeom>
              <a:ln w="38100">
                <a:solidFill>
                  <a:srgbClr val="FCCE25"/>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60" name="Group 59">
            <a:extLst>
              <a:ext uri="{FF2B5EF4-FFF2-40B4-BE49-F238E27FC236}">
                <a16:creationId xmlns:a16="http://schemas.microsoft.com/office/drawing/2014/main" id="{FD43C59C-5EDA-C914-C24D-7805322D075A}"/>
              </a:ext>
            </a:extLst>
          </p:cNvPr>
          <p:cNvGrpSpPr/>
          <p:nvPr/>
        </p:nvGrpSpPr>
        <p:grpSpPr>
          <a:xfrm>
            <a:off x="4686300" y="650909"/>
            <a:ext cx="3760537" cy="2834164"/>
            <a:chOff x="4686300" y="608574"/>
            <a:chExt cx="3760537" cy="2834164"/>
          </a:xfrm>
        </p:grpSpPr>
        <p:cxnSp>
          <p:nvCxnSpPr>
            <p:cNvPr id="6" name="Straight Connector 5">
              <a:extLst>
                <a:ext uri="{FF2B5EF4-FFF2-40B4-BE49-F238E27FC236}">
                  <a16:creationId xmlns:a16="http://schemas.microsoft.com/office/drawing/2014/main" id="{FB93D95C-ECBF-4B15-2220-52C54D49CD77}"/>
                </a:ext>
              </a:extLst>
            </p:cNvPr>
            <p:cNvCxnSpPr>
              <a:cxnSpLocks/>
            </p:cNvCxnSpPr>
            <p:nvPr/>
          </p:nvCxnSpPr>
          <p:spPr>
            <a:xfrm>
              <a:off x="4686300" y="1041406"/>
              <a:ext cx="0" cy="1450975"/>
            </a:xfrm>
            <a:prstGeom prst="line">
              <a:avLst/>
            </a:prstGeom>
            <a:ln w="57150">
              <a:solidFill>
                <a:srgbClr val="8F0DA4"/>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AB95EE-1179-C40F-ACA8-071BB4C88B2F}"/>
                </a:ext>
              </a:extLst>
            </p:cNvPr>
            <p:cNvCxnSpPr>
              <a:cxnSpLocks/>
            </p:cNvCxnSpPr>
            <p:nvPr/>
          </p:nvCxnSpPr>
          <p:spPr>
            <a:xfrm>
              <a:off x="4864097" y="1041406"/>
              <a:ext cx="3" cy="1450975"/>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4EFDEFE7-D495-B0D2-D754-DCF84C148D7C}"/>
                </a:ext>
              </a:extLst>
            </p:cNvPr>
            <p:cNvGrpSpPr/>
            <p:nvPr/>
          </p:nvGrpSpPr>
          <p:grpSpPr>
            <a:xfrm>
              <a:off x="4694764" y="608574"/>
              <a:ext cx="3752073" cy="2834164"/>
              <a:chOff x="4694764" y="608574"/>
              <a:chExt cx="3752073" cy="2834164"/>
            </a:xfrm>
          </p:grpSpPr>
          <p:cxnSp>
            <p:nvCxnSpPr>
              <p:cNvPr id="9" name="Elbow Connector 8">
                <a:extLst>
                  <a:ext uri="{FF2B5EF4-FFF2-40B4-BE49-F238E27FC236}">
                    <a16:creationId xmlns:a16="http://schemas.microsoft.com/office/drawing/2014/main" id="{F73128E9-5BF2-8A54-E587-4AC56192833C}"/>
                  </a:ext>
                </a:extLst>
              </p:cNvPr>
              <p:cNvCxnSpPr>
                <a:cxnSpLocks/>
                <a:stCxn id="7" idx="1"/>
              </p:cNvCxnSpPr>
              <p:nvPr/>
            </p:nvCxnSpPr>
            <p:spPr>
              <a:xfrm rot="10800000" flipV="1">
                <a:off x="4694764" y="793240"/>
                <a:ext cx="155411" cy="248166"/>
              </a:xfrm>
              <a:prstGeom prst="bentConnector2">
                <a:avLst/>
              </a:prstGeom>
              <a:ln w="38100">
                <a:solidFill>
                  <a:srgbClr val="8F0DA4"/>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CB54DBB-4208-4F30-81D6-7854485292CB}"/>
                  </a:ext>
                </a:extLst>
              </p:cNvPr>
              <p:cNvSpPr txBox="1"/>
              <p:nvPr/>
            </p:nvSpPr>
            <p:spPr>
              <a:xfrm>
                <a:off x="4997499" y="3073406"/>
                <a:ext cx="3247877" cy="369332"/>
              </a:xfrm>
              <a:prstGeom prst="rect">
                <a:avLst/>
              </a:prstGeom>
              <a:noFill/>
            </p:spPr>
            <p:txBody>
              <a:bodyPr wrap="none" rtlCol="0">
                <a:spAutoFit/>
              </a:bodyPr>
              <a:lstStyle/>
              <a:p>
                <a:r>
                  <a:rPr lang="en-US" dirty="0">
                    <a:latin typeface="Cambria" panose="02040503050406030204" pitchFamily="18" charset="0"/>
                  </a:rPr>
                  <a:t>Nominal row activation latency</a:t>
                </a:r>
              </a:p>
            </p:txBody>
          </p:sp>
          <p:cxnSp>
            <p:nvCxnSpPr>
              <p:cNvPr id="14" name="Elbow Connector 13">
                <a:extLst>
                  <a:ext uri="{FF2B5EF4-FFF2-40B4-BE49-F238E27FC236}">
                    <a16:creationId xmlns:a16="http://schemas.microsoft.com/office/drawing/2014/main" id="{CBD9DDE6-F1F2-CBDE-7DBF-6DD64F8EB175}"/>
                  </a:ext>
                </a:extLst>
              </p:cNvPr>
              <p:cNvCxnSpPr>
                <a:cxnSpLocks/>
                <a:stCxn id="13" idx="1"/>
              </p:cNvCxnSpPr>
              <p:nvPr/>
            </p:nvCxnSpPr>
            <p:spPr>
              <a:xfrm rot="10800000">
                <a:off x="4881047" y="2552706"/>
                <a:ext cx="116453" cy="705366"/>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761AF58-C53F-7C5E-3089-1C1B90D7FC6F}"/>
                  </a:ext>
                </a:extLst>
              </p:cNvPr>
              <p:cNvSpPr txBox="1"/>
              <p:nvPr/>
            </p:nvSpPr>
            <p:spPr>
              <a:xfrm>
                <a:off x="4850174" y="608574"/>
                <a:ext cx="3596663" cy="369332"/>
              </a:xfrm>
              <a:prstGeom prst="rect">
                <a:avLst/>
              </a:prstGeom>
              <a:solidFill>
                <a:srgbClr val="8F0DA4">
                  <a:alpha val="24706"/>
                </a:srgbClr>
              </a:solidFill>
            </p:spPr>
            <p:txBody>
              <a:bodyPr wrap="square" rtlCol="0">
                <a:spAutoFit/>
              </a:bodyPr>
              <a:lstStyle/>
              <a:p>
                <a:r>
                  <a:rPr lang="en-US" dirty="0">
                    <a:latin typeface="Cambria" panose="02040503050406030204" pitchFamily="18" charset="0"/>
                  </a:rPr>
                  <a:t>Worst case </a:t>
                </a:r>
                <a:r>
                  <a:rPr lang="en-US" dirty="0" err="1">
                    <a:latin typeface="Cambria" panose="02040503050406030204" pitchFamily="18" charset="0"/>
                  </a:rPr>
                  <a:t>t</a:t>
                </a:r>
                <a:r>
                  <a:rPr lang="en-US" baseline="-25000" dirty="0" err="1">
                    <a:latin typeface="Cambria" panose="02040503050406030204" pitchFamily="18" charset="0"/>
                  </a:rPr>
                  <a:t>RCD</a:t>
                </a:r>
                <a:r>
                  <a:rPr lang="en-US" sz="1200" baseline="-25000" dirty="0" err="1">
                    <a:latin typeface="Cambria" panose="02040503050406030204" pitchFamily="18" charset="0"/>
                  </a:rPr>
                  <a:t>min</a:t>
                </a:r>
                <a:r>
                  <a:rPr lang="en-US" dirty="0">
                    <a:latin typeface="Cambria" panose="02040503050406030204" pitchFamily="18" charset="0"/>
                  </a:rPr>
                  <a:t> when VPP = 1.9V</a:t>
                </a:r>
              </a:p>
            </p:txBody>
          </p:sp>
        </p:grpSp>
      </p:grpSp>
      <p:sp>
        <p:nvSpPr>
          <p:cNvPr id="27" name="Rectangle 26">
            <a:extLst>
              <a:ext uri="{FF2B5EF4-FFF2-40B4-BE49-F238E27FC236}">
                <a16:creationId xmlns:a16="http://schemas.microsoft.com/office/drawing/2014/main" id="{EBE51D31-BB42-E196-03F0-E3DF97FBD8E2}"/>
              </a:ext>
            </a:extLst>
          </p:cNvPr>
          <p:cNvSpPr/>
          <p:nvPr/>
        </p:nvSpPr>
        <p:spPr>
          <a:xfrm>
            <a:off x="4997499" y="1128191"/>
            <a:ext cx="276167" cy="152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DEE7B9B-E206-85AE-94D6-11E04407177D}"/>
              </a:ext>
            </a:extLst>
          </p:cNvPr>
          <p:cNvSpPr/>
          <p:nvPr/>
        </p:nvSpPr>
        <p:spPr>
          <a:xfrm>
            <a:off x="5292742" y="1113374"/>
            <a:ext cx="111125" cy="152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0064D87-66E1-C51F-D42D-0CE317674719}"/>
              </a:ext>
            </a:extLst>
          </p:cNvPr>
          <p:cNvSpPr/>
          <p:nvPr/>
        </p:nvSpPr>
        <p:spPr>
          <a:xfrm>
            <a:off x="7416824" y="1113373"/>
            <a:ext cx="361142" cy="17779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F986C133-7990-34D8-47EF-B36683C4DA86}"/>
              </a:ext>
            </a:extLst>
          </p:cNvPr>
          <p:cNvGrpSpPr/>
          <p:nvPr/>
        </p:nvGrpSpPr>
        <p:grpSpPr>
          <a:xfrm>
            <a:off x="291524" y="4803083"/>
            <a:ext cx="8556554" cy="1151782"/>
            <a:chOff x="1643281" y="4277223"/>
            <a:chExt cx="6864225" cy="1467717"/>
          </a:xfrm>
        </p:grpSpPr>
        <p:sp>
          <p:nvSpPr>
            <p:cNvPr id="39" name="Rounded Rectangle 38">
              <a:extLst>
                <a:ext uri="{FF2B5EF4-FFF2-40B4-BE49-F238E27FC236}">
                  <a16:creationId xmlns:a16="http://schemas.microsoft.com/office/drawing/2014/main" id="{59D7BD58-1A5F-8A77-5D39-163F5A74D5E7}"/>
                </a:ext>
              </a:extLst>
            </p:cNvPr>
            <p:cNvSpPr/>
            <p:nvPr/>
          </p:nvSpPr>
          <p:spPr>
            <a:xfrm>
              <a:off x="1643281" y="4277223"/>
              <a:ext cx="6864225" cy="1467717"/>
            </a:xfrm>
            <a:prstGeom prst="roundRect">
              <a:avLst>
                <a:gd name="adj" fmla="val 7357"/>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chemeClr val="tx1"/>
                </a:solidFill>
              </a:endParaRPr>
            </a:p>
          </p:txBody>
        </p:sp>
        <p:sp>
          <p:nvSpPr>
            <p:cNvPr id="40" name="Round Same Side Corner Rectangle 39">
              <a:extLst>
                <a:ext uri="{FF2B5EF4-FFF2-40B4-BE49-F238E27FC236}">
                  <a16:creationId xmlns:a16="http://schemas.microsoft.com/office/drawing/2014/main" id="{B7B2B7E9-3968-1E21-1FB3-4118BC26ECED}"/>
                </a:ext>
              </a:extLst>
            </p:cNvPr>
            <p:cNvSpPr/>
            <p:nvPr/>
          </p:nvSpPr>
          <p:spPr>
            <a:xfrm>
              <a:off x="1643281" y="4277223"/>
              <a:ext cx="6864225" cy="369905"/>
            </a:xfrm>
            <a:prstGeom prst="round2SameRect">
              <a:avLst>
                <a:gd name="adj1" fmla="val 33688"/>
                <a:gd name="adj2" fmla="val 0"/>
              </a:avLst>
            </a:prstGeom>
            <a:solidFill>
              <a:srgbClr val="2D458A"/>
            </a:solid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algn="ctr"/>
              <a:r>
                <a:rPr lang="en-US" sz="1400" b="1" dirty="0">
                  <a:latin typeface="Cambria" panose="02040503050406030204" pitchFamily="18" charset="0"/>
                </a:rPr>
                <a:t>OBSERVATION 9</a:t>
              </a:r>
            </a:p>
          </p:txBody>
        </p:sp>
        <p:sp>
          <p:nvSpPr>
            <p:cNvPr id="41" name="TextBox 40">
              <a:extLst>
                <a:ext uri="{FF2B5EF4-FFF2-40B4-BE49-F238E27FC236}">
                  <a16:creationId xmlns:a16="http://schemas.microsoft.com/office/drawing/2014/main" id="{CFEE68AF-A4BA-EBD2-381C-79842F7A3E88}"/>
                </a:ext>
              </a:extLst>
            </p:cNvPr>
            <p:cNvSpPr txBox="1"/>
            <p:nvPr/>
          </p:nvSpPr>
          <p:spPr>
            <a:xfrm>
              <a:off x="1643281" y="4675316"/>
              <a:ext cx="6864225" cy="1058940"/>
            </a:xfrm>
            <a:prstGeom prst="rect">
              <a:avLst/>
            </a:prstGeom>
            <a:noFill/>
          </p:spPr>
          <p:txBody>
            <a:bodyPr wrap="square" lIns="180000" rtlCol="0">
              <a:spAutoFit/>
            </a:bodyPr>
            <a:lstStyle/>
            <a:p>
              <a:pPr algn="ctr"/>
              <a:r>
                <a:rPr lang="en-US" sz="2400" dirty="0">
                  <a:latin typeface="Cambria"/>
                  <a:ea typeface="Cambria"/>
                </a:rPr>
                <a:t>SPICE simulation results </a:t>
              </a:r>
              <a:r>
                <a:rPr lang="en-US" sz="2400" b="1" dirty="0">
                  <a:solidFill>
                    <a:srgbClr val="C00000"/>
                  </a:solidFill>
                  <a:latin typeface="Cambria"/>
                  <a:ea typeface="Cambria"/>
                </a:rPr>
                <a:t>agree with </a:t>
              </a:r>
              <a:r>
                <a:rPr lang="en-US" sz="2400" dirty="0">
                  <a:latin typeface="Cambria"/>
                  <a:ea typeface="Cambria"/>
                </a:rPr>
                <a:t>our observations</a:t>
              </a:r>
              <a:br>
                <a:rPr lang="en-US" sz="2400" b="1" dirty="0">
                  <a:solidFill>
                    <a:srgbClr val="C00000"/>
                  </a:solidFill>
                  <a:latin typeface="Cambria"/>
                  <a:ea typeface="Cambria"/>
                </a:rPr>
              </a:br>
              <a:r>
                <a:rPr lang="en-US" sz="2400" dirty="0">
                  <a:latin typeface="Cambria"/>
                  <a:ea typeface="Cambria"/>
                </a:rPr>
                <a:t>based on experiments </a:t>
              </a:r>
              <a:r>
                <a:rPr lang="en-US" sz="2400" b="1" dirty="0">
                  <a:solidFill>
                    <a:srgbClr val="C00000"/>
                  </a:solidFill>
                  <a:latin typeface="Cambria"/>
                  <a:ea typeface="Cambria"/>
                </a:rPr>
                <a:t>on real chips</a:t>
              </a:r>
              <a:endParaRPr lang="en-US" sz="2400" dirty="0">
                <a:latin typeface="Cambria"/>
                <a:ea typeface="Cambria"/>
              </a:endParaRPr>
            </a:p>
          </p:txBody>
        </p:sp>
      </p:grpSp>
    </p:spTree>
    <p:extLst>
      <p:ext uri="{BB962C8B-B14F-4D97-AF65-F5344CB8AC3E}">
        <p14:creationId xmlns:p14="http://schemas.microsoft.com/office/powerpoint/2010/main" val="203054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p"/>
      <p:bldP spid="3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38751-980E-8B48-BBF4-A176728E567B}"/>
              </a:ext>
            </a:extLst>
          </p:cNvPr>
          <p:cNvSpPr>
            <a:spLocks noGrp="1"/>
          </p:cNvSpPr>
          <p:nvPr>
            <p:ph type="title"/>
          </p:nvPr>
        </p:nvSpPr>
        <p:spPr>
          <a:xfrm>
            <a:off x="117226" y="-124462"/>
            <a:ext cx="8514155" cy="1141619"/>
          </a:xfrm>
        </p:spPr>
        <p:txBody>
          <a:bodyPr/>
          <a:lstStyle/>
          <a:p>
            <a:r>
              <a:rPr lang="en-US"/>
              <a:t>Also in the Paper</a:t>
            </a:r>
          </a:p>
        </p:txBody>
      </p:sp>
      <p:sp>
        <p:nvSpPr>
          <p:cNvPr id="16" name="Rectangle 15">
            <a:extLst>
              <a:ext uri="{FF2B5EF4-FFF2-40B4-BE49-F238E27FC236}">
                <a16:creationId xmlns:a16="http://schemas.microsoft.com/office/drawing/2014/main" id="{2706309A-9757-2A43-8E54-3B75863429DA}"/>
              </a:ext>
            </a:extLst>
          </p:cNvPr>
          <p:cNvSpPr/>
          <p:nvPr/>
        </p:nvSpPr>
        <p:spPr>
          <a:xfrm>
            <a:off x="5731615" y="4696759"/>
            <a:ext cx="1368425" cy="967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D01E96C-E73D-C645-AA87-20EE11A32C83}"/>
              </a:ext>
            </a:extLst>
          </p:cNvPr>
          <p:cNvSpPr/>
          <p:nvPr/>
        </p:nvSpPr>
        <p:spPr>
          <a:xfrm>
            <a:off x="117226" y="1093027"/>
            <a:ext cx="8748479" cy="461665"/>
          </a:xfrm>
          <a:prstGeom prst="rect">
            <a:avLst/>
          </a:prstGeom>
        </p:spPr>
        <p:txBody>
          <a:bodyPr wrap="square" lIns="91440" tIns="45720" rIns="91440" bIns="45720" anchor="t">
            <a:spAutoFit/>
          </a:bodyPr>
          <a:lstStyle/>
          <a:p>
            <a:pPr algn="ctr"/>
            <a:r>
              <a:rPr lang="en-US" sz="2400" b="1" dirty="0" err="1">
                <a:solidFill>
                  <a:schemeClr val="accent5">
                    <a:lumMod val="75000"/>
                  </a:schemeClr>
                </a:solidFill>
                <a:latin typeface="Cambria"/>
                <a:ea typeface="Cambria"/>
              </a:rPr>
              <a:t>Wordline</a:t>
            </a:r>
            <a:r>
              <a:rPr lang="en-US" sz="2400" b="1" dirty="0">
                <a:solidFill>
                  <a:schemeClr val="accent5">
                    <a:lumMod val="75000"/>
                  </a:schemeClr>
                </a:solidFill>
                <a:latin typeface="Cambria"/>
                <a:ea typeface="Cambria"/>
              </a:rPr>
              <a:t> voltage’s effect </a:t>
            </a:r>
            <a:r>
              <a:rPr lang="en-US" sz="2400" dirty="0">
                <a:latin typeface="Cambria"/>
                <a:ea typeface="Cambria"/>
              </a:rPr>
              <a:t>on DRAM </a:t>
            </a:r>
            <a:r>
              <a:rPr lang="en-US" sz="2400" b="1" dirty="0">
                <a:latin typeface="Cambria"/>
                <a:ea typeface="Cambria"/>
              </a:rPr>
              <a:t>charge restoration</a:t>
            </a:r>
            <a:r>
              <a:rPr lang="en-US" sz="2400" dirty="0">
                <a:latin typeface="Cambria"/>
                <a:ea typeface="Cambria"/>
              </a:rPr>
              <a:t> process</a:t>
            </a:r>
            <a:endParaRPr lang="en-US" sz="1600" b="1" dirty="0"/>
          </a:p>
        </p:txBody>
      </p:sp>
      <p:grpSp>
        <p:nvGrpSpPr>
          <p:cNvPr id="12" name="Group 11">
            <a:extLst>
              <a:ext uri="{FF2B5EF4-FFF2-40B4-BE49-F238E27FC236}">
                <a16:creationId xmlns:a16="http://schemas.microsoft.com/office/drawing/2014/main" id="{7C8C6841-DD62-C142-BBCE-A631AF3768F1}"/>
              </a:ext>
            </a:extLst>
          </p:cNvPr>
          <p:cNvGrpSpPr/>
          <p:nvPr/>
        </p:nvGrpSpPr>
        <p:grpSpPr>
          <a:xfrm>
            <a:off x="187192" y="2115132"/>
            <a:ext cx="8556554" cy="1313868"/>
            <a:chOff x="1643281" y="4277223"/>
            <a:chExt cx="6864225" cy="1467717"/>
          </a:xfrm>
        </p:grpSpPr>
        <p:sp>
          <p:nvSpPr>
            <p:cNvPr id="13" name="Rounded Rectangle 12">
              <a:extLst>
                <a:ext uri="{FF2B5EF4-FFF2-40B4-BE49-F238E27FC236}">
                  <a16:creationId xmlns:a16="http://schemas.microsoft.com/office/drawing/2014/main" id="{323BB114-9F14-204A-AA7C-FB6CBA4E25CB}"/>
                </a:ext>
              </a:extLst>
            </p:cNvPr>
            <p:cNvSpPr/>
            <p:nvPr/>
          </p:nvSpPr>
          <p:spPr>
            <a:xfrm>
              <a:off x="1643281" y="4277223"/>
              <a:ext cx="6864225" cy="1467717"/>
            </a:xfrm>
            <a:prstGeom prst="roundRect">
              <a:avLst>
                <a:gd name="adj" fmla="val 7357"/>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chemeClr val="tx1"/>
                </a:solidFill>
              </a:endParaRPr>
            </a:p>
          </p:txBody>
        </p:sp>
        <p:sp>
          <p:nvSpPr>
            <p:cNvPr id="15" name="Round Same Side Corner Rectangle 14">
              <a:extLst>
                <a:ext uri="{FF2B5EF4-FFF2-40B4-BE49-F238E27FC236}">
                  <a16:creationId xmlns:a16="http://schemas.microsoft.com/office/drawing/2014/main" id="{962677A4-5BDF-6B42-9832-B5639B9B3DD3}"/>
                </a:ext>
              </a:extLst>
            </p:cNvPr>
            <p:cNvSpPr/>
            <p:nvPr/>
          </p:nvSpPr>
          <p:spPr>
            <a:xfrm>
              <a:off x="1643281" y="4277223"/>
              <a:ext cx="6864225" cy="369905"/>
            </a:xfrm>
            <a:prstGeom prst="round2SameRect">
              <a:avLst>
                <a:gd name="adj1" fmla="val 33688"/>
                <a:gd name="adj2" fmla="val 0"/>
              </a:avLst>
            </a:prstGeom>
            <a:solidFill>
              <a:srgbClr val="2D458A"/>
            </a:solid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algn="ctr"/>
              <a:r>
                <a:rPr lang="en-US" sz="1400" b="1" dirty="0">
                  <a:latin typeface="Cambria" panose="02040503050406030204" pitchFamily="18" charset="0"/>
                </a:rPr>
                <a:t>OBSERVATION 10</a:t>
              </a:r>
            </a:p>
          </p:txBody>
        </p:sp>
        <p:sp>
          <p:nvSpPr>
            <p:cNvPr id="17" name="TextBox 16">
              <a:extLst>
                <a:ext uri="{FF2B5EF4-FFF2-40B4-BE49-F238E27FC236}">
                  <a16:creationId xmlns:a16="http://schemas.microsoft.com/office/drawing/2014/main" id="{032CC7E0-9E53-5448-9CA5-3060D6EF86F3}"/>
                </a:ext>
              </a:extLst>
            </p:cNvPr>
            <p:cNvSpPr txBox="1"/>
            <p:nvPr/>
          </p:nvSpPr>
          <p:spPr>
            <a:xfrm>
              <a:off x="1643281" y="4731882"/>
              <a:ext cx="6864225" cy="928304"/>
            </a:xfrm>
            <a:prstGeom prst="rect">
              <a:avLst/>
            </a:prstGeom>
            <a:noFill/>
          </p:spPr>
          <p:txBody>
            <a:bodyPr wrap="square" lIns="180000" rtlCol="0">
              <a:spAutoFit/>
            </a:bodyPr>
            <a:lstStyle/>
            <a:p>
              <a:pPr algn="ctr"/>
              <a:r>
                <a:rPr lang="en-US" sz="2400" dirty="0">
                  <a:latin typeface="Cambria"/>
                  <a:ea typeface="Cambria"/>
                </a:rPr>
                <a:t>A DRAM cell’s capacitor voltage </a:t>
              </a:r>
              <a:r>
                <a:rPr lang="en-US" sz="2400" b="1" dirty="0">
                  <a:solidFill>
                    <a:schemeClr val="accent5">
                      <a:lumMod val="75000"/>
                    </a:schemeClr>
                  </a:solidFill>
                  <a:latin typeface="Cambria"/>
                  <a:ea typeface="Cambria"/>
                </a:rPr>
                <a:t>can</a:t>
              </a:r>
              <a:r>
                <a:rPr lang="en-US" sz="2400" dirty="0">
                  <a:latin typeface="Cambria"/>
                  <a:ea typeface="Cambria"/>
                </a:rPr>
                <a:t> </a:t>
              </a:r>
              <a:r>
                <a:rPr lang="en-US" sz="2400" b="1" dirty="0">
                  <a:solidFill>
                    <a:schemeClr val="accent5">
                      <a:lumMod val="75000"/>
                    </a:schemeClr>
                  </a:solidFill>
                  <a:latin typeface="Cambria"/>
                  <a:ea typeface="Cambria"/>
                </a:rPr>
                <a:t>saturate</a:t>
              </a:r>
              <a:r>
                <a:rPr lang="en-US" sz="2400" b="1" dirty="0">
                  <a:solidFill>
                    <a:srgbClr val="00B050"/>
                  </a:solidFill>
                  <a:latin typeface="Cambria"/>
                  <a:ea typeface="Cambria"/>
                </a:rPr>
                <a:t> </a:t>
              </a:r>
              <a:br>
                <a:rPr lang="en-US" sz="2400" b="1" dirty="0">
                  <a:solidFill>
                    <a:srgbClr val="00B050"/>
                  </a:solidFill>
                  <a:latin typeface="Cambria"/>
                  <a:ea typeface="Cambria"/>
                </a:rPr>
              </a:br>
              <a:r>
                <a:rPr lang="en-US" sz="2400" dirty="0">
                  <a:latin typeface="Cambria"/>
                  <a:ea typeface="Cambria"/>
                </a:rPr>
                <a:t>at a</a:t>
              </a:r>
              <a:r>
                <a:rPr lang="en-US" sz="2400" b="1" dirty="0">
                  <a:solidFill>
                    <a:srgbClr val="00B050"/>
                  </a:solidFill>
                  <a:latin typeface="Cambria"/>
                  <a:ea typeface="Cambria"/>
                </a:rPr>
                <a:t> </a:t>
              </a:r>
              <a:r>
                <a:rPr lang="en-US" sz="2400" b="1" dirty="0">
                  <a:solidFill>
                    <a:srgbClr val="C00000"/>
                  </a:solidFill>
                  <a:latin typeface="Cambria"/>
                  <a:ea typeface="Cambria"/>
                </a:rPr>
                <a:t>lower voltage </a:t>
              </a:r>
              <a:r>
                <a:rPr lang="en-US" sz="2400" dirty="0">
                  <a:latin typeface="Cambria"/>
                  <a:ea typeface="Cambria"/>
                </a:rPr>
                <a:t>level</a:t>
              </a:r>
              <a:r>
                <a:rPr lang="en-US" sz="2400" b="1" dirty="0">
                  <a:solidFill>
                    <a:srgbClr val="00B050"/>
                  </a:solidFill>
                  <a:latin typeface="Cambria"/>
                  <a:ea typeface="Cambria"/>
                </a:rPr>
                <a:t> </a:t>
              </a:r>
              <a:r>
                <a:rPr lang="en-US" sz="2400" b="1" dirty="0">
                  <a:latin typeface="Cambria"/>
                  <a:ea typeface="Cambria"/>
                </a:rPr>
                <a:t>when </a:t>
              </a:r>
              <a:r>
                <a:rPr lang="en-US" sz="2400" b="1" dirty="0" err="1">
                  <a:latin typeface="Cambria"/>
                  <a:ea typeface="Cambria"/>
                </a:rPr>
                <a:t>wordline</a:t>
              </a:r>
              <a:r>
                <a:rPr lang="en-US" sz="2400" b="1" dirty="0">
                  <a:latin typeface="Cambria"/>
                  <a:ea typeface="Cambria"/>
                </a:rPr>
                <a:t> voltage is reduced </a:t>
              </a:r>
            </a:p>
          </p:txBody>
        </p:sp>
      </p:grpSp>
      <p:grpSp>
        <p:nvGrpSpPr>
          <p:cNvPr id="19" name="Group 18">
            <a:extLst>
              <a:ext uri="{FF2B5EF4-FFF2-40B4-BE49-F238E27FC236}">
                <a16:creationId xmlns:a16="http://schemas.microsoft.com/office/drawing/2014/main" id="{22CF3C3F-1A28-17C3-76D1-49D874FF5691}"/>
              </a:ext>
            </a:extLst>
          </p:cNvPr>
          <p:cNvGrpSpPr/>
          <p:nvPr/>
        </p:nvGrpSpPr>
        <p:grpSpPr>
          <a:xfrm>
            <a:off x="187192" y="4184246"/>
            <a:ext cx="8556554" cy="1313868"/>
            <a:chOff x="1643281" y="4277223"/>
            <a:chExt cx="6864225" cy="1467717"/>
          </a:xfrm>
        </p:grpSpPr>
        <p:sp>
          <p:nvSpPr>
            <p:cNvPr id="24" name="Rounded Rectangle 23">
              <a:extLst>
                <a:ext uri="{FF2B5EF4-FFF2-40B4-BE49-F238E27FC236}">
                  <a16:creationId xmlns:a16="http://schemas.microsoft.com/office/drawing/2014/main" id="{18767F58-3586-C0EC-3657-1806A5543A78}"/>
                </a:ext>
              </a:extLst>
            </p:cNvPr>
            <p:cNvSpPr/>
            <p:nvPr/>
          </p:nvSpPr>
          <p:spPr>
            <a:xfrm>
              <a:off x="1643281" y="4277223"/>
              <a:ext cx="6864225" cy="1467717"/>
            </a:xfrm>
            <a:prstGeom prst="roundRect">
              <a:avLst>
                <a:gd name="adj" fmla="val 7357"/>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chemeClr val="tx1"/>
                </a:solidFill>
              </a:endParaRPr>
            </a:p>
          </p:txBody>
        </p:sp>
        <p:sp>
          <p:nvSpPr>
            <p:cNvPr id="28" name="Round Same Side Corner Rectangle 27">
              <a:extLst>
                <a:ext uri="{FF2B5EF4-FFF2-40B4-BE49-F238E27FC236}">
                  <a16:creationId xmlns:a16="http://schemas.microsoft.com/office/drawing/2014/main" id="{9C6597D9-BB51-67E5-717B-DF0D33D75B99}"/>
                </a:ext>
              </a:extLst>
            </p:cNvPr>
            <p:cNvSpPr/>
            <p:nvPr/>
          </p:nvSpPr>
          <p:spPr>
            <a:xfrm>
              <a:off x="1643281" y="4277223"/>
              <a:ext cx="6864225" cy="369905"/>
            </a:xfrm>
            <a:prstGeom prst="round2SameRect">
              <a:avLst>
                <a:gd name="adj1" fmla="val 33688"/>
                <a:gd name="adj2" fmla="val 0"/>
              </a:avLst>
            </a:prstGeom>
            <a:solidFill>
              <a:srgbClr val="2D458A"/>
            </a:solid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algn="ctr"/>
              <a:r>
                <a:rPr lang="en-US" sz="1400" b="1" dirty="0">
                  <a:latin typeface="Cambria" panose="02040503050406030204" pitchFamily="18" charset="0"/>
                </a:rPr>
                <a:t>OBSERVATION 11</a:t>
              </a:r>
            </a:p>
          </p:txBody>
        </p:sp>
        <p:sp>
          <p:nvSpPr>
            <p:cNvPr id="29" name="TextBox 28">
              <a:extLst>
                <a:ext uri="{FF2B5EF4-FFF2-40B4-BE49-F238E27FC236}">
                  <a16:creationId xmlns:a16="http://schemas.microsoft.com/office/drawing/2014/main" id="{BCFAA474-7074-EC71-F429-F6988BC163DB}"/>
                </a:ext>
              </a:extLst>
            </p:cNvPr>
            <p:cNvSpPr txBox="1"/>
            <p:nvPr/>
          </p:nvSpPr>
          <p:spPr>
            <a:xfrm>
              <a:off x="1643281" y="4731882"/>
              <a:ext cx="6864225" cy="928303"/>
            </a:xfrm>
            <a:prstGeom prst="rect">
              <a:avLst/>
            </a:prstGeom>
            <a:noFill/>
          </p:spPr>
          <p:txBody>
            <a:bodyPr wrap="square" lIns="180000" rtlCol="0">
              <a:spAutoFit/>
            </a:bodyPr>
            <a:lstStyle/>
            <a:p>
              <a:pPr algn="ctr"/>
              <a:r>
                <a:rPr lang="en-US" sz="2400" dirty="0">
                  <a:latin typeface="Cambria"/>
                  <a:ea typeface="Cambria"/>
                </a:rPr>
                <a:t>A DRAM cell’s </a:t>
              </a:r>
              <a:r>
                <a:rPr lang="en-US" sz="2400" b="1" dirty="0">
                  <a:latin typeface="Cambria"/>
                  <a:ea typeface="Cambria"/>
                </a:rPr>
                <a:t>charge restoration latency </a:t>
              </a:r>
              <a:r>
                <a:rPr lang="en-US" sz="2400" dirty="0">
                  <a:latin typeface="Cambria"/>
                  <a:ea typeface="Cambria"/>
                </a:rPr>
                <a:t>(</a:t>
              </a:r>
              <a:r>
                <a:rPr lang="en-US" sz="2400" dirty="0" err="1">
                  <a:latin typeface="Cambria"/>
                  <a:ea typeface="Cambria"/>
                </a:rPr>
                <a:t>t</a:t>
              </a:r>
              <a:r>
                <a:rPr lang="en-US" sz="2400" baseline="-25000" dirty="0" err="1">
                  <a:latin typeface="Cambria"/>
                  <a:ea typeface="Cambria"/>
                </a:rPr>
                <a:t>RAS</a:t>
              </a:r>
              <a:r>
                <a:rPr lang="en-US" baseline="-25000" dirty="0" err="1">
                  <a:latin typeface="Cambria"/>
                  <a:ea typeface="Cambria"/>
                </a:rPr>
                <a:t>min</a:t>
              </a:r>
              <a:r>
                <a:rPr lang="en-US" sz="2400" dirty="0">
                  <a:latin typeface="Cambria"/>
                  <a:ea typeface="Cambria"/>
                </a:rPr>
                <a:t>) </a:t>
              </a:r>
              <a:br>
                <a:rPr lang="en-US" sz="2400" dirty="0">
                  <a:latin typeface="Cambria"/>
                  <a:ea typeface="Cambria"/>
                </a:rPr>
              </a:br>
              <a:r>
                <a:rPr lang="en-US" sz="2400" b="1" dirty="0">
                  <a:solidFill>
                    <a:srgbClr val="C00000"/>
                  </a:solidFill>
                  <a:latin typeface="Cambria"/>
                  <a:ea typeface="Cambria"/>
                </a:rPr>
                <a:t>can</a:t>
              </a:r>
              <a:r>
                <a:rPr lang="en-US" sz="2400" dirty="0">
                  <a:latin typeface="Cambria"/>
                  <a:ea typeface="Cambria"/>
                </a:rPr>
                <a:t> </a:t>
              </a:r>
              <a:r>
                <a:rPr lang="en-US" sz="2400" b="1" dirty="0">
                  <a:solidFill>
                    <a:srgbClr val="C00000"/>
                  </a:solidFill>
                  <a:latin typeface="Cambria"/>
                  <a:ea typeface="Cambria"/>
                </a:rPr>
                <a:t>increase</a:t>
              </a:r>
              <a:r>
                <a:rPr lang="en-US" sz="2400" dirty="0">
                  <a:latin typeface="Cambria"/>
                  <a:ea typeface="Cambria"/>
                </a:rPr>
                <a:t> with </a:t>
              </a:r>
              <a:r>
                <a:rPr lang="en-US" sz="2400" b="1" dirty="0">
                  <a:solidFill>
                    <a:srgbClr val="00B050"/>
                  </a:solidFill>
                  <a:latin typeface="Cambria"/>
                  <a:ea typeface="Cambria"/>
                </a:rPr>
                <a:t>reduced </a:t>
              </a:r>
              <a:r>
                <a:rPr lang="en-US" sz="2400" b="1" dirty="0" err="1">
                  <a:solidFill>
                    <a:srgbClr val="00B050"/>
                  </a:solidFill>
                  <a:latin typeface="Cambria"/>
                  <a:ea typeface="Cambria"/>
                </a:rPr>
                <a:t>wordline</a:t>
              </a:r>
              <a:r>
                <a:rPr lang="en-US" sz="2400" b="1" dirty="0">
                  <a:solidFill>
                    <a:srgbClr val="00B050"/>
                  </a:solidFill>
                  <a:latin typeface="Cambria"/>
                  <a:ea typeface="Cambria"/>
                </a:rPr>
                <a:t> voltage</a:t>
              </a:r>
            </a:p>
          </p:txBody>
        </p:sp>
      </p:grpSp>
    </p:spTree>
    <p:extLst>
      <p:ext uri="{BB962C8B-B14F-4D97-AF65-F5344CB8AC3E}">
        <p14:creationId xmlns:p14="http://schemas.microsoft.com/office/powerpoint/2010/main" val="205689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38751-980E-8B48-BBF4-A176728E567B}"/>
              </a:ext>
            </a:extLst>
          </p:cNvPr>
          <p:cNvSpPr>
            <a:spLocks noGrp="1"/>
          </p:cNvSpPr>
          <p:nvPr>
            <p:ph type="title"/>
          </p:nvPr>
        </p:nvSpPr>
        <p:spPr>
          <a:xfrm>
            <a:off x="117226" y="-124462"/>
            <a:ext cx="8514155" cy="1141619"/>
          </a:xfrm>
        </p:spPr>
        <p:txBody>
          <a:bodyPr/>
          <a:lstStyle/>
          <a:p>
            <a:r>
              <a:rPr lang="en-US"/>
              <a:t>Also in the Paper</a:t>
            </a:r>
          </a:p>
        </p:txBody>
      </p:sp>
      <p:sp>
        <p:nvSpPr>
          <p:cNvPr id="16" name="Rectangle 15">
            <a:extLst>
              <a:ext uri="{FF2B5EF4-FFF2-40B4-BE49-F238E27FC236}">
                <a16:creationId xmlns:a16="http://schemas.microsoft.com/office/drawing/2014/main" id="{2706309A-9757-2A43-8E54-3B75863429DA}"/>
              </a:ext>
            </a:extLst>
          </p:cNvPr>
          <p:cNvSpPr/>
          <p:nvPr/>
        </p:nvSpPr>
        <p:spPr>
          <a:xfrm>
            <a:off x="5731615" y="4696759"/>
            <a:ext cx="1368425" cy="967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D01E96C-E73D-C645-AA87-20EE11A32C83}"/>
              </a:ext>
            </a:extLst>
          </p:cNvPr>
          <p:cNvSpPr/>
          <p:nvPr/>
        </p:nvSpPr>
        <p:spPr>
          <a:xfrm>
            <a:off x="117226" y="1093027"/>
            <a:ext cx="8748479" cy="461665"/>
          </a:xfrm>
          <a:prstGeom prst="rect">
            <a:avLst/>
          </a:prstGeom>
        </p:spPr>
        <p:txBody>
          <a:bodyPr wrap="square" lIns="91440" tIns="45720" rIns="91440" bIns="45720" anchor="t">
            <a:spAutoFit/>
          </a:bodyPr>
          <a:lstStyle/>
          <a:p>
            <a:pPr algn="ctr"/>
            <a:r>
              <a:rPr lang="en-US" sz="2400" b="1" dirty="0" err="1">
                <a:solidFill>
                  <a:schemeClr val="accent5">
                    <a:lumMod val="75000"/>
                  </a:schemeClr>
                </a:solidFill>
                <a:latin typeface="Cambria"/>
                <a:ea typeface="Cambria"/>
              </a:rPr>
              <a:t>Wordline</a:t>
            </a:r>
            <a:r>
              <a:rPr lang="en-US" sz="2400" b="1" dirty="0">
                <a:solidFill>
                  <a:schemeClr val="accent5">
                    <a:lumMod val="75000"/>
                  </a:schemeClr>
                </a:solidFill>
                <a:latin typeface="Cambria"/>
                <a:ea typeface="Cambria"/>
              </a:rPr>
              <a:t> voltage’s effect </a:t>
            </a:r>
            <a:r>
              <a:rPr lang="en-US" sz="2400" dirty="0">
                <a:latin typeface="Cambria"/>
                <a:ea typeface="Cambria"/>
              </a:rPr>
              <a:t>on DRAM </a:t>
            </a:r>
            <a:r>
              <a:rPr lang="en-US" sz="2400" b="1" dirty="0">
                <a:latin typeface="Cambria"/>
                <a:ea typeface="Cambria"/>
              </a:rPr>
              <a:t>charge restoration</a:t>
            </a:r>
            <a:r>
              <a:rPr lang="en-US" sz="2400" dirty="0">
                <a:latin typeface="Cambria"/>
                <a:ea typeface="Cambria"/>
              </a:rPr>
              <a:t> process</a:t>
            </a:r>
            <a:endParaRPr lang="en-US" sz="1600" b="1" dirty="0"/>
          </a:p>
        </p:txBody>
      </p:sp>
      <p:grpSp>
        <p:nvGrpSpPr>
          <p:cNvPr id="12" name="Group 11">
            <a:extLst>
              <a:ext uri="{FF2B5EF4-FFF2-40B4-BE49-F238E27FC236}">
                <a16:creationId xmlns:a16="http://schemas.microsoft.com/office/drawing/2014/main" id="{7C8C6841-DD62-C142-BBCE-A631AF3768F1}"/>
              </a:ext>
            </a:extLst>
          </p:cNvPr>
          <p:cNvGrpSpPr/>
          <p:nvPr/>
        </p:nvGrpSpPr>
        <p:grpSpPr>
          <a:xfrm>
            <a:off x="187192" y="2568575"/>
            <a:ext cx="8556554" cy="1313868"/>
            <a:chOff x="1643281" y="4277223"/>
            <a:chExt cx="6864225" cy="1467717"/>
          </a:xfrm>
        </p:grpSpPr>
        <p:sp>
          <p:nvSpPr>
            <p:cNvPr id="13" name="Rounded Rectangle 12">
              <a:extLst>
                <a:ext uri="{FF2B5EF4-FFF2-40B4-BE49-F238E27FC236}">
                  <a16:creationId xmlns:a16="http://schemas.microsoft.com/office/drawing/2014/main" id="{323BB114-9F14-204A-AA7C-FB6CBA4E25CB}"/>
                </a:ext>
              </a:extLst>
            </p:cNvPr>
            <p:cNvSpPr/>
            <p:nvPr/>
          </p:nvSpPr>
          <p:spPr>
            <a:xfrm>
              <a:off x="1643281" y="4277223"/>
              <a:ext cx="6864225" cy="1467717"/>
            </a:xfrm>
            <a:prstGeom prst="roundRect">
              <a:avLst>
                <a:gd name="adj" fmla="val 7357"/>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chemeClr val="tx1"/>
                </a:solidFill>
              </a:endParaRPr>
            </a:p>
          </p:txBody>
        </p:sp>
        <p:sp>
          <p:nvSpPr>
            <p:cNvPr id="15" name="Round Same Side Corner Rectangle 14">
              <a:extLst>
                <a:ext uri="{FF2B5EF4-FFF2-40B4-BE49-F238E27FC236}">
                  <a16:creationId xmlns:a16="http://schemas.microsoft.com/office/drawing/2014/main" id="{962677A4-5BDF-6B42-9832-B5639B9B3DD3}"/>
                </a:ext>
              </a:extLst>
            </p:cNvPr>
            <p:cNvSpPr/>
            <p:nvPr/>
          </p:nvSpPr>
          <p:spPr>
            <a:xfrm>
              <a:off x="1643281" y="4277223"/>
              <a:ext cx="6864225" cy="369905"/>
            </a:xfrm>
            <a:prstGeom prst="round2SameRect">
              <a:avLst>
                <a:gd name="adj1" fmla="val 33688"/>
                <a:gd name="adj2" fmla="val 0"/>
              </a:avLst>
            </a:prstGeom>
            <a:solidFill>
              <a:srgbClr val="2D458A"/>
            </a:solid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algn="ctr"/>
              <a:r>
                <a:rPr lang="en-US" sz="1400" b="1" dirty="0">
                  <a:latin typeface="Cambria" panose="02040503050406030204" pitchFamily="18" charset="0"/>
                </a:rPr>
                <a:t>OBSERVATION 10</a:t>
              </a:r>
            </a:p>
          </p:txBody>
        </p:sp>
        <p:sp>
          <p:nvSpPr>
            <p:cNvPr id="17" name="TextBox 16">
              <a:extLst>
                <a:ext uri="{FF2B5EF4-FFF2-40B4-BE49-F238E27FC236}">
                  <a16:creationId xmlns:a16="http://schemas.microsoft.com/office/drawing/2014/main" id="{032CC7E0-9E53-5448-9CA5-3060D6EF86F3}"/>
                </a:ext>
              </a:extLst>
            </p:cNvPr>
            <p:cNvSpPr txBox="1"/>
            <p:nvPr/>
          </p:nvSpPr>
          <p:spPr>
            <a:xfrm>
              <a:off x="1643281" y="4731882"/>
              <a:ext cx="6864225" cy="928304"/>
            </a:xfrm>
            <a:prstGeom prst="rect">
              <a:avLst/>
            </a:prstGeom>
            <a:noFill/>
          </p:spPr>
          <p:txBody>
            <a:bodyPr wrap="square" lIns="180000" rtlCol="0">
              <a:spAutoFit/>
            </a:bodyPr>
            <a:lstStyle/>
            <a:p>
              <a:pPr algn="ctr"/>
              <a:r>
                <a:rPr lang="en-US" sz="2400" dirty="0">
                  <a:latin typeface="Cambria"/>
                  <a:ea typeface="Cambria"/>
                </a:rPr>
                <a:t>A DRAM cell’s capacitor voltage </a:t>
              </a:r>
              <a:r>
                <a:rPr lang="en-US" sz="2400" b="1" dirty="0">
                  <a:solidFill>
                    <a:schemeClr val="accent5">
                      <a:lumMod val="75000"/>
                    </a:schemeClr>
                  </a:solidFill>
                  <a:latin typeface="Cambria"/>
                  <a:ea typeface="Cambria"/>
                </a:rPr>
                <a:t>can</a:t>
              </a:r>
              <a:r>
                <a:rPr lang="en-US" sz="2400" dirty="0">
                  <a:latin typeface="Cambria"/>
                  <a:ea typeface="Cambria"/>
                </a:rPr>
                <a:t> </a:t>
              </a:r>
              <a:r>
                <a:rPr lang="en-US" sz="2400" b="1" dirty="0">
                  <a:solidFill>
                    <a:schemeClr val="accent5">
                      <a:lumMod val="75000"/>
                    </a:schemeClr>
                  </a:solidFill>
                  <a:latin typeface="Cambria"/>
                  <a:ea typeface="Cambria"/>
                </a:rPr>
                <a:t>saturate</a:t>
              </a:r>
              <a:r>
                <a:rPr lang="en-US" sz="2400" b="1" dirty="0">
                  <a:solidFill>
                    <a:srgbClr val="00B050"/>
                  </a:solidFill>
                  <a:latin typeface="Cambria"/>
                  <a:ea typeface="Cambria"/>
                </a:rPr>
                <a:t> </a:t>
              </a:r>
              <a:br>
                <a:rPr lang="en-US" sz="2400" b="1" dirty="0">
                  <a:solidFill>
                    <a:srgbClr val="00B050"/>
                  </a:solidFill>
                  <a:latin typeface="Cambria"/>
                  <a:ea typeface="Cambria"/>
                </a:rPr>
              </a:br>
              <a:r>
                <a:rPr lang="en-US" sz="2400" dirty="0">
                  <a:latin typeface="Cambria"/>
                  <a:ea typeface="Cambria"/>
                </a:rPr>
                <a:t>at a</a:t>
              </a:r>
              <a:r>
                <a:rPr lang="en-US" sz="2400" b="1" dirty="0">
                  <a:solidFill>
                    <a:srgbClr val="00B050"/>
                  </a:solidFill>
                  <a:latin typeface="Cambria"/>
                  <a:ea typeface="Cambria"/>
                </a:rPr>
                <a:t> </a:t>
              </a:r>
              <a:r>
                <a:rPr lang="en-US" sz="2400" b="1" dirty="0">
                  <a:solidFill>
                    <a:srgbClr val="C00000"/>
                  </a:solidFill>
                  <a:latin typeface="Cambria"/>
                  <a:ea typeface="Cambria"/>
                </a:rPr>
                <a:t>lower voltage </a:t>
              </a:r>
              <a:r>
                <a:rPr lang="en-US" sz="2400" dirty="0">
                  <a:latin typeface="Cambria"/>
                  <a:ea typeface="Cambria"/>
                </a:rPr>
                <a:t>level</a:t>
              </a:r>
              <a:r>
                <a:rPr lang="en-US" sz="2400" b="1" dirty="0">
                  <a:solidFill>
                    <a:srgbClr val="00B050"/>
                  </a:solidFill>
                  <a:latin typeface="Cambria"/>
                  <a:ea typeface="Cambria"/>
                </a:rPr>
                <a:t> </a:t>
              </a:r>
              <a:r>
                <a:rPr lang="en-US" sz="2400" b="1" dirty="0">
                  <a:latin typeface="Cambria"/>
                  <a:ea typeface="Cambria"/>
                </a:rPr>
                <a:t>when </a:t>
              </a:r>
              <a:r>
                <a:rPr lang="en-US" sz="2400" b="1" dirty="0" err="1">
                  <a:latin typeface="Cambria"/>
                  <a:ea typeface="Cambria"/>
                </a:rPr>
                <a:t>wordline</a:t>
              </a:r>
              <a:r>
                <a:rPr lang="en-US" sz="2400" b="1" dirty="0">
                  <a:latin typeface="Cambria"/>
                  <a:ea typeface="Cambria"/>
                </a:rPr>
                <a:t> voltage is reduced </a:t>
              </a:r>
            </a:p>
          </p:txBody>
        </p:sp>
      </p:grpSp>
      <p:grpSp>
        <p:nvGrpSpPr>
          <p:cNvPr id="19" name="Group 18">
            <a:extLst>
              <a:ext uri="{FF2B5EF4-FFF2-40B4-BE49-F238E27FC236}">
                <a16:creationId xmlns:a16="http://schemas.microsoft.com/office/drawing/2014/main" id="{22CF3C3F-1A28-17C3-76D1-49D874FF5691}"/>
              </a:ext>
            </a:extLst>
          </p:cNvPr>
          <p:cNvGrpSpPr/>
          <p:nvPr/>
        </p:nvGrpSpPr>
        <p:grpSpPr>
          <a:xfrm>
            <a:off x="187192" y="4184246"/>
            <a:ext cx="8556554" cy="1313868"/>
            <a:chOff x="1643281" y="4277223"/>
            <a:chExt cx="6864225" cy="1467717"/>
          </a:xfrm>
        </p:grpSpPr>
        <p:sp>
          <p:nvSpPr>
            <p:cNvPr id="24" name="Rounded Rectangle 23">
              <a:extLst>
                <a:ext uri="{FF2B5EF4-FFF2-40B4-BE49-F238E27FC236}">
                  <a16:creationId xmlns:a16="http://schemas.microsoft.com/office/drawing/2014/main" id="{18767F58-3586-C0EC-3657-1806A5543A78}"/>
                </a:ext>
              </a:extLst>
            </p:cNvPr>
            <p:cNvSpPr/>
            <p:nvPr/>
          </p:nvSpPr>
          <p:spPr>
            <a:xfrm>
              <a:off x="1643281" y="4277223"/>
              <a:ext cx="6864225" cy="1467717"/>
            </a:xfrm>
            <a:prstGeom prst="roundRect">
              <a:avLst>
                <a:gd name="adj" fmla="val 7357"/>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chemeClr val="tx1"/>
                </a:solidFill>
              </a:endParaRPr>
            </a:p>
          </p:txBody>
        </p:sp>
        <p:sp>
          <p:nvSpPr>
            <p:cNvPr id="28" name="Round Same Side Corner Rectangle 27">
              <a:extLst>
                <a:ext uri="{FF2B5EF4-FFF2-40B4-BE49-F238E27FC236}">
                  <a16:creationId xmlns:a16="http://schemas.microsoft.com/office/drawing/2014/main" id="{9C6597D9-BB51-67E5-717B-DF0D33D75B99}"/>
                </a:ext>
              </a:extLst>
            </p:cNvPr>
            <p:cNvSpPr/>
            <p:nvPr/>
          </p:nvSpPr>
          <p:spPr>
            <a:xfrm>
              <a:off x="1643281" y="4277223"/>
              <a:ext cx="6864225" cy="369905"/>
            </a:xfrm>
            <a:prstGeom prst="round2SameRect">
              <a:avLst>
                <a:gd name="adj1" fmla="val 33688"/>
                <a:gd name="adj2" fmla="val 0"/>
              </a:avLst>
            </a:prstGeom>
            <a:solidFill>
              <a:srgbClr val="2D458A"/>
            </a:solid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algn="ctr"/>
              <a:r>
                <a:rPr lang="en-US" sz="1400" b="1" dirty="0">
                  <a:latin typeface="Cambria" panose="02040503050406030204" pitchFamily="18" charset="0"/>
                </a:rPr>
                <a:t>OBSERVATION 11</a:t>
              </a:r>
            </a:p>
          </p:txBody>
        </p:sp>
        <p:sp>
          <p:nvSpPr>
            <p:cNvPr id="29" name="TextBox 28">
              <a:extLst>
                <a:ext uri="{FF2B5EF4-FFF2-40B4-BE49-F238E27FC236}">
                  <a16:creationId xmlns:a16="http://schemas.microsoft.com/office/drawing/2014/main" id="{BCFAA474-7074-EC71-F429-F6988BC163DB}"/>
                </a:ext>
              </a:extLst>
            </p:cNvPr>
            <p:cNvSpPr txBox="1"/>
            <p:nvPr/>
          </p:nvSpPr>
          <p:spPr>
            <a:xfrm>
              <a:off x="1643281" y="4731882"/>
              <a:ext cx="6864225" cy="928303"/>
            </a:xfrm>
            <a:prstGeom prst="rect">
              <a:avLst/>
            </a:prstGeom>
            <a:noFill/>
          </p:spPr>
          <p:txBody>
            <a:bodyPr wrap="square" lIns="180000" rtlCol="0">
              <a:spAutoFit/>
            </a:bodyPr>
            <a:lstStyle/>
            <a:p>
              <a:pPr algn="ctr"/>
              <a:r>
                <a:rPr lang="en-US" sz="2400" dirty="0">
                  <a:latin typeface="Cambria"/>
                  <a:ea typeface="Cambria"/>
                </a:rPr>
                <a:t>A DRAM cell’s </a:t>
              </a:r>
              <a:r>
                <a:rPr lang="en-US" sz="2400" b="1" dirty="0">
                  <a:latin typeface="Cambria"/>
                  <a:ea typeface="Cambria"/>
                </a:rPr>
                <a:t>charge restoration latency </a:t>
              </a:r>
              <a:r>
                <a:rPr lang="en-US" sz="2400" dirty="0">
                  <a:latin typeface="Cambria"/>
                  <a:ea typeface="Cambria"/>
                </a:rPr>
                <a:t>(</a:t>
              </a:r>
              <a:r>
                <a:rPr lang="en-US" sz="2400" dirty="0" err="1">
                  <a:latin typeface="Cambria"/>
                  <a:ea typeface="Cambria"/>
                </a:rPr>
                <a:t>t</a:t>
              </a:r>
              <a:r>
                <a:rPr lang="en-US" sz="2400" baseline="-25000" dirty="0" err="1">
                  <a:latin typeface="Cambria"/>
                  <a:ea typeface="Cambria"/>
                </a:rPr>
                <a:t>RAS</a:t>
              </a:r>
              <a:r>
                <a:rPr lang="en-US" baseline="-25000" dirty="0" err="1">
                  <a:latin typeface="Cambria"/>
                  <a:ea typeface="Cambria"/>
                </a:rPr>
                <a:t>min</a:t>
              </a:r>
              <a:r>
                <a:rPr lang="en-US" sz="2400" dirty="0">
                  <a:latin typeface="Cambria"/>
                  <a:ea typeface="Cambria"/>
                </a:rPr>
                <a:t>) </a:t>
              </a:r>
              <a:br>
                <a:rPr lang="en-US" sz="2400" dirty="0">
                  <a:latin typeface="Cambria"/>
                  <a:ea typeface="Cambria"/>
                </a:rPr>
              </a:br>
              <a:r>
                <a:rPr lang="en-US" sz="2400" b="1" dirty="0">
                  <a:solidFill>
                    <a:srgbClr val="C00000"/>
                  </a:solidFill>
                  <a:latin typeface="Cambria"/>
                  <a:ea typeface="Cambria"/>
                </a:rPr>
                <a:t>can</a:t>
              </a:r>
              <a:r>
                <a:rPr lang="en-US" sz="2400" dirty="0">
                  <a:latin typeface="Cambria"/>
                  <a:ea typeface="Cambria"/>
                </a:rPr>
                <a:t> </a:t>
              </a:r>
              <a:r>
                <a:rPr lang="en-US" sz="2400" b="1" dirty="0">
                  <a:solidFill>
                    <a:srgbClr val="C00000"/>
                  </a:solidFill>
                  <a:latin typeface="Cambria"/>
                  <a:ea typeface="Cambria"/>
                </a:rPr>
                <a:t>increase</a:t>
              </a:r>
              <a:r>
                <a:rPr lang="en-US" sz="2400" dirty="0">
                  <a:latin typeface="Cambria"/>
                  <a:ea typeface="Cambria"/>
                </a:rPr>
                <a:t> with </a:t>
              </a:r>
              <a:r>
                <a:rPr lang="en-US" sz="2400" b="1" dirty="0">
                  <a:solidFill>
                    <a:srgbClr val="00B050"/>
                  </a:solidFill>
                  <a:latin typeface="Cambria"/>
                  <a:ea typeface="Cambria"/>
                </a:rPr>
                <a:t>reduced </a:t>
              </a:r>
              <a:r>
                <a:rPr lang="en-US" sz="2400" b="1" dirty="0" err="1">
                  <a:solidFill>
                    <a:srgbClr val="00B050"/>
                  </a:solidFill>
                  <a:latin typeface="Cambria"/>
                  <a:ea typeface="Cambria"/>
                </a:rPr>
                <a:t>wordline</a:t>
              </a:r>
              <a:r>
                <a:rPr lang="en-US" sz="2400" b="1" dirty="0">
                  <a:solidFill>
                    <a:srgbClr val="00B050"/>
                  </a:solidFill>
                  <a:latin typeface="Cambria"/>
                  <a:ea typeface="Cambria"/>
                </a:rPr>
                <a:t> voltage</a:t>
              </a:r>
            </a:p>
          </p:txBody>
        </p:sp>
      </p:grpSp>
      <p:sp>
        <p:nvSpPr>
          <p:cNvPr id="18" name="Rectangle 17">
            <a:extLst>
              <a:ext uri="{FF2B5EF4-FFF2-40B4-BE49-F238E27FC236}">
                <a16:creationId xmlns:a16="http://schemas.microsoft.com/office/drawing/2014/main" id="{E61D4E7D-07AE-C743-2FC2-9F2343E91213}"/>
              </a:ext>
            </a:extLst>
          </p:cNvPr>
          <p:cNvSpPr/>
          <p:nvPr/>
        </p:nvSpPr>
        <p:spPr>
          <a:xfrm>
            <a:off x="0" y="664448"/>
            <a:ext cx="9144000" cy="5754427"/>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C8D5A562-40CB-319B-DA37-B6802B975474}"/>
              </a:ext>
            </a:extLst>
          </p:cNvPr>
          <p:cNvPicPr>
            <a:picLocks noChangeAspect="1"/>
          </p:cNvPicPr>
          <p:nvPr/>
        </p:nvPicPr>
        <p:blipFill rotWithShape="1">
          <a:blip r:embed="rId3">
            <a:extLst>
              <a:ext uri="{28A0092B-C50C-407E-A947-70E740481C1C}">
                <a14:useLocalDpi xmlns:a14="http://schemas.microsoft.com/office/drawing/2010/main" val="0"/>
              </a:ext>
            </a:extLst>
          </a:blip>
          <a:srcRect t="-264" b="625"/>
          <a:stretch/>
        </p:blipFill>
        <p:spPr>
          <a:xfrm>
            <a:off x="661266" y="1128923"/>
            <a:ext cx="7608405" cy="4551522"/>
          </a:xfrm>
          <a:prstGeom prst="rect">
            <a:avLst/>
          </a:prstGeom>
          <a:ln w="38100">
            <a:solidFill>
              <a:schemeClr val="tx1"/>
            </a:solidFill>
          </a:ln>
        </p:spPr>
      </p:pic>
      <p:sp>
        <p:nvSpPr>
          <p:cNvPr id="26" name="TextBox 25">
            <a:extLst>
              <a:ext uri="{FF2B5EF4-FFF2-40B4-BE49-F238E27FC236}">
                <a16:creationId xmlns:a16="http://schemas.microsoft.com/office/drawing/2014/main" id="{579DC761-C3AC-DC0A-E6B6-C7E283B3DF26}"/>
              </a:ext>
            </a:extLst>
          </p:cNvPr>
          <p:cNvSpPr txBox="1"/>
          <p:nvPr/>
        </p:nvSpPr>
        <p:spPr>
          <a:xfrm>
            <a:off x="0" y="5923813"/>
            <a:ext cx="9144000" cy="461665"/>
          </a:xfrm>
          <a:prstGeom prst="rect">
            <a:avLst/>
          </a:prstGeom>
          <a:noFill/>
        </p:spPr>
        <p:txBody>
          <a:bodyPr wrap="square" rtlCol="0">
            <a:spAutoFit/>
          </a:bodyPr>
          <a:lstStyle/>
          <a:p>
            <a:pPr algn="ctr"/>
            <a:r>
              <a:rPr lang="en-US" sz="2400" dirty="0">
                <a:latin typeface="Cambria" panose="02040503050406030204" pitchFamily="18" charset="0"/>
              </a:rPr>
              <a:t>Full paper on </a:t>
            </a:r>
            <a:r>
              <a:rPr lang="en-US" sz="2400" dirty="0" err="1">
                <a:latin typeface="Cambria" panose="02040503050406030204" pitchFamily="18" charset="0"/>
              </a:rPr>
              <a:t>arXiv</a:t>
            </a:r>
            <a:r>
              <a:rPr lang="en-US" sz="2400" dirty="0">
                <a:latin typeface="Cambria" panose="02040503050406030204" pitchFamily="18" charset="0"/>
              </a:rPr>
              <a:t>: </a:t>
            </a:r>
            <a:r>
              <a:rPr lang="en-US" sz="2400" dirty="0">
                <a:latin typeface="Cambria" panose="02040503050406030204" pitchFamily="18" charset="0"/>
                <a:hlinkClick r:id="rId4"/>
              </a:rPr>
              <a:t>https://arxiv.org/abs/2206.09999</a:t>
            </a:r>
            <a:endParaRPr lang="en-US" sz="2400" dirty="0">
              <a:latin typeface="Cambria" panose="02040503050406030204" pitchFamily="18" charset="0"/>
            </a:endParaRPr>
          </a:p>
        </p:txBody>
      </p:sp>
    </p:spTree>
    <p:extLst>
      <p:ext uri="{BB962C8B-B14F-4D97-AF65-F5344CB8AC3E}">
        <p14:creationId xmlns:p14="http://schemas.microsoft.com/office/powerpoint/2010/main" val="23438878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9D842BA-3E30-FD48-A8F5-916BE591C6B2}"/>
              </a:ext>
            </a:extLst>
          </p:cNvPr>
          <p:cNvSpPr txBox="1">
            <a:spLocks/>
          </p:cNvSpPr>
          <p:nvPr/>
        </p:nvSpPr>
        <p:spPr>
          <a:xfrm>
            <a:off x="107577" y="0"/>
            <a:ext cx="9036424" cy="997527"/>
          </a:xfrm>
          <a:prstGeom prst="rect">
            <a:avLst/>
          </a:prstGeom>
        </p:spPr>
        <p:txBody>
          <a:bodyPr anchor="ctr"/>
          <a:lstStyle>
            <a:lvl1pPr algn="l" defTabSz="914400" rtl="0" eaLnBrk="1" latinLnBrk="0" hangingPunct="1">
              <a:lnSpc>
                <a:spcPct val="100000"/>
              </a:lnSpc>
              <a:spcBef>
                <a:spcPct val="0"/>
              </a:spcBef>
              <a:spcAft>
                <a:spcPts val="600"/>
              </a:spcAft>
              <a:buNone/>
              <a:defRPr sz="3200" b="1" kern="1200">
                <a:solidFill>
                  <a:schemeClr val="accent5">
                    <a:lumMod val="75000"/>
                  </a:schemeClr>
                </a:solidFill>
                <a:latin typeface="Cambria" panose="02040503050406030204" pitchFamily="18" charset="0"/>
                <a:ea typeface="+mj-ea"/>
                <a:cs typeface="+mj-cs"/>
              </a:defRPr>
            </a:lvl1pPr>
          </a:lstStyle>
          <a:p>
            <a:r>
              <a:rPr lang="en-US" dirty="0"/>
              <a:t>Key Takeaways from DRAM Operation Analysis</a:t>
            </a:r>
          </a:p>
        </p:txBody>
      </p:sp>
      <p:grpSp>
        <p:nvGrpSpPr>
          <p:cNvPr id="7" name="Group 6">
            <a:extLst>
              <a:ext uri="{FF2B5EF4-FFF2-40B4-BE49-F238E27FC236}">
                <a16:creationId xmlns:a16="http://schemas.microsoft.com/office/drawing/2014/main" id="{7E51C7CB-7D23-0320-0063-841BCBE78A23}"/>
              </a:ext>
            </a:extLst>
          </p:cNvPr>
          <p:cNvGrpSpPr/>
          <p:nvPr/>
        </p:nvGrpSpPr>
        <p:grpSpPr>
          <a:xfrm>
            <a:off x="248098" y="1007827"/>
            <a:ext cx="8647804" cy="2255138"/>
            <a:chOff x="248098" y="2254852"/>
            <a:chExt cx="8647804" cy="2076826"/>
          </a:xfrm>
        </p:grpSpPr>
        <p:sp>
          <p:nvSpPr>
            <p:cNvPr id="2" name="Rounded Rectangle 1">
              <a:extLst>
                <a:ext uri="{FF2B5EF4-FFF2-40B4-BE49-F238E27FC236}">
                  <a16:creationId xmlns:a16="http://schemas.microsoft.com/office/drawing/2014/main" id="{176D86E2-E352-B92E-8C1A-E9938B8D1261}"/>
                </a:ext>
              </a:extLst>
            </p:cNvPr>
            <p:cNvSpPr/>
            <p:nvPr/>
          </p:nvSpPr>
          <p:spPr>
            <a:xfrm>
              <a:off x="248098" y="2254852"/>
              <a:ext cx="8647804" cy="2076826"/>
            </a:xfrm>
            <a:prstGeom prst="roundRect">
              <a:avLst>
                <a:gd name="adj" fmla="val 3533"/>
              </a:avLst>
            </a:prstGeom>
            <a:solidFill>
              <a:srgbClr val="C5591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34371D9-D8F6-6EE5-647C-509234FDC2B2}"/>
                </a:ext>
              </a:extLst>
            </p:cNvPr>
            <p:cNvSpPr/>
            <p:nvPr/>
          </p:nvSpPr>
          <p:spPr>
            <a:xfrm>
              <a:off x="398584" y="2754923"/>
              <a:ext cx="8382000" cy="146538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F5597"/>
                  </a:solidFill>
                  <a:latin typeface="Cambria" panose="02040503050406030204" pitchFamily="18" charset="0"/>
                </a:rPr>
                <a:t>208/272</a:t>
              </a:r>
              <a:r>
                <a:rPr lang="en-US" b="1" dirty="0">
                  <a:solidFill>
                    <a:schemeClr val="tx1"/>
                  </a:solidFill>
                  <a:latin typeface="Cambria" panose="02040503050406030204" pitchFamily="18" charset="0"/>
                </a:rPr>
                <a:t> </a:t>
              </a:r>
              <a:r>
                <a:rPr lang="en-US" dirty="0">
                  <a:solidFill>
                    <a:schemeClr val="tx1"/>
                  </a:solidFill>
                  <a:latin typeface="Cambria" panose="02040503050406030204" pitchFamily="18" charset="0"/>
                </a:rPr>
                <a:t>tested DRAM chips </a:t>
              </a:r>
              <a:r>
                <a:rPr lang="en-US" b="1" dirty="0">
                  <a:solidFill>
                    <a:srgbClr val="00B050"/>
                  </a:solidFill>
                  <a:latin typeface="Cambria" panose="02040503050406030204" pitchFamily="18" charset="0"/>
                </a:rPr>
                <a:t>reliably operate</a:t>
              </a:r>
              <a:r>
                <a:rPr lang="en-US" b="1" dirty="0">
                  <a:solidFill>
                    <a:schemeClr val="tx1"/>
                  </a:solidFill>
                  <a:latin typeface="Cambria" panose="02040503050406030204" pitchFamily="18" charset="0"/>
                </a:rPr>
                <a:t> </a:t>
              </a:r>
              <a:r>
                <a:rPr lang="en-US" dirty="0">
                  <a:solidFill>
                    <a:schemeClr val="tx1"/>
                  </a:solidFill>
                  <a:latin typeface="Cambria" panose="02040503050406030204" pitchFamily="18" charset="0"/>
                </a:rPr>
                <a:t>using </a:t>
              </a:r>
              <a:r>
                <a:rPr lang="en-US" b="1" dirty="0">
                  <a:solidFill>
                    <a:srgbClr val="C00000"/>
                  </a:solidFill>
                  <a:latin typeface="Cambria" panose="02040503050406030204" pitchFamily="18" charset="0"/>
                </a:rPr>
                <a:t>nominal timing parameters </a:t>
              </a:r>
              <a:br>
                <a:rPr lang="en-US" dirty="0">
                  <a:solidFill>
                    <a:schemeClr val="tx1"/>
                  </a:solidFill>
                  <a:latin typeface="Cambria" panose="02040503050406030204" pitchFamily="18" charset="0"/>
                </a:rPr>
              </a:br>
              <a:r>
                <a:rPr lang="en-US" dirty="0">
                  <a:solidFill>
                    <a:schemeClr val="tx1"/>
                  </a:solidFill>
                  <a:latin typeface="Cambria" panose="02040503050406030204" pitchFamily="18" charset="0"/>
                </a:rPr>
                <a:t>due to the </a:t>
              </a:r>
              <a:r>
                <a:rPr lang="en-US" b="1" dirty="0">
                  <a:solidFill>
                    <a:schemeClr val="tx1"/>
                  </a:solidFill>
                  <a:latin typeface="Cambria" panose="02040503050406030204" pitchFamily="18" charset="0"/>
                </a:rPr>
                <a:t>built-in safety margins </a:t>
              </a:r>
              <a:r>
                <a:rPr lang="en-US" dirty="0">
                  <a:solidFill>
                    <a:schemeClr val="tx1"/>
                  </a:solidFill>
                  <a:latin typeface="Cambria" panose="02040503050406030204" pitchFamily="18" charset="0"/>
                </a:rPr>
                <a:t>(</a:t>
              </a:r>
              <a:r>
                <a:rPr lang="en-US" dirty="0" err="1">
                  <a:solidFill>
                    <a:schemeClr val="tx1"/>
                  </a:solidFill>
                  <a:latin typeface="Cambria" panose="02040503050406030204" pitchFamily="18" charset="0"/>
                </a:rPr>
                <a:t>guardbands</a:t>
              </a:r>
              <a:r>
                <a:rPr lang="en-US" dirty="0">
                  <a:solidFill>
                    <a:schemeClr val="tx1"/>
                  </a:solidFill>
                  <a:latin typeface="Cambria" panose="02040503050406030204" pitchFamily="18" charset="0"/>
                </a:rPr>
                <a:t>)</a:t>
              </a:r>
            </a:p>
            <a:p>
              <a:pPr algn="ctr"/>
              <a:endParaRPr lang="en-US" b="1" dirty="0">
                <a:solidFill>
                  <a:srgbClr val="2F5597"/>
                </a:solidFill>
                <a:latin typeface="Cambria" panose="02040503050406030204" pitchFamily="18" charset="0"/>
              </a:endParaRPr>
            </a:p>
            <a:p>
              <a:pPr algn="ctr"/>
              <a:r>
                <a:rPr lang="en-US" b="1" dirty="0">
                  <a:solidFill>
                    <a:srgbClr val="2F5597"/>
                  </a:solidFill>
                  <a:latin typeface="Cambria" panose="02040503050406030204" pitchFamily="18" charset="0"/>
                </a:rPr>
                <a:t>64/272</a:t>
              </a:r>
              <a:r>
                <a:rPr lang="en-US" b="1" dirty="0">
                  <a:solidFill>
                    <a:srgbClr val="0070C0"/>
                  </a:solidFill>
                  <a:latin typeface="Cambria" panose="02040503050406030204" pitchFamily="18" charset="0"/>
                </a:rPr>
                <a:t> </a:t>
              </a:r>
              <a:r>
                <a:rPr lang="en-US" dirty="0">
                  <a:solidFill>
                    <a:schemeClr val="tx1"/>
                  </a:solidFill>
                  <a:latin typeface="Cambria" panose="02040503050406030204" pitchFamily="18" charset="0"/>
                </a:rPr>
                <a:t>tested DRAM chips can </a:t>
              </a:r>
              <a:r>
                <a:rPr lang="en-US" b="1" dirty="0">
                  <a:solidFill>
                    <a:srgbClr val="00B050"/>
                  </a:solidFill>
                  <a:latin typeface="Cambria" panose="02040503050406030204" pitchFamily="18" charset="0"/>
                </a:rPr>
                <a:t>reliably operate </a:t>
              </a:r>
              <a:br>
                <a:rPr lang="en-US" b="1" dirty="0">
                  <a:solidFill>
                    <a:srgbClr val="00B050"/>
                  </a:solidFill>
                  <a:latin typeface="Cambria" panose="02040503050406030204" pitchFamily="18" charset="0"/>
                </a:rPr>
              </a:br>
              <a:r>
                <a:rPr lang="en-US" dirty="0">
                  <a:solidFill>
                    <a:schemeClr val="tx1"/>
                  </a:solidFill>
                  <a:latin typeface="Cambria" panose="02040503050406030204" pitchFamily="18" charset="0"/>
                </a:rPr>
                <a:t>with </a:t>
              </a:r>
              <a:r>
                <a:rPr lang="en-US" b="1" dirty="0">
                  <a:solidFill>
                    <a:srgbClr val="C00000"/>
                  </a:solidFill>
                  <a:latin typeface="Cambria" panose="02040503050406030204" pitchFamily="18" charset="0"/>
                </a:rPr>
                <a:t>longer row activation latency </a:t>
              </a:r>
              <a:r>
                <a:rPr lang="en-US" dirty="0">
                  <a:solidFill>
                    <a:schemeClr val="tx1"/>
                  </a:solidFill>
                  <a:latin typeface="Cambria" panose="02040503050406030204" pitchFamily="18" charset="0"/>
                </a:rPr>
                <a:t>(24ns/15ns for 48/16 chips)</a:t>
              </a:r>
              <a:endParaRPr lang="en-US" b="1" dirty="0">
                <a:solidFill>
                  <a:schemeClr val="tx1"/>
                </a:solidFill>
                <a:latin typeface="Cambria" panose="02040503050406030204" pitchFamily="18" charset="0"/>
              </a:endParaRPr>
            </a:p>
          </p:txBody>
        </p:sp>
        <p:sp>
          <p:nvSpPr>
            <p:cNvPr id="6" name="TextBox 5">
              <a:extLst>
                <a:ext uri="{FF2B5EF4-FFF2-40B4-BE49-F238E27FC236}">
                  <a16:creationId xmlns:a16="http://schemas.microsoft.com/office/drawing/2014/main" id="{78242E56-B01B-DB56-25E1-57D7C9B6BAE3}"/>
                </a:ext>
              </a:extLst>
            </p:cNvPr>
            <p:cNvSpPr txBox="1"/>
            <p:nvPr/>
          </p:nvSpPr>
          <p:spPr>
            <a:xfrm>
              <a:off x="398584" y="2284459"/>
              <a:ext cx="8382000" cy="461665"/>
            </a:xfrm>
            <a:prstGeom prst="rect">
              <a:avLst/>
            </a:prstGeom>
            <a:noFill/>
          </p:spPr>
          <p:txBody>
            <a:bodyPr wrap="square" rtlCol="0">
              <a:spAutoFit/>
            </a:bodyPr>
            <a:lstStyle/>
            <a:p>
              <a:pPr algn="ctr"/>
              <a:r>
                <a:rPr lang="en-US" sz="2400" b="1" dirty="0">
                  <a:solidFill>
                    <a:schemeClr val="bg1"/>
                  </a:solidFill>
                  <a:latin typeface="Cambria" panose="02040503050406030204" pitchFamily="18" charset="0"/>
                </a:rPr>
                <a:t>Takeaway 2</a:t>
              </a:r>
            </a:p>
          </p:txBody>
        </p:sp>
      </p:grpSp>
      <p:sp>
        <p:nvSpPr>
          <p:cNvPr id="3" name="Rectangle 2">
            <a:extLst>
              <a:ext uri="{FF2B5EF4-FFF2-40B4-BE49-F238E27FC236}">
                <a16:creationId xmlns:a16="http://schemas.microsoft.com/office/drawing/2014/main" id="{A4B90B35-3E88-96F7-FAF0-F22228429248}"/>
              </a:ext>
            </a:extLst>
          </p:cNvPr>
          <p:cNvSpPr/>
          <p:nvPr/>
        </p:nvSpPr>
        <p:spPr>
          <a:xfrm>
            <a:off x="0" y="828976"/>
            <a:ext cx="9144000" cy="276606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770F8848-7A28-3E15-765D-FB4B441D1B31}"/>
              </a:ext>
            </a:extLst>
          </p:cNvPr>
          <p:cNvGrpSpPr/>
          <p:nvPr/>
        </p:nvGrpSpPr>
        <p:grpSpPr>
          <a:xfrm>
            <a:off x="248098" y="3695924"/>
            <a:ext cx="8647804" cy="2255138"/>
            <a:chOff x="248098" y="2254852"/>
            <a:chExt cx="8647804" cy="2076826"/>
          </a:xfrm>
        </p:grpSpPr>
        <p:sp>
          <p:nvSpPr>
            <p:cNvPr id="14" name="Rounded Rectangle 13">
              <a:extLst>
                <a:ext uri="{FF2B5EF4-FFF2-40B4-BE49-F238E27FC236}">
                  <a16:creationId xmlns:a16="http://schemas.microsoft.com/office/drawing/2014/main" id="{325483C5-BB35-3F26-E59E-345613201983}"/>
                </a:ext>
              </a:extLst>
            </p:cNvPr>
            <p:cNvSpPr/>
            <p:nvPr/>
          </p:nvSpPr>
          <p:spPr>
            <a:xfrm>
              <a:off x="248098" y="2254852"/>
              <a:ext cx="8647804" cy="2076826"/>
            </a:xfrm>
            <a:prstGeom prst="roundRect">
              <a:avLst>
                <a:gd name="adj" fmla="val 3533"/>
              </a:avLst>
            </a:prstGeom>
            <a:solidFill>
              <a:srgbClr val="C5591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90CAB00-2C3A-42B7-B2D7-987C7D67C372}"/>
                </a:ext>
              </a:extLst>
            </p:cNvPr>
            <p:cNvSpPr/>
            <p:nvPr/>
          </p:nvSpPr>
          <p:spPr>
            <a:xfrm>
              <a:off x="398584" y="2754923"/>
              <a:ext cx="8382000" cy="146538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2F5597"/>
                </a:solidFill>
                <a:latin typeface="Cambria" panose="02040503050406030204" pitchFamily="18" charset="0"/>
              </a:endParaRPr>
            </a:p>
            <a:p>
              <a:pPr algn="ctr"/>
              <a:r>
                <a:rPr lang="en-US" b="1" dirty="0">
                  <a:solidFill>
                    <a:srgbClr val="2F5597"/>
                  </a:solidFill>
                  <a:latin typeface="Cambria" panose="02040503050406030204" pitchFamily="18" charset="0"/>
                </a:rPr>
                <a:t>216/272 </a:t>
              </a:r>
              <a:r>
                <a:rPr lang="en-US" dirty="0">
                  <a:solidFill>
                    <a:schemeClr val="tx1"/>
                  </a:solidFill>
                  <a:latin typeface="Cambria" panose="02040503050406030204" pitchFamily="18" charset="0"/>
                </a:rPr>
                <a:t>tested DRAM chips </a:t>
              </a:r>
              <a:r>
                <a:rPr lang="en-US" b="1" dirty="0">
                  <a:solidFill>
                    <a:srgbClr val="00B050"/>
                  </a:solidFill>
                  <a:latin typeface="Cambria" panose="02040503050406030204" pitchFamily="18" charset="0"/>
                </a:rPr>
                <a:t>reliably operate </a:t>
              </a:r>
              <a:r>
                <a:rPr lang="en-US" dirty="0">
                  <a:solidFill>
                    <a:schemeClr val="tx1"/>
                  </a:solidFill>
                  <a:latin typeface="Cambria" panose="02040503050406030204" pitchFamily="18" charset="0"/>
                </a:rPr>
                <a:t>using </a:t>
              </a:r>
              <a:r>
                <a:rPr lang="en-US" b="1" dirty="0">
                  <a:solidFill>
                    <a:srgbClr val="C00000"/>
                  </a:solidFill>
                  <a:latin typeface="Cambria" panose="02040503050406030204" pitchFamily="18" charset="0"/>
                </a:rPr>
                <a:t>nominal refresh rate</a:t>
              </a:r>
              <a:br>
                <a:rPr lang="en-US" b="1" dirty="0">
                  <a:solidFill>
                    <a:srgbClr val="2F5597"/>
                  </a:solidFill>
                  <a:latin typeface="Cambria" panose="02040503050406030204" pitchFamily="18" charset="0"/>
                </a:rPr>
              </a:br>
              <a:r>
                <a:rPr lang="en-US" dirty="0">
                  <a:solidFill>
                    <a:schemeClr val="tx1"/>
                  </a:solidFill>
                  <a:latin typeface="Cambria" panose="02040503050406030204" pitchFamily="18" charset="0"/>
                </a:rPr>
                <a:t>due to the </a:t>
              </a:r>
              <a:r>
                <a:rPr lang="en-US" b="1" dirty="0">
                  <a:solidFill>
                    <a:schemeClr val="tx1"/>
                  </a:solidFill>
                  <a:latin typeface="Cambria" panose="02040503050406030204" pitchFamily="18" charset="0"/>
                </a:rPr>
                <a:t>built-in safety margins </a:t>
              </a:r>
              <a:r>
                <a:rPr lang="en-US" dirty="0">
                  <a:solidFill>
                    <a:schemeClr val="tx1"/>
                  </a:solidFill>
                  <a:latin typeface="Cambria" panose="02040503050406030204" pitchFamily="18" charset="0"/>
                </a:rPr>
                <a:t>(</a:t>
              </a:r>
              <a:r>
                <a:rPr lang="en-US" dirty="0" err="1">
                  <a:solidFill>
                    <a:schemeClr val="tx1"/>
                  </a:solidFill>
                  <a:latin typeface="Cambria" panose="02040503050406030204" pitchFamily="18" charset="0"/>
                </a:rPr>
                <a:t>guardbands</a:t>
              </a:r>
              <a:r>
                <a:rPr lang="en-US" dirty="0">
                  <a:solidFill>
                    <a:schemeClr val="tx1"/>
                  </a:solidFill>
                  <a:latin typeface="Cambria" panose="02040503050406030204" pitchFamily="18" charset="0"/>
                </a:rPr>
                <a:t>)</a:t>
              </a:r>
            </a:p>
            <a:p>
              <a:pPr algn="ctr"/>
              <a:endParaRPr lang="en-US" b="1" dirty="0">
                <a:solidFill>
                  <a:srgbClr val="2F5597"/>
                </a:solidFill>
                <a:latin typeface="Cambria" panose="02040503050406030204" pitchFamily="18" charset="0"/>
              </a:endParaRPr>
            </a:p>
            <a:p>
              <a:pPr algn="ctr"/>
              <a:r>
                <a:rPr lang="en-US" b="1" dirty="0">
                  <a:solidFill>
                    <a:srgbClr val="2F5597"/>
                  </a:solidFill>
                  <a:latin typeface="Cambria" panose="02040503050406030204" pitchFamily="18" charset="0"/>
                </a:rPr>
                <a:t>56/272</a:t>
              </a:r>
              <a:r>
                <a:rPr lang="en-US" b="1" dirty="0">
                  <a:solidFill>
                    <a:srgbClr val="0070C0"/>
                  </a:solidFill>
                  <a:latin typeface="Cambria" panose="02040503050406030204" pitchFamily="18" charset="0"/>
                </a:rPr>
                <a:t> </a:t>
              </a:r>
              <a:r>
                <a:rPr lang="en-US" dirty="0">
                  <a:solidFill>
                    <a:schemeClr val="tx1"/>
                  </a:solidFill>
                  <a:latin typeface="Cambria" panose="02040503050406030204" pitchFamily="18" charset="0"/>
                </a:rPr>
                <a:t>tested DRAM chips can </a:t>
              </a:r>
              <a:r>
                <a:rPr lang="en-US" b="1" dirty="0">
                  <a:solidFill>
                    <a:srgbClr val="00B050"/>
                  </a:solidFill>
                  <a:latin typeface="Cambria" panose="02040503050406030204" pitchFamily="18" charset="0"/>
                </a:rPr>
                <a:t>reliably operate </a:t>
              </a:r>
              <a:br>
                <a:rPr lang="en-US" b="1" dirty="0">
                  <a:solidFill>
                    <a:srgbClr val="00B050"/>
                  </a:solidFill>
                  <a:latin typeface="Cambria" panose="02040503050406030204" pitchFamily="18" charset="0"/>
                </a:rPr>
              </a:br>
              <a:r>
                <a:rPr lang="en-US" dirty="0">
                  <a:solidFill>
                    <a:schemeClr val="tx1"/>
                  </a:solidFill>
                  <a:latin typeface="Cambria" panose="02040503050406030204" pitchFamily="18" charset="0"/>
                </a:rPr>
                <a:t>using </a:t>
              </a:r>
              <a:r>
                <a:rPr lang="en-US" b="1" dirty="0">
                  <a:solidFill>
                    <a:srgbClr val="2F5597"/>
                  </a:solidFill>
                  <a:latin typeface="Cambria" panose="02040503050406030204" pitchFamily="18" charset="0"/>
                </a:rPr>
                <a:t>single-error-correction ECC </a:t>
              </a:r>
              <a:r>
                <a:rPr lang="en-US" i="1" dirty="0">
                  <a:solidFill>
                    <a:schemeClr val="tx1"/>
                  </a:solidFill>
                  <a:latin typeface="Cambria" panose="02040503050406030204" pitchFamily="18" charset="0"/>
                </a:rPr>
                <a:t>or</a:t>
              </a:r>
              <a:r>
                <a:rPr lang="en-US" dirty="0">
                  <a:solidFill>
                    <a:schemeClr val="tx1"/>
                  </a:solidFill>
                  <a:latin typeface="Cambria" panose="02040503050406030204" pitchFamily="18" charset="0"/>
                </a:rPr>
                <a:t> </a:t>
              </a:r>
              <a:r>
                <a:rPr lang="en-US" b="1" dirty="0">
                  <a:solidFill>
                    <a:schemeClr val="tx1"/>
                  </a:solidFill>
                  <a:latin typeface="Cambria" panose="02040503050406030204" pitchFamily="18" charset="0"/>
                </a:rPr>
                <a:t>2x the refresh rate </a:t>
              </a:r>
              <a:r>
                <a:rPr lang="en-US" dirty="0">
                  <a:solidFill>
                    <a:schemeClr val="tx1"/>
                  </a:solidFill>
                  <a:latin typeface="Cambria" panose="02040503050406030204" pitchFamily="18" charset="0"/>
                </a:rPr>
                <a:t>for </a:t>
              </a:r>
              <a:r>
                <a:rPr lang="en-US" b="1" i="1" dirty="0">
                  <a:solidFill>
                    <a:srgbClr val="7030A0"/>
                  </a:solidFill>
                  <a:latin typeface="Cambria" panose="02040503050406030204" pitchFamily="18" charset="0"/>
                </a:rPr>
                <a:t>only</a:t>
              </a:r>
              <a:r>
                <a:rPr lang="en-US" dirty="0">
                  <a:solidFill>
                    <a:schemeClr val="tx1"/>
                  </a:solidFill>
                  <a:latin typeface="Cambria" panose="02040503050406030204" pitchFamily="18" charset="0"/>
                </a:rPr>
                <a:t> </a:t>
              </a:r>
              <a:r>
                <a:rPr lang="en-US" b="1" dirty="0">
                  <a:solidFill>
                    <a:srgbClr val="7030A0"/>
                  </a:solidFill>
                  <a:latin typeface="Cambria" panose="02040503050406030204" pitchFamily="18" charset="0"/>
                </a:rPr>
                <a:t>16.4% of rows</a:t>
              </a:r>
            </a:p>
            <a:p>
              <a:pPr algn="ctr"/>
              <a:endParaRPr lang="en-US" b="1" dirty="0">
                <a:solidFill>
                  <a:schemeClr val="tx1"/>
                </a:solidFill>
                <a:latin typeface="Cambria" panose="02040503050406030204" pitchFamily="18" charset="0"/>
              </a:endParaRPr>
            </a:p>
          </p:txBody>
        </p:sp>
        <p:sp>
          <p:nvSpPr>
            <p:cNvPr id="16" name="TextBox 15">
              <a:extLst>
                <a:ext uri="{FF2B5EF4-FFF2-40B4-BE49-F238E27FC236}">
                  <a16:creationId xmlns:a16="http://schemas.microsoft.com/office/drawing/2014/main" id="{ABF6D67B-A89A-F904-F6F9-D098C3A3E2ED}"/>
                </a:ext>
              </a:extLst>
            </p:cNvPr>
            <p:cNvSpPr txBox="1"/>
            <p:nvPr/>
          </p:nvSpPr>
          <p:spPr>
            <a:xfrm>
              <a:off x="398584" y="2284459"/>
              <a:ext cx="8382000" cy="425162"/>
            </a:xfrm>
            <a:prstGeom prst="rect">
              <a:avLst/>
            </a:prstGeom>
            <a:noFill/>
          </p:spPr>
          <p:txBody>
            <a:bodyPr wrap="square" rtlCol="0">
              <a:spAutoFit/>
            </a:bodyPr>
            <a:lstStyle/>
            <a:p>
              <a:pPr algn="ctr"/>
              <a:r>
                <a:rPr lang="en-US" sz="2400" b="1" dirty="0">
                  <a:solidFill>
                    <a:schemeClr val="bg1"/>
                  </a:solidFill>
                  <a:latin typeface="Cambria" panose="02040503050406030204" pitchFamily="18" charset="0"/>
                </a:rPr>
                <a:t>Takeaway 3</a:t>
              </a:r>
            </a:p>
          </p:txBody>
        </p:sp>
      </p:grpSp>
    </p:spTree>
    <p:extLst>
      <p:ext uri="{BB962C8B-B14F-4D97-AF65-F5344CB8AC3E}">
        <p14:creationId xmlns:p14="http://schemas.microsoft.com/office/powerpoint/2010/main" val="125039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The </a:t>
            </a:r>
            <a:r>
              <a:rPr lang="en-US" b="1" err="1"/>
              <a:t>RowHammer</a:t>
            </a:r>
            <a:r>
              <a:rPr lang="en-US" b="1"/>
              <a:t> Vulnerability</a:t>
            </a:r>
          </a:p>
        </p:txBody>
      </p:sp>
      <p:sp>
        <p:nvSpPr>
          <p:cNvPr id="6" name="Content Placeholder 2">
            <a:extLst>
              <a:ext uri="{FF2B5EF4-FFF2-40B4-BE49-F238E27FC236}">
                <a16:creationId xmlns:a16="http://schemas.microsoft.com/office/drawing/2014/main" id="{7545E099-5068-F448-A0AC-2CF624D53B84}"/>
              </a:ext>
            </a:extLst>
          </p:cNvPr>
          <p:cNvSpPr txBox="1">
            <a:spLocks/>
          </p:cNvSpPr>
          <p:nvPr/>
        </p:nvSpPr>
        <p:spPr>
          <a:xfrm>
            <a:off x="75991" y="813916"/>
            <a:ext cx="8987622" cy="55868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Aft>
                <a:spcPts val="400"/>
              </a:spcAft>
            </a:pPr>
            <a:endParaRPr lang="en-US" sz="2400"/>
          </a:p>
        </p:txBody>
      </p:sp>
      <p:sp>
        <p:nvSpPr>
          <p:cNvPr id="5" name="Rounded Rectangle 4">
            <a:extLst>
              <a:ext uri="{FF2B5EF4-FFF2-40B4-BE49-F238E27FC236}">
                <a16:creationId xmlns:a16="http://schemas.microsoft.com/office/drawing/2014/main" id="{7A085F27-A4ED-C14E-AD95-8BF59A083EB0}"/>
              </a:ext>
            </a:extLst>
          </p:cNvPr>
          <p:cNvSpPr/>
          <p:nvPr/>
        </p:nvSpPr>
        <p:spPr>
          <a:xfrm>
            <a:off x="579892" y="845119"/>
            <a:ext cx="7984215" cy="4217949"/>
          </a:xfrm>
          <a:prstGeom prst="roundRect">
            <a:avLst>
              <a:gd name="adj" fmla="val 9311"/>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C05B6157-A106-4B44-80E1-EDD303BA10FF}"/>
              </a:ext>
            </a:extLst>
          </p:cNvPr>
          <p:cNvCxnSpPr>
            <a:cxnSpLocks/>
          </p:cNvCxnSpPr>
          <p:nvPr/>
        </p:nvCxnSpPr>
        <p:spPr>
          <a:xfrm>
            <a:off x="1024997" y="1773090"/>
            <a:ext cx="7101840"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7A7FA5B-B3FC-2849-8E6D-CC87AF1FB831}"/>
              </a:ext>
            </a:extLst>
          </p:cNvPr>
          <p:cNvCxnSpPr>
            <a:cxnSpLocks/>
          </p:cNvCxnSpPr>
          <p:nvPr/>
        </p:nvCxnSpPr>
        <p:spPr>
          <a:xfrm>
            <a:off x="1024997" y="2458890"/>
            <a:ext cx="7101840"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CA874E0-B63D-EB41-93F1-F757F837BC90}"/>
              </a:ext>
            </a:extLst>
          </p:cNvPr>
          <p:cNvCxnSpPr>
            <a:cxnSpLocks/>
          </p:cNvCxnSpPr>
          <p:nvPr/>
        </p:nvCxnSpPr>
        <p:spPr>
          <a:xfrm>
            <a:off x="1024997" y="3140898"/>
            <a:ext cx="7101840"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62DCADF-F6BB-2744-8F77-C4CA8D44C2E8}"/>
              </a:ext>
            </a:extLst>
          </p:cNvPr>
          <p:cNvCxnSpPr>
            <a:cxnSpLocks/>
          </p:cNvCxnSpPr>
          <p:nvPr/>
        </p:nvCxnSpPr>
        <p:spPr>
          <a:xfrm>
            <a:off x="1024997" y="3815250"/>
            <a:ext cx="7101840"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2729E55-0D25-E64C-A8F5-6A9F1F824F9B}"/>
              </a:ext>
            </a:extLst>
          </p:cNvPr>
          <p:cNvCxnSpPr>
            <a:cxnSpLocks/>
          </p:cNvCxnSpPr>
          <p:nvPr/>
        </p:nvCxnSpPr>
        <p:spPr>
          <a:xfrm>
            <a:off x="1024997" y="4455799"/>
            <a:ext cx="7101840"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324ED067-4255-A64A-A059-8A5B04DE4C1C}"/>
              </a:ext>
            </a:extLst>
          </p:cNvPr>
          <p:cNvSpPr/>
          <p:nvPr/>
        </p:nvSpPr>
        <p:spPr>
          <a:xfrm>
            <a:off x="1436477" y="1439706"/>
            <a:ext cx="6278880" cy="649632"/>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Cambria" panose="02040503050406030204" pitchFamily="18" charset="0"/>
              </a:rPr>
              <a:t>Row 0</a:t>
            </a:r>
          </a:p>
        </p:txBody>
      </p:sp>
      <p:sp>
        <p:nvSpPr>
          <p:cNvPr id="13" name="Rectangle 12">
            <a:extLst>
              <a:ext uri="{FF2B5EF4-FFF2-40B4-BE49-F238E27FC236}">
                <a16:creationId xmlns:a16="http://schemas.microsoft.com/office/drawing/2014/main" id="{615884F7-A7E6-BC4D-9216-A6F9802D95B8}"/>
              </a:ext>
            </a:extLst>
          </p:cNvPr>
          <p:cNvSpPr/>
          <p:nvPr/>
        </p:nvSpPr>
        <p:spPr>
          <a:xfrm>
            <a:off x="1436477" y="4148057"/>
            <a:ext cx="6278880" cy="64963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21" name="Rectangle 20">
            <a:extLst>
              <a:ext uri="{FF2B5EF4-FFF2-40B4-BE49-F238E27FC236}">
                <a16:creationId xmlns:a16="http://schemas.microsoft.com/office/drawing/2014/main" id="{B6936DDF-CF00-4EFC-8FAF-61206FCCE107}"/>
              </a:ext>
            </a:extLst>
          </p:cNvPr>
          <p:cNvSpPr/>
          <p:nvPr/>
        </p:nvSpPr>
        <p:spPr>
          <a:xfrm>
            <a:off x="1436477" y="2114018"/>
            <a:ext cx="6278880" cy="649632"/>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Cambria" panose="02040503050406030204" pitchFamily="18" charset="0"/>
              </a:rPr>
              <a:t>Row 1</a:t>
            </a:r>
          </a:p>
        </p:txBody>
      </p:sp>
      <p:sp>
        <p:nvSpPr>
          <p:cNvPr id="22" name="Rectangle 21">
            <a:extLst>
              <a:ext uri="{FF2B5EF4-FFF2-40B4-BE49-F238E27FC236}">
                <a16:creationId xmlns:a16="http://schemas.microsoft.com/office/drawing/2014/main" id="{DD9D894C-ECF9-4880-9448-3E2DA01CB7C9}"/>
              </a:ext>
            </a:extLst>
          </p:cNvPr>
          <p:cNvSpPr/>
          <p:nvPr/>
        </p:nvSpPr>
        <p:spPr>
          <a:xfrm>
            <a:off x="1436477" y="2779766"/>
            <a:ext cx="6278880" cy="649632"/>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Cambria" panose="02040503050406030204" pitchFamily="18" charset="0"/>
              </a:rPr>
              <a:t>Row 2</a:t>
            </a:r>
          </a:p>
        </p:txBody>
      </p:sp>
      <p:sp>
        <p:nvSpPr>
          <p:cNvPr id="23" name="Rectangle 22">
            <a:extLst>
              <a:ext uri="{FF2B5EF4-FFF2-40B4-BE49-F238E27FC236}">
                <a16:creationId xmlns:a16="http://schemas.microsoft.com/office/drawing/2014/main" id="{89A5C373-5E24-4FD4-B603-BB64ED344647}"/>
              </a:ext>
            </a:extLst>
          </p:cNvPr>
          <p:cNvSpPr/>
          <p:nvPr/>
        </p:nvSpPr>
        <p:spPr>
          <a:xfrm>
            <a:off x="1436477" y="3453065"/>
            <a:ext cx="6278880" cy="649632"/>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Cambria" panose="02040503050406030204" pitchFamily="18" charset="0"/>
              </a:rPr>
              <a:t>Row 3</a:t>
            </a:r>
          </a:p>
        </p:txBody>
      </p:sp>
      <p:sp>
        <p:nvSpPr>
          <p:cNvPr id="24" name="Rectangle 23">
            <a:extLst>
              <a:ext uri="{FF2B5EF4-FFF2-40B4-BE49-F238E27FC236}">
                <a16:creationId xmlns:a16="http://schemas.microsoft.com/office/drawing/2014/main" id="{109E57F1-27F1-447A-B3F5-49B7E8DEADBE}"/>
              </a:ext>
            </a:extLst>
          </p:cNvPr>
          <p:cNvSpPr/>
          <p:nvPr/>
        </p:nvSpPr>
        <p:spPr>
          <a:xfrm>
            <a:off x="1436477" y="4130983"/>
            <a:ext cx="6278880" cy="649632"/>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a:solidFill>
                  <a:prstClr val="black"/>
                </a:solidFill>
                <a:latin typeface="Cambria" panose="02040503050406030204" pitchFamily="18" charset="0"/>
              </a:rPr>
              <a:t>Row 4</a:t>
            </a:r>
          </a:p>
        </p:txBody>
      </p:sp>
      <p:sp>
        <p:nvSpPr>
          <p:cNvPr id="56" name="Content Placeholder 2">
            <a:extLst>
              <a:ext uri="{FF2B5EF4-FFF2-40B4-BE49-F238E27FC236}">
                <a16:creationId xmlns:a16="http://schemas.microsoft.com/office/drawing/2014/main" id="{C78EA9EB-F44F-45A3-9113-B89C878AFBFE}"/>
              </a:ext>
            </a:extLst>
          </p:cNvPr>
          <p:cNvSpPr txBox="1">
            <a:spLocks/>
          </p:cNvSpPr>
          <p:nvPr/>
        </p:nvSpPr>
        <p:spPr>
          <a:xfrm>
            <a:off x="75991" y="5375594"/>
            <a:ext cx="8987622" cy="10585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dirty="0"/>
              <a:t>Repeatedly </a:t>
            </a:r>
            <a:r>
              <a:rPr lang="en-US" sz="2500" b="1" dirty="0">
                <a:solidFill>
                  <a:srgbClr val="538234"/>
                </a:solidFill>
              </a:rPr>
              <a:t>opening</a:t>
            </a:r>
            <a:r>
              <a:rPr lang="en-US" sz="2500" dirty="0">
                <a:solidFill>
                  <a:srgbClr val="538234"/>
                </a:solidFill>
              </a:rPr>
              <a:t> (activating) </a:t>
            </a:r>
            <a:r>
              <a:rPr lang="en-US" sz="2500" dirty="0"/>
              <a:t>and </a:t>
            </a:r>
            <a:r>
              <a:rPr lang="en-US" sz="2500" b="1" dirty="0">
                <a:solidFill>
                  <a:srgbClr val="C00000"/>
                </a:solidFill>
              </a:rPr>
              <a:t>closing</a:t>
            </a:r>
            <a:r>
              <a:rPr lang="en-US" sz="2500" dirty="0">
                <a:solidFill>
                  <a:srgbClr val="C00000"/>
                </a:solidFill>
              </a:rPr>
              <a:t> (</a:t>
            </a:r>
            <a:r>
              <a:rPr lang="en-US" sz="2500" dirty="0" err="1">
                <a:solidFill>
                  <a:srgbClr val="C00000"/>
                </a:solidFill>
              </a:rPr>
              <a:t>precharging</a:t>
            </a:r>
            <a:r>
              <a:rPr lang="en-US" sz="2500" dirty="0">
                <a:solidFill>
                  <a:srgbClr val="C00000"/>
                </a:solidFill>
              </a:rPr>
              <a:t>) </a:t>
            </a:r>
          </a:p>
          <a:p>
            <a:pPr marL="0" indent="0" algn="ctr">
              <a:buNone/>
            </a:pPr>
            <a:r>
              <a:rPr lang="en-US" sz="2500" dirty="0"/>
              <a:t>a DRAM row in </a:t>
            </a:r>
            <a:r>
              <a:rPr lang="en-US" sz="2500" b="1" dirty="0">
                <a:solidFill>
                  <a:schemeClr val="accent2">
                    <a:lumMod val="75000"/>
                  </a:schemeClr>
                </a:solidFill>
              </a:rPr>
              <a:t>real DRAM chips </a:t>
            </a:r>
            <a:br>
              <a:rPr lang="en-US" sz="2500" b="1" dirty="0">
                <a:solidFill>
                  <a:schemeClr val="accent2">
                    <a:lumMod val="75000"/>
                  </a:schemeClr>
                </a:solidFill>
              </a:rPr>
            </a:br>
            <a:r>
              <a:rPr lang="en-US" sz="2500" dirty="0"/>
              <a:t>causes </a:t>
            </a:r>
            <a:r>
              <a:rPr lang="en-US" sz="2500" b="1" dirty="0">
                <a:solidFill>
                  <a:schemeClr val="accent5">
                    <a:lumMod val="75000"/>
                  </a:schemeClr>
                </a:solidFill>
              </a:rPr>
              <a:t>RowHammer bit flips</a:t>
            </a:r>
            <a:r>
              <a:rPr lang="en-US" sz="2500" dirty="0">
                <a:solidFill>
                  <a:schemeClr val="accent5">
                    <a:lumMod val="75000"/>
                  </a:schemeClr>
                </a:solidFill>
              </a:rPr>
              <a:t> </a:t>
            </a:r>
            <a:r>
              <a:rPr lang="en-US" sz="2500" dirty="0"/>
              <a:t>in nearby cells</a:t>
            </a:r>
            <a:endParaRPr lang="en-US" sz="2500" b="1" dirty="0"/>
          </a:p>
        </p:txBody>
      </p:sp>
      <p:grpSp>
        <p:nvGrpSpPr>
          <p:cNvPr id="4" name="Group 3">
            <a:extLst>
              <a:ext uri="{FF2B5EF4-FFF2-40B4-BE49-F238E27FC236}">
                <a16:creationId xmlns:a16="http://schemas.microsoft.com/office/drawing/2014/main" id="{7C9C0E07-D94C-48B6-BEB6-DB89E650DAA9}"/>
              </a:ext>
            </a:extLst>
          </p:cNvPr>
          <p:cNvGrpSpPr/>
          <p:nvPr/>
        </p:nvGrpSpPr>
        <p:grpSpPr>
          <a:xfrm>
            <a:off x="1428644" y="2112040"/>
            <a:ext cx="6286713" cy="1990657"/>
            <a:chOff x="1428644" y="1937227"/>
            <a:chExt cx="6286713" cy="1990657"/>
          </a:xfrm>
        </p:grpSpPr>
        <p:sp>
          <p:nvSpPr>
            <p:cNvPr id="58" name="Rectangle 57">
              <a:extLst>
                <a:ext uri="{FF2B5EF4-FFF2-40B4-BE49-F238E27FC236}">
                  <a16:creationId xmlns:a16="http://schemas.microsoft.com/office/drawing/2014/main" id="{4FE156D8-70F5-4C67-B453-2AF3A52022A5}"/>
                </a:ext>
              </a:extLst>
            </p:cNvPr>
            <p:cNvSpPr/>
            <p:nvPr/>
          </p:nvSpPr>
          <p:spPr>
            <a:xfrm>
              <a:off x="1436477" y="2604952"/>
              <a:ext cx="6278880" cy="649632"/>
            </a:xfrm>
            <a:prstGeom prst="rect">
              <a:avLst/>
            </a:prstGeom>
            <a:solidFill>
              <a:schemeClr val="accent2">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Cambria" panose="02040503050406030204" pitchFamily="18" charset="0"/>
                </a:rPr>
                <a:t>Row 2</a:t>
              </a:r>
            </a:p>
          </p:txBody>
        </p:sp>
        <p:sp>
          <p:nvSpPr>
            <p:cNvPr id="57" name="Content Placeholder 2">
              <a:extLst>
                <a:ext uri="{FF2B5EF4-FFF2-40B4-BE49-F238E27FC236}">
                  <a16:creationId xmlns:a16="http://schemas.microsoft.com/office/drawing/2014/main" id="{93F19E91-E237-4B80-9D4F-D248EBC468B2}"/>
                </a:ext>
              </a:extLst>
            </p:cNvPr>
            <p:cNvSpPr txBox="1">
              <a:spLocks/>
            </p:cNvSpPr>
            <p:nvPr/>
          </p:nvSpPr>
          <p:spPr>
            <a:xfrm>
              <a:off x="1428644" y="2548400"/>
              <a:ext cx="1832426"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i="1" dirty="0">
                  <a:solidFill>
                    <a:srgbClr val="FF0000"/>
                  </a:solidFill>
                </a:rPr>
                <a:t>open</a:t>
              </a:r>
              <a:br>
                <a:rPr lang="en-US" sz="2800" b="1" i="1" dirty="0">
                  <a:solidFill>
                    <a:srgbClr val="FF0000"/>
                  </a:solidFill>
                </a:rPr>
              </a:br>
              <a:r>
                <a:rPr lang="en-US" sz="1800" b="1" i="1" dirty="0">
                  <a:solidFill>
                    <a:srgbClr val="FF0000"/>
                  </a:solidFill>
                </a:rPr>
                <a:t>(high voltage)</a:t>
              </a:r>
              <a:endParaRPr lang="en-US" sz="2000" b="1" i="1" dirty="0">
                <a:solidFill>
                  <a:srgbClr val="FF0000"/>
                </a:solidFill>
              </a:endParaRPr>
            </a:p>
          </p:txBody>
        </p:sp>
        <p:sp>
          <p:nvSpPr>
            <p:cNvPr id="59" name="Rectangle 58">
              <a:extLst>
                <a:ext uri="{FF2B5EF4-FFF2-40B4-BE49-F238E27FC236}">
                  <a16:creationId xmlns:a16="http://schemas.microsoft.com/office/drawing/2014/main" id="{176E8814-72AD-4261-A762-E4EEB1025B22}"/>
                </a:ext>
              </a:extLst>
            </p:cNvPr>
            <p:cNvSpPr/>
            <p:nvPr/>
          </p:nvSpPr>
          <p:spPr>
            <a:xfrm>
              <a:off x="1436477" y="1937227"/>
              <a:ext cx="6278880" cy="649632"/>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Cambria" panose="02040503050406030204" pitchFamily="18" charset="0"/>
                </a:rPr>
                <a:t>Row 1</a:t>
              </a:r>
            </a:p>
          </p:txBody>
        </p:sp>
        <p:sp>
          <p:nvSpPr>
            <p:cNvPr id="60" name="Rectangle 59">
              <a:extLst>
                <a:ext uri="{FF2B5EF4-FFF2-40B4-BE49-F238E27FC236}">
                  <a16:creationId xmlns:a16="http://schemas.microsoft.com/office/drawing/2014/main" id="{5865DC31-76F5-4815-8DFB-122C37217C8F}"/>
                </a:ext>
              </a:extLst>
            </p:cNvPr>
            <p:cNvSpPr/>
            <p:nvPr/>
          </p:nvSpPr>
          <p:spPr>
            <a:xfrm>
              <a:off x="1436477" y="3278252"/>
              <a:ext cx="6278880" cy="649632"/>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Cambria" panose="02040503050406030204" pitchFamily="18" charset="0"/>
                </a:rPr>
                <a:t>Row 3</a:t>
              </a:r>
            </a:p>
          </p:txBody>
        </p:sp>
      </p:grpSp>
      <p:grpSp>
        <p:nvGrpSpPr>
          <p:cNvPr id="9" name="Group 8">
            <a:extLst>
              <a:ext uri="{FF2B5EF4-FFF2-40B4-BE49-F238E27FC236}">
                <a16:creationId xmlns:a16="http://schemas.microsoft.com/office/drawing/2014/main" id="{51F05092-E1D6-44BB-A59E-1BDA8528CE69}"/>
              </a:ext>
            </a:extLst>
          </p:cNvPr>
          <p:cNvGrpSpPr/>
          <p:nvPr/>
        </p:nvGrpSpPr>
        <p:grpSpPr>
          <a:xfrm>
            <a:off x="1428644" y="2731750"/>
            <a:ext cx="6286713" cy="696659"/>
            <a:chOff x="1428644" y="2556937"/>
            <a:chExt cx="6286713" cy="696659"/>
          </a:xfrm>
        </p:grpSpPr>
        <p:sp>
          <p:nvSpPr>
            <p:cNvPr id="61" name="Rectangle 60">
              <a:extLst>
                <a:ext uri="{FF2B5EF4-FFF2-40B4-BE49-F238E27FC236}">
                  <a16:creationId xmlns:a16="http://schemas.microsoft.com/office/drawing/2014/main" id="{E8896486-F152-49E7-B46F-6349E0B93A80}"/>
                </a:ext>
              </a:extLst>
            </p:cNvPr>
            <p:cNvSpPr/>
            <p:nvPr/>
          </p:nvSpPr>
          <p:spPr>
            <a:xfrm>
              <a:off x="1436477" y="2603964"/>
              <a:ext cx="6278880" cy="649632"/>
            </a:xfrm>
            <a:prstGeom prst="rect">
              <a:avLst/>
            </a:prstGeom>
            <a:solidFill>
              <a:srgbClr val="D8D9D8"/>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Cambria" panose="02040503050406030204" pitchFamily="18" charset="0"/>
                </a:rPr>
                <a:t>Row 2</a:t>
              </a:r>
            </a:p>
          </p:txBody>
        </p:sp>
        <p:sp>
          <p:nvSpPr>
            <p:cNvPr id="62" name="Content Placeholder 2">
              <a:extLst>
                <a:ext uri="{FF2B5EF4-FFF2-40B4-BE49-F238E27FC236}">
                  <a16:creationId xmlns:a16="http://schemas.microsoft.com/office/drawing/2014/main" id="{360280D7-FF36-4E2C-8206-9D26C004139B}"/>
                </a:ext>
              </a:extLst>
            </p:cNvPr>
            <p:cNvSpPr txBox="1">
              <a:spLocks/>
            </p:cNvSpPr>
            <p:nvPr/>
          </p:nvSpPr>
          <p:spPr>
            <a:xfrm>
              <a:off x="1428644" y="2556937"/>
              <a:ext cx="1832426"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i="1" dirty="0">
                  <a:solidFill>
                    <a:srgbClr val="FF0000"/>
                  </a:solidFill>
                </a:rPr>
                <a:t>closed</a:t>
              </a:r>
              <a:br>
                <a:rPr lang="en-US" sz="2800" b="1" i="1" dirty="0">
                  <a:solidFill>
                    <a:srgbClr val="FF0000"/>
                  </a:solidFill>
                </a:rPr>
              </a:br>
              <a:r>
                <a:rPr lang="en-US" sz="1800" b="1" i="1" dirty="0">
                  <a:solidFill>
                    <a:srgbClr val="FF0000"/>
                  </a:solidFill>
                </a:rPr>
                <a:t>(low voltage)</a:t>
              </a:r>
            </a:p>
          </p:txBody>
        </p:sp>
      </p:grpSp>
      <p:grpSp>
        <p:nvGrpSpPr>
          <p:cNvPr id="63" name="Group 62">
            <a:extLst>
              <a:ext uri="{FF2B5EF4-FFF2-40B4-BE49-F238E27FC236}">
                <a16:creationId xmlns:a16="http://schemas.microsoft.com/office/drawing/2014/main" id="{A4607016-D3C8-4B92-BDB6-4E8EC9785BBD}"/>
              </a:ext>
            </a:extLst>
          </p:cNvPr>
          <p:cNvGrpSpPr/>
          <p:nvPr/>
        </p:nvGrpSpPr>
        <p:grpSpPr>
          <a:xfrm>
            <a:off x="1425310" y="1439706"/>
            <a:ext cx="6286714" cy="3344517"/>
            <a:chOff x="1428643" y="1260576"/>
            <a:chExt cx="6286714" cy="3344517"/>
          </a:xfrm>
        </p:grpSpPr>
        <p:sp>
          <p:nvSpPr>
            <p:cNvPr id="64" name="Rectangle 63">
              <a:extLst>
                <a:ext uri="{FF2B5EF4-FFF2-40B4-BE49-F238E27FC236}">
                  <a16:creationId xmlns:a16="http://schemas.microsoft.com/office/drawing/2014/main" id="{4827DD48-A518-432B-BBDC-DCAB727C9C21}"/>
                </a:ext>
              </a:extLst>
            </p:cNvPr>
            <p:cNvSpPr/>
            <p:nvPr/>
          </p:nvSpPr>
          <p:spPr>
            <a:xfrm>
              <a:off x="1436477" y="2604952"/>
              <a:ext cx="6278880" cy="649632"/>
            </a:xfrm>
            <a:prstGeom prst="rect">
              <a:avLst/>
            </a:prstGeom>
            <a:solidFill>
              <a:schemeClr val="accent2">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Cambria" panose="02040503050406030204" pitchFamily="18" charset="0"/>
                </a:rPr>
                <a:t>Row 2</a:t>
              </a:r>
            </a:p>
          </p:txBody>
        </p:sp>
        <p:sp>
          <p:nvSpPr>
            <p:cNvPr id="65" name="Content Placeholder 2">
              <a:extLst>
                <a:ext uri="{FF2B5EF4-FFF2-40B4-BE49-F238E27FC236}">
                  <a16:creationId xmlns:a16="http://schemas.microsoft.com/office/drawing/2014/main" id="{1B6CB13E-8A01-492F-A9D5-56CA01915C9A}"/>
                </a:ext>
              </a:extLst>
            </p:cNvPr>
            <p:cNvSpPr txBox="1">
              <a:spLocks/>
            </p:cNvSpPr>
            <p:nvPr/>
          </p:nvSpPr>
          <p:spPr>
            <a:xfrm>
              <a:off x="1428643" y="2548400"/>
              <a:ext cx="1681873"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i="1" dirty="0">
                  <a:solidFill>
                    <a:srgbClr val="FF0000"/>
                  </a:solidFill>
                </a:rPr>
                <a:t>open</a:t>
              </a:r>
              <a:br>
                <a:rPr lang="en-US" sz="3200" b="1" i="1" dirty="0">
                  <a:solidFill>
                    <a:srgbClr val="FF0000"/>
                  </a:solidFill>
                </a:rPr>
              </a:br>
              <a:r>
                <a:rPr lang="en-US" sz="1800" b="1" i="1" dirty="0">
                  <a:solidFill>
                    <a:srgbClr val="FF0000"/>
                  </a:solidFill>
                </a:rPr>
                <a:t>(high voltage)</a:t>
              </a:r>
              <a:endParaRPr lang="en-US" sz="3200" b="1" i="1" dirty="0">
                <a:solidFill>
                  <a:srgbClr val="FF0000"/>
                </a:solidFill>
              </a:endParaRPr>
            </a:p>
          </p:txBody>
        </p:sp>
        <p:sp>
          <p:nvSpPr>
            <p:cNvPr id="66" name="Rectangle 65">
              <a:extLst>
                <a:ext uri="{FF2B5EF4-FFF2-40B4-BE49-F238E27FC236}">
                  <a16:creationId xmlns:a16="http://schemas.microsoft.com/office/drawing/2014/main" id="{040027B3-AD74-4F8A-AF75-21824B3047E3}"/>
                </a:ext>
              </a:extLst>
            </p:cNvPr>
            <p:cNvSpPr/>
            <p:nvPr/>
          </p:nvSpPr>
          <p:spPr>
            <a:xfrm>
              <a:off x="1436477" y="1937227"/>
              <a:ext cx="6278880" cy="649632"/>
            </a:xfrm>
            <a:prstGeom prst="rect">
              <a:avLst/>
            </a:prstGeom>
            <a:solidFill>
              <a:schemeClr val="accent4">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Cambria" panose="02040503050406030204" pitchFamily="18" charset="0"/>
                </a:rPr>
                <a:t>Row 1</a:t>
              </a:r>
            </a:p>
          </p:txBody>
        </p:sp>
        <p:sp>
          <p:nvSpPr>
            <p:cNvPr id="67" name="Rectangle 66">
              <a:extLst>
                <a:ext uri="{FF2B5EF4-FFF2-40B4-BE49-F238E27FC236}">
                  <a16:creationId xmlns:a16="http://schemas.microsoft.com/office/drawing/2014/main" id="{88B15D70-3D3F-4C5B-BBCC-0C60E3F0760E}"/>
                </a:ext>
              </a:extLst>
            </p:cNvPr>
            <p:cNvSpPr/>
            <p:nvPr/>
          </p:nvSpPr>
          <p:spPr>
            <a:xfrm>
              <a:off x="1436477" y="3278252"/>
              <a:ext cx="6278880" cy="649632"/>
            </a:xfrm>
            <a:prstGeom prst="rect">
              <a:avLst/>
            </a:prstGeom>
            <a:solidFill>
              <a:schemeClr val="accent4">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Cambria" panose="02040503050406030204" pitchFamily="18" charset="0"/>
                </a:rPr>
                <a:t>Row 3</a:t>
              </a:r>
            </a:p>
          </p:txBody>
        </p:sp>
        <p:sp>
          <p:nvSpPr>
            <p:cNvPr id="68" name="Rectangle 67">
              <a:extLst>
                <a:ext uri="{FF2B5EF4-FFF2-40B4-BE49-F238E27FC236}">
                  <a16:creationId xmlns:a16="http://schemas.microsoft.com/office/drawing/2014/main" id="{292EEC27-8A6F-47DA-9DC0-DE930E7EE26A}"/>
                </a:ext>
              </a:extLst>
            </p:cNvPr>
            <p:cNvSpPr/>
            <p:nvPr/>
          </p:nvSpPr>
          <p:spPr>
            <a:xfrm>
              <a:off x="1436477" y="1260576"/>
              <a:ext cx="6278880" cy="649632"/>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Cambria" panose="02040503050406030204" pitchFamily="18" charset="0"/>
                </a:rPr>
                <a:t>Row 0</a:t>
              </a:r>
            </a:p>
          </p:txBody>
        </p:sp>
        <p:sp>
          <p:nvSpPr>
            <p:cNvPr id="69" name="Rectangle 68">
              <a:extLst>
                <a:ext uri="{FF2B5EF4-FFF2-40B4-BE49-F238E27FC236}">
                  <a16:creationId xmlns:a16="http://schemas.microsoft.com/office/drawing/2014/main" id="{719895E8-4554-4172-9C6A-54AADFA3DF71}"/>
                </a:ext>
              </a:extLst>
            </p:cNvPr>
            <p:cNvSpPr/>
            <p:nvPr/>
          </p:nvSpPr>
          <p:spPr>
            <a:xfrm>
              <a:off x="1436477" y="3955461"/>
              <a:ext cx="6278880" cy="649632"/>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Cambria" panose="02040503050406030204" pitchFamily="18" charset="0"/>
                </a:rPr>
                <a:t>Row 4</a:t>
              </a:r>
            </a:p>
          </p:txBody>
        </p:sp>
      </p:grpSp>
      <p:grpSp>
        <p:nvGrpSpPr>
          <p:cNvPr id="78" name="Group 77">
            <a:extLst>
              <a:ext uri="{FF2B5EF4-FFF2-40B4-BE49-F238E27FC236}">
                <a16:creationId xmlns:a16="http://schemas.microsoft.com/office/drawing/2014/main" id="{BF8A0D40-2A4A-4EFF-AB16-F74053223421}"/>
              </a:ext>
            </a:extLst>
          </p:cNvPr>
          <p:cNvGrpSpPr/>
          <p:nvPr/>
        </p:nvGrpSpPr>
        <p:grpSpPr>
          <a:xfrm>
            <a:off x="-7303181" y="3833980"/>
            <a:ext cx="6286713" cy="649632"/>
            <a:chOff x="1428644" y="2604952"/>
            <a:chExt cx="6286713" cy="649632"/>
          </a:xfrm>
        </p:grpSpPr>
        <p:sp>
          <p:nvSpPr>
            <p:cNvPr id="79" name="Rectangle 78">
              <a:extLst>
                <a:ext uri="{FF2B5EF4-FFF2-40B4-BE49-F238E27FC236}">
                  <a16:creationId xmlns:a16="http://schemas.microsoft.com/office/drawing/2014/main" id="{C69D592F-9EFC-413D-BBDA-6EE340E691F5}"/>
                </a:ext>
              </a:extLst>
            </p:cNvPr>
            <p:cNvSpPr/>
            <p:nvPr/>
          </p:nvSpPr>
          <p:spPr>
            <a:xfrm>
              <a:off x="1436477" y="2604952"/>
              <a:ext cx="6278880" cy="649632"/>
            </a:xfrm>
            <a:prstGeom prst="rect">
              <a:avLst/>
            </a:prstGeom>
            <a:solidFill>
              <a:schemeClr val="accent2">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Cambria" panose="02040503050406030204" pitchFamily="18" charset="0"/>
                </a:rPr>
                <a:t>Row 2</a:t>
              </a:r>
            </a:p>
          </p:txBody>
        </p:sp>
        <p:sp>
          <p:nvSpPr>
            <p:cNvPr id="80" name="Content Placeholder 2">
              <a:extLst>
                <a:ext uri="{FF2B5EF4-FFF2-40B4-BE49-F238E27FC236}">
                  <a16:creationId xmlns:a16="http://schemas.microsoft.com/office/drawing/2014/main" id="{180AB318-53C1-4180-83A9-568BE5736AD0}"/>
                </a:ext>
              </a:extLst>
            </p:cNvPr>
            <p:cNvSpPr txBox="1">
              <a:spLocks/>
            </p:cNvSpPr>
            <p:nvPr/>
          </p:nvSpPr>
          <p:spPr>
            <a:xfrm>
              <a:off x="1428644" y="263718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i="1">
                  <a:solidFill>
                    <a:srgbClr val="FF0000"/>
                  </a:solidFill>
                </a:rPr>
                <a:t>closed</a:t>
              </a:r>
            </a:p>
          </p:txBody>
        </p:sp>
      </p:grpSp>
      <p:grpSp>
        <p:nvGrpSpPr>
          <p:cNvPr id="12" name="Group 11">
            <a:extLst>
              <a:ext uri="{FF2B5EF4-FFF2-40B4-BE49-F238E27FC236}">
                <a16:creationId xmlns:a16="http://schemas.microsoft.com/office/drawing/2014/main" id="{98C00C2C-D80D-4BF3-A044-1E8F9765C6CA}"/>
              </a:ext>
            </a:extLst>
          </p:cNvPr>
          <p:cNvGrpSpPr/>
          <p:nvPr/>
        </p:nvGrpSpPr>
        <p:grpSpPr>
          <a:xfrm>
            <a:off x="5458418" y="1499016"/>
            <a:ext cx="2285690" cy="3181114"/>
            <a:chOff x="5458418" y="1324203"/>
            <a:chExt cx="2285690" cy="3181114"/>
          </a:xfrm>
        </p:grpSpPr>
        <p:sp>
          <p:nvSpPr>
            <p:cNvPr id="93" name="Rectangle 92">
              <a:extLst>
                <a:ext uri="{FF2B5EF4-FFF2-40B4-BE49-F238E27FC236}">
                  <a16:creationId xmlns:a16="http://schemas.microsoft.com/office/drawing/2014/main" id="{B37D456E-3E80-49A5-8AEB-B855AEABC53B}"/>
                </a:ext>
              </a:extLst>
            </p:cNvPr>
            <p:cNvSpPr/>
            <p:nvPr/>
          </p:nvSpPr>
          <p:spPr>
            <a:xfrm>
              <a:off x="6016776" y="1324203"/>
              <a:ext cx="1727332" cy="461665"/>
            </a:xfrm>
            <a:prstGeom prst="rect">
              <a:avLst/>
            </a:prstGeom>
          </p:spPr>
          <p:txBody>
            <a:bodyPr wrap="none">
              <a:spAutoFit/>
            </a:bodyPr>
            <a:lstStyle/>
            <a:p>
              <a:pPr algn="ctr"/>
              <a:r>
                <a:rPr lang="en-US" sz="2400" b="1" i="1">
                  <a:solidFill>
                    <a:schemeClr val="accent2"/>
                  </a:solidFill>
                  <a:latin typeface="Cambria" panose="02040503050406030204" pitchFamily="18" charset="0"/>
                </a:rPr>
                <a:t>Victim Row</a:t>
              </a:r>
            </a:p>
          </p:txBody>
        </p:sp>
        <p:sp>
          <p:nvSpPr>
            <p:cNvPr id="102" name="Rectangle 101">
              <a:extLst>
                <a:ext uri="{FF2B5EF4-FFF2-40B4-BE49-F238E27FC236}">
                  <a16:creationId xmlns:a16="http://schemas.microsoft.com/office/drawing/2014/main" id="{E75BF2EF-60F7-419B-8036-597209688DD0}"/>
                </a:ext>
              </a:extLst>
            </p:cNvPr>
            <p:cNvSpPr/>
            <p:nvPr/>
          </p:nvSpPr>
          <p:spPr>
            <a:xfrm>
              <a:off x="6016776" y="2039174"/>
              <a:ext cx="1727332" cy="461665"/>
            </a:xfrm>
            <a:prstGeom prst="rect">
              <a:avLst/>
            </a:prstGeom>
          </p:spPr>
          <p:txBody>
            <a:bodyPr wrap="none">
              <a:spAutoFit/>
            </a:bodyPr>
            <a:lstStyle/>
            <a:p>
              <a:pPr algn="ctr"/>
              <a:r>
                <a:rPr lang="en-US" sz="2400" b="1" i="1">
                  <a:solidFill>
                    <a:schemeClr val="accent2"/>
                  </a:solidFill>
                  <a:latin typeface="Cambria" panose="02040503050406030204" pitchFamily="18" charset="0"/>
                </a:rPr>
                <a:t>Victim Row</a:t>
              </a:r>
            </a:p>
          </p:txBody>
        </p:sp>
        <p:sp>
          <p:nvSpPr>
            <p:cNvPr id="103" name="Rectangle 102">
              <a:extLst>
                <a:ext uri="{FF2B5EF4-FFF2-40B4-BE49-F238E27FC236}">
                  <a16:creationId xmlns:a16="http://schemas.microsoft.com/office/drawing/2014/main" id="{120CA236-6655-4C8A-8A9E-2547A1536D41}"/>
                </a:ext>
              </a:extLst>
            </p:cNvPr>
            <p:cNvSpPr/>
            <p:nvPr/>
          </p:nvSpPr>
          <p:spPr>
            <a:xfrm>
              <a:off x="6016776" y="3372315"/>
              <a:ext cx="1727332" cy="461665"/>
            </a:xfrm>
            <a:prstGeom prst="rect">
              <a:avLst/>
            </a:prstGeom>
          </p:spPr>
          <p:txBody>
            <a:bodyPr wrap="none">
              <a:spAutoFit/>
            </a:bodyPr>
            <a:lstStyle/>
            <a:p>
              <a:pPr algn="ctr"/>
              <a:r>
                <a:rPr lang="en-US" sz="2400" b="1" i="1">
                  <a:solidFill>
                    <a:schemeClr val="accent2"/>
                  </a:solidFill>
                  <a:latin typeface="Cambria" panose="02040503050406030204" pitchFamily="18" charset="0"/>
                </a:rPr>
                <a:t>Victim Row</a:t>
              </a:r>
            </a:p>
          </p:txBody>
        </p:sp>
        <p:sp>
          <p:nvSpPr>
            <p:cNvPr id="104" name="Rectangle 103">
              <a:extLst>
                <a:ext uri="{FF2B5EF4-FFF2-40B4-BE49-F238E27FC236}">
                  <a16:creationId xmlns:a16="http://schemas.microsoft.com/office/drawing/2014/main" id="{89C52AB6-C015-47D4-A57E-9C4F2BBF270B}"/>
                </a:ext>
              </a:extLst>
            </p:cNvPr>
            <p:cNvSpPr/>
            <p:nvPr/>
          </p:nvSpPr>
          <p:spPr>
            <a:xfrm>
              <a:off x="6016776" y="4043652"/>
              <a:ext cx="1727332" cy="461665"/>
            </a:xfrm>
            <a:prstGeom prst="rect">
              <a:avLst/>
            </a:prstGeom>
          </p:spPr>
          <p:txBody>
            <a:bodyPr wrap="none">
              <a:spAutoFit/>
            </a:bodyPr>
            <a:lstStyle/>
            <a:p>
              <a:pPr algn="ctr"/>
              <a:r>
                <a:rPr lang="en-US" sz="2400" b="1" i="1">
                  <a:solidFill>
                    <a:schemeClr val="accent2"/>
                  </a:solidFill>
                  <a:latin typeface="Cambria" panose="02040503050406030204" pitchFamily="18" charset="0"/>
                </a:rPr>
                <a:t>Victim Row</a:t>
              </a:r>
            </a:p>
          </p:txBody>
        </p:sp>
        <p:sp>
          <p:nvSpPr>
            <p:cNvPr id="91" name="Rectangle 90">
              <a:extLst>
                <a:ext uri="{FF2B5EF4-FFF2-40B4-BE49-F238E27FC236}">
                  <a16:creationId xmlns:a16="http://schemas.microsoft.com/office/drawing/2014/main" id="{F8CE62B5-47F7-4D07-AA22-F6DECEC6E88A}"/>
                </a:ext>
              </a:extLst>
            </p:cNvPr>
            <p:cNvSpPr/>
            <p:nvPr/>
          </p:nvSpPr>
          <p:spPr>
            <a:xfrm>
              <a:off x="5458418" y="2685155"/>
              <a:ext cx="2285690" cy="461665"/>
            </a:xfrm>
            <a:prstGeom prst="rect">
              <a:avLst/>
            </a:prstGeom>
          </p:spPr>
          <p:txBody>
            <a:bodyPr wrap="none">
              <a:spAutoFit/>
            </a:bodyPr>
            <a:lstStyle/>
            <a:p>
              <a:pPr algn="ctr"/>
              <a:r>
                <a:rPr lang="en-US" sz="2400" b="1" i="1">
                  <a:solidFill>
                    <a:srgbClr val="C00000"/>
                  </a:solidFill>
                  <a:latin typeface="Cambria" panose="02040503050406030204" pitchFamily="18" charset="0"/>
                </a:rPr>
                <a:t>Aggressor Row</a:t>
              </a:r>
            </a:p>
          </p:txBody>
        </p:sp>
      </p:grpSp>
      <p:grpSp>
        <p:nvGrpSpPr>
          <p:cNvPr id="48" name="Group 47">
            <a:extLst>
              <a:ext uri="{FF2B5EF4-FFF2-40B4-BE49-F238E27FC236}">
                <a16:creationId xmlns:a16="http://schemas.microsoft.com/office/drawing/2014/main" id="{7B431FD1-5BE2-2C44-B9F7-09D6F43E9360}"/>
              </a:ext>
            </a:extLst>
          </p:cNvPr>
          <p:cNvGrpSpPr/>
          <p:nvPr/>
        </p:nvGrpSpPr>
        <p:grpSpPr>
          <a:xfrm>
            <a:off x="1441587" y="2718130"/>
            <a:ext cx="6265935" cy="715062"/>
            <a:chOff x="1434175" y="2539522"/>
            <a:chExt cx="6281182" cy="715062"/>
          </a:xfrm>
        </p:grpSpPr>
        <p:sp>
          <p:nvSpPr>
            <p:cNvPr id="49" name="Rectangle 48">
              <a:extLst>
                <a:ext uri="{FF2B5EF4-FFF2-40B4-BE49-F238E27FC236}">
                  <a16:creationId xmlns:a16="http://schemas.microsoft.com/office/drawing/2014/main" id="{AA1496F3-3EC1-9344-A3C2-C19ACAE2471F}"/>
                </a:ext>
              </a:extLst>
            </p:cNvPr>
            <p:cNvSpPr/>
            <p:nvPr/>
          </p:nvSpPr>
          <p:spPr>
            <a:xfrm>
              <a:off x="1434175" y="2604952"/>
              <a:ext cx="6281182" cy="649632"/>
            </a:xfrm>
            <a:prstGeom prst="rect">
              <a:avLst/>
            </a:prstGeom>
            <a:solidFill>
              <a:schemeClr val="accent2">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Cambria" panose="02040503050406030204" pitchFamily="18" charset="0"/>
                </a:rPr>
                <a:t>Row 2</a:t>
              </a:r>
            </a:p>
          </p:txBody>
        </p:sp>
        <p:sp>
          <p:nvSpPr>
            <p:cNvPr id="50" name="Content Placeholder 2">
              <a:extLst>
                <a:ext uri="{FF2B5EF4-FFF2-40B4-BE49-F238E27FC236}">
                  <a16:creationId xmlns:a16="http://schemas.microsoft.com/office/drawing/2014/main" id="{C3935D28-5E78-4343-902C-540DBB9F6F02}"/>
                </a:ext>
              </a:extLst>
            </p:cNvPr>
            <p:cNvSpPr txBox="1">
              <a:spLocks/>
            </p:cNvSpPr>
            <p:nvPr/>
          </p:nvSpPr>
          <p:spPr>
            <a:xfrm>
              <a:off x="1437543" y="2539522"/>
              <a:ext cx="188397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i="1" dirty="0">
                  <a:solidFill>
                    <a:srgbClr val="FF0000"/>
                  </a:solidFill>
                </a:rPr>
                <a:t>open</a:t>
              </a:r>
              <a:br>
                <a:rPr lang="en-US" sz="3200" b="1" i="1" dirty="0">
                  <a:solidFill>
                    <a:srgbClr val="FF0000"/>
                  </a:solidFill>
                </a:rPr>
              </a:br>
              <a:r>
                <a:rPr lang="en-US" sz="1800" b="1" i="1" dirty="0">
                  <a:solidFill>
                    <a:srgbClr val="FF0000"/>
                  </a:solidFill>
                </a:rPr>
                <a:t>(high voltage)</a:t>
              </a:r>
            </a:p>
          </p:txBody>
        </p:sp>
      </p:grpSp>
      <p:grpSp>
        <p:nvGrpSpPr>
          <p:cNvPr id="7" name="Group 6">
            <a:extLst>
              <a:ext uri="{FF2B5EF4-FFF2-40B4-BE49-F238E27FC236}">
                <a16:creationId xmlns:a16="http://schemas.microsoft.com/office/drawing/2014/main" id="{8B5172BE-DABD-144A-A583-5E47F38C7D5C}"/>
              </a:ext>
            </a:extLst>
          </p:cNvPr>
          <p:cNvGrpSpPr/>
          <p:nvPr/>
        </p:nvGrpSpPr>
        <p:grpSpPr>
          <a:xfrm>
            <a:off x="1427247" y="2737566"/>
            <a:ext cx="6281295" cy="700465"/>
            <a:chOff x="-3927671" y="4650066"/>
            <a:chExt cx="6281295" cy="700465"/>
          </a:xfrm>
        </p:grpSpPr>
        <p:sp>
          <p:nvSpPr>
            <p:cNvPr id="51" name="Rectangle 50">
              <a:extLst>
                <a:ext uri="{FF2B5EF4-FFF2-40B4-BE49-F238E27FC236}">
                  <a16:creationId xmlns:a16="http://schemas.microsoft.com/office/drawing/2014/main" id="{AC440CBA-2BEC-274B-9890-215243780C35}"/>
                </a:ext>
              </a:extLst>
            </p:cNvPr>
            <p:cNvSpPr/>
            <p:nvPr/>
          </p:nvSpPr>
          <p:spPr>
            <a:xfrm>
              <a:off x="-3913331" y="4700899"/>
              <a:ext cx="6266955" cy="649632"/>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Cambria" panose="02040503050406030204" pitchFamily="18" charset="0"/>
                </a:rPr>
                <a:t>Row 2</a:t>
              </a:r>
            </a:p>
          </p:txBody>
        </p:sp>
        <p:sp>
          <p:nvSpPr>
            <p:cNvPr id="52" name="Content Placeholder 2">
              <a:extLst>
                <a:ext uri="{FF2B5EF4-FFF2-40B4-BE49-F238E27FC236}">
                  <a16:creationId xmlns:a16="http://schemas.microsoft.com/office/drawing/2014/main" id="{D2FA242F-D615-8C4E-AC81-1DDED9EF01EA}"/>
                </a:ext>
              </a:extLst>
            </p:cNvPr>
            <p:cNvSpPr txBox="1">
              <a:spLocks/>
            </p:cNvSpPr>
            <p:nvPr/>
          </p:nvSpPr>
          <p:spPr>
            <a:xfrm>
              <a:off x="-3927671" y="4650066"/>
              <a:ext cx="3380739"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i="1" dirty="0">
                  <a:solidFill>
                    <a:srgbClr val="FF0000"/>
                  </a:solidFill>
                </a:rPr>
                <a:t>closed </a:t>
              </a:r>
              <a:br>
                <a:rPr lang="en-US" sz="2800" b="1" i="1" dirty="0">
                  <a:solidFill>
                    <a:srgbClr val="FF0000"/>
                  </a:solidFill>
                </a:rPr>
              </a:br>
              <a:r>
                <a:rPr lang="en-US" sz="1800" b="1" i="1" dirty="0">
                  <a:solidFill>
                    <a:srgbClr val="FF0000"/>
                  </a:solidFill>
                </a:rPr>
                <a:t>(low voltage)</a:t>
              </a:r>
            </a:p>
          </p:txBody>
        </p:sp>
      </p:grpSp>
      <p:sp>
        <p:nvSpPr>
          <p:cNvPr id="54" name="Rectangle 53">
            <a:extLst>
              <a:ext uri="{FF2B5EF4-FFF2-40B4-BE49-F238E27FC236}">
                <a16:creationId xmlns:a16="http://schemas.microsoft.com/office/drawing/2014/main" id="{A82EC301-6147-C84F-8673-82CE40BC8335}"/>
              </a:ext>
            </a:extLst>
          </p:cNvPr>
          <p:cNvSpPr/>
          <p:nvPr/>
        </p:nvSpPr>
        <p:spPr>
          <a:xfrm>
            <a:off x="9260517" y="3545059"/>
            <a:ext cx="2285690" cy="461665"/>
          </a:xfrm>
          <a:prstGeom prst="rect">
            <a:avLst/>
          </a:prstGeom>
        </p:spPr>
        <p:txBody>
          <a:bodyPr wrap="none">
            <a:spAutoFit/>
          </a:bodyPr>
          <a:lstStyle/>
          <a:p>
            <a:pPr algn="ctr"/>
            <a:r>
              <a:rPr lang="en-US" sz="2400" b="1" i="1">
                <a:solidFill>
                  <a:srgbClr val="C00000"/>
                </a:solidFill>
                <a:latin typeface="Cambria" panose="02040503050406030204" pitchFamily="18" charset="0"/>
              </a:rPr>
              <a:t>Aggressor Row</a:t>
            </a:r>
          </a:p>
        </p:txBody>
      </p:sp>
      <p:sp>
        <p:nvSpPr>
          <p:cNvPr id="8" name="Rectangle 7">
            <a:extLst>
              <a:ext uri="{FF2B5EF4-FFF2-40B4-BE49-F238E27FC236}">
                <a16:creationId xmlns:a16="http://schemas.microsoft.com/office/drawing/2014/main" id="{28E6E4A5-0DF6-F848-BCDF-6D0D92E07801}"/>
              </a:ext>
            </a:extLst>
          </p:cNvPr>
          <p:cNvSpPr/>
          <p:nvPr/>
        </p:nvSpPr>
        <p:spPr>
          <a:xfrm>
            <a:off x="579893" y="883431"/>
            <a:ext cx="7984214" cy="553998"/>
          </a:xfrm>
          <a:prstGeom prst="rect">
            <a:avLst/>
          </a:prstGeom>
        </p:spPr>
        <p:txBody>
          <a:bodyPr wrap="square">
            <a:spAutoFit/>
          </a:bodyPr>
          <a:lstStyle/>
          <a:p>
            <a:pPr algn="ctr"/>
            <a:r>
              <a:rPr lang="en-US" sz="3000" b="1">
                <a:latin typeface="Cambria" panose="02040503050406030204" pitchFamily="18" charset="0"/>
              </a:rPr>
              <a:t>DRAM Subarray</a:t>
            </a:r>
            <a:endParaRPr lang="en-US" sz="3000">
              <a:latin typeface="Cambria" panose="02040503050406030204" pitchFamily="18" charset="0"/>
            </a:endParaRPr>
          </a:p>
        </p:txBody>
      </p:sp>
      <p:sp>
        <p:nvSpPr>
          <p:cNvPr id="71" name="Multiply 70">
            <a:extLst>
              <a:ext uri="{FF2B5EF4-FFF2-40B4-BE49-F238E27FC236}">
                <a16:creationId xmlns:a16="http://schemas.microsoft.com/office/drawing/2014/main" id="{7620920D-1E50-5D4E-8E4D-40DBD607206F}"/>
              </a:ext>
            </a:extLst>
          </p:cNvPr>
          <p:cNvSpPr/>
          <p:nvPr/>
        </p:nvSpPr>
        <p:spPr>
          <a:xfrm>
            <a:off x="5472747" y="2093812"/>
            <a:ext cx="694249" cy="694249"/>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72" name="Multiply 71">
            <a:extLst>
              <a:ext uri="{FF2B5EF4-FFF2-40B4-BE49-F238E27FC236}">
                <a16:creationId xmlns:a16="http://schemas.microsoft.com/office/drawing/2014/main" id="{C1C9C404-0CE3-8E42-871C-F215B43C0A09}"/>
              </a:ext>
            </a:extLst>
          </p:cNvPr>
          <p:cNvSpPr/>
          <p:nvPr/>
        </p:nvSpPr>
        <p:spPr>
          <a:xfrm>
            <a:off x="2915079" y="3422549"/>
            <a:ext cx="694249" cy="694249"/>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grpSp>
        <p:nvGrpSpPr>
          <p:cNvPr id="16" name="Group 15">
            <a:extLst>
              <a:ext uri="{FF2B5EF4-FFF2-40B4-BE49-F238E27FC236}">
                <a16:creationId xmlns:a16="http://schemas.microsoft.com/office/drawing/2014/main" id="{EB029607-2E88-EC41-B664-591E62C2DFC8}"/>
              </a:ext>
            </a:extLst>
          </p:cNvPr>
          <p:cNvGrpSpPr/>
          <p:nvPr/>
        </p:nvGrpSpPr>
        <p:grpSpPr>
          <a:xfrm>
            <a:off x="1496469" y="1425829"/>
            <a:ext cx="4243124" cy="3386177"/>
            <a:chOff x="1746836" y="1682309"/>
            <a:chExt cx="4243124" cy="3386177"/>
          </a:xfrm>
        </p:grpSpPr>
        <p:sp>
          <p:nvSpPr>
            <p:cNvPr id="14" name="Multiply 13">
              <a:extLst>
                <a:ext uri="{FF2B5EF4-FFF2-40B4-BE49-F238E27FC236}">
                  <a16:creationId xmlns:a16="http://schemas.microsoft.com/office/drawing/2014/main" id="{A5C1CA2C-E2FF-3347-A225-2037EDBEBB10}"/>
                </a:ext>
              </a:extLst>
            </p:cNvPr>
            <p:cNvSpPr/>
            <p:nvPr/>
          </p:nvSpPr>
          <p:spPr>
            <a:xfrm>
              <a:off x="2539369" y="1682309"/>
              <a:ext cx="694249" cy="694249"/>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70" name="Multiply 69">
              <a:extLst>
                <a:ext uri="{FF2B5EF4-FFF2-40B4-BE49-F238E27FC236}">
                  <a16:creationId xmlns:a16="http://schemas.microsoft.com/office/drawing/2014/main" id="{0F68923F-8FD3-0349-8CA5-8AFF2A3446CA}"/>
                </a:ext>
              </a:extLst>
            </p:cNvPr>
            <p:cNvSpPr/>
            <p:nvPr/>
          </p:nvSpPr>
          <p:spPr>
            <a:xfrm>
              <a:off x="3456171" y="2348675"/>
              <a:ext cx="694249" cy="694249"/>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73" name="Multiply 72">
              <a:extLst>
                <a:ext uri="{FF2B5EF4-FFF2-40B4-BE49-F238E27FC236}">
                  <a16:creationId xmlns:a16="http://schemas.microsoft.com/office/drawing/2014/main" id="{2AAE3F87-E15C-6D41-BB72-F268AE4CCFC3}"/>
                </a:ext>
              </a:extLst>
            </p:cNvPr>
            <p:cNvSpPr/>
            <p:nvPr/>
          </p:nvSpPr>
          <p:spPr>
            <a:xfrm>
              <a:off x="5295711" y="3710626"/>
              <a:ext cx="694249" cy="694249"/>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74" name="Multiply 73">
              <a:extLst>
                <a:ext uri="{FF2B5EF4-FFF2-40B4-BE49-F238E27FC236}">
                  <a16:creationId xmlns:a16="http://schemas.microsoft.com/office/drawing/2014/main" id="{1005A848-D5E8-7C42-A549-CDE4B11035DF}"/>
                </a:ext>
              </a:extLst>
            </p:cNvPr>
            <p:cNvSpPr/>
            <p:nvPr/>
          </p:nvSpPr>
          <p:spPr>
            <a:xfrm>
              <a:off x="1746836" y="4374237"/>
              <a:ext cx="694249" cy="694249"/>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grpSp>
    </p:spTree>
    <p:extLst>
      <p:ext uri="{BB962C8B-B14F-4D97-AF65-F5344CB8AC3E}">
        <p14:creationId xmlns:p14="http://schemas.microsoft.com/office/powerpoint/2010/main" val="45693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4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71" grpId="0" animBg="1"/>
      <p:bldP spid="7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BCEC5A3-479A-5541-8294-D2D82846756A}"/>
              </a:ext>
            </a:extLst>
          </p:cNvPr>
          <p:cNvSpPr txBox="1"/>
          <p:nvPr/>
        </p:nvSpPr>
        <p:spPr>
          <a:xfrm>
            <a:off x="2893197" y="3495039"/>
            <a:ext cx="3586203" cy="461665"/>
          </a:xfrm>
          <a:prstGeom prst="rect">
            <a:avLst/>
          </a:prstGeom>
          <a:solidFill>
            <a:schemeClr val="bg1"/>
          </a:solidFill>
        </p:spPr>
        <p:txBody>
          <a:bodyPr wrap="square" rtlCol="0">
            <a:spAutoFit/>
          </a:bodyPr>
          <a:lstStyle/>
          <a:p>
            <a:pPr algn="ctr"/>
            <a:r>
              <a:rPr lang="en-US" sz="2400" dirty="0">
                <a:latin typeface="Cambria" panose="02040503050406030204" pitchFamily="18" charset="0"/>
              </a:rPr>
              <a:t>Refresh Window (</a:t>
            </a:r>
            <a:r>
              <a:rPr lang="en-US" sz="2400" dirty="0" err="1">
                <a:latin typeface="Cambria" panose="02040503050406030204" pitchFamily="18" charset="0"/>
              </a:rPr>
              <a:t>ms</a:t>
            </a:r>
            <a:r>
              <a:rPr lang="en-US" sz="2400" dirty="0">
                <a:latin typeface="Cambria" panose="02040503050406030204" pitchFamily="18" charset="0"/>
              </a:rPr>
              <a:t>)</a:t>
            </a:r>
          </a:p>
        </p:txBody>
      </p:sp>
      <p:sp>
        <p:nvSpPr>
          <p:cNvPr id="12" name="TextBox 11">
            <a:extLst>
              <a:ext uri="{FF2B5EF4-FFF2-40B4-BE49-F238E27FC236}">
                <a16:creationId xmlns:a16="http://schemas.microsoft.com/office/drawing/2014/main" id="{E4193640-E44A-9543-9FEA-E8BDD6C9D4AD}"/>
              </a:ext>
            </a:extLst>
          </p:cNvPr>
          <p:cNvSpPr txBox="1"/>
          <p:nvPr/>
        </p:nvSpPr>
        <p:spPr>
          <a:xfrm rot="16200000">
            <a:off x="651914" y="1529266"/>
            <a:ext cx="2817748" cy="830997"/>
          </a:xfrm>
          <a:prstGeom prst="rect">
            <a:avLst/>
          </a:prstGeom>
          <a:solidFill>
            <a:schemeClr val="bg1"/>
          </a:solidFill>
        </p:spPr>
        <p:txBody>
          <a:bodyPr wrap="square" rtlCol="0">
            <a:spAutoFit/>
          </a:bodyPr>
          <a:lstStyle/>
          <a:p>
            <a:pPr algn="ctr"/>
            <a:r>
              <a:rPr lang="en-US" sz="2400" dirty="0">
                <a:latin typeface="Cambria" panose="02040503050406030204" pitchFamily="18" charset="0"/>
              </a:rPr>
              <a:t>Data Retention</a:t>
            </a:r>
          </a:p>
          <a:p>
            <a:pPr algn="ctr"/>
            <a:r>
              <a:rPr lang="en-US" sz="2400" dirty="0">
                <a:latin typeface="Cambria" panose="02040503050406030204" pitchFamily="18" charset="0"/>
              </a:rPr>
              <a:t>Bit Error Rate</a:t>
            </a:r>
            <a:endParaRPr lang="en-US" sz="2400" i="1" baseline="-25000" dirty="0">
              <a:latin typeface="Cambria" panose="02040503050406030204" pitchFamily="18" charset="0"/>
            </a:endParaRPr>
          </a:p>
        </p:txBody>
      </p:sp>
      <p:sp>
        <p:nvSpPr>
          <p:cNvPr id="22" name="Title 1">
            <a:extLst>
              <a:ext uri="{FF2B5EF4-FFF2-40B4-BE49-F238E27FC236}">
                <a16:creationId xmlns:a16="http://schemas.microsoft.com/office/drawing/2014/main" id="{1DAF10B2-6571-5A4E-B3FB-A38CB7194DF3}"/>
              </a:ext>
            </a:extLst>
          </p:cNvPr>
          <p:cNvSpPr>
            <a:spLocks noGrp="1"/>
          </p:cNvSpPr>
          <p:nvPr>
            <p:ph type="title"/>
          </p:nvPr>
        </p:nvSpPr>
        <p:spPr>
          <a:xfrm>
            <a:off x="189560" y="0"/>
            <a:ext cx="8798061" cy="770467"/>
          </a:xfrm>
        </p:spPr>
        <p:txBody>
          <a:bodyPr>
            <a:normAutofit/>
          </a:bodyPr>
          <a:lstStyle/>
          <a:p>
            <a:r>
              <a:rPr lang="en-US" dirty="0" err="1"/>
              <a:t>Wordline</a:t>
            </a:r>
            <a:r>
              <a:rPr lang="en-US" dirty="0"/>
              <a:t> Voltage’s Effect on DRAM Refresh</a:t>
            </a:r>
          </a:p>
        </p:txBody>
      </p:sp>
      <p:sp>
        <p:nvSpPr>
          <p:cNvPr id="18" name="TextBox 17">
            <a:extLst>
              <a:ext uri="{FF2B5EF4-FFF2-40B4-BE49-F238E27FC236}">
                <a16:creationId xmlns:a16="http://schemas.microsoft.com/office/drawing/2014/main" id="{AC8809E0-0AC6-A9C6-FC83-ECA04CAFAC57}"/>
              </a:ext>
            </a:extLst>
          </p:cNvPr>
          <p:cNvSpPr txBox="1"/>
          <p:nvPr/>
        </p:nvSpPr>
        <p:spPr>
          <a:xfrm>
            <a:off x="2278380" y="760638"/>
            <a:ext cx="935302" cy="3077766"/>
          </a:xfrm>
          <a:prstGeom prst="rect">
            <a:avLst/>
          </a:prstGeom>
          <a:noFill/>
        </p:spPr>
        <p:txBody>
          <a:bodyPr wrap="square" rtlCol="0">
            <a:spAutoFit/>
          </a:bodyPr>
          <a:lstStyle/>
          <a:p>
            <a:pPr algn="r"/>
            <a:r>
              <a:rPr lang="en-US" sz="2400" dirty="0">
                <a:latin typeface="Cambria" panose="02040503050406030204" pitchFamily="18" charset="0"/>
              </a:rPr>
              <a:t>0.05</a:t>
            </a:r>
          </a:p>
          <a:p>
            <a:pPr algn="r"/>
            <a:endParaRPr lang="en-US" sz="300" dirty="0">
              <a:latin typeface="Cambria" panose="02040503050406030204" pitchFamily="18" charset="0"/>
            </a:endParaRPr>
          </a:p>
          <a:p>
            <a:pPr algn="r"/>
            <a:r>
              <a:rPr lang="en-US" sz="2400" dirty="0">
                <a:latin typeface="Cambria" panose="02040503050406030204" pitchFamily="18" charset="0"/>
              </a:rPr>
              <a:t>0.04</a:t>
            </a:r>
            <a:endParaRPr lang="en-US" sz="300" dirty="0">
              <a:latin typeface="Cambria" panose="02040503050406030204" pitchFamily="18" charset="0"/>
            </a:endParaRPr>
          </a:p>
          <a:p>
            <a:pPr algn="r"/>
            <a:endParaRPr lang="en-US" sz="300" dirty="0">
              <a:latin typeface="Cambria" panose="02040503050406030204" pitchFamily="18" charset="0"/>
            </a:endParaRPr>
          </a:p>
          <a:p>
            <a:pPr algn="r"/>
            <a:r>
              <a:rPr lang="en-US" sz="2400" dirty="0">
                <a:latin typeface="Cambria" panose="02040503050406030204" pitchFamily="18" charset="0"/>
              </a:rPr>
              <a:t>0.03</a:t>
            </a:r>
            <a:endParaRPr lang="en-US" sz="2400" dirty="0">
              <a:solidFill>
                <a:prstClr val="black"/>
              </a:solidFill>
              <a:latin typeface="Cambria" panose="02040503050406030204" pitchFamily="18" charset="0"/>
            </a:endParaRPr>
          </a:p>
          <a:p>
            <a:pPr lvl="0" algn="r"/>
            <a:endParaRPr lang="en-US" sz="300" dirty="0">
              <a:solidFill>
                <a:prstClr val="black"/>
              </a:solidFill>
              <a:latin typeface="Cambria" panose="02040503050406030204" pitchFamily="18" charset="0"/>
            </a:endParaRPr>
          </a:p>
          <a:p>
            <a:pPr algn="r"/>
            <a:r>
              <a:rPr lang="en-US" sz="2400" dirty="0">
                <a:latin typeface="Cambria" panose="02040503050406030204" pitchFamily="18" charset="0"/>
              </a:rPr>
              <a:t>0.02</a:t>
            </a:r>
          </a:p>
          <a:p>
            <a:pPr algn="r"/>
            <a:endParaRPr lang="en-US" sz="400" dirty="0">
              <a:latin typeface="Cambria" panose="02040503050406030204" pitchFamily="18" charset="0"/>
            </a:endParaRPr>
          </a:p>
          <a:p>
            <a:pPr algn="r"/>
            <a:r>
              <a:rPr lang="en-US" sz="2400" dirty="0">
                <a:latin typeface="Cambria" panose="02040503050406030204" pitchFamily="18" charset="0"/>
              </a:rPr>
              <a:t>0.01</a:t>
            </a:r>
            <a:endParaRPr lang="en-US" sz="2800" dirty="0">
              <a:latin typeface="Cambria" panose="02040503050406030204" pitchFamily="18" charset="0"/>
            </a:endParaRPr>
          </a:p>
          <a:p>
            <a:pPr algn="r"/>
            <a:endParaRPr lang="en-US" sz="500" dirty="0">
              <a:latin typeface="Cambria" panose="02040503050406030204" pitchFamily="18" charset="0"/>
            </a:endParaRPr>
          </a:p>
          <a:p>
            <a:pPr algn="r"/>
            <a:r>
              <a:rPr lang="en-US" sz="2400" dirty="0">
                <a:latin typeface="Cambria" panose="02040503050406030204" pitchFamily="18" charset="0"/>
              </a:rPr>
              <a:t>0</a:t>
            </a:r>
            <a:endParaRPr lang="en-US" sz="3200" dirty="0">
              <a:latin typeface="Cambria" panose="02040503050406030204" pitchFamily="18" charset="0"/>
            </a:endParaRPr>
          </a:p>
          <a:p>
            <a:pPr algn="r"/>
            <a:endParaRPr lang="en-US" sz="2800" dirty="0">
              <a:latin typeface="Cambria" panose="02040503050406030204" pitchFamily="18" charset="0"/>
            </a:endParaRPr>
          </a:p>
        </p:txBody>
      </p:sp>
      <p:sp>
        <p:nvSpPr>
          <p:cNvPr id="19" name="TextBox 18">
            <a:extLst>
              <a:ext uri="{FF2B5EF4-FFF2-40B4-BE49-F238E27FC236}">
                <a16:creationId xmlns:a16="http://schemas.microsoft.com/office/drawing/2014/main" id="{97E20B31-0FE0-0DAA-8CFA-AD14118B22D5}"/>
              </a:ext>
            </a:extLst>
          </p:cNvPr>
          <p:cNvSpPr txBox="1"/>
          <p:nvPr/>
        </p:nvSpPr>
        <p:spPr>
          <a:xfrm>
            <a:off x="3014798" y="3121014"/>
            <a:ext cx="4109902" cy="461665"/>
          </a:xfrm>
          <a:prstGeom prst="rect">
            <a:avLst/>
          </a:prstGeom>
          <a:noFill/>
        </p:spPr>
        <p:txBody>
          <a:bodyPr wrap="square" rtlCol="0">
            <a:spAutoFit/>
          </a:bodyPr>
          <a:lstStyle/>
          <a:p>
            <a:r>
              <a:rPr lang="en-US" sz="2400" dirty="0">
                <a:latin typeface="Cambria" panose="02040503050406030204" pitchFamily="18" charset="0"/>
              </a:rPr>
              <a:t>64   256   1K   4K    16K</a:t>
            </a:r>
          </a:p>
        </p:txBody>
      </p:sp>
      <p:grpSp>
        <p:nvGrpSpPr>
          <p:cNvPr id="20" name="Group 19">
            <a:extLst>
              <a:ext uri="{FF2B5EF4-FFF2-40B4-BE49-F238E27FC236}">
                <a16:creationId xmlns:a16="http://schemas.microsoft.com/office/drawing/2014/main" id="{315E1AE6-C359-B76E-3E4E-CBB690B687D8}"/>
              </a:ext>
            </a:extLst>
          </p:cNvPr>
          <p:cNvGrpSpPr/>
          <p:nvPr/>
        </p:nvGrpSpPr>
        <p:grpSpPr>
          <a:xfrm>
            <a:off x="287584" y="3944138"/>
            <a:ext cx="8568831" cy="1116000"/>
            <a:chOff x="1633432" y="4277223"/>
            <a:chExt cx="6874074" cy="1884811"/>
          </a:xfrm>
        </p:grpSpPr>
        <p:sp>
          <p:nvSpPr>
            <p:cNvPr id="21" name="Rounded Rectangle 20">
              <a:extLst>
                <a:ext uri="{FF2B5EF4-FFF2-40B4-BE49-F238E27FC236}">
                  <a16:creationId xmlns:a16="http://schemas.microsoft.com/office/drawing/2014/main" id="{4EA18F79-8524-A1F2-EAEA-B2E8C35C0B81}"/>
                </a:ext>
              </a:extLst>
            </p:cNvPr>
            <p:cNvSpPr/>
            <p:nvPr/>
          </p:nvSpPr>
          <p:spPr>
            <a:xfrm>
              <a:off x="1643281" y="4277223"/>
              <a:ext cx="6844528" cy="1884811"/>
            </a:xfrm>
            <a:prstGeom prst="roundRect">
              <a:avLst>
                <a:gd name="adj" fmla="val 7357"/>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chemeClr val="tx1"/>
                </a:solidFill>
              </a:endParaRPr>
            </a:p>
          </p:txBody>
        </p:sp>
        <p:sp>
          <p:nvSpPr>
            <p:cNvPr id="23" name="Round Same Side Corner Rectangle 22">
              <a:extLst>
                <a:ext uri="{FF2B5EF4-FFF2-40B4-BE49-F238E27FC236}">
                  <a16:creationId xmlns:a16="http://schemas.microsoft.com/office/drawing/2014/main" id="{DE7CDD69-AC5B-454E-12F0-360854D9B872}"/>
                </a:ext>
              </a:extLst>
            </p:cNvPr>
            <p:cNvSpPr/>
            <p:nvPr/>
          </p:nvSpPr>
          <p:spPr>
            <a:xfrm>
              <a:off x="1643281" y="4277224"/>
              <a:ext cx="6864225" cy="369905"/>
            </a:xfrm>
            <a:prstGeom prst="round2SameRect">
              <a:avLst>
                <a:gd name="adj1" fmla="val 33688"/>
                <a:gd name="adj2" fmla="val 0"/>
              </a:avLst>
            </a:prstGeom>
            <a:solidFill>
              <a:srgbClr val="2D458A"/>
            </a:solid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algn="ctr"/>
              <a:r>
                <a:rPr lang="en-US" sz="1400" b="1" dirty="0">
                  <a:latin typeface="Cambria" panose="02040503050406030204" pitchFamily="18" charset="0"/>
                </a:rPr>
                <a:t>OBSERVATION 12</a:t>
              </a:r>
            </a:p>
          </p:txBody>
        </p:sp>
        <p:sp>
          <p:nvSpPr>
            <p:cNvPr id="24" name="TextBox 23">
              <a:extLst>
                <a:ext uri="{FF2B5EF4-FFF2-40B4-BE49-F238E27FC236}">
                  <a16:creationId xmlns:a16="http://schemas.microsoft.com/office/drawing/2014/main" id="{F0D276EA-09A3-5F7E-23D3-AE86174CA055}"/>
                </a:ext>
              </a:extLst>
            </p:cNvPr>
            <p:cNvSpPr txBox="1"/>
            <p:nvPr/>
          </p:nvSpPr>
          <p:spPr>
            <a:xfrm>
              <a:off x="1633432" y="4755560"/>
              <a:ext cx="6864225" cy="1195546"/>
            </a:xfrm>
            <a:prstGeom prst="rect">
              <a:avLst/>
            </a:prstGeom>
            <a:noFill/>
          </p:spPr>
          <p:txBody>
            <a:bodyPr wrap="square" lIns="180000" rtlCol="0">
              <a:spAutoFit/>
            </a:bodyPr>
            <a:lstStyle/>
            <a:p>
              <a:pPr algn="ctr"/>
              <a:r>
                <a:rPr lang="en-US" sz="2000" b="1" dirty="0">
                  <a:solidFill>
                    <a:srgbClr val="C00000"/>
                  </a:solidFill>
                  <a:latin typeface="Cambria"/>
                  <a:ea typeface="Cambria"/>
                </a:rPr>
                <a:t>More DRAM cells </a:t>
              </a:r>
              <a:r>
                <a:rPr lang="en-US" sz="2000" dirty="0">
                  <a:latin typeface="Cambria"/>
                  <a:ea typeface="Cambria"/>
                </a:rPr>
                <a:t>tend to experience </a:t>
              </a:r>
              <a:r>
                <a:rPr lang="en-US" sz="2000" b="1" dirty="0">
                  <a:latin typeface="Cambria"/>
                  <a:ea typeface="Cambria"/>
                </a:rPr>
                <a:t>data retention bit flips </a:t>
              </a:r>
            </a:p>
            <a:p>
              <a:pPr algn="ctr"/>
              <a:r>
                <a:rPr lang="en-US" sz="2000" dirty="0">
                  <a:latin typeface="Cambria"/>
                  <a:ea typeface="Cambria"/>
                </a:rPr>
                <a:t>when </a:t>
              </a:r>
              <a:r>
                <a:rPr lang="en-US" sz="2000" b="1" dirty="0" err="1">
                  <a:solidFill>
                    <a:srgbClr val="00B050"/>
                  </a:solidFill>
                  <a:latin typeface="Cambria"/>
                  <a:ea typeface="Cambria"/>
                </a:rPr>
                <a:t>wordline</a:t>
              </a:r>
              <a:r>
                <a:rPr lang="en-US" sz="2000" b="1" dirty="0">
                  <a:solidFill>
                    <a:srgbClr val="00B050"/>
                  </a:solidFill>
                  <a:latin typeface="Cambria"/>
                  <a:ea typeface="Cambria"/>
                </a:rPr>
                <a:t> voltage is reduced</a:t>
              </a:r>
            </a:p>
          </p:txBody>
        </p:sp>
      </p:grpSp>
      <p:pic>
        <p:nvPicPr>
          <p:cNvPr id="4" name="Picture 3">
            <a:extLst>
              <a:ext uri="{FF2B5EF4-FFF2-40B4-BE49-F238E27FC236}">
                <a16:creationId xmlns:a16="http://schemas.microsoft.com/office/drawing/2014/main" id="{D3269EC8-129C-8C7B-3E17-AB2D2C55CF0E}"/>
              </a:ext>
            </a:extLst>
          </p:cNvPr>
          <p:cNvPicPr>
            <a:picLocks noChangeAspect="1"/>
          </p:cNvPicPr>
          <p:nvPr/>
        </p:nvPicPr>
        <p:blipFill rotWithShape="1">
          <a:blip r:embed="rId3">
            <a:extLst>
              <a:ext uri="{28A0092B-C50C-407E-A947-70E740481C1C}">
                <a14:useLocalDpi xmlns:a14="http://schemas.microsoft.com/office/drawing/2010/main" val="0"/>
              </a:ext>
            </a:extLst>
          </a:blip>
          <a:srcRect l="40254" t="6869" r="34671" b="56200"/>
          <a:stretch/>
        </p:blipFill>
        <p:spPr>
          <a:xfrm>
            <a:off x="3114622" y="581535"/>
            <a:ext cx="3114401" cy="2619988"/>
          </a:xfrm>
          <a:prstGeom prst="rect">
            <a:avLst/>
          </a:prstGeom>
        </p:spPr>
      </p:pic>
      <p:grpSp>
        <p:nvGrpSpPr>
          <p:cNvPr id="29" name="Group 28">
            <a:extLst>
              <a:ext uri="{FF2B5EF4-FFF2-40B4-BE49-F238E27FC236}">
                <a16:creationId xmlns:a16="http://schemas.microsoft.com/office/drawing/2014/main" id="{391E07ED-F711-8A4D-B49D-7E72D38B4B02}"/>
              </a:ext>
            </a:extLst>
          </p:cNvPr>
          <p:cNvGrpSpPr/>
          <p:nvPr/>
        </p:nvGrpSpPr>
        <p:grpSpPr>
          <a:xfrm>
            <a:off x="4489450" y="1976090"/>
            <a:ext cx="4654550" cy="1149973"/>
            <a:chOff x="4489450" y="2559020"/>
            <a:chExt cx="4654550" cy="1149973"/>
          </a:xfrm>
        </p:grpSpPr>
        <p:sp>
          <p:nvSpPr>
            <p:cNvPr id="17" name="TextBox 16">
              <a:extLst>
                <a:ext uri="{FF2B5EF4-FFF2-40B4-BE49-F238E27FC236}">
                  <a16:creationId xmlns:a16="http://schemas.microsoft.com/office/drawing/2014/main" id="{2BCC1416-E7C0-4B40-A3EB-4A8C137DD2AA}"/>
                </a:ext>
              </a:extLst>
            </p:cNvPr>
            <p:cNvSpPr txBox="1"/>
            <p:nvPr/>
          </p:nvSpPr>
          <p:spPr>
            <a:xfrm>
              <a:off x="6215076" y="3062662"/>
              <a:ext cx="2928924" cy="646331"/>
            </a:xfrm>
            <a:prstGeom prst="rect">
              <a:avLst/>
            </a:prstGeom>
            <a:noFill/>
          </p:spPr>
          <p:txBody>
            <a:bodyPr wrap="square" rtlCol="0">
              <a:spAutoFit/>
            </a:bodyPr>
            <a:lstStyle/>
            <a:p>
              <a:r>
                <a:rPr lang="en-US" i="1" dirty="0">
                  <a:solidFill>
                    <a:srgbClr val="C00000"/>
                  </a:solidFill>
                </a:rPr>
                <a:t>Data retention BER increases</a:t>
              </a:r>
            </a:p>
            <a:p>
              <a:r>
                <a:rPr lang="en-US" i="1" dirty="0">
                  <a:solidFill>
                    <a:srgbClr val="C00000"/>
                  </a:solidFill>
                </a:rPr>
                <a:t>as </a:t>
              </a:r>
              <a:r>
                <a:rPr lang="en-US" i="1" dirty="0" err="1">
                  <a:solidFill>
                    <a:srgbClr val="C00000"/>
                  </a:solidFill>
                </a:rPr>
                <a:t>wordline</a:t>
              </a:r>
              <a:r>
                <a:rPr lang="en-US" i="1" dirty="0">
                  <a:solidFill>
                    <a:srgbClr val="C00000"/>
                  </a:solidFill>
                </a:rPr>
                <a:t> voltage reduces</a:t>
              </a:r>
              <a:endParaRPr lang="en-US" dirty="0">
                <a:solidFill>
                  <a:srgbClr val="C00000"/>
                </a:solidFill>
              </a:endParaRPr>
            </a:p>
          </p:txBody>
        </p:sp>
        <p:grpSp>
          <p:nvGrpSpPr>
            <p:cNvPr id="16" name="Group 15">
              <a:extLst>
                <a:ext uri="{FF2B5EF4-FFF2-40B4-BE49-F238E27FC236}">
                  <a16:creationId xmlns:a16="http://schemas.microsoft.com/office/drawing/2014/main" id="{0710989B-65A1-EA58-FCA9-0E2F42F5A45A}"/>
                </a:ext>
              </a:extLst>
            </p:cNvPr>
            <p:cNvGrpSpPr/>
            <p:nvPr/>
          </p:nvGrpSpPr>
          <p:grpSpPr>
            <a:xfrm>
              <a:off x="4489450" y="2559020"/>
              <a:ext cx="1597025" cy="1098580"/>
              <a:chOff x="4489450" y="2559020"/>
              <a:chExt cx="1597025" cy="1098580"/>
            </a:xfrm>
          </p:grpSpPr>
          <p:sp>
            <p:nvSpPr>
              <p:cNvPr id="15" name="Freeform 14">
                <a:extLst>
                  <a:ext uri="{FF2B5EF4-FFF2-40B4-BE49-F238E27FC236}">
                    <a16:creationId xmlns:a16="http://schemas.microsoft.com/office/drawing/2014/main" id="{46517CCD-B618-1550-34C5-F0213B849ED9}"/>
                  </a:ext>
                </a:extLst>
              </p:cNvPr>
              <p:cNvSpPr/>
              <p:nvPr/>
            </p:nvSpPr>
            <p:spPr>
              <a:xfrm>
                <a:off x="4489450" y="2559020"/>
                <a:ext cx="1597025" cy="1098580"/>
              </a:xfrm>
              <a:custGeom>
                <a:avLst/>
                <a:gdLst>
                  <a:gd name="connsiteX0" fmla="*/ 0 w 1495425"/>
                  <a:gd name="connsiteY0" fmla="*/ 866775 h 866775"/>
                  <a:gd name="connsiteX1" fmla="*/ 565150 w 1495425"/>
                  <a:gd name="connsiteY1" fmla="*/ 857250 h 866775"/>
                  <a:gd name="connsiteX2" fmla="*/ 908050 w 1495425"/>
                  <a:gd name="connsiteY2" fmla="*/ 796925 h 866775"/>
                  <a:gd name="connsiteX3" fmla="*/ 1196975 w 1495425"/>
                  <a:gd name="connsiteY3" fmla="*/ 650875 h 866775"/>
                  <a:gd name="connsiteX4" fmla="*/ 1492250 w 1495425"/>
                  <a:gd name="connsiteY4" fmla="*/ 320675 h 866775"/>
                  <a:gd name="connsiteX5" fmla="*/ 1495425 w 1495425"/>
                  <a:gd name="connsiteY5" fmla="*/ 0 h 866775"/>
                  <a:gd name="connsiteX6" fmla="*/ 1168400 w 1495425"/>
                  <a:gd name="connsiteY6" fmla="*/ 333375 h 866775"/>
                  <a:gd name="connsiteX7" fmla="*/ 860425 w 1495425"/>
                  <a:gd name="connsiteY7" fmla="*/ 606425 h 866775"/>
                  <a:gd name="connsiteX8" fmla="*/ 631825 w 1495425"/>
                  <a:gd name="connsiteY8" fmla="*/ 762000 h 866775"/>
                  <a:gd name="connsiteX9" fmla="*/ 0 w 1495425"/>
                  <a:gd name="connsiteY9" fmla="*/ 866775 h 866775"/>
                  <a:gd name="connsiteX0" fmla="*/ 0 w 1492555"/>
                  <a:gd name="connsiteY0" fmla="*/ 873125 h 873125"/>
                  <a:gd name="connsiteX1" fmla="*/ 565150 w 1492555"/>
                  <a:gd name="connsiteY1" fmla="*/ 863600 h 873125"/>
                  <a:gd name="connsiteX2" fmla="*/ 908050 w 1492555"/>
                  <a:gd name="connsiteY2" fmla="*/ 803275 h 873125"/>
                  <a:gd name="connsiteX3" fmla="*/ 1196975 w 1492555"/>
                  <a:gd name="connsiteY3" fmla="*/ 657225 h 873125"/>
                  <a:gd name="connsiteX4" fmla="*/ 1492250 w 1492555"/>
                  <a:gd name="connsiteY4" fmla="*/ 327025 h 873125"/>
                  <a:gd name="connsiteX5" fmla="*/ 1492250 w 1492555"/>
                  <a:gd name="connsiteY5" fmla="*/ 0 h 873125"/>
                  <a:gd name="connsiteX6" fmla="*/ 1168400 w 1492555"/>
                  <a:gd name="connsiteY6" fmla="*/ 339725 h 873125"/>
                  <a:gd name="connsiteX7" fmla="*/ 860425 w 1492555"/>
                  <a:gd name="connsiteY7" fmla="*/ 612775 h 873125"/>
                  <a:gd name="connsiteX8" fmla="*/ 631825 w 1492555"/>
                  <a:gd name="connsiteY8" fmla="*/ 768350 h 873125"/>
                  <a:gd name="connsiteX9" fmla="*/ 0 w 1492555"/>
                  <a:gd name="connsiteY9" fmla="*/ 873125 h 873125"/>
                  <a:gd name="connsiteX0" fmla="*/ 0 w 1492555"/>
                  <a:gd name="connsiteY0" fmla="*/ 873125 h 873125"/>
                  <a:gd name="connsiteX1" fmla="*/ 565150 w 1492555"/>
                  <a:gd name="connsiteY1" fmla="*/ 863600 h 873125"/>
                  <a:gd name="connsiteX2" fmla="*/ 908050 w 1492555"/>
                  <a:gd name="connsiteY2" fmla="*/ 803275 h 873125"/>
                  <a:gd name="connsiteX3" fmla="*/ 1196975 w 1492555"/>
                  <a:gd name="connsiteY3" fmla="*/ 657225 h 873125"/>
                  <a:gd name="connsiteX4" fmla="*/ 1492250 w 1492555"/>
                  <a:gd name="connsiteY4" fmla="*/ 327025 h 873125"/>
                  <a:gd name="connsiteX5" fmla="*/ 1492250 w 1492555"/>
                  <a:gd name="connsiteY5" fmla="*/ 0 h 873125"/>
                  <a:gd name="connsiteX6" fmla="*/ 1168400 w 1492555"/>
                  <a:gd name="connsiteY6" fmla="*/ 339725 h 873125"/>
                  <a:gd name="connsiteX7" fmla="*/ 860425 w 1492555"/>
                  <a:gd name="connsiteY7" fmla="*/ 612775 h 873125"/>
                  <a:gd name="connsiteX8" fmla="*/ 631825 w 1492555"/>
                  <a:gd name="connsiteY8" fmla="*/ 768350 h 873125"/>
                  <a:gd name="connsiteX9" fmla="*/ 0 w 1492555"/>
                  <a:gd name="connsiteY9" fmla="*/ 873125 h 873125"/>
                  <a:gd name="connsiteX0" fmla="*/ 0 w 1492555"/>
                  <a:gd name="connsiteY0" fmla="*/ 873125 h 873125"/>
                  <a:gd name="connsiteX1" fmla="*/ 565150 w 1492555"/>
                  <a:gd name="connsiteY1" fmla="*/ 863600 h 873125"/>
                  <a:gd name="connsiteX2" fmla="*/ 908050 w 1492555"/>
                  <a:gd name="connsiteY2" fmla="*/ 803275 h 873125"/>
                  <a:gd name="connsiteX3" fmla="*/ 1196975 w 1492555"/>
                  <a:gd name="connsiteY3" fmla="*/ 657225 h 873125"/>
                  <a:gd name="connsiteX4" fmla="*/ 1492250 w 1492555"/>
                  <a:gd name="connsiteY4" fmla="*/ 327025 h 873125"/>
                  <a:gd name="connsiteX5" fmla="*/ 1492250 w 1492555"/>
                  <a:gd name="connsiteY5" fmla="*/ 0 h 873125"/>
                  <a:gd name="connsiteX6" fmla="*/ 1089025 w 1492555"/>
                  <a:gd name="connsiteY6" fmla="*/ 317500 h 873125"/>
                  <a:gd name="connsiteX7" fmla="*/ 860425 w 1492555"/>
                  <a:gd name="connsiteY7" fmla="*/ 612775 h 873125"/>
                  <a:gd name="connsiteX8" fmla="*/ 631825 w 1492555"/>
                  <a:gd name="connsiteY8" fmla="*/ 768350 h 873125"/>
                  <a:gd name="connsiteX9" fmla="*/ 0 w 1492555"/>
                  <a:gd name="connsiteY9" fmla="*/ 873125 h 873125"/>
                  <a:gd name="connsiteX0" fmla="*/ 0 w 1492555"/>
                  <a:gd name="connsiteY0" fmla="*/ 873125 h 873125"/>
                  <a:gd name="connsiteX1" fmla="*/ 565150 w 1492555"/>
                  <a:gd name="connsiteY1" fmla="*/ 863600 h 873125"/>
                  <a:gd name="connsiteX2" fmla="*/ 908050 w 1492555"/>
                  <a:gd name="connsiteY2" fmla="*/ 803275 h 873125"/>
                  <a:gd name="connsiteX3" fmla="*/ 1196975 w 1492555"/>
                  <a:gd name="connsiteY3" fmla="*/ 657225 h 873125"/>
                  <a:gd name="connsiteX4" fmla="*/ 1492250 w 1492555"/>
                  <a:gd name="connsiteY4" fmla="*/ 327025 h 873125"/>
                  <a:gd name="connsiteX5" fmla="*/ 1492250 w 1492555"/>
                  <a:gd name="connsiteY5" fmla="*/ 0 h 873125"/>
                  <a:gd name="connsiteX6" fmla="*/ 1089025 w 1492555"/>
                  <a:gd name="connsiteY6" fmla="*/ 317500 h 873125"/>
                  <a:gd name="connsiteX7" fmla="*/ 809625 w 1492555"/>
                  <a:gd name="connsiteY7" fmla="*/ 606425 h 873125"/>
                  <a:gd name="connsiteX8" fmla="*/ 631825 w 1492555"/>
                  <a:gd name="connsiteY8" fmla="*/ 768350 h 873125"/>
                  <a:gd name="connsiteX9" fmla="*/ 0 w 1492555"/>
                  <a:gd name="connsiteY9" fmla="*/ 873125 h 873125"/>
                  <a:gd name="connsiteX0" fmla="*/ 0 w 1492555"/>
                  <a:gd name="connsiteY0" fmla="*/ 873125 h 873125"/>
                  <a:gd name="connsiteX1" fmla="*/ 565150 w 1492555"/>
                  <a:gd name="connsiteY1" fmla="*/ 863600 h 873125"/>
                  <a:gd name="connsiteX2" fmla="*/ 908050 w 1492555"/>
                  <a:gd name="connsiteY2" fmla="*/ 803275 h 873125"/>
                  <a:gd name="connsiteX3" fmla="*/ 1196975 w 1492555"/>
                  <a:gd name="connsiteY3" fmla="*/ 657225 h 873125"/>
                  <a:gd name="connsiteX4" fmla="*/ 1492250 w 1492555"/>
                  <a:gd name="connsiteY4" fmla="*/ 327025 h 873125"/>
                  <a:gd name="connsiteX5" fmla="*/ 1492250 w 1492555"/>
                  <a:gd name="connsiteY5" fmla="*/ 0 h 873125"/>
                  <a:gd name="connsiteX6" fmla="*/ 1089025 w 1492555"/>
                  <a:gd name="connsiteY6" fmla="*/ 317500 h 873125"/>
                  <a:gd name="connsiteX7" fmla="*/ 809625 w 1492555"/>
                  <a:gd name="connsiteY7" fmla="*/ 606425 h 873125"/>
                  <a:gd name="connsiteX8" fmla="*/ 501650 w 1492555"/>
                  <a:gd name="connsiteY8" fmla="*/ 752475 h 873125"/>
                  <a:gd name="connsiteX9" fmla="*/ 0 w 1492555"/>
                  <a:gd name="connsiteY9" fmla="*/ 873125 h 873125"/>
                  <a:gd name="connsiteX0" fmla="*/ 0 w 1492555"/>
                  <a:gd name="connsiteY0" fmla="*/ 873125 h 873125"/>
                  <a:gd name="connsiteX1" fmla="*/ 565150 w 1492555"/>
                  <a:gd name="connsiteY1" fmla="*/ 863600 h 873125"/>
                  <a:gd name="connsiteX2" fmla="*/ 908050 w 1492555"/>
                  <a:gd name="connsiteY2" fmla="*/ 803275 h 873125"/>
                  <a:gd name="connsiteX3" fmla="*/ 1196975 w 1492555"/>
                  <a:gd name="connsiteY3" fmla="*/ 657225 h 873125"/>
                  <a:gd name="connsiteX4" fmla="*/ 1492250 w 1492555"/>
                  <a:gd name="connsiteY4" fmla="*/ 327025 h 873125"/>
                  <a:gd name="connsiteX5" fmla="*/ 1492250 w 1492555"/>
                  <a:gd name="connsiteY5" fmla="*/ 0 h 873125"/>
                  <a:gd name="connsiteX6" fmla="*/ 1089025 w 1492555"/>
                  <a:gd name="connsiteY6" fmla="*/ 317500 h 873125"/>
                  <a:gd name="connsiteX7" fmla="*/ 803275 w 1492555"/>
                  <a:gd name="connsiteY7" fmla="*/ 587375 h 873125"/>
                  <a:gd name="connsiteX8" fmla="*/ 501650 w 1492555"/>
                  <a:gd name="connsiteY8" fmla="*/ 752475 h 873125"/>
                  <a:gd name="connsiteX9" fmla="*/ 0 w 1492555"/>
                  <a:gd name="connsiteY9" fmla="*/ 873125 h 873125"/>
                  <a:gd name="connsiteX0" fmla="*/ 0 w 1492555"/>
                  <a:gd name="connsiteY0" fmla="*/ 876300 h 876300"/>
                  <a:gd name="connsiteX1" fmla="*/ 565150 w 1492555"/>
                  <a:gd name="connsiteY1" fmla="*/ 866775 h 876300"/>
                  <a:gd name="connsiteX2" fmla="*/ 908050 w 1492555"/>
                  <a:gd name="connsiteY2" fmla="*/ 806450 h 876300"/>
                  <a:gd name="connsiteX3" fmla="*/ 1196975 w 1492555"/>
                  <a:gd name="connsiteY3" fmla="*/ 660400 h 876300"/>
                  <a:gd name="connsiteX4" fmla="*/ 1492250 w 1492555"/>
                  <a:gd name="connsiteY4" fmla="*/ 330200 h 876300"/>
                  <a:gd name="connsiteX5" fmla="*/ 1492250 w 1492555"/>
                  <a:gd name="connsiteY5" fmla="*/ 0 h 876300"/>
                  <a:gd name="connsiteX6" fmla="*/ 1089025 w 1492555"/>
                  <a:gd name="connsiteY6" fmla="*/ 320675 h 876300"/>
                  <a:gd name="connsiteX7" fmla="*/ 803275 w 1492555"/>
                  <a:gd name="connsiteY7" fmla="*/ 590550 h 876300"/>
                  <a:gd name="connsiteX8" fmla="*/ 501650 w 1492555"/>
                  <a:gd name="connsiteY8" fmla="*/ 755650 h 876300"/>
                  <a:gd name="connsiteX9" fmla="*/ 0 w 1492555"/>
                  <a:gd name="connsiteY9" fmla="*/ 876300 h 876300"/>
                  <a:gd name="connsiteX0" fmla="*/ 0 w 1492555"/>
                  <a:gd name="connsiteY0" fmla="*/ 876362 h 876362"/>
                  <a:gd name="connsiteX1" fmla="*/ 565150 w 1492555"/>
                  <a:gd name="connsiteY1" fmla="*/ 866837 h 876362"/>
                  <a:gd name="connsiteX2" fmla="*/ 908050 w 1492555"/>
                  <a:gd name="connsiteY2" fmla="*/ 806512 h 876362"/>
                  <a:gd name="connsiteX3" fmla="*/ 1196975 w 1492555"/>
                  <a:gd name="connsiteY3" fmla="*/ 660462 h 876362"/>
                  <a:gd name="connsiteX4" fmla="*/ 1492250 w 1492555"/>
                  <a:gd name="connsiteY4" fmla="*/ 330262 h 876362"/>
                  <a:gd name="connsiteX5" fmla="*/ 1492250 w 1492555"/>
                  <a:gd name="connsiteY5" fmla="*/ 62 h 876362"/>
                  <a:gd name="connsiteX6" fmla="*/ 1089025 w 1492555"/>
                  <a:gd name="connsiteY6" fmla="*/ 320737 h 876362"/>
                  <a:gd name="connsiteX7" fmla="*/ 803275 w 1492555"/>
                  <a:gd name="connsiteY7" fmla="*/ 590612 h 876362"/>
                  <a:gd name="connsiteX8" fmla="*/ 501650 w 1492555"/>
                  <a:gd name="connsiteY8" fmla="*/ 755712 h 876362"/>
                  <a:gd name="connsiteX9" fmla="*/ 0 w 1492555"/>
                  <a:gd name="connsiteY9" fmla="*/ 876362 h 876362"/>
                  <a:gd name="connsiteX0" fmla="*/ 0 w 1597025"/>
                  <a:gd name="connsiteY0" fmla="*/ 1098580 h 1098580"/>
                  <a:gd name="connsiteX1" fmla="*/ 565150 w 1597025"/>
                  <a:gd name="connsiteY1" fmla="*/ 1089055 h 1098580"/>
                  <a:gd name="connsiteX2" fmla="*/ 908050 w 1597025"/>
                  <a:gd name="connsiteY2" fmla="*/ 1028730 h 1098580"/>
                  <a:gd name="connsiteX3" fmla="*/ 1196975 w 1597025"/>
                  <a:gd name="connsiteY3" fmla="*/ 882680 h 1098580"/>
                  <a:gd name="connsiteX4" fmla="*/ 1492250 w 1597025"/>
                  <a:gd name="connsiteY4" fmla="*/ 552480 h 1098580"/>
                  <a:gd name="connsiteX5" fmla="*/ 1597025 w 1597025"/>
                  <a:gd name="connsiteY5" fmla="*/ 30 h 1098580"/>
                  <a:gd name="connsiteX6" fmla="*/ 1089025 w 1597025"/>
                  <a:gd name="connsiteY6" fmla="*/ 542955 h 1098580"/>
                  <a:gd name="connsiteX7" fmla="*/ 803275 w 1597025"/>
                  <a:gd name="connsiteY7" fmla="*/ 812830 h 1098580"/>
                  <a:gd name="connsiteX8" fmla="*/ 501650 w 1597025"/>
                  <a:gd name="connsiteY8" fmla="*/ 977930 h 1098580"/>
                  <a:gd name="connsiteX9" fmla="*/ 0 w 1597025"/>
                  <a:gd name="connsiteY9" fmla="*/ 1098580 h 1098580"/>
                  <a:gd name="connsiteX0" fmla="*/ 0 w 1597025"/>
                  <a:gd name="connsiteY0" fmla="*/ 1098580 h 1098580"/>
                  <a:gd name="connsiteX1" fmla="*/ 565150 w 1597025"/>
                  <a:gd name="connsiteY1" fmla="*/ 1089055 h 1098580"/>
                  <a:gd name="connsiteX2" fmla="*/ 908050 w 1597025"/>
                  <a:gd name="connsiteY2" fmla="*/ 1028730 h 1098580"/>
                  <a:gd name="connsiteX3" fmla="*/ 1196975 w 1597025"/>
                  <a:gd name="connsiteY3" fmla="*/ 882680 h 1098580"/>
                  <a:gd name="connsiteX4" fmla="*/ 1593850 w 1597025"/>
                  <a:gd name="connsiteY4" fmla="*/ 396905 h 1098580"/>
                  <a:gd name="connsiteX5" fmla="*/ 1597025 w 1597025"/>
                  <a:gd name="connsiteY5" fmla="*/ 30 h 1098580"/>
                  <a:gd name="connsiteX6" fmla="*/ 1089025 w 1597025"/>
                  <a:gd name="connsiteY6" fmla="*/ 542955 h 1098580"/>
                  <a:gd name="connsiteX7" fmla="*/ 803275 w 1597025"/>
                  <a:gd name="connsiteY7" fmla="*/ 812830 h 1098580"/>
                  <a:gd name="connsiteX8" fmla="*/ 501650 w 1597025"/>
                  <a:gd name="connsiteY8" fmla="*/ 977930 h 1098580"/>
                  <a:gd name="connsiteX9" fmla="*/ 0 w 1597025"/>
                  <a:gd name="connsiteY9" fmla="*/ 1098580 h 109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7025" h="1098580">
                    <a:moveTo>
                      <a:pt x="0" y="1098580"/>
                    </a:moveTo>
                    <a:lnTo>
                      <a:pt x="565150" y="1089055"/>
                    </a:lnTo>
                    <a:lnTo>
                      <a:pt x="908050" y="1028730"/>
                    </a:lnTo>
                    <a:lnTo>
                      <a:pt x="1196975" y="882680"/>
                    </a:lnTo>
                    <a:lnTo>
                      <a:pt x="1593850" y="396905"/>
                    </a:lnTo>
                    <a:cubicBezTo>
                      <a:pt x="1594908" y="290013"/>
                      <a:pt x="1595967" y="106922"/>
                      <a:pt x="1597025" y="30"/>
                    </a:cubicBezTo>
                    <a:cubicBezTo>
                      <a:pt x="1571625" y="-4203"/>
                      <a:pt x="1196975" y="429713"/>
                      <a:pt x="1089025" y="542955"/>
                    </a:cubicBezTo>
                    <a:lnTo>
                      <a:pt x="803275" y="812830"/>
                    </a:lnTo>
                    <a:lnTo>
                      <a:pt x="501650" y="977930"/>
                    </a:lnTo>
                    <a:lnTo>
                      <a:pt x="0" y="109858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Arrow Connector 5">
                <a:extLst>
                  <a:ext uri="{FF2B5EF4-FFF2-40B4-BE49-F238E27FC236}">
                    <a16:creationId xmlns:a16="http://schemas.microsoft.com/office/drawing/2014/main" id="{13F76447-6AA6-3920-502A-45F1BFC2CF86}"/>
                  </a:ext>
                </a:extLst>
              </p:cNvPr>
              <p:cNvCxnSpPr>
                <a:cxnSpLocks/>
              </p:cNvCxnSpPr>
              <p:nvPr/>
            </p:nvCxnSpPr>
            <p:spPr>
              <a:xfrm flipH="1" flipV="1">
                <a:off x="5894496" y="2804160"/>
                <a:ext cx="2555" cy="31597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94602BE-DDE0-A64B-6E15-31D7213050CB}"/>
                  </a:ext>
                </a:extLst>
              </p:cNvPr>
              <p:cNvCxnSpPr>
                <a:cxnSpLocks/>
              </p:cNvCxnSpPr>
              <p:nvPr/>
            </p:nvCxnSpPr>
            <p:spPr>
              <a:xfrm flipV="1">
                <a:off x="5576606" y="3120136"/>
                <a:ext cx="0" cy="32048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72F98A8-0EC9-7680-B460-E4D018798BBC}"/>
                  </a:ext>
                </a:extLst>
              </p:cNvPr>
              <p:cNvCxnSpPr>
                <a:cxnSpLocks/>
              </p:cNvCxnSpPr>
              <p:nvPr/>
            </p:nvCxnSpPr>
            <p:spPr>
              <a:xfrm flipV="1">
                <a:off x="5264377" y="3385827"/>
                <a:ext cx="0" cy="21052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5" name="Group 24">
            <a:extLst>
              <a:ext uri="{FF2B5EF4-FFF2-40B4-BE49-F238E27FC236}">
                <a16:creationId xmlns:a16="http://schemas.microsoft.com/office/drawing/2014/main" id="{5A7C3383-DCB2-FFC7-A2B8-06986515ACF6}"/>
              </a:ext>
            </a:extLst>
          </p:cNvPr>
          <p:cNvGrpSpPr/>
          <p:nvPr/>
        </p:nvGrpSpPr>
        <p:grpSpPr>
          <a:xfrm>
            <a:off x="268834" y="5181220"/>
            <a:ext cx="8573145" cy="1116001"/>
            <a:chOff x="1643281" y="4277224"/>
            <a:chExt cx="6877535" cy="1884810"/>
          </a:xfrm>
        </p:grpSpPr>
        <p:sp>
          <p:nvSpPr>
            <p:cNvPr id="28" name="Rounded Rectangle 27">
              <a:extLst>
                <a:ext uri="{FF2B5EF4-FFF2-40B4-BE49-F238E27FC236}">
                  <a16:creationId xmlns:a16="http://schemas.microsoft.com/office/drawing/2014/main" id="{EF3D6E8F-5C82-99E5-974E-756EC8FDC554}"/>
                </a:ext>
              </a:extLst>
            </p:cNvPr>
            <p:cNvSpPr/>
            <p:nvPr/>
          </p:nvSpPr>
          <p:spPr>
            <a:xfrm>
              <a:off x="1643281" y="4277226"/>
              <a:ext cx="6844528" cy="1884808"/>
            </a:xfrm>
            <a:prstGeom prst="roundRect">
              <a:avLst>
                <a:gd name="adj" fmla="val 7357"/>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chemeClr val="tx1"/>
                </a:solidFill>
              </a:endParaRPr>
            </a:p>
          </p:txBody>
        </p:sp>
        <p:sp>
          <p:nvSpPr>
            <p:cNvPr id="30" name="Round Same Side Corner Rectangle 29">
              <a:extLst>
                <a:ext uri="{FF2B5EF4-FFF2-40B4-BE49-F238E27FC236}">
                  <a16:creationId xmlns:a16="http://schemas.microsoft.com/office/drawing/2014/main" id="{4AD5EC17-8BE0-8223-9864-9AC28B6C1B5D}"/>
                </a:ext>
              </a:extLst>
            </p:cNvPr>
            <p:cNvSpPr/>
            <p:nvPr/>
          </p:nvSpPr>
          <p:spPr>
            <a:xfrm>
              <a:off x="1643281" y="4277224"/>
              <a:ext cx="6864225" cy="369905"/>
            </a:xfrm>
            <a:prstGeom prst="round2SameRect">
              <a:avLst>
                <a:gd name="adj1" fmla="val 33688"/>
                <a:gd name="adj2" fmla="val 0"/>
              </a:avLst>
            </a:prstGeom>
            <a:solidFill>
              <a:srgbClr val="2D458A"/>
            </a:solid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algn="ctr"/>
              <a:r>
                <a:rPr lang="en-US" sz="1400" b="1" dirty="0">
                  <a:latin typeface="Cambria" panose="02040503050406030204" pitchFamily="18" charset="0"/>
                </a:rPr>
                <a:t>OBSERVATION 13</a:t>
              </a:r>
            </a:p>
          </p:txBody>
        </p:sp>
        <p:sp>
          <p:nvSpPr>
            <p:cNvPr id="31" name="TextBox 30">
              <a:extLst>
                <a:ext uri="{FF2B5EF4-FFF2-40B4-BE49-F238E27FC236}">
                  <a16:creationId xmlns:a16="http://schemas.microsoft.com/office/drawing/2014/main" id="{22D76B6A-6DCB-A7A1-F7F5-57C6D392DFFA}"/>
                </a:ext>
              </a:extLst>
            </p:cNvPr>
            <p:cNvSpPr txBox="1"/>
            <p:nvPr/>
          </p:nvSpPr>
          <p:spPr>
            <a:xfrm>
              <a:off x="1656591" y="4814009"/>
              <a:ext cx="6864225" cy="1195546"/>
            </a:xfrm>
            <a:prstGeom prst="rect">
              <a:avLst/>
            </a:prstGeom>
            <a:noFill/>
          </p:spPr>
          <p:txBody>
            <a:bodyPr wrap="square" lIns="180000" rtlCol="0">
              <a:spAutoFit/>
            </a:bodyPr>
            <a:lstStyle/>
            <a:p>
              <a:pPr algn="ctr"/>
              <a:r>
                <a:rPr lang="en-US" sz="2000" b="1" dirty="0">
                  <a:solidFill>
                    <a:srgbClr val="C00000"/>
                  </a:solidFill>
                  <a:latin typeface="Cambria"/>
                  <a:ea typeface="Cambria"/>
                </a:rPr>
                <a:t>216 out of 272 </a:t>
              </a:r>
              <a:r>
                <a:rPr lang="en-US" sz="2000" dirty="0">
                  <a:latin typeface="Cambria"/>
                  <a:ea typeface="Cambria"/>
                </a:rPr>
                <a:t>DRAM chips</a:t>
              </a:r>
              <a:r>
                <a:rPr lang="en-US" sz="2000" b="1" dirty="0">
                  <a:solidFill>
                    <a:srgbClr val="C00000"/>
                  </a:solidFill>
                  <a:latin typeface="Cambria"/>
                  <a:ea typeface="Cambria"/>
                </a:rPr>
                <a:t> </a:t>
              </a:r>
              <a:r>
                <a:rPr lang="en-US" sz="2000" b="1" dirty="0">
                  <a:solidFill>
                    <a:srgbClr val="00B050"/>
                  </a:solidFill>
                  <a:latin typeface="Cambria" panose="02040503050406030204" pitchFamily="18" charset="0"/>
                </a:rPr>
                <a:t>reliably operate </a:t>
              </a:r>
              <a:r>
                <a:rPr lang="en-US" sz="2000" dirty="0">
                  <a:latin typeface="Cambria" panose="02040503050406030204" pitchFamily="18" charset="0"/>
                </a:rPr>
                <a:t>using </a:t>
              </a:r>
              <a:r>
                <a:rPr lang="en-US" sz="2000" b="1" dirty="0">
                  <a:solidFill>
                    <a:srgbClr val="C00000"/>
                  </a:solidFill>
                  <a:latin typeface="Cambria" panose="02040503050406030204" pitchFamily="18" charset="0"/>
                </a:rPr>
                <a:t>nominal refresh rate</a:t>
              </a:r>
              <a:br>
                <a:rPr lang="en-US" sz="2000" b="1" dirty="0">
                  <a:solidFill>
                    <a:srgbClr val="2F5597"/>
                  </a:solidFill>
                  <a:latin typeface="Cambria" panose="02040503050406030204" pitchFamily="18" charset="0"/>
                </a:rPr>
              </a:br>
              <a:r>
                <a:rPr lang="en-US" sz="2000" dirty="0">
                  <a:latin typeface="Cambria" panose="02040503050406030204" pitchFamily="18" charset="0"/>
                </a:rPr>
                <a:t>due to the </a:t>
              </a:r>
              <a:r>
                <a:rPr lang="en-US" sz="2000" b="1" dirty="0">
                  <a:latin typeface="Cambria" panose="02040503050406030204" pitchFamily="18" charset="0"/>
                </a:rPr>
                <a:t>built-in safety margins </a:t>
              </a:r>
              <a:r>
                <a:rPr lang="en-US" sz="2000" dirty="0">
                  <a:latin typeface="Cambria" panose="02040503050406030204" pitchFamily="18" charset="0"/>
                </a:rPr>
                <a:t>(</a:t>
              </a:r>
              <a:r>
                <a:rPr lang="en-US" sz="2000" dirty="0" err="1">
                  <a:latin typeface="Cambria" panose="02040503050406030204" pitchFamily="18" charset="0"/>
                </a:rPr>
                <a:t>guardbands</a:t>
              </a:r>
              <a:r>
                <a:rPr lang="en-US" sz="2000" dirty="0">
                  <a:latin typeface="Cambria" panose="02040503050406030204" pitchFamily="18" charset="0"/>
                </a:rPr>
                <a:t>)</a:t>
              </a:r>
            </a:p>
          </p:txBody>
        </p:sp>
      </p:grpSp>
      <p:grpSp>
        <p:nvGrpSpPr>
          <p:cNvPr id="14" name="Group 13">
            <a:extLst>
              <a:ext uri="{FF2B5EF4-FFF2-40B4-BE49-F238E27FC236}">
                <a16:creationId xmlns:a16="http://schemas.microsoft.com/office/drawing/2014/main" id="{019530C3-8A4C-2C79-3355-F08FA06B568B}"/>
              </a:ext>
            </a:extLst>
          </p:cNvPr>
          <p:cNvGrpSpPr/>
          <p:nvPr/>
        </p:nvGrpSpPr>
        <p:grpSpPr>
          <a:xfrm>
            <a:off x="5205426" y="996093"/>
            <a:ext cx="3938575" cy="1243177"/>
            <a:chOff x="5205426" y="996093"/>
            <a:chExt cx="3938575" cy="1243177"/>
          </a:xfrm>
        </p:grpSpPr>
        <p:sp>
          <p:nvSpPr>
            <p:cNvPr id="3" name="TextBox 2">
              <a:extLst>
                <a:ext uri="{FF2B5EF4-FFF2-40B4-BE49-F238E27FC236}">
                  <a16:creationId xmlns:a16="http://schemas.microsoft.com/office/drawing/2014/main" id="{B2718339-EE49-8F98-68E3-AA5293C1477A}"/>
                </a:ext>
              </a:extLst>
            </p:cNvPr>
            <p:cNvSpPr txBox="1"/>
            <p:nvPr/>
          </p:nvSpPr>
          <p:spPr>
            <a:xfrm>
              <a:off x="6229023" y="996093"/>
              <a:ext cx="2914978" cy="923330"/>
            </a:xfrm>
            <a:prstGeom prst="rect">
              <a:avLst/>
            </a:prstGeom>
            <a:noFill/>
          </p:spPr>
          <p:txBody>
            <a:bodyPr wrap="square" rtlCol="0">
              <a:spAutoFit/>
            </a:bodyPr>
            <a:lstStyle/>
            <a:p>
              <a:r>
                <a:rPr lang="en-US" dirty="0">
                  <a:latin typeface="Cambria" panose="02040503050406030204" pitchFamily="18" charset="0"/>
                </a:rPr>
                <a:t>Different colors represent different </a:t>
              </a:r>
              <a:r>
                <a:rPr lang="en-US" dirty="0" err="1">
                  <a:latin typeface="Cambria" panose="02040503050406030204" pitchFamily="18" charset="0"/>
                </a:rPr>
                <a:t>wordline</a:t>
              </a:r>
              <a:r>
                <a:rPr lang="en-US" dirty="0">
                  <a:latin typeface="Cambria" panose="02040503050406030204" pitchFamily="18" charset="0"/>
                </a:rPr>
                <a:t> voltage levels</a:t>
              </a:r>
            </a:p>
          </p:txBody>
        </p:sp>
        <p:cxnSp>
          <p:nvCxnSpPr>
            <p:cNvPr id="7" name="Straight Arrow Connector 6">
              <a:extLst>
                <a:ext uri="{FF2B5EF4-FFF2-40B4-BE49-F238E27FC236}">
                  <a16:creationId xmlns:a16="http://schemas.microsoft.com/office/drawing/2014/main" id="{FA78DC41-B171-1F59-844F-28F1640FBC82}"/>
                </a:ext>
              </a:extLst>
            </p:cNvPr>
            <p:cNvCxnSpPr/>
            <p:nvPr/>
          </p:nvCxnSpPr>
          <p:spPr>
            <a:xfrm flipH="1">
              <a:off x="5219373" y="1209381"/>
              <a:ext cx="1009650" cy="0"/>
            </a:xfrm>
            <a:prstGeom prst="straightConnector1">
              <a:avLst/>
            </a:prstGeom>
            <a:ln w="38100">
              <a:solidFill>
                <a:srgbClr val="DE5F65"/>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4D98742-19DD-4690-4EA5-19DEEE0A05E7}"/>
                </a:ext>
              </a:extLst>
            </p:cNvPr>
            <p:cNvCxnSpPr>
              <a:cxnSpLocks/>
            </p:cNvCxnSpPr>
            <p:nvPr/>
          </p:nvCxnSpPr>
          <p:spPr>
            <a:xfrm flipH="1">
              <a:off x="5219373" y="1467005"/>
              <a:ext cx="995703" cy="236065"/>
            </a:xfrm>
            <a:prstGeom prst="straightConnector1">
              <a:avLst/>
            </a:prstGeom>
            <a:ln w="38100">
              <a:solidFill>
                <a:srgbClr val="F9944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F619300-1705-EFC9-6731-4400BDA391C5}"/>
                </a:ext>
              </a:extLst>
            </p:cNvPr>
            <p:cNvCxnSpPr>
              <a:cxnSpLocks/>
            </p:cNvCxnSpPr>
            <p:nvPr/>
          </p:nvCxnSpPr>
          <p:spPr>
            <a:xfrm flipH="1">
              <a:off x="5205426" y="1746001"/>
              <a:ext cx="1009650" cy="493269"/>
            </a:xfrm>
            <a:prstGeom prst="straightConnector1">
              <a:avLst/>
            </a:prstGeom>
            <a:ln w="38100">
              <a:solidFill>
                <a:srgbClr val="FBD523"/>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2844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14"/>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8" grpId="0" animBg="1"/>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1DAF10B2-6571-5A4E-B3FB-A38CB7194DF3}"/>
              </a:ext>
            </a:extLst>
          </p:cNvPr>
          <p:cNvSpPr>
            <a:spLocks noGrp="1"/>
          </p:cNvSpPr>
          <p:nvPr>
            <p:ph type="title"/>
          </p:nvPr>
        </p:nvSpPr>
        <p:spPr>
          <a:xfrm>
            <a:off x="189560" y="0"/>
            <a:ext cx="8798061" cy="770467"/>
          </a:xfrm>
        </p:spPr>
        <p:txBody>
          <a:bodyPr>
            <a:normAutofit/>
          </a:bodyPr>
          <a:lstStyle/>
          <a:p>
            <a:r>
              <a:rPr lang="en-US" sz="2800" dirty="0" err="1"/>
              <a:t>Wordline</a:t>
            </a:r>
            <a:r>
              <a:rPr lang="en-US" sz="2800" dirty="0"/>
              <a:t> Voltage’s Effect on DRAM Refresh</a:t>
            </a:r>
          </a:p>
        </p:txBody>
      </p:sp>
      <p:grpSp>
        <p:nvGrpSpPr>
          <p:cNvPr id="20" name="Group 19">
            <a:extLst>
              <a:ext uri="{FF2B5EF4-FFF2-40B4-BE49-F238E27FC236}">
                <a16:creationId xmlns:a16="http://schemas.microsoft.com/office/drawing/2014/main" id="{315E1AE6-C359-B76E-3E4E-CBB690B687D8}"/>
              </a:ext>
            </a:extLst>
          </p:cNvPr>
          <p:cNvGrpSpPr/>
          <p:nvPr/>
        </p:nvGrpSpPr>
        <p:grpSpPr>
          <a:xfrm>
            <a:off x="293721" y="3543387"/>
            <a:ext cx="8573145" cy="1298805"/>
            <a:chOff x="1643281" y="4277223"/>
            <a:chExt cx="6877535" cy="2193548"/>
          </a:xfrm>
        </p:grpSpPr>
        <p:sp>
          <p:nvSpPr>
            <p:cNvPr id="21" name="Rounded Rectangle 20">
              <a:extLst>
                <a:ext uri="{FF2B5EF4-FFF2-40B4-BE49-F238E27FC236}">
                  <a16:creationId xmlns:a16="http://schemas.microsoft.com/office/drawing/2014/main" id="{4EA18F79-8524-A1F2-EAEA-B2E8C35C0B81}"/>
                </a:ext>
              </a:extLst>
            </p:cNvPr>
            <p:cNvSpPr/>
            <p:nvPr/>
          </p:nvSpPr>
          <p:spPr>
            <a:xfrm>
              <a:off x="1643281" y="4277223"/>
              <a:ext cx="6864225" cy="2193548"/>
            </a:xfrm>
            <a:prstGeom prst="roundRect">
              <a:avLst>
                <a:gd name="adj" fmla="val 7357"/>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chemeClr val="tx1"/>
                </a:solidFill>
              </a:endParaRPr>
            </a:p>
          </p:txBody>
        </p:sp>
        <p:sp>
          <p:nvSpPr>
            <p:cNvPr id="23" name="Round Same Side Corner Rectangle 22">
              <a:extLst>
                <a:ext uri="{FF2B5EF4-FFF2-40B4-BE49-F238E27FC236}">
                  <a16:creationId xmlns:a16="http://schemas.microsoft.com/office/drawing/2014/main" id="{DE7CDD69-AC5B-454E-12F0-360854D9B872}"/>
                </a:ext>
              </a:extLst>
            </p:cNvPr>
            <p:cNvSpPr/>
            <p:nvPr/>
          </p:nvSpPr>
          <p:spPr>
            <a:xfrm>
              <a:off x="1643281" y="4277224"/>
              <a:ext cx="6864225" cy="369905"/>
            </a:xfrm>
            <a:prstGeom prst="round2SameRect">
              <a:avLst>
                <a:gd name="adj1" fmla="val 33688"/>
                <a:gd name="adj2" fmla="val 0"/>
              </a:avLst>
            </a:prstGeom>
            <a:solidFill>
              <a:srgbClr val="2D458A"/>
            </a:solid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algn="ctr"/>
              <a:r>
                <a:rPr lang="en-US" sz="1400" b="1" dirty="0">
                  <a:latin typeface="Cambria" panose="02040503050406030204" pitchFamily="18" charset="0"/>
                </a:rPr>
                <a:t>OBSERVATION 12</a:t>
              </a:r>
            </a:p>
          </p:txBody>
        </p:sp>
        <p:sp>
          <p:nvSpPr>
            <p:cNvPr id="24" name="TextBox 23">
              <a:extLst>
                <a:ext uri="{FF2B5EF4-FFF2-40B4-BE49-F238E27FC236}">
                  <a16:creationId xmlns:a16="http://schemas.microsoft.com/office/drawing/2014/main" id="{F0D276EA-09A3-5F7E-23D3-AE86174CA055}"/>
                </a:ext>
              </a:extLst>
            </p:cNvPr>
            <p:cNvSpPr txBox="1"/>
            <p:nvPr/>
          </p:nvSpPr>
          <p:spPr>
            <a:xfrm>
              <a:off x="1656591" y="4968443"/>
              <a:ext cx="6864225" cy="1195547"/>
            </a:xfrm>
            <a:prstGeom prst="rect">
              <a:avLst/>
            </a:prstGeom>
            <a:noFill/>
          </p:spPr>
          <p:txBody>
            <a:bodyPr wrap="square" lIns="180000" rtlCol="0">
              <a:spAutoFit/>
            </a:bodyPr>
            <a:lstStyle/>
            <a:p>
              <a:pPr algn="ctr"/>
              <a:r>
                <a:rPr lang="en-US" sz="2000" b="1" dirty="0">
                  <a:solidFill>
                    <a:srgbClr val="C00000"/>
                  </a:solidFill>
                  <a:latin typeface="Cambria"/>
                  <a:ea typeface="Cambria"/>
                </a:rPr>
                <a:t>More DRAM cells </a:t>
              </a:r>
              <a:r>
                <a:rPr lang="en-US" sz="2000" dirty="0">
                  <a:latin typeface="Cambria"/>
                  <a:ea typeface="Cambria"/>
                </a:rPr>
                <a:t>tend to experience </a:t>
              </a:r>
              <a:r>
                <a:rPr lang="en-US" sz="2000" b="1" dirty="0">
                  <a:latin typeface="Cambria"/>
                  <a:ea typeface="Cambria"/>
                </a:rPr>
                <a:t>data retention bit flips </a:t>
              </a:r>
            </a:p>
            <a:p>
              <a:pPr algn="ctr"/>
              <a:r>
                <a:rPr lang="en-US" sz="2000" dirty="0">
                  <a:latin typeface="Cambria"/>
                  <a:ea typeface="Cambria"/>
                </a:rPr>
                <a:t>when </a:t>
              </a:r>
              <a:r>
                <a:rPr lang="en-US" sz="2000" b="1" dirty="0" err="1">
                  <a:solidFill>
                    <a:srgbClr val="00B050"/>
                  </a:solidFill>
                  <a:latin typeface="Cambria"/>
                  <a:ea typeface="Cambria"/>
                </a:rPr>
                <a:t>wordline</a:t>
              </a:r>
              <a:r>
                <a:rPr lang="en-US" sz="2000" b="1" dirty="0">
                  <a:solidFill>
                    <a:srgbClr val="00B050"/>
                  </a:solidFill>
                  <a:latin typeface="Cambria"/>
                  <a:ea typeface="Cambria"/>
                </a:rPr>
                <a:t> voltage is reduced</a:t>
              </a:r>
            </a:p>
          </p:txBody>
        </p:sp>
      </p:grpSp>
      <p:pic>
        <p:nvPicPr>
          <p:cNvPr id="4" name="Picture 3">
            <a:extLst>
              <a:ext uri="{FF2B5EF4-FFF2-40B4-BE49-F238E27FC236}">
                <a16:creationId xmlns:a16="http://schemas.microsoft.com/office/drawing/2014/main" id="{D3269EC8-129C-8C7B-3E17-AB2D2C55CF0E}"/>
              </a:ext>
            </a:extLst>
          </p:cNvPr>
          <p:cNvPicPr>
            <a:picLocks noChangeAspect="1"/>
          </p:cNvPicPr>
          <p:nvPr/>
        </p:nvPicPr>
        <p:blipFill rotWithShape="1">
          <a:blip r:embed="rId3">
            <a:extLst>
              <a:ext uri="{28A0092B-C50C-407E-A947-70E740481C1C}">
                <a14:useLocalDpi xmlns:a14="http://schemas.microsoft.com/office/drawing/2010/main" val="0"/>
              </a:ext>
            </a:extLst>
          </a:blip>
          <a:srcRect l="337" t="6869" r="2812" b="46545"/>
          <a:stretch/>
        </p:blipFill>
        <p:spPr>
          <a:xfrm>
            <a:off x="26581" y="908072"/>
            <a:ext cx="9090838" cy="2497710"/>
          </a:xfrm>
          <a:prstGeom prst="rect">
            <a:avLst/>
          </a:prstGeom>
        </p:spPr>
      </p:pic>
      <p:grpSp>
        <p:nvGrpSpPr>
          <p:cNvPr id="8" name="Group 7">
            <a:extLst>
              <a:ext uri="{FF2B5EF4-FFF2-40B4-BE49-F238E27FC236}">
                <a16:creationId xmlns:a16="http://schemas.microsoft.com/office/drawing/2014/main" id="{2832A5B5-86D1-5A07-C2D2-1CC38A12D42E}"/>
              </a:ext>
            </a:extLst>
          </p:cNvPr>
          <p:cNvGrpSpPr/>
          <p:nvPr/>
        </p:nvGrpSpPr>
        <p:grpSpPr>
          <a:xfrm>
            <a:off x="285425" y="5032442"/>
            <a:ext cx="8573145" cy="1298805"/>
            <a:chOff x="1643281" y="4277223"/>
            <a:chExt cx="6877535" cy="2193548"/>
          </a:xfrm>
        </p:grpSpPr>
        <p:sp>
          <p:nvSpPr>
            <p:cNvPr id="9" name="Rounded Rectangle 8">
              <a:extLst>
                <a:ext uri="{FF2B5EF4-FFF2-40B4-BE49-F238E27FC236}">
                  <a16:creationId xmlns:a16="http://schemas.microsoft.com/office/drawing/2014/main" id="{E43FABA7-66A3-827F-46CC-23A8F3D910EB}"/>
                </a:ext>
              </a:extLst>
            </p:cNvPr>
            <p:cNvSpPr/>
            <p:nvPr/>
          </p:nvSpPr>
          <p:spPr>
            <a:xfrm>
              <a:off x="1643281" y="4277223"/>
              <a:ext cx="6864225" cy="2193548"/>
            </a:xfrm>
            <a:prstGeom prst="roundRect">
              <a:avLst>
                <a:gd name="adj" fmla="val 7357"/>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chemeClr val="tx1"/>
                </a:solidFill>
              </a:endParaRPr>
            </a:p>
          </p:txBody>
        </p:sp>
        <p:sp>
          <p:nvSpPr>
            <p:cNvPr id="10" name="Round Same Side Corner Rectangle 9">
              <a:extLst>
                <a:ext uri="{FF2B5EF4-FFF2-40B4-BE49-F238E27FC236}">
                  <a16:creationId xmlns:a16="http://schemas.microsoft.com/office/drawing/2014/main" id="{09A4EE79-E47B-52F0-F227-36B87B9E5091}"/>
                </a:ext>
              </a:extLst>
            </p:cNvPr>
            <p:cNvSpPr/>
            <p:nvPr/>
          </p:nvSpPr>
          <p:spPr>
            <a:xfrm>
              <a:off x="1643281" y="4277224"/>
              <a:ext cx="6864225" cy="369905"/>
            </a:xfrm>
            <a:prstGeom prst="round2SameRect">
              <a:avLst>
                <a:gd name="adj1" fmla="val 33688"/>
                <a:gd name="adj2" fmla="val 0"/>
              </a:avLst>
            </a:prstGeom>
            <a:solidFill>
              <a:srgbClr val="2D458A"/>
            </a:solid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algn="ctr"/>
              <a:r>
                <a:rPr lang="en-US" sz="1400" b="1" dirty="0">
                  <a:latin typeface="Cambria" panose="02040503050406030204" pitchFamily="18" charset="0"/>
                </a:rPr>
                <a:t>OBSERVATION 13</a:t>
              </a:r>
            </a:p>
          </p:txBody>
        </p:sp>
        <p:sp>
          <p:nvSpPr>
            <p:cNvPr id="11" name="TextBox 10">
              <a:extLst>
                <a:ext uri="{FF2B5EF4-FFF2-40B4-BE49-F238E27FC236}">
                  <a16:creationId xmlns:a16="http://schemas.microsoft.com/office/drawing/2014/main" id="{CA6E54AA-A74A-3DD3-5569-A46546A79694}"/>
                </a:ext>
              </a:extLst>
            </p:cNvPr>
            <p:cNvSpPr txBox="1"/>
            <p:nvPr/>
          </p:nvSpPr>
          <p:spPr>
            <a:xfrm>
              <a:off x="1656591" y="4968443"/>
              <a:ext cx="6864225" cy="1195546"/>
            </a:xfrm>
            <a:prstGeom prst="rect">
              <a:avLst/>
            </a:prstGeom>
            <a:noFill/>
          </p:spPr>
          <p:txBody>
            <a:bodyPr wrap="square" lIns="180000" rtlCol="0">
              <a:spAutoFit/>
            </a:bodyPr>
            <a:lstStyle/>
            <a:p>
              <a:pPr algn="ctr"/>
              <a:r>
                <a:rPr lang="en-US" sz="2000" b="1" dirty="0">
                  <a:solidFill>
                    <a:srgbClr val="C00000"/>
                  </a:solidFill>
                  <a:latin typeface="Cambria"/>
                  <a:ea typeface="Cambria"/>
                </a:rPr>
                <a:t>216 out of 272 </a:t>
              </a:r>
              <a:r>
                <a:rPr lang="en-US" sz="2000" dirty="0">
                  <a:latin typeface="Cambria"/>
                  <a:ea typeface="Cambria"/>
                </a:rPr>
                <a:t>DRAM chips</a:t>
              </a:r>
              <a:r>
                <a:rPr lang="en-US" sz="2000" b="1" dirty="0">
                  <a:solidFill>
                    <a:srgbClr val="C00000"/>
                  </a:solidFill>
                  <a:latin typeface="Cambria"/>
                  <a:ea typeface="Cambria"/>
                </a:rPr>
                <a:t> </a:t>
              </a:r>
              <a:r>
                <a:rPr lang="en-US" sz="2000" b="1" dirty="0">
                  <a:solidFill>
                    <a:srgbClr val="00B050"/>
                  </a:solidFill>
                  <a:latin typeface="Cambria" panose="02040503050406030204" pitchFamily="18" charset="0"/>
                </a:rPr>
                <a:t>reliably operate </a:t>
              </a:r>
              <a:r>
                <a:rPr lang="en-US" sz="2000" dirty="0">
                  <a:latin typeface="Cambria" panose="02040503050406030204" pitchFamily="18" charset="0"/>
                </a:rPr>
                <a:t>using </a:t>
              </a:r>
              <a:r>
                <a:rPr lang="en-US" sz="2000" b="1" dirty="0">
                  <a:solidFill>
                    <a:srgbClr val="C00000"/>
                  </a:solidFill>
                  <a:latin typeface="Cambria" panose="02040503050406030204" pitchFamily="18" charset="0"/>
                </a:rPr>
                <a:t>nominal refresh rate</a:t>
              </a:r>
              <a:br>
                <a:rPr lang="en-US" sz="2000" b="1" dirty="0">
                  <a:solidFill>
                    <a:srgbClr val="2F5597"/>
                  </a:solidFill>
                  <a:latin typeface="Cambria" panose="02040503050406030204" pitchFamily="18" charset="0"/>
                </a:rPr>
              </a:br>
              <a:r>
                <a:rPr lang="en-US" sz="2000" dirty="0">
                  <a:latin typeface="Cambria" panose="02040503050406030204" pitchFamily="18" charset="0"/>
                </a:rPr>
                <a:t>due to the </a:t>
              </a:r>
              <a:r>
                <a:rPr lang="en-US" sz="2000" b="1" dirty="0">
                  <a:latin typeface="Cambria" panose="02040503050406030204" pitchFamily="18" charset="0"/>
                </a:rPr>
                <a:t>built-in safety margins </a:t>
              </a:r>
              <a:r>
                <a:rPr lang="en-US" sz="2000" dirty="0">
                  <a:latin typeface="Cambria" panose="02040503050406030204" pitchFamily="18" charset="0"/>
                </a:rPr>
                <a:t>(</a:t>
              </a:r>
              <a:r>
                <a:rPr lang="en-US" sz="2000" dirty="0" err="1">
                  <a:latin typeface="Cambria" panose="02040503050406030204" pitchFamily="18" charset="0"/>
                </a:rPr>
                <a:t>guardbands</a:t>
              </a:r>
              <a:r>
                <a:rPr lang="en-US" sz="2000" dirty="0">
                  <a:latin typeface="Cambria" panose="02040503050406030204" pitchFamily="18" charset="0"/>
                </a:rPr>
                <a:t>)</a:t>
              </a:r>
            </a:p>
          </p:txBody>
        </p:sp>
      </p:grpSp>
    </p:spTree>
    <p:extLst>
      <p:ext uri="{BB962C8B-B14F-4D97-AF65-F5344CB8AC3E}">
        <p14:creationId xmlns:p14="http://schemas.microsoft.com/office/powerpoint/2010/main" val="424341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A1EBA-FE02-B363-1273-48C9727CDEFA}"/>
              </a:ext>
            </a:extLst>
          </p:cNvPr>
          <p:cNvSpPr>
            <a:spLocks noGrp="1"/>
          </p:cNvSpPr>
          <p:nvPr>
            <p:ph type="title"/>
          </p:nvPr>
        </p:nvSpPr>
        <p:spPr/>
        <p:txBody>
          <a:bodyPr/>
          <a:lstStyle/>
          <a:p>
            <a:r>
              <a:rPr lang="en-US" dirty="0"/>
              <a:t>Spatial Distribution of Data Retention Bit Flips</a:t>
            </a:r>
          </a:p>
        </p:txBody>
      </p:sp>
      <p:sp>
        <p:nvSpPr>
          <p:cNvPr id="6" name="Content Placeholder 5">
            <a:extLst>
              <a:ext uri="{FF2B5EF4-FFF2-40B4-BE49-F238E27FC236}">
                <a16:creationId xmlns:a16="http://schemas.microsoft.com/office/drawing/2014/main" id="{35D6DE50-C855-9294-CFB5-134C6C6C0F8A}"/>
              </a:ext>
            </a:extLst>
          </p:cNvPr>
          <p:cNvSpPr>
            <a:spLocks noGrp="1"/>
          </p:cNvSpPr>
          <p:nvPr>
            <p:ph idx="1"/>
          </p:nvPr>
        </p:nvSpPr>
        <p:spPr/>
        <p:txBody>
          <a:bodyPr/>
          <a:lstStyle/>
          <a:p>
            <a:r>
              <a:rPr lang="en-US" dirty="0"/>
              <a:t>There are </a:t>
            </a:r>
            <a:r>
              <a:rPr lang="en-US" b="1" dirty="0">
                <a:solidFill>
                  <a:srgbClr val="00B050"/>
                </a:solidFill>
              </a:rPr>
              <a:t>no 64-bit words </a:t>
            </a:r>
            <a:r>
              <a:rPr lang="en-US" dirty="0"/>
              <a:t>with </a:t>
            </a:r>
            <a:r>
              <a:rPr lang="en-US" b="1" dirty="0"/>
              <a:t>more than one bit flip</a:t>
            </a:r>
          </a:p>
          <a:p>
            <a:endParaRPr lang="en-US" dirty="0"/>
          </a:p>
          <a:p>
            <a:endParaRPr lang="en-US" dirty="0"/>
          </a:p>
          <a:p>
            <a:endParaRPr lang="en-US" dirty="0"/>
          </a:p>
          <a:p>
            <a:r>
              <a:rPr lang="en-US" dirty="0"/>
              <a:t>A </a:t>
            </a:r>
            <a:r>
              <a:rPr lang="en-US" b="1" dirty="0">
                <a:solidFill>
                  <a:srgbClr val="00B050"/>
                </a:solidFill>
              </a:rPr>
              <a:t>small fraction</a:t>
            </a:r>
            <a:r>
              <a:rPr lang="en-US" dirty="0"/>
              <a:t> of DRAM rows contain </a:t>
            </a:r>
            <a:r>
              <a:rPr lang="en-US" b="1" dirty="0">
                <a:solidFill>
                  <a:srgbClr val="C00000"/>
                </a:solidFill>
              </a:rPr>
              <a:t>erroneous words</a:t>
            </a:r>
          </a:p>
        </p:txBody>
      </p:sp>
      <p:pic>
        <p:nvPicPr>
          <p:cNvPr id="19" name="Picture 18">
            <a:extLst>
              <a:ext uri="{FF2B5EF4-FFF2-40B4-BE49-F238E27FC236}">
                <a16:creationId xmlns:a16="http://schemas.microsoft.com/office/drawing/2014/main" id="{DF895256-BE9C-1150-CF97-BA9CB15F414B}"/>
              </a:ext>
            </a:extLst>
          </p:cNvPr>
          <p:cNvPicPr>
            <a:picLocks noChangeAspect="1"/>
          </p:cNvPicPr>
          <p:nvPr/>
        </p:nvPicPr>
        <p:blipFill rotWithShape="1">
          <a:blip r:embed="rId3">
            <a:extLst>
              <a:ext uri="{28A0092B-C50C-407E-A947-70E740481C1C}">
                <a14:useLocalDpi xmlns:a14="http://schemas.microsoft.com/office/drawing/2010/main" val="0"/>
              </a:ext>
            </a:extLst>
          </a:blip>
          <a:srcRect l="2417" t="6385" r="46382" b="7576"/>
          <a:stretch/>
        </p:blipFill>
        <p:spPr>
          <a:xfrm>
            <a:off x="1733266" y="3343518"/>
            <a:ext cx="5988334" cy="2614051"/>
          </a:xfrm>
          <a:prstGeom prst="rect">
            <a:avLst/>
          </a:prstGeom>
        </p:spPr>
      </p:pic>
      <p:sp>
        <p:nvSpPr>
          <p:cNvPr id="4" name="Rectangle 3">
            <a:extLst>
              <a:ext uri="{FF2B5EF4-FFF2-40B4-BE49-F238E27FC236}">
                <a16:creationId xmlns:a16="http://schemas.microsoft.com/office/drawing/2014/main" id="{A810A2FC-E0BB-4885-C166-3EAD63600F19}"/>
              </a:ext>
            </a:extLst>
          </p:cNvPr>
          <p:cNvSpPr/>
          <p:nvPr/>
        </p:nvSpPr>
        <p:spPr>
          <a:xfrm>
            <a:off x="1338072" y="3035299"/>
            <a:ext cx="982048" cy="3417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C83C728-3106-B4A5-4924-31A388B8A80A}"/>
              </a:ext>
            </a:extLst>
          </p:cNvPr>
          <p:cNvSpPr/>
          <p:nvPr/>
        </p:nvSpPr>
        <p:spPr>
          <a:xfrm>
            <a:off x="1555845" y="5589269"/>
            <a:ext cx="6165755" cy="6859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02AEAA8-B707-D88B-AC5A-E22297D3276C}"/>
              </a:ext>
            </a:extLst>
          </p:cNvPr>
          <p:cNvSpPr/>
          <p:nvPr/>
        </p:nvSpPr>
        <p:spPr>
          <a:xfrm>
            <a:off x="2489200" y="3035300"/>
            <a:ext cx="5551524" cy="368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C7926EC8-CC75-F041-F55C-249B30517533}"/>
              </a:ext>
            </a:extLst>
          </p:cNvPr>
          <p:cNvGrpSpPr/>
          <p:nvPr/>
        </p:nvGrpSpPr>
        <p:grpSpPr>
          <a:xfrm>
            <a:off x="283228" y="1266721"/>
            <a:ext cx="8573145" cy="1179299"/>
            <a:chOff x="1643281" y="4277223"/>
            <a:chExt cx="6877535" cy="1991715"/>
          </a:xfrm>
        </p:grpSpPr>
        <p:sp>
          <p:nvSpPr>
            <p:cNvPr id="20" name="Rounded Rectangle 19">
              <a:extLst>
                <a:ext uri="{FF2B5EF4-FFF2-40B4-BE49-F238E27FC236}">
                  <a16:creationId xmlns:a16="http://schemas.microsoft.com/office/drawing/2014/main" id="{8D7473A6-A8BB-3B39-EE12-CAB13A3E5433}"/>
                </a:ext>
              </a:extLst>
            </p:cNvPr>
            <p:cNvSpPr/>
            <p:nvPr/>
          </p:nvSpPr>
          <p:spPr>
            <a:xfrm>
              <a:off x="1643281" y="4277223"/>
              <a:ext cx="6864225" cy="1991715"/>
            </a:xfrm>
            <a:prstGeom prst="roundRect">
              <a:avLst>
                <a:gd name="adj" fmla="val 7357"/>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chemeClr val="tx1"/>
                </a:solidFill>
              </a:endParaRPr>
            </a:p>
          </p:txBody>
        </p:sp>
        <p:sp>
          <p:nvSpPr>
            <p:cNvPr id="21" name="Round Same Side Corner Rectangle 20">
              <a:extLst>
                <a:ext uri="{FF2B5EF4-FFF2-40B4-BE49-F238E27FC236}">
                  <a16:creationId xmlns:a16="http://schemas.microsoft.com/office/drawing/2014/main" id="{87ACEE52-A915-141E-5773-63DC7E6D7720}"/>
                </a:ext>
              </a:extLst>
            </p:cNvPr>
            <p:cNvSpPr/>
            <p:nvPr/>
          </p:nvSpPr>
          <p:spPr>
            <a:xfrm>
              <a:off x="1643281" y="4277224"/>
              <a:ext cx="6864225" cy="369905"/>
            </a:xfrm>
            <a:prstGeom prst="round2SameRect">
              <a:avLst>
                <a:gd name="adj1" fmla="val 33688"/>
                <a:gd name="adj2" fmla="val 0"/>
              </a:avLst>
            </a:prstGeom>
            <a:solidFill>
              <a:srgbClr val="2D458A"/>
            </a:solid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algn="ctr"/>
              <a:r>
                <a:rPr lang="en-US" sz="1400" b="1" dirty="0">
                  <a:latin typeface="Cambria" panose="02040503050406030204" pitchFamily="18" charset="0"/>
                </a:rPr>
                <a:t>OBSERVATION 14</a:t>
              </a:r>
            </a:p>
          </p:txBody>
        </p:sp>
        <p:sp>
          <p:nvSpPr>
            <p:cNvPr id="22" name="TextBox 21">
              <a:extLst>
                <a:ext uri="{FF2B5EF4-FFF2-40B4-BE49-F238E27FC236}">
                  <a16:creationId xmlns:a16="http://schemas.microsoft.com/office/drawing/2014/main" id="{A039A192-8810-3A2B-095F-917847A89493}"/>
                </a:ext>
              </a:extLst>
            </p:cNvPr>
            <p:cNvSpPr txBox="1"/>
            <p:nvPr/>
          </p:nvSpPr>
          <p:spPr>
            <a:xfrm>
              <a:off x="1656591" y="4811803"/>
              <a:ext cx="6864225" cy="1195547"/>
            </a:xfrm>
            <a:prstGeom prst="rect">
              <a:avLst/>
            </a:prstGeom>
            <a:noFill/>
          </p:spPr>
          <p:txBody>
            <a:bodyPr wrap="square" lIns="180000" rtlCol="0">
              <a:spAutoFit/>
            </a:bodyPr>
            <a:lstStyle/>
            <a:p>
              <a:pPr algn="ctr"/>
              <a:r>
                <a:rPr lang="en-US" sz="2000" dirty="0">
                  <a:latin typeface="Cambria"/>
                  <a:ea typeface="Cambria"/>
                </a:rPr>
                <a:t>Data retention errors </a:t>
              </a:r>
              <a:r>
                <a:rPr lang="en-US" sz="2000" b="1" dirty="0">
                  <a:solidFill>
                    <a:srgbClr val="00B050"/>
                  </a:solidFill>
                  <a:latin typeface="Cambria"/>
                  <a:ea typeface="Cambria"/>
                </a:rPr>
                <a:t>can be avoided </a:t>
              </a:r>
              <a:r>
                <a:rPr lang="en-US" sz="2000" dirty="0">
                  <a:latin typeface="Cambria"/>
                  <a:ea typeface="Cambria"/>
                </a:rPr>
                <a:t>using </a:t>
              </a:r>
              <a:r>
                <a:rPr lang="en-US" sz="2000" b="1" dirty="0">
                  <a:solidFill>
                    <a:srgbClr val="C00000"/>
                  </a:solidFill>
                  <a:latin typeface="Cambria"/>
                  <a:ea typeface="Cambria"/>
                </a:rPr>
                <a:t>single error correcting codes</a:t>
              </a:r>
              <a:r>
                <a:rPr lang="en-US" sz="2000" dirty="0">
                  <a:solidFill>
                    <a:srgbClr val="C00000"/>
                  </a:solidFill>
                  <a:latin typeface="Cambria"/>
                  <a:ea typeface="Cambria"/>
                </a:rPr>
                <a:t> </a:t>
              </a:r>
              <a:r>
                <a:rPr lang="en-US" sz="2000" dirty="0">
                  <a:latin typeface="Cambria"/>
                  <a:ea typeface="Cambria"/>
                </a:rPr>
                <a:t>at the smallest refresh</a:t>
              </a:r>
              <a:r>
                <a:rPr lang="en-US" sz="2000" b="1" dirty="0">
                  <a:latin typeface="Cambria"/>
                  <a:ea typeface="Cambria"/>
                </a:rPr>
                <a:t> </a:t>
              </a:r>
              <a:r>
                <a:rPr lang="en-US" sz="2000" dirty="0">
                  <a:latin typeface="Cambria"/>
                  <a:ea typeface="Cambria"/>
                </a:rPr>
                <a:t>window that yields </a:t>
              </a:r>
              <a:r>
                <a:rPr lang="en-US" sz="2000" i="1" dirty="0">
                  <a:latin typeface="Cambria"/>
                  <a:ea typeface="Cambria"/>
                </a:rPr>
                <a:t>non-zero</a:t>
              </a:r>
              <a:r>
                <a:rPr lang="en-US" sz="2000" dirty="0">
                  <a:latin typeface="Cambria"/>
                  <a:ea typeface="Cambria"/>
                </a:rPr>
                <a:t> bit error rate</a:t>
              </a:r>
            </a:p>
          </p:txBody>
        </p:sp>
      </p:grpSp>
      <p:sp>
        <p:nvSpPr>
          <p:cNvPr id="5" name="TextBox 4">
            <a:extLst>
              <a:ext uri="{FF2B5EF4-FFF2-40B4-BE49-F238E27FC236}">
                <a16:creationId xmlns:a16="http://schemas.microsoft.com/office/drawing/2014/main" id="{301F5190-DD0E-93B7-02A0-6BF1E5B46333}"/>
              </a:ext>
            </a:extLst>
          </p:cNvPr>
          <p:cNvSpPr txBox="1"/>
          <p:nvPr/>
        </p:nvSpPr>
        <p:spPr>
          <a:xfrm rot="16200000">
            <a:off x="409555" y="4414325"/>
            <a:ext cx="2510944" cy="369332"/>
          </a:xfrm>
          <a:prstGeom prst="rect">
            <a:avLst/>
          </a:prstGeom>
          <a:noFill/>
        </p:spPr>
        <p:txBody>
          <a:bodyPr wrap="none" rtlCol="0">
            <a:spAutoFit/>
          </a:bodyPr>
          <a:lstStyle/>
          <a:p>
            <a:r>
              <a:rPr lang="en-US" dirty="0">
                <a:latin typeface="Cambria" panose="02040503050406030204" pitchFamily="18" charset="0"/>
              </a:rPr>
              <a:t>Fraction of DRAM Rows</a:t>
            </a:r>
          </a:p>
        </p:txBody>
      </p:sp>
      <p:sp>
        <p:nvSpPr>
          <p:cNvPr id="13" name="TextBox 12">
            <a:extLst>
              <a:ext uri="{FF2B5EF4-FFF2-40B4-BE49-F238E27FC236}">
                <a16:creationId xmlns:a16="http://schemas.microsoft.com/office/drawing/2014/main" id="{86B3F5CC-D136-0941-B207-98ED2DD6951D}"/>
              </a:ext>
            </a:extLst>
          </p:cNvPr>
          <p:cNvSpPr txBox="1"/>
          <p:nvPr/>
        </p:nvSpPr>
        <p:spPr>
          <a:xfrm>
            <a:off x="2418550" y="5892384"/>
            <a:ext cx="5278789" cy="369332"/>
          </a:xfrm>
          <a:prstGeom prst="rect">
            <a:avLst/>
          </a:prstGeom>
          <a:noFill/>
        </p:spPr>
        <p:txBody>
          <a:bodyPr wrap="square" rtlCol="0">
            <a:spAutoFit/>
          </a:bodyPr>
          <a:lstStyle/>
          <a:p>
            <a:pPr algn="ctr"/>
            <a:r>
              <a:rPr lang="en-US" dirty="0">
                <a:latin typeface="Cambria" panose="02040503050406030204" pitchFamily="18" charset="0"/>
              </a:rPr>
              <a:t>Number of 64-bit data words with one bit flip</a:t>
            </a:r>
          </a:p>
        </p:txBody>
      </p:sp>
    </p:spTree>
    <p:extLst>
      <p:ext uri="{BB962C8B-B14F-4D97-AF65-F5344CB8AC3E}">
        <p14:creationId xmlns:p14="http://schemas.microsoft.com/office/powerpoint/2010/main" val="270176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4" grpId="0" animBg="1"/>
      <p:bldP spid="17" grpId="0" animBg="1"/>
      <p:bldP spid="5" grpId="0"/>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A1EBA-FE02-B363-1273-48C9727CDEFA}"/>
              </a:ext>
            </a:extLst>
          </p:cNvPr>
          <p:cNvSpPr>
            <a:spLocks noGrp="1"/>
          </p:cNvSpPr>
          <p:nvPr>
            <p:ph type="title"/>
          </p:nvPr>
        </p:nvSpPr>
        <p:spPr/>
        <p:txBody>
          <a:bodyPr/>
          <a:lstStyle/>
          <a:p>
            <a:r>
              <a:rPr lang="en-US" dirty="0"/>
              <a:t>Spatial Distribution of Data Retention Bit Flips</a:t>
            </a:r>
          </a:p>
        </p:txBody>
      </p:sp>
      <p:sp>
        <p:nvSpPr>
          <p:cNvPr id="6" name="Content Placeholder 5">
            <a:extLst>
              <a:ext uri="{FF2B5EF4-FFF2-40B4-BE49-F238E27FC236}">
                <a16:creationId xmlns:a16="http://schemas.microsoft.com/office/drawing/2014/main" id="{35D6DE50-C855-9294-CFB5-134C6C6C0F8A}"/>
              </a:ext>
            </a:extLst>
          </p:cNvPr>
          <p:cNvSpPr>
            <a:spLocks noGrp="1"/>
          </p:cNvSpPr>
          <p:nvPr>
            <p:ph idx="1"/>
          </p:nvPr>
        </p:nvSpPr>
        <p:spPr/>
        <p:txBody>
          <a:bodyPr/>
          <a:lstStyle/>
          <a:p>
            <a:r>
              <a:rPr lang="en-US" dirty="0"/>
              <a:t>There are </a:t>
            </a:r>
            <a:r>
              <a:rPr lang="en-US" b="1" dirty="0">
                <a:solidFill>
                  <a:srgbClr val="00B050"/>
                </a:solidFill>
              </a:rPr>
              <a:t>no 64-bit words </a:t>
            </a:r>
            <a:r>
              <a:rPr lang="en-US" dirty="0"/>
              <a:t>with </a:t>
            </a:r>
            <a:r>
              <a:rPr lang="en-US" b="1" dirty="0"/>
              <a:t>more than one bit flip</a:t>
            </a:r>
          </a:p>
          <a:p>
            <a:endParaRPr lang="en-US" dirty="0"/>
          </a:p>
          <a:p>
            <a:endParaRPr lang="en-US" dirty="0"/>
          </a:p>
          <a:p>
            <a:endParaRPr lang="en-US" dirty="0"/>
          </a:p>
          <a:p>
            <a:r>
              <a:rPr lang="en-US" dirty="0"/>
              <a:t>A </a:t>
            </a:r>
            <a:r>
              <a:rPr lang="en-US" b="1" dirty="0">
                <a:solidFill>
                  <a:srgbClr val="00B050"/>
                </a:solidFill>
              </a:rPr>
              <a:t>small fraction</a:t>
            </a:r>
            <a:r>
              <a:rPr lang="en-US" dirty="0"/>
              <a:t> of DRAM rows contain </a:t>
            </a:r>
            <a:r>
              <a:rPr lang="en-US" b="1" dirty="0">
                <a:solidFill>
                  <a:srgbClr val="C00000"/>
                </a:solidFill>
              </a:rPr>
              <a:t>erroneous words</a:t>
            </a:r>
          </a:p>
        </p:txBody>
      </p:sp>
      <p:pic>
        <p:nvPicPr>
          <p:cNvPr id="7" name="Picture 6">
            <a:extLst>
              <a:ext uri="{FF2B5EF4-FFF2-40B4-BE49-F238E27FC236}">
                <a16:creationId xmlns:a16="http://schemas.microsoft.com/office/drawing/2014/main" id="{70D6932B-A60C-D306-54E4-B4B3BF48F3D8}"/>
              </a:ext>
            </a:extLst>
          </p:cNvPr>
          <p:cNvPicPr>
            <a:picLocks noChangeAspect="1"/>
          </p:cNvPicPr>
          <p:nvPr/>
        </p:nvPicPr>
        <p:blipFill rotWithShape="1">
          <a:blip r:embed="rId3">
            <a:extLst>
              <a:ext uri="{28A0092B-C50C-407E-A947-70E740481C1C}">
                <a14:useLocalDpi xmlns:a14="http://schemas.microsoft.com/office/drawing/2010/main" val="0"/>
              </a:ext>
            </a:extLst>
          </a:blip>
          <a:srcRect l="-484" r="-804"/>
          <a:stretch/>
        </p:blipFill>
        <p:spPr>
          <a:xfrm>
            <a:off x="308549" y="3017939"/>
            <a:ext cx="8412372" cy="2153637"/>
          </a:xfrm>
          <a:prstGeom prst="rect">
            <a:avLst/>
          </a:prstGeom>
        </p:spPr>
      </p:pic>
      <p:grpSp>
        <p:nvGrpSpPr>
          <p:cNvPr id="13" name="Group 12">
            <a:extLst>
              <a:ext uri="{FF2B5EF4-FFF2-40B4-BE49-F238E27FC236}">
                <a16:creationId xmlns:a16="http://schemas.microsoft.com/office/drawing/2014/main" id="{62F114F3-A33B-3F72-85D9-D5CFFE2526DD}"/>
              </a:ext>
            </a:extLst>
          </p:cNvPr>
          <p:cNvGrpSpPr/>
          <p:nvPr/>
        </p:nvGrpSpPr>
        <p:grpSpPr>
          <a:xfrm>
            <a:off x="199365" y="5233802"/>
            <a:ext cx="8699709" cy="1144138"/>
            <a:chOff x="1562696" y="4277224"/>
            <a:chExt cx="6979067" cy="1932332"/>
          </a:xfrm>
        </p:grpSpPr>
        <p:sp>
          <p:nvSpPr>
            <p:cNvPr id="14" name="Rounded Rectangle 13">
              <a:extLst>
                <a:ext uri="{FF2B5EF4-FFF2-40B4-BE49-F238E27FC236}">
                  <a16:creationId xmlns:a16="http://schemas.microsoft.com/office/drawing/2014/main" id="{C6FF913B-9EB1-FF99-2BE2-31318BFB3785}"/>
                </a:ext>
              </a:extLst>
            </p:cNvPr>
            <p:cNvSpPr/>
            <p:nvPr/>
          </p:nvSpPr>
          <p:spPr>
            <a:xfrm>
              <a:off x="1643281" y="4277225"/>
              <a:ext cx="6864225" cy="1932331"/>
            </a:xfrm>
            <a:prstGeom prst="roundRect">
              <a:avLst>
                <a:gd name="adj" fmla="val 7357"/>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chemeClr val="tx1"/>
                </a:solidFill>
              </a:endParaRPr>
            </a:p>
          </p:txBody>
        </p:sp>
        <p:sp>
          <p:nvSpPr>
            <p:cNvPr id="15" name="Round Same Side Corner Rectangle 14">
              <a:extLst>
                <a:ext uri="{FF2B5EF4-FFF2-40B4-BE49-F238E27FC236}">
                  <a16:creationId xmlns:a16="http://schemas.microsoft.com/office/drawing/2014/main" id="{DF2BC994-907F-E10E-7A17-4A7A6653F480}"/>
                </a:ext>
              </a:extLst>
            </p:cNvPr>
            <p:cNvSpPr/>
            <p:nvPr/>
          </p:nvSpPr>
          <p:spPr>
            <a:xfrm>
              <a:off x="1643281" y="4277224"/>
              <a:ext cx="6864225" cy="369905"/>
            </a:xfrm>
            <a:prstGeom prst="round2SameRect">
              <a:avLst>
                <a:gd name="adj1" fmla="val 33688"/>
                <a:gd name="adj2" fmla="val 0"/>
              </a:avLst>
            </a:prstGeom>
            <a:solidFill>
              <a:srgbClr val="2D458A"/>
            </a:solid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algn="ctr"/>
              <a:r>
                <a:rPr lang="en-US" sz="1400" b="1" dirty="0">
                  <a:latin typeface="Cambria" panose="02040503050406030204" pitchFamily="18" charset="0"/>
                </a:rPr>
                <a:t>OBSERVATION 15</a:t>
              </a:r>
            </a:p>
          </p:txBody>
        </p:sp>
        <p:sp>
          <p:nvSpPr>
            <p:cNvPr id="16" name="TextBox 15">
              <a:extLst>
                <a:ext uri="{FF2B5EF4-FFF2-40B4-BE49-F238E27FC236}">
                  <a16:creationId xmlns:a16="http://schemas.microsoft.com/office/drawing/2014/main" id="{4AEFE7DC-3C24-A23C-3A18-0EA30283DFC3}"/>
                </a:ext>
              </a:extLst>
            </p:cNvPr>
            <p:cNvSpPr txBox="1"/>
            <p:nvPr/>
          </p:nvSpPr>
          <p:spPr>
            <a:xfrm>
              <a:off x="1562696" y="4811802"/>
              <a:ext cx="6979067" cy="1195547"/>
            </a:xfrm>
            <a:prstGeom prst="rect">
              <a:avLst/>
            </a:prstGeom>
            <a:noFill/>
          </p:spPr>
          <p:txBody>
            <a:bodyPr wrap="square" lIns="180000" rtlCol="0">
              <a:spAutoFit/>
            </a:bodyPr>
            <a:lstStyle/>
            <a:p>
              <a:pPr algn="ctr"/>
              <a:r>
                <a:rPr lang="en-US" sz="2000" b="1" dirty="0">
                  <a:solidFill>
                    <a:srgbClr val="00B050"/>
                  </a:solidFill>
                  <a:latin typeface="Cambria"/>
                  <a:ea typeface="Cambria"/>
                </a:rPr>
                <a:t>Only a small fraction (16.4%/5.0%) </a:t>
              </a:r>
              <a:r>
                <a:rPr lang="en-US" sz="2000" dirty="0">
                  <a:latin typeface="Cambria"/>
                  <a:ea typeface="Cambria"/>
                </a:rPr>
                <a:t>of DRAM rows have </a:t>
              </a:r>
              <a:r>
                <a:rPr lang="en-US" sz="2000" b="1" dirty="0">
                  <a:solidFill>
                    <a:srgbClr val="C00000"/>
                  </a:solidFill>
                  <a:latin typeface="Cambria"/>
                  <a:ea typeface="Cambria"/>
                </a:rPr>
                <a:t>erroneous words </a:t>
              </a:r>
              <a:r>
                <a:rPr lang="en-US" sz="2000" dirty="0">
                  <a:latin typeface="Cambria"/>
                  <a:ea typeface="Cambria"/>
                </a:rPr>
                <a:t>at the smallest refresh rate (64ms/128ms) that yields </a:t>
              </a:r>
              <a:r>
                <a:rPr lang="en-US" sz="2000" i="1" dirty="0">
                  <a:latin typeface="Cambria"/>
                  <a:ea typeface="Cambria"/>
                </a:rPr>
                <a:t>non-zero</a:t>
              </a:r>
              <a:r>
                <a:rPr lang="en-US" sz="2000" dirty="0">
                  <a:latin typeface="Cambria"/>
                  <a:ea typeface="Cambria"/>
                </a:rPr>
                <a:t> bit error rate </a:t>
              </a:r>
            </a:p>
          </p:txBody>
        </p:sp>
      </p:grpSp>
      <p:sp>
        <p:nvSpPr>
          <p:cNvPr id="3" name="Rectangle 2">
            <a:extLst>
              <a:ext uri="{FF2B5EF4-FFF2-40B4-BE49-F238E27FC236}">
                <a16:creationId xmlns:a16="http://schemas.microsoft.com/office/drawing/2014/main" id="{EAFBDC42-5127-C92E-3BD6-7969786FFD89}"/>
              </a:ext>
            </a:extLst>
          </p:cNvPr>
          <p:cNvSpPr/>
          <p:nvPr/>
        </p:nvSpPr>
        <p:spPr>
          <a:xfrm>
            <a:off x="1435404" y="2999855"/>
            <a:ext cx="354330" cy="189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AE032DF-0870-0AFA-F26C-C4CBE8549DD3}"/>
              </a:ext>
            </a:extLst>
          </p:cNvPr>
          <p:cNvSpPr/>
          <p:nvPr/>
        </p:nvSpPr>
        <p:spPr>
          <a:xfrm>
            <a:off x="5284130" y="2986381"/>
            <a:ext cx="354330" cy="202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D279257C-0215-0B79-F055-36BA9D3AAAF2}"/>
              </a:ext>
            </a:extLst>
          </p:cNvPr>
          <p:cNvGrpSpPr/>
          <p:nvPr/>
        </p:nvGrpSpPr>
        <p:grpSpPr>
          <a:xfrm>
            <a:off x="283228" y="1266721"/>
            <a:ext cx="8573145" cy="1179299"/>
            <a:chOff x="1643281" y="4277223"/>
            <a:chExt cx="6877535" cy="1991715"/>
          </a:xfrm>
        </p:grpSpPr>
        <p:sp>
          <p:nvSpPr>
            <p:cNvPr id="19" name="Rounded Rectangle 18">
              <a:extLst>
                <a:ext uri="{FF2B5EF4-FFF2-40B4-BE49-F238E27FC236}">
                  <a16:creationId xmlns:a16="http://schemas.microsoft.com/office/drawing/2014/main" id="{3514DAFE-CF3F-9126-7B5D-A424DCEE3217}"/>
                </a:ext>
              </a:extLst>
            </p:cNvPr>
            <p:cNvSpPr/>
            <p:nvPr/>
          </p:nvSpPr>
          <p:spPr>
            <a:xfrm>
              <a:off x="1643281" y="4277223"/>
              <a:ext cx="6864225" cy="1991715"/>
            </a:xfrm>
            <a:prstGeom prst="roundRect">
              <a:avLst>
                <a:gd name="adj" fmla="val 7357"/>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chemeClr val="tx1"/>
                </a:solidFill>
              </a:endParaRPr>
            </a:p>
          </p:txBody>
        </p:sp>
        <p:sp>
          <p:nvSpPr>
            <p:cNvPr id="20" name="Round Same Side Corner Rectangle 19">
              <a:extLst>
                <a:ext uri="{FF2B5EF4-FFF2-40B4-BE49-F238E27FC236}">
                  <a16:creationId xmlns:a16="http://schemas.microsoft.com/office/drawing/2014/main" id="{03EBDA12-953D-07F2-8B37-9C79280A19B9}"/>
                </a:ext>
              </a:extLst>
            </p:cNvPr>
            <p:cNvSpPr/>
            <p:nvPr/>
          </p:nvSpPr>
          <p:spPr>
            <a:xfrm>
              <a:off x="1643281" y="4277224"/>
              <a:ext cx="6864225" cy="369905"/>
            </a:xfrm>
            <a:prstGeom prst="round2SameRect">
              <a:avLst>
                <a:gd name="adj1" fmla="val 33688"/>
                <a:gd name="adj2" fmla="val 0"/>
              </a:avLst>
            </a:prstGeom>
            <a:solidFill>
              <a:srgbClr val="2D458A"/>
            </a:solid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algn="ctr"/>
              <a:r>
                <a:rPr lang="en-US" sz="1400" b="1" dirty="0">
                  <a:latin typeface="Cambria" panose="02040503050406030204" pitchFamily="18" charset="0"/>
                </a:rPr>
                <a:t>OBSERVATION 14</a:t>
              </a:r>
            </a:p>
          </p:txBody>
        </p:sp>
        <p:sp>
          <p:nvSpPr>
            <p:cNvPr id="21" name="TextBox 20">
              <a:extLst>
                <a:ext uri="{FF2B5EF4-FFF2-40B4-BE49-F238E27FC236}">
                  <a16:creationId xmlns:a16="http://schemas.microsoft.com/office/drawing/2014/main" id="{E7D5FCC7-06FB-829E-3C16-16ECC8670E3C}"/>
                </a:ext>
              </a:extLst>
            </p:cNvPr>
            <p:cNvSpPr txBox="1"/>
            <p:nvPr/>
          </p:nvSpPr>
          <p:spPr>
            <a:xfrm>
              <a:off x="1656591" y="4811803"/>
              <a:ext cx="6864225" cy="1195547"/>
            </a:xfrm>
            <a:prstGeom prst="rect">
              <a:avLst/>
            </a:prstGeom>
            <a:noFill/>
          </p:spPr>
          <p:txBody>
            <a:bodyPr wrap="square" lIns="180000" rtlCol="0">
              <a:spAutoFit/>
            </a:bodyPr>
            <a:lstStyle/>
            <a:p>
              <a:pPr algn="ctr"/>
              <a:r>
                <a:rPr lang="en-US" sz="2000" dirty="0">
                  <a:latin typeface="Cambria"/>
                  <a:ea typeface="Cambria"/>
                </a:rPr>
                <a:t>Data retention errors </a:t>
              </a:r>
              <a:r>
                <a:rPr lang="en-US" sz="2000" b="1" dirty="0">
                  <a:solidFill>
                    <a:srgbClr val="00B050"/>
                  </a:solidFill>
                  <a:latin typeface="Cambria"/>
                  <a:ea typeface="Cambria"/>
                </a:rPr>
                <a:t>can be avoided </a:t>
              </a:r>
              <a:r>
                <a:rPr lang="en-US" sz="2000" dirty="0">
                  <a:latin typeface="Cambria"/>
                  <a:ea typeface="Cambria"/>
                </a:rPr>
                <a:t>using </a:t>
              </a:r>
              <a:r>
                <a:rPr lang="en-US" sz="2000" b="1" dirty="0">
                  <a:solidFill>
                    <a:srgbClr val="C00000"/>
                  </a:solidFill>
                  <a:latin typeface="Cambria"/>
                  <a:ea typeface="Cambria"/>
                </a:rPr>
                <a:t>single error correcting codes</a:t>
              </a:r>
              <a:r>
                <a:rPr lang="en-US" sz="2000" dirty="0">
                  <a:solidFill>
                    <a:srgbClr val="C00000"/>
                  </a:solidFill>
                  <a:latin typeface="Cambria"/>
                  <a:ea typeface="Cambria"/>
                </a:rPr>
                <a:t> </a:t>
              </a:r>
              <a:r>
                <a:rPr lang="en-US" sz="2000" dirty="0">
                  <a:latin typeface="Cambria"/>
                  <a:ea typeface="Cambria"/>
                </a:rPr>
                <a:t>at the smallest refresh</a:t>
              </a:r>
              <a:r>
                <a:rPr lang="en-US" sz="2000" b="1" dirty="0">
                  <a:latin typeface="Cambria"/>
                  <a:ea typeface="Cambria"/>
                </a:rPr>
                <a:t> </a:t>
              </a:r>
              <a:r>
                <a:rPr lang="en-US" sz="2000" dirty="0">
                  <a:latin typeface="Cambria"/>
                  <a:ea typeface="Cambria"/>
                </a:rPr>
                <a:t>window that yields </a:t>
              </a:r>
              <a:r>
                <a:rPr lang="en-US" sz="2000" i="1" dirty="0">
                  <a:latin typeface="Cambria"/>
                  <a:ea typeface="Cambria"/>
                </a:rPr>
                <a:t>non-zero</a:t>
              </a:r>
              <a:r>
                <a:rPr lang="en-US" sz="2000" dirty="0">
                  <a:latin typeface="Cambria"/>
                  <a:ea typeface="Cambria"/>
                </a:rPr>
                <a:t> bit error rate</a:t>
              </a:r>
            </a:p>
          </p:txBody>
        </p:sp>
      </p:grpSp>
    </p:spTree>
    <p:extLst>
      <p:ext uri="{BB962C8B-B14F-4D97-AF65-F5344CB8AC3E}">
        <p14:creationId xmlns:p14="http://schemas.microsoft.com/office/powerpoint/2010/main" val="39798522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9D842BA-3E30-FD48-A8F5-916BE591C6B2}"/>
              </a:ext>
            </a:extLst>
          </p:cNvPr>
          <p:cNvSpPr txBox="1">
            <a:spLocks/>
          </p:cNvSpPr>
          <p:nvPr/>
        </p:nvSpPr>
        <p:spPr>
          <a:xfrm>
            <a:off x="107577" y="0"/>
            <a:ext cx="9036424" cy="997527"/>
          </a:xfrm>
          <a:prstGeom prst="rect">
            <a:avLst/>
          </a:prstGeom>
        </p:spPr>
        <p:txBody>
          <a:bodyPr anchor="ctr"/>
          <a:lstStyle>
            <a:lvl1pPr algn="l" defTabSz="914400" rtl="0" eaLnBrk="1" latinLnBrk="0" hangingPunct="1">
              <a:lnSpc>
                <a:spcPct val="100000"/>
              </a:lnSpc>
              <a:spcBef>
                <a:spcPct val="0"/>
              </a:spcBef>
              <a:spcAft>
                <a:spcPts val="600"/>
              </a:spcAft>
              <a:buNone/>
              <a:defRPr sz="3200" b="1" kern="1200">
                <a:solidFill>
                  <a:schemeClr val="accent5">
                    <a:lumMod val="75000"/>
                  </a:schemeClr>
                </a:solidFill>
                <a:latin typeface="Cambria" panose="02040503050406030204" pitchFamily="18" charset="0"/>
                <a:ea typeface="+mj-ea"/>
                <a:cs typeface="+mj-cs"/>
              </a:defRPr>
            </a:lvl1pPr>
          </a:lstStyle>
          <a:p>
            <a:r>
              <a:rPr lang="en-US" dirty="0"/>
              <a:t>Key Takeaways from DRAM Operation Analysis</a:t>
            </a:r>
          </a:p>
        </p:txBody>
      </p:sp>
      <p:grpSp>
        <p:nvGrpSpPr>
          <p:cNvPr id="7" name="Group 6">
            <a:extLst>
              <a:ext uri="{FF2B5EF4-FFF2-40B4-BE49-F238E27FC236}">
                <a16:creationId xmlns:a16="http://schemas.microsoft.com/office/drawing/2014/main" id="{7E51C7CB-7D23-0320-0063-841BCBE78A23}"/>
              </a:ext>
            </a:extLst>
          </p:cNvPr>
          <p:cNvGrpSpPr/>
          <p:nvPr/>
        </p:nvGrpSpPr>
        <p:grpSpPr>
          <a:xfrm>
            <a:off x="248098" y="1007827"/>
            <a:ext cx="8647804" cy="2255138"/>
            <a:chOff x="248098" y="2254852"/>
            <a:chExt cx="8647804" cy="2076826"/>
          </a:xfrm>
        </p:grpSpPr>
        <p:sp>
          <p:nvSpPr>
            <p:cNvPr id="2" name="Rounded Rectangle 1">
              <a:extLst>
                <a:ext uri="{FF2B5EF4-FFF2-40B4-BE49-F238E27FC236}">
                  <a16:creationId xmlns:a16="http://schemas.microsoft.com/office/drawing/2014/main" id="{176D86E2-E352-B92E-8C1A-E9938B8D1261}"/>
                </a:ext>
              </a:extLst>
            </p:cNvPr>
            <p:cNvSpPr/>
            <p:nvPr/>
          </p:nvSpPr>
          <p:spPr>
            <a:xfrm>
              <a:off x="248098" y="2254852"/>
              <a:ext cx="8647804" cy="2076826"/>
            </a:xfrm>
            <a:prstGeom prst="roundRect">
              <a:avLst>
                <a:gd name="adj" fmla="val 3533"/>
              </a:avLst>
            </a:prstGeom>
            <a:solidFill>
              <a:srgbClr val="C5591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34371D9-D8F6-6EE5-647C-509234FDC2B2}"/>
                </a:ext>
              </a:extLst>
            </p:cNvPr>
            <p:cNvSpPr/>
            <p:nvPr/>
          </p:nvSpPr>
          <p:spPr>
            <a:xfrm>
              <a:off x="398584" y="2754923"/>
              <a:ext cx="8382000" cy="146538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F5597"/>
                  </a:solidFill>
                  <a:latin typeface="Cambria" panose="02040503050406030204" pitchFamily="18" charset="0"/>
                </a:rPr>
                <a:t>208/272</a:t>
              </a:r>
              <a:r>
                <a:rPr lang="en-US" b="1" dirty="0">
                  <a:solidFill>
                    <a:schemeClr val="tx1"/>
                  </a:solidFill>
                  <a:latin typeface="Cambria" panose="02040503050406030204" pitchFamily="18" charset="0"/>
                </a:rPr>
                <a:t> </a:t>
              </a:r>
              <a:r>
                <a:rPr lang="en-US" dirty="0">
                  <a:solidFill>
                    <a:schemeClr val="tx1"/>
                  </a:solidFill>
                  <a:latin typeface="Cambria" panose="02040503050406030204" pitchFamily="18" charset="0"/>
                </a:rPr>
                <a:t>tested DRAM chips </a:t>
              </a:r>
              <a:r>
                <a:rPr lang="en-US" b="1" dirty="0">
                  <a:solidFill>
                    <a:srgbClr val="00B050"/>
                  </a:solidFill>
                  <a:latin typeface="Cambria" panose="02040503050406030204" pitchFamily="18" charset="0"/>
                </a:rPr>
                <a:t>reliably operate</a:t>
              </a:r>
              <a:r>
                <a:rPr lang="en-US" b="1" dirty="0">
                  <a:solidFill>
                    <a:schemeClr val="tx1"/>
                  </a:solidFill>
                  <a:latin typeface="Cambria" panose="02040503050406030204" pitchFamily="18" charset="0"/>
                </a:rPr>
                <a:t> </a:t>
              </a:r>
              <a:r>
                <a:rPr lang="en-US" dirty="0">
                  <a:solidFill>
                    <a:schemeClr val="tx1"/>
                  </a:solidFill>
                  <a:latin typeface="Cambria" panose="02040503050406030204" pitchFamily="18" charset="0"/>
                </a:rPr>
                <a:t>using </a:t>
              </a:r>
              <a:r>
                <a:rPr lang="en-US" b="1" dirty="0">
                  <a:solidFill>
                    <a:srgbClr val="C00000"/>
                  </a:solidFill>
                  <a:latin typeface="Cambria" panose="02040503050406030204" pitchFamily="18" charset="0"/>
                </a:rPr>
                <a:t>nominal timing parameters </a:t>
              </a:r>
              <a:br>
                <a:rPr lang="en-US" dirty="0">
                  <a:solidFill>
                    <a:schemeClr val="tx1"/>
                  </a:solidFill>
                  <a:latin typeface="Cambria" panose="02040503050406030204" pitchFamily="18" charset="0"/>
                </a:rPr>
              </a:br>
              <a:r>
                <a:rPr lang="en-US" dirty="0">
                  <a:solidFill>
                    <a:schemeClr val="tx1"/>
                  </a:solidFill>
                  <a:latin typeface="Cambria" panose="02040503050406030204" pitchFamily="18" charset="0"/>
                </a:rPr>
                <a:t>due to the </a:t>
              </a:r>
              <a:r>
                <a:rPr lang="en-US" b="1" dirty="0">
                  <a:solidFill>
                    <a:schemeClr val="tx1"/>
                  </a:solidFill>
                  <a:latin typeface="Cambria" panose="02040503050406030204" pitchFamily="18" charset="0"/>
                </a:rPr>
                <a:t>built-in safety margins </a:t>
              </a:r>
              <a:r>
                <a:rPr lang="en-US" dirty="0">
                  <a:solidFill>
                    <a:schemeClr val="tx1"/>
                  </a:solidFill>
                  <a:latin typeface="Cambria" panose="02040503050406030204" pitchFamily="18" charset="0"/>
                </a:rPr>
                <a:t>(</a:t>
              </a:r>
              <a:r>
                <a:rPr lang="en-US" dirty="0" err="1">
                  <a:solidFill>
                    <a:schemeClr val="tx1"/>
                  </a:solidFill>
                  <a:latin typeface="Cambria" panose="02040503050406030204" pitchFamily="18" charset="0"/>
                </a:rPr>
                <a:t>guardbands</a:t>
              </a:r>
              <a:r>
                <a:rPr lang="en-US" dirty="0">
                  <a:solidFill>
                    <a:schemeClr val="tx1"/>
                  </a:solidFill>
                  <a:latin typeface="Cambria" panose="02040503050406030204" pitchFamily="18" charset="0"/>
                </a:rPr>
                <a:t>)</a:t>
              </a:r>
            </a:p>
            <a:p>
              <a:pPr algn="ctr"/>
              <a:endParaRPr lang="en-US" b="1" dirty="0">
                <a:solidFill>
                  <a:srgbClr val="2F5597"/>
                </a:solidFill>
                <a:latin typeface="Cambria" panose="02040503050406030204" pitchFamily="18" charset="0"/>
              </a:endParaRPr>
            </a:p>
            <a:p>
              <a:pPr algn="ctr"/>
              <a:r>
                <a:rPr lang="en-US" b="1" dirty="0">
                  <a:solidFill>
                    <a:srgbClr val="2F5597"/>
                  </a:solidFill>
                  <a:latin typeface="Cambria" panose="02040503050406030204" pitchFamily="18" charset="0"/>
                </a:rPr>
                <a:t>64/272</a:t>
              </a:r>
              <a:r>
                <a:rPr lang="en-US" b="1" dirty="0">
                  <a:solidFill>
                    <a:srgbClr val="0070C0"/>
                  </a:solidFill>
                  <a:latin typeface="Cambria" panose="02040503050406030204" pitchFamily="18" charset="0"/>
                </a:rPr>
                <a:t> </a:t>
              </a:r>
              <a:r>
                <a:rPr lang="en-US" dirty="0">
                  <a:solidFill>
                    <a:schemeClr val="tx1"/>
                  </a:solidFill>
                  <a:latin typeface="Cambria" panose="02040503050406030204" pitchFamily="18" charset="0"/>
                </a:rPr>
                <a:t>tested DRAM chips can </a:t>
              </a:r>
              <a:r>
                <a:rPr lang="en-US" b="1" dirty="0">
                  <a:solidFill>
                    <a:srgbClr val="00B050"/>
                  </a:solidFill>
                  <a:latin typeface="Cambria" panose="02040503050406030204" pitchFamily="18" charset="0"/>
                </a:rPr>
                <a:t>reliably operate </a:t>
              </a:r>
              <a:br>
                <a:rPr lang="en-US" b="1" dirty="0">
                  <a:solidFill>
                    <a:srgbClr val="00B050"/>
                  </a:solidFill>
                  <a:latin typeface="Cambria" panose="02040503050406030204" pitchFamily="18" charset="0"/>
                </a:rPr>
              </a:br>
              <a:r>
                <a:rPr lang="en-US" dirty="0">
                  <a:solidFill>
                    <a:schemeClr val="tx1"/>
                  </a:solidFill>
                  <a:latin typeface="Cambria" panose="02040503050406030204" pitchFamily="18" charset="0"/>
                </a:rPr>
                <a:t>with </a:t>
              </a:r>
              <a:r>
                <a:rPr lang="en-US" b="1" dirty="0">
                  <a:solidFill>
                    <a:srgbClr val="C00000"/>
                  </a:solidFill>
                  <a:latin typeface="Cambria" panose="02040503050406030204" pitchFamily="18" charset="0"/>
                </a:rPr>
                <a:t>longer row activation latency </a:t>
              </a:r>
              <a:r>
                <a:rPr lang="en-US" dirty="0">
                  <a:solidFill>
                    <a:schemeClr val="tx1"/>
                  </a:solidFill>
                  <a:latin typeface="Cambria" panose="02040503050406030204" pitchFamily="18" charset="0"/>
                </a:rPr>
                <a:t>(24ns/15ns for 48/16 chips)</a:t>
              </a:r>
              <a:endParaRPr lang="en-US" b="1" dirty="0">
                <a:solidFill>
                  <a:schemeClr val="tx1"/>
                </a:solidFill>
                <a:latin typeface="Cambria" panose="02040503050406030204" pitchFamily="18" charset="0"/>
              </a:endParaRPr>
            </a:p>
          </p:txBody>
        </p:sp>
        <p:sp>
          <p:nvSpPr>
            <p:cNvPr id="6" name="TextBox 5">
              <a:extLst>
                <a:ext uri="{FF2B5EF4-FFF2-40B4-BE49-F238E27FC236}">
                  <a16:creationId xmlns:a16="http://schemas.microsoft.com/office/drawing/2014/main" id="{78242E56-B01B-DB56-25E1-57D7C9B6BAE3}"/>
                </a:ext>
              </a:extLst>
            </p:cNvPr>
            <p:cNvSpPr txBox="1"/>
            <p:nvPr/>
          </p:nvSpPr>
          <p:spPr>
            <a:xfrm>
              <a:off x="398584" y="2284459"/>
              <a:ext cx="8382000" cy="461665"/>
            </a:xfrm>
            <a:prstGeom prst="rect">
              <a:avLst/>
            </a:prstGeom>
            <a:noFill/>
          </p:spPr>
          <p:txBody>
            <a:bodyPr wrap="square" rtlCol="0">
              <a:spAutoFit/>
            </a:bodyPr>
            <a:lstStyle/>
            <a:p>
              <a:pPr algn="ctr"/>
              <a:r>
                <a:rPr lang="en-US" sz="2400" b="1" dirty="0">
                  <a:solidFill>
                    <a:schemeClr val="bg1"/>
                  </a:solidFill>
                  <a:latin typeface="Cambria" panose="02040503050406030204" pitchFamily="18" charset="0"/>
                </a:rPr>
                <a:t>Takeaway 2</a:t>
              </a:r>
            </a:p>
          </p:txBody>
        </p:sp>
      </p:grpSp>
      <p:grpSp>
        <p:nvGrpSpPr>
          <p:cNvPr id="17" name="Group 16">
            <a:extLst>
              <a:ext uri="{FF2B5EF4-FFF2-40B4-BE49-F238E27FC236}">
                <a16:creationId xmlns:a16="http://schemas.microsoft.com/office/drawing/2014/main" id="{15647240-0EC1-7C00-376E-659A778D6521}"/>
              </a:ext>
            </a:extLst>
          </p:cNvPr>
          <p:cNvGrpSpPr/>
          <p:nvPr/>
        </p:nvGrpSpPr>
        <p:grpSpPr>
          <a:xfrm>
            <a:off x="248098" y="3695924"/>
            <a:ext cx="8647804" cy="2255138"/>
            <a:chOff x="248098" y="2254852"/>
            <a:chExt cx="8647804" cy="2076826"/>
          </a:xfrm>
        </p:grpSpPr>
        <p:sp>
          <p:nvSpPr>
            <p:cNvPr id="18" name="Rounded Rectangle 17">
              <a:extLst>
                <a:ext uri="{FF2B5EF4-FFF2-40B4-BE49-F238E27FC236}">
                  <a16:creationId xmlns:a16="http://schemas.microsoft.com/office/drawing/2014/main" id="{0B77CAA5-0795-1DF3-03DC-782AC4B44D6C}"/>
                </a:ext>
              </a:extLst>
            </p:cNvPr>
            <p:cNvSpPr/>
            <p:nvPr/>
          </p:nvSpPr>
          <p:spPr>
            <a:xfrm>
              <a:off x="248098" y="2254852"/>
              <a:ext cx="8647804" cy="2076826"/>
            </a:xfrm>
            <a:prstGeom prst="roundRect">
              <a:avLst>
                <a:gd name="adj" fmla="val 3533"/>
              </a:avLst>
            </a:prstGeom>
            <a:solidFill>
              <a:srgbClr val="C5591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867D4723-F7D7-AECF-D8A6-389731D312BC}"/>
                </a:ext>
              </a:extLst>
            </p:cNvPr>
            <p:cNvSpPr/>
            <p:nvPr/>
          </p:nvSpPr>
          <p:spPr>
            <a:xfrm>
              <a:off x="398584" y="2754923"/>
              <a:ext cx="8382000" cy="146538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2F5597"/>
                </a:solidFill>
                <a:latin typeface="Cambria" panose="02040503050406030204" pitchFamily="18" charset="0"/>
              </a:endParaRPr>
            </a:p>
            <a:p>
              <a:pPr algn="ctr"/>
              <a:r>
                <a:rPr lang="en-US" b="1" dirty="0">
                  <a:solidFill>
                    <a:srgbClr val="2F5597"/>
                  </a:solidFill>
                  <a:latin typeface="Cambria" panose="02040503050406030204" pitchFamily="18" charset="0"/>
                </a:rPr>
                <a:t>216/272 </a:t>
              </a:r>
              <a:r>
                <a:rPr lang="en-US" dirty="0">
                  <a:solidFill>
                    <a:schemeClr val="tx1"/>
                  </a:solidFill>
                  <a:latin typeface="Cambria" panose="02040503050406030204" pitchFamily="18" charset="0"/>
                </a:rPr>
                <a:t>tested DRAM chips </a:t>
              </a:r>
              <a:r>
                <a:rPr lang="en-US" b="1" dirty="0">
                  <a:solidFill>
                    <a:srgbClr val="00B050"/>
                  </a:solidFill>
                  <a:latin typeface="Cambria" panose="02040503050406030204" pitchFamily="18" charset="0"/>
                </a:rPr>
                <a:t>reliably operate </a:t>
              </a:r>
              <a:r>
                <a:rPr lang="en-US" dirty="0">
                  <a:solidFill>
                    <a:schemeClr val="tx1"/>
                  </a:solidFill>
                  <a:latin typeface="Cambria" panose="02040503050406030204" pitchFamily="18" charset="0"/>
                </a:rPr>
                <a:t>using </a:t>
              </a:r>
              <a:r>
                <a:rPr lang="en-US" b="1" dirty="0">
                  <a:solidFill>
                    <a:srgbClr val="C00000"/>
                  </a:solidFill>
                  <a:latin typeface="Cambria" panose="02040503050406030204" pitchFamily="18" charset="0"/>
                </a:rPr>
                <a:t>nominal refresh rate</a:t>
              </a:r>
              <a:br>
                <a:rPr lang="en-US" b="1" dirty="0">
                  <a:solidFill>
                    <a:srgbClr val="2F5597"/>
                  </a:solidFill>
                  <a:latin typeface="Cambria" panose="02040503050406030204" pitchFamily="18" charset="0"/>
                </a:rPr>
              </a:br>
              <a:r>
                <a:rPr lang="en-US" dirty="0">
                  <a:solidFill>
                    <a:schemeClr val="tx1"/>
                  </a:solidFill>
                  <a:latin typeface="Cambria" panose="02040503050406030204" pitchFamily="18" charset="0"/>
                </a:rPr>
                <a:t>due to the </a:t>
              </a:r>
              <a:r>
                <a:rPr lang="en-US" b="1" dirty="0">
                  <a:solidFill>
                    <a:schemeClr val="tx1"/>
                  </a:solidFill>
                  <a:latin typeface="Cambria" panose="02040503050406030204" pitchFamily="18" charset="0"/>
                </a:rPr>
                <a:t>built-in safety margins </a:t>
              </a:r>
              <a:r>
                <a:rPr lang="en-US" dirty="0">
                  <a:solidFill>
                    <a:schemeClr val="tx1"/>
                  </a:solidFill>
                  <a:latin typeface="Cambria" panose="02040503050406030204" pitchFamily="18" charset="0"/>
                </a:rPr>
                <a:t>(</a:t>
              </a:r>
              <a:r>
                <a:rPr lang="en-US" dirty="0" err="1">
                  <a:solidFill>
                    <a:schemeClr val="tx1"/>
                  </a:solidFill>
                  <a:latin typeface="Cambria" panose="02040503050406030204" pitchFamily="18" charset="0"/>
                </a:rPr>
                <a:t>guardbands</a:t>
              </a:r>
              <a:r>
                <a:rPr lang="en-US" dirty="0">
                  <a:solidFill>
                    <a:schemeClr val="tx1"/>
                  </a:solidFill>
                  <a:latin typeface="Cambria" panose="02040503050406030204" pitchFamily="18" charset="0"/>
                </a:rPr>
                <a:t>)</a:t>
              </a:r>
            </a:p>
            <a:p>
              <a:pPr algn="ctr"/>
              <a:endParaRPr lang="en-US" b="1" dirty="0">
                <a:solidFill>
                  <a:srgbClr val="2F5597"/>
                </a:solidFill>
                <a:latin typeface="Cambria" panose="02040503050406030204" pitchFamily="18" charset="0"/>
              </a:endParaRPr>
            </a:p>
            <a:p>
              <a:pPr algn="ctr"/>
              <a:r>
                <a:rPr lang="en-US" b="1" dirty="0">
                  <a:solidFill>
                    <a:srgbClr val="2F5597"/>
                  </a:solidFill>
                  <a:latin typeface="Cambria" panose="02040503050406030204" pitchFamily="18" charset="0"/>
                </a:rPr>
                <a:t>56/272</a:t>
              </a:r>
              <a:r>
                <a:rPr lang="en-US" b="1" dirty="0">
                  <a:solidFill>
                    <a:srgbClr val="0070C0"/>
                  </a:solidFill>
                  <a:latin typeface="Cambria" panose="02040503050406030204" pitchFamily="18" charset="0"/>
                </a:rPr>
                <a:t> </a:t>
              </a:r>
              <a:r>
                <a:rPr lang="en-US" dirty="0">
                  <a:solidFill>
                    <a:schemeClr val="tx1"/>
                  </a:solidFill>
                  <a:latin typeface="Cambria" panose="02040503050406030204" pitchFamily="18" charset="0"/>
                </a:rPr>
                <a:t>tested DRAM chips can </a:t>
              </a:r>
              <a:r>
                <a:rPr lang="en-US" b="1" dirty="0">
                  <a:solidFill>
                    <a:srgbClr val="00B050"/>
                  </a:solidFill>
                  <a:latin typeface="Cambria" panose="02040503050406030204" pitchFamily="18" charset="0"/>
                </a:rPr>
                <a:t>reliably operate </a:t>
              </a:r>
              <a:br>
                <a:rPr lang="en-US" b="1" dirty="0">
                  <a:solidFill>
                    <a:srgbClr val="00B050"/>
                  </a:solidFill>
                  <a:latin typeface="Cambria" panose="02040503050406030204" pitchFamily="18" charset="0"/>
                </a:rPr>
              </a:br>
              <a:r>
                <a:rPr lang="en-US" dirty="0">
                  <a:solidFill>
                    <a:schemeClr val="tx1"/>
                  </a:solidFill>
                  <a:latin typeface="Cambria" panose="02040503050406030204" pitchFamily="18" charset="0"/>
                </a:rPr>
                <a:t>using </a:t>
              </a:r>
              <a:r>
                <a:rPr lang="en-US" b="1" dirty="0">
                  <a:solidFill>
                    <a:srgbClr val="2F5597"/>
                  </a:solidFill>
                  <a:latin typeface="Cambria" panose="02040503050406030204" pitchFamily="18" charset="0"/>
                </a:rPr>
                <a:t>single-error-correction ECC </a:t>
              </a:r>
              <a:r>
                <a:rPr lang="en-US" i="1" dirty="0">
                  <a:solidFill>
                    <a:schemeClr val="tx1"/>
                  </a:solidFill>
                  <a:latin typeface="Cambria" panose="02040503050406030204" pitchFamily="18" charset="0"/>
                </a:rPr>
                <a:t>or</a:t>
              </a:r>
              <a:r>
                <a:rPr lang="en-US" dirty="0">
                  <a:solidFill>
                    <a:schemeClr val="tx1"/>
                  </a:solidFill>
                  <a:latin typeface="Cambria" panose="02040503050406030204" pitchFamily="18" charset="0"/>
                </a:rPr>
                <a:t> </a:t>
              </a:r>
              <a:r>
                <a:rPr lang="en-US" b="1" dirty="0">
                  <a:solidFill>
                    <a:schemeClr val="tx1"/>
                  </a:solidFill>
                  <a:latin typeface="Cambria" panose="02040503050406030204" pitchFamily="18" charset="0"/>
                </a:rPr>
                <a:t>2x the refresh rate </a:t>
              </a:r>
              <a:r>
                <a:rPr lang="en-US" dirty="0">
                  <a:solidFill>
                    <a:schemeClr val="tx1"/>
                  </a:solidFill>
                  <a:latin typeface="Cambria" panose="02040503050406030204" pitchFamily="18" charset="0"/>
                </a:rPr>
                <a:t>for </a:t>
              </a:r>
              <a:r>
                <a:rPr lang="en-US" b="1" i="1" dirty="0">
                  <a:solidFill>
                    <a:srgbClr val="7030A0"/>
                  </a:solidFill>
                  <a:latin typeface="Cambria" panose="02040503050406030204" pitchFamily="18" charset="0"/>
                </a:rPr>
                <a:t>only</a:t>
              </a:r>
              <a:r>
                <a:rPr lang="en-US" dirty="0">
                  <a:solidFill>
                    <a:schemeClr val="tx1"/>
                  </a:solidFill>
                  <a:latin typeface="Cambria" panose="02040503050406030204" pitchFamily="18" charset="0"/>
                </a:rPr>
                <a:t> </a:t>
              </a:r>
              <a:r>
                <a:rPr lang="en-US" b="1" dirty="0">
                  <a:solidFill>
                    <a:srgbClr val="7030A0"/>
                  </a:solidFill>
                  <a:latin typeface="Cambria" panose="02040503050406030204" pitchFamily="18" charset="0"/>
                </a:rPr>
                <a:t>16.4% of rows</a:t>
              </a:r>
            </a:p>
            <a:p>
              <a:pPr algn="ctr"/>
              <a:endParaRPr lang="en-US" b="1" dirty="0">
                <a:solidFill>
                  <a:schemeClr val="tx1"/>
                </a:solidFill>
                <a:latin typeface="Cambria" panose="02040503050406030204" pitchFamily="18" charset="0"/>
              </a:endParaRPr>
            </a:p>
          </p:txBody>
        </p:sp>
        <p:sp>
          <p:nvSpPr>
            <p:cNvPr id="20" name="TextBox 19">
              <a:extLst>
                <a:ext uri="{FF2B5EF4-FFF2-40B4-BE49-F238E27FC236}">
                  <a16:creationId xmlns:a16="http://schemas.microsoft.com/office/drawing/2014/main" id="{DC4946DB-1A4B-A6BD-33BE-55C6C57A7FD3}"/>
                </a:ext>
              </a:extLst>
            </p:cNvPr>
            <p:cNvSpPr txBox="1"/>
            <p:nvPr/>
          </p:nvSpPr>
          <p:spPr>
            <a:xfrm>
              <a:off x="398584" y="2284459"/>
              <a:ext cx="8382000" cy="425162"/>
            </a:xfrm>
            <a:prstGeom prst="rect">
              <a:avLst/>
            </a:prstGeom>
            <a:noFill/>
          </p:spPr>
          <p:txBody>
            <a:bodyPr wrap="square" rtlCol="0">
              <a:spAutoFit/>
            </a:bodyPr>
            <a:lstStyle/>
            <a:p>
              <a:pPr algn="ctr"/>
              <a:r>
                <a:rPr lang="en-US" sz="2400" b="1" dirty="0">
                  <a:solidFill>
                    <a:schemeClr val="bg1"/>
                  </a:solidFill>
                  <a:latin typeface="Cambria" panose="02040503050406030204" pitchFamily="18" charset="0"/>
                </a:rPr>
                <a:t>Takeaway 3</a:t>
              </a:r>
            </a:p>
          </p:txBody>
        </p:sp>
      </p:grpSp>
    </p:spTree>
    <p:extLst>
      <p:ext uri="{BB962C8B-B14F-4D97-AF65-F5344CB8AC3E}">
        <p14:creationId xmlns:p14="http://schemas.microsoft.com/office/powerpoint/2010/main" val="33598898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591AAD8-8B9E-F441-B3D7-A9A6729D3F61}"/>
              </a:ext>
            </a:extLst>
          </p:cNvPr>
          <p:cNvSpPr/>
          <p:nvPr/>
        </p:nvSpPr>
        <p:spPr>
          <a:xfrm>
            <a:off x="235868" y="5424008"/>
            <a:ext cx="8672264" cy="648000"/>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latin typeface="Cambria" panose="02040503050406030204" pitchFamily="18" charset="0"/>
              </a:rPr>
              <a:t>Conclusions</a:t>
            </a:r>
          </a:p>
        </p:txBody>
      </p:sp>
      <p:sp>
        <p:nvSpPr>
          <p:cNvPr id="16" name="Rectangle 15">
            <a:extLst>
              <a:ext uri="{FF2B5EF4-FFF2-40B4-BE49-F238E27FC236}">
                <a16:creationId xmlns:a16="http://schemas.microsoft.com/office/drawing/2014/main" id="{C4F7C2E8-FACF-A344-B41E-7283F0886952}"/>
              </a:ext>
            </a:extLst>
          </p:cNvPr>
          <p:cNvSpPr/>
          <p:nvPr/>
        </p:nvSpPr>
        <p:spPr>
          <a:xfrm>
            <a:off x="235868" y="1011116"/>
            <a:ext cx="8672264" cy="648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Cambria" panose="02040503050406030204" pitchFamily="18" charset="0"/>
              </a:rPr>
              <a:t>Motivation and Goal</a:t>
            </a:r>
          </a:p>
        </p:txBody>
      </p:sp>
      <p:sp>
        <p:nvSpPr>
          <p:cNvPr id="2" name="Title 1"/>
          <p:cNvSpPr>
            <a:spLocks noGrp="1"/>
          </p:cNvSpPr>
          <p:nvPr>
            <p:ph type="title"/>
          </p:nvPr>
        </p:nvSpPr>
        <p:spPr>
          <a:xfrm>
            <a:off x="107576" y="0"/>
            <a:ext cx="8880045" cy="770467"/>
          </a:xfrm>
        </p:spPr>
        <p:txBody>
          <a:bodyPr/>
          <a:lstStyle/>
          <a:p>
            <a:r>
              <a:rPr lang="en-US" sz="3600" b="1" dirty="0"/>
              <a:t>Outline</a:t>
            </a:r>
          </a:p>
        </p:txBody>
      </p:sp>
      <p:sp>
        <p:nvSpPr>
          <p:cNvPr id="6" name="Content Placeholder 5" hidden="1">
            <a:extLst>
              <a:ext uri="{FF2B5EF4-FFF2-40B4-BE49-F238E27FC236}">
                <a16:creationId xmlns:a16="http://schemas.microsoft.com/office/drawing/2014/main" id="{8E8EDEFF-E6DD-CC47-AE02-196B3AC1525F}"/>
              </a:ext>
            </a:extLst>
          </p:cNvPr>
          <p:cNvSpPr>
            <a:spLocks noGrp="1"/>
          </p:cNvSpPr>
          <p:nvPr>
            <p:ph idx="1"/>
          </p:nvPr>
        </p:nvSpPr>
        <p:spPr>
          <a:xfrm>
            <a:off x="216313" y="1038366"/>
            <a:ext cx="8592679" cy="5148882"/>
          </a:xfrm>
        </p:spPr>
        <p:txBody>
          <a:bodyPr>
            <a:normAutofit fontScale="92500" lnSpcReduction="10000"/>
          </a:bodyPr>
          <a:lstStyle/>
          <a:p>
            <a:pPr marL="0" indent="0">
              <a:lnSpc>
                <a:spcPct val="200000"/>
              </a:lnSpc>
              <a:spcBef>
                <a:spcPts val="700"/>
              </a:spcBef>
              <a:buNone/>
            </a:pPr>
            <a:r>
              <a:rPr lang="en-US">
                <a:solidFill>
                  <a:srgbClr val="BFBFBF"/>
                </a:solidFill>
              </a:rPr>
              <a:t>Motivation and Goal</a:t>
            </a:r>
          </a:p>
          <a:p>
            <a:pPr marL="0" indent="0">
              <a:lnSpc>
                <a:spcPct val="200000"/>
              </a:lnSpc>
              <a:spcBef>
                <a:spcPts val="700"/>
              </a:spcBef>
              <a:buNone/>
            </a:pPr>
            <a:r>
              <a:rPr lang="en-US">
                <a:solidFill>
                  <a:srgbClr val="BFBFBF"/>
                </a:solidFill>
              </a:rPr>
              <a:t>Experimental Methodology</a:t>
            </a:r>
          </a:p>
          <a:p>
            <a:pPr marL="0" indent="0">
              <a:lnSpc>
                <a:spcPct val="200000"/>
              </a:lnSpc>
              <a:spcBef>
                <a:spcPts val="700"/>
              </a:spcBef>
              <a:buNone/>
            </a:pPr>
            <a:r>
              <a:rPr lang="en-US">
                <a:solidFill>
                  <a:srgbClr val="BFBFBF"/>
                </a:solidFill>
              </a:rPr>
              <a:t>Temperature Analysis</a:t>
            </a:r>
          </a:p>
          <a:p>
            <a:pPr marL="0" indent="0">
              <a:lnSpc>
                <a:spcPct val="200000"/>
              </a:lnSpc>
              <a:spcBef>
                <a:spcPts val="700"/>
              </a:spcBef>
              <a:buNone/>
            </a:pPr>
            <a:r>
              <a:rPr lang="en-US">
                <a:solidFill>
                  <a:srgbClr val="BFBFBF"/>
                </a:solidFill>
              </a:rPr>
              <a:t>Aggressor Row Active Time Analysis</a:t>
            </a:r>
          </a:p>
          <a:p>
            <a:pPr marL="0" indent="0">
              <a:lnSpc>
                <a:spcPct val="200000"/>
              </a:lnSpc>
              <a:spcBef>
                <a:spcPts val="700"/>
              </a:spcBef>
              <a:buNone/>
            </a:pPr>
            <a:r>
              <a:rPr lang="en-US">
                <a:solidFill>
                  <a:srgbClr val="BFBFBF"/>
                </a:solidFill>
              </a:rPr>
              <a:t>Spatial Variation Analysis</a:t>
            </a:r>
          </a:p>
          <a:p>
            <a:pPr marL="0" indent="0">
              <a:lnSpc>
                <a:spcPct val="200000"/>
              </a:lnSpc>
              <a:spcBef>
                <a:spcPts val="700"/>
              </a:spcBef>
              <a:buNone/>
            </a:pPr>
            <a:r>
              <a:rPr lang="en-US">
                <a:solidFill>
                  <a:srgbClr val="BFBFBF"/>
                </a:solidFill>
              </a:rPr>
              <a:t>Implications on Attacks and Defenses</a:t>
            </a:r>
          </a:p>
          <a:p>
            <a:pPr marL="0" indent="0">
              <a:lnSpc>
                <a:spcPct val="200000"/>
              </a:lnSpc>
              <a:spcBef>
                <a:spcPts val="700"/>
              </a:spcBef>
              <a:buNone/>
            </a:pPr>
            <a:r>
              <a:rPr lang="en-US">
                <a:solidFill>
                  <a:srgbClr val="BFBFBF"/>
                </a:solidFill>
              </a:rPr>
              <a:t>Conclusions</a:t>
            </a:r>
          </a:p>
          <a:p>
            <a:pPr marL="0" indent="0">
              <a:lnSpc>
                <a:spcPct val="200000"/>
              </a:lnSpc>
              <a:buNone/>
            </a:pPr>
            <a:endParaRPr lang="en-US">
              <a:solidFill>
                <a:srgbClr val="BFBFBF"/>
              </a:solidFill>
            </a:endParaRPr>
          </a:p>
        </p:txBody>
      </p:sp>
      <p:sp>
        <p:nvSpPr>
          <p:cNvPr id="26" name="Rectangle 25">
            <a:extLst>
              <a:ext uri="{FF2B5EF4-FFF2-40B4-BE49-F238E27FC236}">
                <a16:creationId xmlns:a16="http://schemas.microsoft.com/office/drawing/2014/main" id="{B42F442F-3A35-1441-816F-E719C1E2BEDF}"/>
              </a:ext>
            </a:extLst>
          </p:cNvPr>
          <p:cNvSpPr/>
          <p:nvPr/>
        </p:nvSpPr>
        <p:spPr>
          <a:xfrm>
            <a:off x="235868" y="2114339"/>
            <a:ext cx="8672264" cy="648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latin typeface="Cambria" panose="02040503050406030204" pitchFamily="18" charset="0"/>
              </a:rPr>
              <a:t>Experimental Methodology</a:t>
            </a:r>
          </a:p>
        </p:txBody>
      </p:sp>
      <p:sp>
        <p:nvSpPr>
          <p:cNvPr id="28" name="Rectangle 27">
            <a:extLst>
              <a:ext uri="{FF2B5EF4-FFF2-40B4-BE49-F238E27FC236}">
                <a16:creationId xmlns:a16="http://schemas.microsoft.com/office/drawing/2014/main" id="{66163B4B-BB3A-4F49-B060-4F2F9E78B480}"/>
              </a:ext>
            </a:extLst>
          </p:cNvPr>
          <p:cNvSpPr/>
          <p:nvPr/>
        </p:nvSpPr>
        <p:spPr>
          <a:xfrm>
            <a:off x="235868" y="3217562"/>
            <a:ext cx="8672264" cy="648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Cambria" panose="02040503050406030204" pitchFamily="18" charset="0"/>
              </a:rPr>
              <a:t>RowHammer Under Reduced </a:t>
            </a:r>
            <a:r>
              <a:rPr lang="en-US" sz="2800" dirty="0" err="1">
                <a:latin typeface="Cambria" panose="02040503050406030204" pitchFamily="18" charset="0"/>
              </a:rPr>
              <a:t>Wordline</a:t>
            </a:r>
            <a:r>
              <a:rPr lang="en-US" sz="2800" dirty="0">
                <a:latin typeface="Cambria" panose="02040503050406030204" pitchFamily="18" charset="0"/>
              </a:rPr>
              <a:t> Voltage</a:t>
            </a:r>
          </a:p>
        </p:txBody>
      </p:sp>
      <p:sp>
        <p:nvSpPr>
          <p:cNvPr id="30" name="Rectangle 29">
            <a:extLst>
              <a:ext uri="{FF2B5EF4-FFF2-40B4-BE49-F238E27FC236}">
                <a16:creationId xmlns:a16="http://schemas.microsoft.com/office/drawing/2014/main" id="{F323554B-6458-8143-80B2-CE61E54CE880}"/>
              </a:ext>
            </a:extLst>
          </p:cNvPr>
          <p:cNvSpPr/>
          <p:nvPr/>
        </p:nvSpPr>
        <p:spPr>
          <a:xfrm>
            <a:off x="235868" y="4320785"/>
            <a:ext cx="8672264" cy="648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Cambria" panose="02040503050406030204" pitchFamily="18" charset="0"/>
              </a:rPr>
              <a:t>DRAM Operation Under Reduced </a:t>
            </a:r>
            <a:r>
              <a:rPr lang="en-US" sz="2800" dirty="0" err="1">
                <a:latin typeface="Cambria" panose="02040503050406030204" pitchFamily="18" charset="0"/>
              </a:rPr>
              <a:t>Wordline</a:t>
            </a:r>
            <a:r>
              <a:rPr lang="en-US" sz="2800" dirty="0">
                <a:latin typeface="Cambria" panose="02040503050406030204" pitchFamily="18" charset="0"/>
              </a:rPr>
              <a:t> Voltage</a:t>
            </a:r>
          </a:p>
        </p:txBody>
      </p:sp>
    </p:spTree>
    <p:extLst>
      <p:ext uri="{BB962C8B-B14F-4D97-AF65-F5344CB8AC3E}">
        <p14:creationId xmlns:p14="http://schemas.microsoft.com/office/powerpoint/2010/main" val="17078667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endParaRPr lang="en-US" b="1" dirty="0"/>
          </a:p>
        </p:txBody>
      </p:sp>
      <p:sp>
        <p:nvSpPr>
          <p:cNvPr id="10" name="Rectangle 9">
            <a:extLst>
              <a:ext uri="{FF2B5EF4-FFF2-40B4-BE49-F238E27FC236}">
                <a16:creationId xmlns:a16="http://schemas.microsoft.com/office/drawing/2014/main" id="{37A6D01C-FEDF-1AD2-508E-60C9E60C4B76}"/>
              </a:ext>
            </a:extLst>
          </p:cNvPr>
          <p:cNvSpPr/>
          <p:nvPr/>
        </p:nvSpPr>
        <p:spPr>
          <a:xfrm>
            <a:off x="0" y="5726430"/>
            <a:ext cx="9144000" cy="680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rPr>
              <a:t>Reducing </a:t>
            </a:r>
            <a:r>
              <a:rPr lang="en-US" dirty="0" err="1">
                <a:solidFill>
                  <a:schemeClr val="tx1"/>
                </a:solidFill>
                <a:latin typeface="Cambria" panose="02040503050406030204" pitchFamily="18" charset="0"/>
              </a:rPr>
              <a:t>wordline</a:t>
            </a:r>
            <a:r>
              <a:rPr lang="en-US" dirty="0">
                <a:solidFill>
                  <a:schemeClr val="tx1"/>
                </a:solidFill>
                <a:latin typeface="Cambria" panose="02040503050406030204" pitchFamily="18" charset="0"/>
              </a:rPr>
              <a:t> voltage can </a:t>
            </a:r>
            <a:r>
              <a:rPr lang="en-US" b="1" dirty="0">
                <a:solidFill>
                  <a:srgbClr val="00B050"/>
                </a:solidFill>
                <a:latin typeface="Cambria" panose="02040503050406030204" pitchFamily="18" charset="0"/>
              </a:rPr>
              <a:t>reduce RowHammer vulnerability    </a:t>
            </a:r>
            <a:br>
              <a:rPr lang="en-US" b="1" dirty="0">
                <a:latin typeface="Cambria" panose="02040503050406030204" pitchFamily="18" charset="0"/>
              </a:rPr>
            </a:br>
            <a:r>
              <a:rPr lang="en-US" i="1" dirty="0">
                <a:solidFill>
                  <a:schemeClr val="tx1"/>
                </a:solidFill>
                <a:latin typeface="Cambria" panose="02040503050406030204" pitchFamily="18" charset="0"/>
              </a:rPr>
              <a:t>without</a:t>
            </a:r>
            <a:r>
              <a:rPr lang="en-US" dirty="0">
                <a:solidFill>
                  <a:schemeClr val="tx1"/>
                </a:solidFill>
                <a:latin typeface="Cambria" panose="02040503050406030204" pitchFamily="18" charset="0"/>
              </a:rPr>
              <a:t> significantly affecting </a:t>
            </a:r>
            <a:r>
              <a:rPr lang="en-US" b="1" dirty="0">
                <a:solidFill>
                  <a:schemeClr val="accent5">
                    <a:lumMod val="75000"/>
                  </a:schemeClr>
                </a:solidFill>
                <a:latin typeface="Cambria" panose="02040503050406030204" pitchFamily="18" charset="0"/>
              </a:rPr>
              <a:t>reliable DRAM operation</a:t>
            </a:r>
          </a:p>
        </p:txBody>
      </p:sp>
      <p:sp>
        <p:nvSpPr>
          <p:cNvPr id="3" name="Content Placeholder 2"/>
          <p:cNvSpPr>
            <a:spLocks noGrp="1"/>
          </p:cNvSpPr>
          <p:nvPr>
            <p:ph idx="1"/>
          </p:nvPr>
        </p:nvSpPr>
        <p:spPr>
          <a:xfrm>
            <a:off x="75991" y="610447"/>
            <a:ext cx="8987621" cy="5115983"/>
          </a:xfrm>
        </p:spPr>
        <p:txBody>
          <a:bodyPr lIns="91440" tIns="45720" rIns="91440" bIns="45720" anchor="t">
            <a:noAutofit/>
          </a:bodyPr>
          <a:lstStyle/>
          <a:p>
            <a:pPr marL="0" indent="0">
              <a:lnSpc>
                <a:spcPct val="100000"/>
              </a:lnSpc>
              <a:spcBef>
                <a:spcPts val="0"/>
              </a:spcBef>
              <a:buNone/>
            </a:pPr>
            <a:r>
              <a:rPr lang="en-US" sz="1800" dirty="0"/>
              <a:t>We provide </a:t>
            </a:r>
            <a:r>
              <a:rPr lang="en-US" sz="1800" i="1" dirty="0"/>
              <a:t>the first </a:t>
            </a:r>
            <a:r>
              <a:rPr lang="en-US" sz="1800" dirty="0"/>
              <a:t>RowHammer characterization</a:t>
            </a:r>
            <a:r>
              <a:rPr lang="en-US" sz="1800" b="1" dirty="0">
                <a:solidFill>
                  <a:schemeClr val="accent5">
                    <a:lumMod val="75000"/>
                  </a:schemeClr>
                </a:solidFill>
              </a:rPr>
              <a:t> </a:t>
            </a:r>
            <a:r>
              <a:rPr lang="en-US" sz="1800" b="1" dirty="0">
                <a:solidFill>
                  <a:srgbClr val="C00000"/>
                </a:solidFill>
              </a:rPr>
              <a:t>under reduced </a:t>
            </a:r>
            <a:r>
              <a:rPr lang="en-US" sz="1800" b="1" dirty="0" err="1">
                <a:solidFill>
                  <a:srgbClr val="C00000"/>
                </a:solidFill>
              </a:rPr>
              <a:t>wordline</a:t>
            </a:r>
            <a:r>
              <a:rPr lang="en-US" sz="1800" b="1" dirty="0">
                <a:solidFill>
                  <a:srgbClr val="C00000"/>
                </a:solidFill>
              </a:rPr>
              <a:t> voltage</a:t>
            </a:r>
          </a:p>
          <a:p>
            <a:pPr marL="0" indent="0">
              <a:lnSpc>
                <a:spcPct val="100000"/>
              </a:lnSpc>
              <a:spcBef>
                <a:spcPts val="0"/>
              </a:spcBef>
              <a:buNone/>
            </a:pPr>
            <a:endParaRPr lang="en-US" sz="1800" dirty="0"/>
          </a:p>
          <a:p>
            <a:pPr marL="0" indent="0">
              <a:lnSpc>
                <a:spcPct val="100000"/>
              </a:lnSpc>
              <a:spcBef>
                <a:spcPts val="0"/>
              </a:spcBef>
              <a:buNone/>
            </a:pPr>
            <a:r>
              <a:rPr lang="en-US" sz="1800" dirty="0"/>
              <a:t>Experimental results with </a:t>
            </a:r>
            <a:r>
              <a:rPr lang="en-US" sz="1800" i="1" dirty="0"/>
              <a:t>272 real DRAM chips </a:t>
            </a:r>
            <a:r>
              <a:rPr lang="en-US" sz="1800" dirty="0"/>
              <a:t>show that </a:t>
            </a:r>
            <a:r>
              <a:rPr lang="en-US" sz="1800" b="1" dirty="0">
                <a:solidFill>
                  <a:schemeClr val="accent5">
                    <a:lumMod val="75000"/>
                  </a:schemeClr>
                </a:solidFill>
              </a:rPr>
              <a:t>reducing </a:t>
            </a:r>
            <a:r>
              <a:rPr lang="en-US" sz="1800" b="1" dirty="0" err="1">
                <a:solidFill>
                  <a:schemeClr val="accent5">
                    <a:lumMod val="75000"/>
                  </a:schemeClr>
                </a:solidFill>
              </a:rPr>
              <a:t>wordline</a:t>
            </a:r>
            <a:r>
              <a:rPr lang="en-US" sz="1800" b="1" dirty="0">
                <a:solidFill>
                  <a:schemeClr val="accent5">
                    <a:lumMod val="75000"/>
                  </a:schemeClr>
                </a:solidFill>
              </a:rPr>
              <a:t> voltage:</a:t>
            </a:r>
            <a:endParaRPr lang="en-US" sz="800" b="1" dirty="0">
              <a:solidFill>
                <a:schemeClr val="accent5">
                  <a:lumMod val="75000"/>
                </a:schemeClr>
              </a:solidFill>
            </a:endParaRPr>
          </a:p>
          <a:p>
            <a:pPr marL="0" indent="0">
              <a:lnSpc>
                <a:spcPct val="100000"/>
              </a:lnSpc>
              <a:spcBef>
                <a:spcPts val="0"/>
              </a:spcBef>
              <a:buNone/>
            </a:pPr>
            <a:endParaRPr lang="en-US" sz="1600" dirty="0"/>
          </a:p>
          <a:p>
            <a:pPr marL="342900" indent="-342900">
              <a:lnSpc>
                <a:spcPct val="100000"/>
              </a:lnSpc>
              <a:spcBef>
                <a:spcPts val="0"/>
              </a:spcBef>
              <a:buFont typeface="+mj-lt"/>
              <a:buAutoNum type="arabicPeriod"/>
            </a:pPr>
            <a:r>
              <a:rPr lang="en-US" sz="1800" b="1" dirty="0">
                <a:solidFill>
                  <a:srgbClr val="00B050"/>
                </a:solidFill>
              </a:rPr>
              <a:t>Reduces RowHammer vulnerability</a:t>
            </a:r>
          </a:p>
          <a:p>
            <a:pPr marL="403225" lvl="2" indent="-180975">
              <a:lnSpc>
                <a:spcPct val="100000"/>
              </a:lnSpc>
              <a:spcBef>
                <a:spcPts val="600"/>
              </a:spcBef>
            </a:pPr>
            <a:r>
              <a:rPr lang="en-US" sz="1400" b="1" dirty="0"/>
              <a:t>Bit error rate</a:t>
            </a:r>
            <a:r>
              <a:rPr lang="en-US" sz="1400" dirty="0"/>
              <a:t> caused by a RowHammer attack reduces by </a:t>
            </a:r>
            <a:r>
              <a:rPr lang="en-US" sz="1400" b="1" dirty="0"/>
              <a:t>15.2% (66.9% max)</a:t>
            </a:r>
          </a:p>
          <a:p>
            <a:pPr marL="403225" lvl="2" indent="-180975">
              <a:lnSpc>
                <a:spcPct val="100000"/>
              </a:lnSpc>
              <a:spcBef>
                <a:spcPts val="600"/>
              </a:spcBef>
            </a:pPr>
            <a:r>
              <a:rPr lang="en-US" sz="1400" dirty="0"/>
              <a:t>A row needs to be activated </a:t>
            </a:r>
            <a:r>
              <a:rPr lang="en-US" sz="1400" b="1" dirty="0"/>
              <a:t>7.4% more times (85.8% max)</a:t>
            </a:r>
            <a:r>
              <a:rPr lang="en-US" sz="1400" dirty="0"/>
              <a:t> to induce </a:t>
            </a:r>
            <a:r>
              <a:rPr lang="en-US" sz="1400" i="1" dirty="0"/>
              <a:t>the first</a:t>
            </a:r>
            <a:r>
              <a:rPr lang="en-US" sz="1400" dirty="0"/>
              <a:t> bit flip</a:t>
            </a:r>
          </a:p>
          <a:p>
            <a:pPr marL="403225" lvl="2" indent="-180975">
              <a:lnSpc>
                <a:spcPct val="100000"/>
              </a:lnSpc>
              <a:spcBef>
                <a:spcPts val="600"/>
              </a:spcBef>
            </a:pPr>
            <a:endParaRPr lang="en-US" sz="800" b="1" dirty="0"/>
          </a:p>
          <a:p>
            <a:pPr marL="180975" indent="-358775">
              <a:lnSpc>
                <a:spcPct val="100000"/>
              </a:lnSpc>
              <a:spcBef>
                <a:spcPts val="600"/>
              </a:spcBef>
              <a:buFont typeface="+mj-lt"/>
              <a:buAutoNum type="arabicPeriod"/>
            </a:pPr>
            <a:r>
              <a:rPr lang="en-US" sz="1800" b="1" dirty="0">
                <a:solidFill>
                  <a:srgbClr val="C00000"/>
                </a:solidFill>
              </a:rPr>
              <a:t>Increases row activation latency </a:t>
            </a:r>
          </a:p>
          <a:p>
            <a:pPr marL="407988" lvl="2" indent="-185738">
              <a:lnSpc>
                <a:spcPct val="100000"/>
              </a:lnSpc>
              <a:spcBef>
                <a:spcPts val="600"/>
              </a:spcBef>
            </a:pPr>
            <a:r>
              <a:rPr lang="en-US" sz="1400" dirty="0"/>
              <a:t>More than </a:t>
            </a:r>
            <a:r>
              <a:rPr lang="en-US" sz="1400" b="1" dirty="0"/>
              <a:t>76%</a:t>
            </a:r>
            <a:r>
              <a:rPr lang="en-US" sz="1400" dirty="0"/>
              <a:t> of the tested DRAM chips </a:t>
            </a:r>
            <a:r>
              <a:rPr lang="en-US" sz="1400" b="1" dirty="0">
                <a:solidFill>
                  <a:srgbClr val="00B050"/>
                </a:solidFill>
              </a:rPr>
              <a:t>reliably operate </a:t>
            </a:r>
            <a:r>
              <a:rPr lang="en-US" sz="1400" dirty="0"/>
              <a:t>using </a:t>
            </a:r>
            <a:r>
              <a:rPr lang="en-US" sz="1400" b="1" dirty="0"/>
              <a:t>nominal</a:t>
            </a:r>
            <a:r>
              <a:rPr lang="en-US" sz="1400" dirty="0"/>
              <a:t> timing parameters</a:t>
            </a:r>
          </a:p>
          <a:p>
            <a:pPr marL="407988" lvl="2" indent="-185738">
              <a:lnSpc>
                <a:spcPct val="100000"/>
              </a:lnSpc>
              <a:spcBef>
                <a:spcPts val="600"/>
              </a:spcBef>
            </a:pPr>
            <a:r>
              <a:rPr lang="en-US" sz="1400" dirty="0"/>
              <a:t>Remaining </a:t>
            </a:r>
            <a:r>
              <a:rPr lang="en-US" sz="1400" b="1" dirty="0"/>
              <a:t>24%</a:t>
            </a:r>
            <a:r>
              <a:rPr lang="en-US" sz="1400" dirty="0"/>
              <a:t> </a:t>
            </a:r>
            <a:r>
              <a:rPr lang="en-US" sz="1400" b="1" dirty="0">
                <a:solidFill>
                  <a:srgbClr val="00B050"/>
                </a:solidFill>
              </a:rPr>
              <a:t>reliably operate </a:t>
            </a:r>
            <a:r>
              <a:rPr lang="en-US" sz="1400" dirty="0"/>
              <a:t>with </a:t>
            </a:r>
            <a:r>
              <a:rPr lang="en-US" sz="1400" b="1" dirty="0">
                <a:solidFill>
                  <a:srgbClr val="C00000"/>
                </a:solidFill>
              </a:rPr>
              <a:t>increased</a:t>
            </a:r>
            <a:r>
              <a:rPr lang="en-US" sz="1400" dirty="0"/>
              <a:t> (up to 24ns) row activation latency </a:t>
            </a:r>
          </a:p>
          <a:p>
            <a:pPr marL="407988" lvl="2" indent="-185738">
              <a:lnSpc>
                <a:spcPct val="100000"/>
              </a:lnSpc>
              <a:spcBef>
                <a:spcPts val="600"/>
              </a:spcBef>
            </a:pPr>
            <a:endParaRPr lang="en-US" sz="700" b="1" dirty="0">
              <a:solidFill>
                <a:srgbClr val="C00000"/>
              </a:solidFill>
            </a:endParaRPr>
          </a:p>
          <a:p>
            <a:pPr marL="180975" indent="-358775">
              <a:lnSpc>
                <a:spcPct val="100000"/>
              </a:lnSpc>
              <a:spcBef>
                <a:spcPts val="600"/>
              </a:spcBef>
              <a:buFont typeface="+mj-lt"/>
              <a:buAutoNum type="arabicPeriod"/>
            </a:pPr>
            <a:r>
              <a:rPr lang="en-US" sz="1800" b="1" dirty="0">
                <a:solidFill>
                  <a:srgbClr val="C00000"/>
                </a:solidFill>
              </a:rPr>
              <a:t>Reduces data retention time</a:t>
            </a:r>
          </a:p>
          <a:p>
            <a:pPr marL="407988" lvl="2" indent="-185738">
              <a:lnSpc>
                <a:spcPct val="100000"/>
              </a:lnSpc>
              <a:spcBef>
                <a:spcPts val="600"/>
              </a:spcBef>
              <a:buClr>
                <a:schemeClr val="tx1"/>
              </a:buClr>
            </a:pPr>
            <a:r>
              <a:rPr lang="en-US" sz="1400" b="1" dirty="0">
                <a:solidFill>
                  <a:srgbClr val="C00000"/>
                </a:solidFill>
              </a:rPr>
              <a:t>80%</a:t>
            </a:r>
            <a:r>
              <a:rPr lang="en-US" sz="1400" dirty="0"/>
              <a:t> of the tested DRAM chips </a:t>
            </a:r>
            <a:r>
              <a:rPr lang="en-US" sz="1400" b="1" dirty="0">
                <a:solidFill>
                  <a:srgbClr val="002060"/>
                </a:solidFill>
              </a:rPr>
              <a:t>reliably operate using nominal refresh rate </a:t>
            </a:r>
          </a:p>
          <a:p>
            <a:pPr marL="407988" lvl="2" indent="-185738">
              <a:lnSpc>
                <a:spcPct val="100000"/>
              </a:lnSpc>
              <a:spcBef>
                <a:spcPts val="600"/>
              </a:spcBef>
            </a:pPr>
            <a:r>
              <a:rPr lang="en-US" sz="1400" dirty="0"/>
              <a:t>Remaining </a:t>
            </a:r>
            <a:r>
              <a:rPr lang="en-US" sz="1400" b="1" dirty="0"/>
              <a:t>20%</a:t>
            </a:r>
            <a:r>
              <a:rPr lang="en-US" sz="1400" dirty="0"/>
              <a:t> </a:t>
            </a:r>
            <a:r>
              <a:rPr lang="en-US" sz="1400" b="1" dirty="0">
                <a:solidFill>
                  <a:srgbClr val="00B050"/>
                </a:solidFill>
              </a:rPr>
              <a:t>reliably operate </a:t>
            </a:r>
            <a:r>
              <a:rPr lang="en-US" sz="1400" dirty="0"/>
              <a:t>by</a:t>
            </a:r>
          </a:p>
          <a:p>
            <a:pPr marL="622300" lvl="3" indent="-192088">
              <a:lnSpc>
                <a:spcPct val="100000"/>
              </a:lnSpc>
              <a:spcBef>
                <a:spcPts val="600"/>
              </a:spcBef>
            </a:pPr>
            <a:r>
              <a:rPr lang="en-US" sz="1400" dirty="0"/>
              <a:t>Using </a:t>
            </a:r>
            <a:r>
              <a:rPr lang="en-US" sz="1400" b="1" dirty="0">
                <a:solidFill>
                  <a:schemeClr val="accent5">
                    <a:lumMod val="75000"/>
                  </a:schemeClr>
                </a:solidFill>
              </a:rPr>
              <a:t>single error correcting codes</a:t>
            </a:r>
          </a:p>
          <a:p>
            <a:pPr marL="622300" lvl="3" indent="-192088">
              <a:lnSpc>
                <a:spcPct val="100000"/>
              </a:lnSpc>
              <a:spcBef>
                <a:spcPts val="600"/>
              </a:spcBef>
              <a:buClr>
                <a:schemeClr val="tx1"/>
              </a:buClr>
            </a:pPr>
            <a:r>
              <a:rPr lang="en-US" sz="1400" b="1" dirty="0">
                <a:solidFill>
                  <a:srgbClr val="C00000"/>
                </a:solidFill>
              </a:rPr>
              <a:t>Doubling the refresh rate</a:t>
            </a:r>
            <a:r>
              <a:rPr lang="en-US" sz="1400" dirty="0"/>
              <a:t> for </a:t>
            </a:r>
            <a:r>
              <a:rPr lang="en-US" sz="1400" b="1" dirty="0">
                <a:solidFill>
                  <a:srgbClr val="00B050"/>
                </a:solidFill>
              </a:rPr>
              <a:t>a small fraction (16.4%) of DRAM rows </a:t>
            </a:r>
            <a:endParaRPr lang="en-US" sz="1400" dirty="0"/>
          </a:p>
        </p:txBody>
      </p:sp>
    </p:spTree>
    <p:extLst>
      <p:ext uri="{BB962C8B-B14F-4D97-AF65-F5344CB8AC3E}">
        <p14:creationId xmlns:p14="http://schemas.microsoft.com/office/powerpoint/2010/main" val="144335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Tn>
                        </p:par>
                      </p:childTnLst>
                    </p:cTn>
                  </p:par>
                  <p:par>
                    <p:cTn id="41" fill="hold">
                      <p:stCondLst>
                        <p:cond delay="indefinite"/>
                      </p:stCondLst>
                      <p:childTnLst>
                        <p:par>
                          <p:cTn id="42" fill="hold">
                            <p:stCondLst>
                              <p:cond delay="0"/>
                            </p:stCondLst>
                          </p:cTn>
                        </p:par>
                      </p:childTnLst>
                    </p:cTn>
                  </p:par>
                  <p:par>
                    <p:cTn id="43" fill="hold">
                      <p:stCondLst>
                        <p:cond delay="indefinite"/>
                      </p:stCondLst>
                      <p:childTnLst>
                        <p:par>
                          <p:cTn id="44" fill="hold">
                            <p:stCondLst>
                              <p:cond delay="0"/>
                            </p:stCond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927"/>
            <a:ext cx="9144000" cy="3642266"/>
          </a:xfrm>
          <a:prstGeom prst="rect">
            <a:avLst/>
          </a:prstGeom>
          <a:solidFill>
            <a:schemeClr val="accent5">
              <a:lumMod val="75000"/>
            </a:schemeClr>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6600" b="1">
              <a:solidFill>
                <a:srgbClr val="70AD47"/>
              </a:solidFill>
            </a:endParaRPr>
          </a:p>
        </p:txBody>
      </p:sp>
      <p:sp>
        <p:nvSpPr>
          <p:cNvPr id="102" name="Title 1"/>
          <p:cNvSpPr>
            <a:spLocks noGrp="1"/>
          </p:cNvSpPr>
          <p:nvPr>
            <p:ph type="ctrTitle" idx="4294967295"/>
          </p:nvPr>
        </p:nvSpPr>
        <p:spPr>
          <a:xfrm>
            <a:off x="0" y="0"/>
            <a:ext cx="9144000" cy="3643193"/>
          </a:xfrm>
          <a:prstGeom prst="rect">
            <a:avLst/>
          </a:prstGeom>
          <a:noFill/>
        </p:spPr>
        <p:txBody>
          <a:bodyPr anchor="ctr">
            <a:noAutofit/>
          </a:bodyPr>
          <a:lstStyle/>
          <a:p>
            <a:pPr algn="ctr">
              <a:lnSpc>
                <a:spcPct val="100000"/>
              </a:lnSpc>
            </a:pPr>
            <a:r>
              <a:rPr lang="en-US" sz="3600" b="1" i="1" dirty="0">
                <a:solidFill>
                  <a:srgbClr val="FFFFFF"/>
                </a:solidFill>
                <a:latin typeface="Cambria"/>
                <a:cs typeface="Cambria"/>
              </a:rPr>
              <a:t>Understanding RowHammer </a:t>
            </a:r>
            <a:br>
              <a:rPr lang="en-US" sz="3600" b="1" i="1" dirty="0">
                <a:solidFill>
                  <a:srgbClr val="FFFFFF"/>
                </a:solidFill>
                <a:latin typeface="Cambria"/>
                <a:cs typeface="Cambria"/>
              </a:rPr>
            </a:br>
            <a:r>
              <a:rPr lang="en-US" sz="3600" b="1" i="1" dirty="0">
                <a:solidFill>
                  <a:srgbClr val="FFFFFF"/>
                </a:solidFill>
                <a:latin typeface="Cambria"/>
                <a:cs typeface="Cambria"/>
              </a:rPr>
              <a:t>Under Reduced </a:t>
            </a:r>
            <a:r>
              <a:rPr lang="en-US" sz="3600" b="1" i="1" dirty="0" err="1">
                <a:solidFill>
                  <a:srgbClr val="FFFFFF"/>
                </a:solidFill>
                <a:latin typeface="Cambria"/>
                <a:cs typeface="Cambria"/>
              </a:rPr>
              <a:t>Wordline</a:t>
            </a:r>
            <a:r>
              <a:rPr lang="en-US" sz="3600" b="1" i="1" dirty="0">
                <a:solidFill>
                  <a:srgbClr val="FFFFFF"/>
                </a:solidFill>
                <a:latin typeface="Cambria"/>
                <a:cs typeface="Cambria"/>
              </a:rPr>
              <a:t> Voltage</a:t>
            </a:r>
            <a:br>
              <a:rPr lang="en-US" sz="3600" b="1" i="1" dirty="0">
                <a:solidFill>
                  <a:srgbClr val="FFFFFF"/>
                </a:solidFill>
                <a:latin typeface="Cambria"/>
                <a:cs typeface="Cambria"/>
              </a:rPr>
            </a:br>
            <a:r>
              <a:rPr lang="en-US" sz="1400" b="1" i="1" dirty="0">
                <a:solidFill>
                  <a:schemeClr val="bg1"/>
                </a:solidFill>
                <a:latin typeface="Cambria"/>
                <a:cs typeface="Cambria"/>
              </a:rPr>
              <a:t> </a:t>
            </a:r>
            <a:br>
              <a:rPr lang="en-US" sz="2800" b="1" i="1" dirty="0">
                <a:solidFill>
                  <a:schemeClr val="bg1"/>
                </a:solidFill>
                <a:latin typeface="Cambria"/>
                <a:cs typeface="Cambria"/>
              </a:rPr>
            </a:br>
            <a:r>
              <a:rPr lang="en-US" sz="2800" i="1" dirty="0">
                <a:solidFill>
                  <a:schemeClr val="accent4">
                    <a:lumMod val="20000"/>
                    <a:lumOff val="80000"/>
                  </a:schemeClr>
                </a:solidFill>
                <a:latin typeface="Cambria"/>
                <a:cs typeface="Cambria"/>
              </a:rPr>
              <a:t>An Experimental Study Using Real DRAM Devices </a:t>
            </a:r>
            <a:endParaRPr lang="en-US" sz="2800" b="1" dirty="0">
              <a:solidFill>
                <a:schemeClr val="bg1"/>
              </a:solidFill>
              <a:latin typeface="Cambria"/>
              <a:cs typeface="Cambria"/>
            </a:endParaRPr>
          </a:p>
        </p:txBody>
      </p:sp>
      <p:sp>
        <p:nvSpPr>
          <p:cNvPr id="103" name="Subtitle 2"/>
          <p:cNvSpPr>
            <a:spLocks noGrp="1"/>
          </p:cNvSpPr>
          <p:nvPr>
            <p:ph type="subTitle" idx="4294967295"/>
          </p:nvPr>
        </p:nvSpPr>
        <p:spPr>
          <a:xfrm>
            <a:off x="228600" y="4124822"/>
            <a:ext cx="8686800" cy="1530288"/>
          </a:xfrm>
          <a:prstGeom prst="rect">
            <a:avLst/>
          </a:prstGeom>
        </p:spPr>
        <p:txBody>
          <a:bodyPr anchor="ctr">
            <a:noAutofit/>
          </a:bodyPr>
          <a:lstStyle/>
          <a:p>
            <a:pPr marL="0" indent="0" algn="ctr">
              <a:buNone/>
            </a:pPr>
            <a:r>
              <a:rPr lang="en-US" sz="2400" b="1" dirty="0">
                <a:latin typeface="Cambria"/>
                <a:cs typeface="Cambria"/>
              </a:rPr>
              <a:t>Abdullah </a:t>
            </a:r>
            <a:r>
              <a:rPr lang="en-US" sz="2400" b="1" dirty="0" err="1">
                <a:latin typeface="Cambria"/>
                <a:cs typeface="Cambria"/>
              </a:rPr>
              <a:t>Giray</a:t>
            </a:r>
            <a:r>
              <a:rPr lang="en-US" sz="2400" b="1" dirty="0">
                <a:latin typeface="Cambria"/>
                <a:cs typeface="Cambria"/>
              </a:rPr>
              <a:t> </a:t>
            </a:r>
            <a:r>
              <a:rPr lang="en-US" sz="2400" b="1" dirty="0" err="1">
                <a:latin typeface="Cambria" panose="02040503050406030204" pitchFamily="18" charset="0"/>
              </a:rPr>
              <a:t>Yağlıkçı</a:t>
            </a:r>
            <a:r>
              <a:rPr lang="en-US" sz="2400" b="1" dirty="0">
                <a:latin typeface="Cambria" panose="02040503050406030204" pitchFamily="18" charset="0"/>
              </a:rPr>
              <a:t> </a:t>
            </a:r>
            <a:r>
              <a:rPr lang="en-US" sz="2400" dirty="0">
                <a:latin typeface="Cambria" panose="02040503050406030204" pitchFamily="18" charset="0"/>
              </a:rPr>
              <a:t> </a:t>
            </a:r>
          </a:p>
          <a:p>
            <a:pPr marL="0" indent="0" algn="ctr">
              <a:buNone/>
            </a:pPr>
            <a:r>
              <a:rPr lang="en-US" sz="2400" dirty="0" err="1">
                <a:latin typeface="Cambria"/>
                <a:cs typeface="Cambria"/>
              </a:rPr>
              <a:t>Haocong</a:t>
            </a:r>
            <a:r>
              <a:rPr lang="en-US" sz="2400" dirty="0">
                <a:latin typeface="Cambria"/>
                <a:cs typeface="Cambria"/>
              </a:rPr>
              <a:t> Luo   Geraldo F. de </a:t>
            </a:r>
            <a:r>
              <a:rPr lang="en-US" sz="2400" dirty="0" err="1">
                <a:latin typeface="Cambria"/>
                <a:cs typeface="Cambria"/>
              </a:rPr>
              <a:t>Oliviera</a:t>
            </a:r>
            <a:r>
              <a:rPr lang="en-US" sz="2400" dirty="0">
                <a:latin typeface="Cambria"/>
                <a:cs typeface="Cambria"/>
              </a:rPr>
              <a:t>    </a:t>
            </a:r>
            <a:r>
              <a:rPr lang="en-US" sz="2400" dirty="0" err="1">
                <a:latin typeface="Cambria"/>
                <a:cs typeface="Cambria"/>
              </a:rPr>
              <a:t>Ataberk</a:t>
            </a:r>
            <a:r>
              <a:rPr lang="en-US" sz="2400" dirty="0">
                <a:latin typeface="Cambria"/>
                <a:cs typeface="Cambria"/>
              </a:rPr>
              <a:t> </a:t>
            </a:r>
            <a:r>
              <a:rPr lang="en-US" sz="2400" dirty="0" err="1">
                <a:latin typeface="Cambria"/>
                <a:cs typeface="Cambria"/>
              </a:rPr>
              <a:t>Olgun</a:t>
            </a:r>
            <a:r>
              <a:rPr lang="en-US" sz="2400" dirty="0">
                <a:latin typeface="Cambria"/>
                <a:cs typeface="Cambria"/>
              </a:rPr>
              <a:t> </a:t>
            </a:r>
          </a:p>
          <a:p>
            <a:pPr marL="0" indent="0" algn="ctr">
              <a:buNone/>
            </a:pPr>
            <a:r>
              <a:rPr lang="en-US" sz="2400" dirty="0" err="1">
                <a:latin typeface="Cambria"/>
                <a:cs typeface="Cambria"/>
              </a:rPr>
              <a:t>Minesh</a:t>
            </a:r>
            <a:r>
              <a:rPr lang="en-US" sz="2400" dirty="0">
                <a:latin typeface="Cambria"/>
                <a:cs typeface="Cambria"/>
              </a:rPr>
              <a:t> Patel  </a:t>
            </a:r>
            <a:r>
              <a:rPr lang="en-US" sz="2400" dirty="0" err="1">
                <a:latin typeface="Cambria"/>
                <a:cs typeface="Cambria"/>
              </a:rPr>
              <a:t>Jisung</a:t>
            </a:r>
            <a:r>
              <a:rPr lang="en-US" sz="2400" dirty="0">
                <a:latin typeface="Cambria"/>
                <a:cs typeface="Cambria"/>
              </a:rPr>
              <a:t> Park   Hasan Hassan   </a:t>
            </a:r>
            <a:r>
              <a:rPr lang="en-US" sz="2400" dirty="0" err="1">
                <a:latin typeface="Cambria"/>
                <a:cs typeface="Cambria"/>
              </a:rPr>
              <a:t>Jeremie</a:t>
            </a:r>
            <a:r>
              <a:rPr lang="en-US" sz="2400" dirty="0">
                <a:latin typeface="Cambria"/>
                <a:cs typeface="Cambria"/>
              </a:rPr>
              <a:t> S. Kim </a:t>
            </a:r>
          </a:p>
          <a:p>
            <a:pPr marL="0" indent="0" algn="ctr">
              <a:buNone/>
            </a:pPr>
            <a:r>
              <a:rPr lang="en-US" sz="2400" dirty="0">
                <a:latin typeface="Cambria"/>
                <a:cs typeface="Cambria"/>
              </a:rPr>
              <a:t>Lois </a:t>
            </a:r>
            <a:r>
              <a:rPr lang="en-US" sz="2400" dirty="0" err="1">
                <a:latin typeface="Cambria"/>
                <a:cs typeface="Cambria"/>
              </a:rPr>
              <a:t>Orosa</a:t>
            </a:r>
            <a:r>
              <a:rPr lang="en-US" sz="2400" dirty="0">
                <a:latin typeface="Cambria"/>
                <a:cs typeface="Cambria"/>
              </a:rPr>
              <a:t>     </a:t>
            </a:r>
            <a:r>
              <a:rPr lang="en-US" sz="2400" dirty="0" err="1">
                <a:latin typeface="Cambria"/>
                <a:cs typeface="Cambria"/>
              </a:rPr>
              <a:t>Onur</a:t>
            </a:r>
            <a:r>
              <a:rPr lang="en-US" sz="2400" dirty="0">
                <a:latin typeface="Cambria"/>
                <a:cs typeface="Cambria"/>
              </a:rPr>
              <a:t> </a:t>
            </a:r>
            <a:r>
              <a:rPr lang="en-US" sz="2400" dirty="0" err="1">
                <a:latin typeface="Cambria"/>
                <a:cs typeface="Cambria"/>
              </a:rPr>
              <a:t>Mutlu</a:t>
            </a:r>
            <a:r>
              <a:rPr lang="en-US" sz="2400" dirty="0">
                <a:latin typeface="Cambria"/>
                <a:cs typeface="Cambria"/>
              </a:rPr>
              <a:t>  </a:t>
            </a:r>
          </a:p>
        </p:txBody>
      </p:sp>
      <p:pic>
        <p:nvPicPr>
          <p:cNvPr id="3" name="Graphic 2">
            <a:extLst>
              <a:ext uri="{FF2B5EF4-FFF2-40B4-BE49-F238E27FC236}">
                <a16:creationId xmlns:a16="http://schemas.microsoft.com/office/drawing/2014/main" id="{B7C26073-8D20-48E5-9751-3761552F8C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62422" y="6136739"/>
            <a:ext cx="2175977" cy="418617"/>
          </a:xfrm>
          <a:prstGeom prst="rect">
            <a:avLst/>
          </a:prstGeom>
        </p:spPr>
      </p:pic>
      <p:pic>
        <p:nvPicPr>
          <p:cNvPr id="10" name="Picture 9">
            <a:extLst>
              <a:ext uri="{FF2B5EF4-FFF2-40B4-BE49-F238E27FC236}">
                <a16:creationId xmlns:a16="http://schemas.microsoft.com/office/drawing/2014/main" id="{3F493808-1C51-9F45-A6ED-874599368E75}"/>
              </a:ext>
            </a:extLst>
          </p:cNvPr>
          <p:cNvPicPr>
            <a:picLocks noChangeAspect="1"/>
          </p:cNvPicPr>
          <p:nvPr userDrawn="1"/>
        </p:nvPicPr>
        <p:blipFill rotWithShape="1">
          <a:blip r:embed="rId5"/>
          <a:srcRect l="11820" t="33599" r="12247" b="30996"/>
          <a:stretch/>
        </p:blipFill>
        <p:spPr>
          <a:xfrm>
            <a:off x="228600" y="6136739"/>
            <a:ext cx="2423611" cy="416967"/>
          </a:xfrm>
          <a:prstGeom prst="rect">
            <a:avLst/>
          </a:prstGeom>
        </p:spPr>
      </p:pic>
      <p:pic>
        <p:nvPicPr>
          <p:cNvPr id="1026" name="Picture 2" descr="Cesga – Centro de Supercomputación de Galicia Logo">
            <a:extLst>
              <a:ext uri="{FF2B5EF4-FFF2-40B4-BE49-F238E27FC236}">
                <a16:creationId xmlns:a16="http://schemas.microsoft.com/office/drawing/2014/main" id="{C67DDC59-57EB-D794-F2F6-30BE407CC9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0964" y="5990613"/>
            <a:ext cx="1754436" cy="719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6687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927"/>
            <a:ext cx="9144000" cy="3642266"/>
          </a:xfrm>
          <a:prstGeom prst="rect">
            <a:avLst/>
          </a:prstGeom>
          <a:solidFill>
            <a:schemeClr val="accent5">
              <a:lumMod val="75000"/>
            </a:schemeClr>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6600" b="1">
              <a:solidFill>
                <a:srgbClr val="70AD47"/>
              </a:solidFill>
            </a:endParaRPr>
          </a:p>
        </p:txBody>
      </p:sp>
      <p:sp>
        <p:nvSpPr>
          <p:cNvPr id="102" name="Title 1"/>
          <p:cNvSpPr>
            <a:spLocks noGrp="1"/>
          </p:cNvSpPr>
          <p:nvPr>
            <p:ph type="ctrTitle" idx="4294967295"/>
          </p:nvPr>
        </p:nvSpPr>
        <p:spPr>
          <a:xfrm>
            <a:off x="0" y="0"/>
            <a:ext cx="9144000" cy="3643193"/>
          </a:xfrm>
          <a:prstGeom prst="rect">
            <a:avLst/>
          </a:prstGeom>
          <a:noFill/>
        </p:spPr>
        <p:txBody>
          <a:bodyPr anchor="ctr">
            <a:noAutofit/>
          </a:bodyPr>
          <a:lstStyle/>
          <a:p>
            <a:pPr algn="ctr">
              <a:lnSpc>
                <a:spcPct val="100000"/>
              </a:lnSpc>
            </a:pPr>
            <a:r>
              <a:rPr lang="en-US" sz="3600" b="1" i="1" dirty="0">
                <a:solidFill>
                  <a:srgbClr val="FFFFFF"/>
                </a:solidFill>
                <a:latin typeface="Cambria"/>
                <a:cs typeface="Cambria"/>
              </a:rPr>
              <a:t>Understanding RowHammer </a:t>
            </a:r>
            <a:br>
              <a:rPr lang="en-US" sz="3600" b="1" i="1" dirty="0">
                <a:solidFill>
                  <a:srgbClr val="FFFFFF"/>
                </a:solidFill>
                <a:latin typeface="Cambria"/>
                <a:cs typeface="Cambria"/>
              </a:rPr>
            </a:br>
            <a:r>
              <a:rPr lang="en-US" sz="3600" b="1" i="1" dirty="0">
                <a:solidFill>
                  <a:srgbClr val="FFFFFF"/>
                </a:solidFill>
                <a:latin typeface="Cambria"/>
                <a:cs typeface="Cambria"/>
              </a:rPr>
              <a:t>Under Reduced </a:t>
            </a:r>
            <a:r>
              <a:rPr lang="en-US" sz="3600" b="1" i="1" dirty="0" err="1">
                <a:solidFill>
                  <a:srgbClr val="FFFFFF"/>
                </a:solidFill>
                <a:latin typeface="Cambria"/>
                <a:cs typeface="Cambria"/>
              </a:rPr>
              <a:t>Wordline</a:t>
            </a:r>
            <a:r>
              <a:rPr lang="en-US" sz="3600" b="1" i="1" dirty="0">
                <a:solidFill>
                  <a:srgbClr val="FFFFFF"/>
                </a:solidFill>
                <a:latin typeface="Cambria"/>
                <a:cs typeface="Cambria"/>
              </a:rPr>
              <a:t> Voltage</a:t>
            </a:r>
            <a:br>
              <a:rPr lang="en-US" sz="3600" b="1" i="1" dirty="0">
                <a:solidFill>
                  <a:srgbClr val="FFFFFF"/>
                </a:solidFill>
                <a:latin typeface="Cambria"/>
                <a:cs typeface="Cambria"/>
              </a:rPr>
            </a:br>
            <a:r>
              <a:rPr lang="en-US" sz="1400" b="1" i="1" dirty="0">
                <a:solidFill>
                  <a:schemeClr val="bg1"/>
                </a:solidFill>
                <a:latin typeface="Cambria"/>
                <a:cs typeface="Cambria"/>
              </a:rPr>
              <a:t> </a:t>
            </a:r>
            <a:br>
              <a:rPr lang="en-US" sz="2800" b="1" i="1" dirty="0">
                <a:solidFill>
                  <a:schemeClr val="bg1"/>
                </a:solidFill>
                <a:latin typeface="Cambria"/>
                <a:cs typeface="Cambria"/>
              </a:rPr>
            </a:br>
            <a:r>
              <a:rPr lang="en-US" sz="2800" i="1" dirty="0">
                <a:solidFill>
                  <a:schemeClr val="accent4">
                    <a:lumMod val="20000"/>
                    <a:lumOff val="80000"/>
                  </a:schemeClr>
                </a:solidFill>
                <a:latin typeface="Cambria"/>
                <a:cs typeface="Cambria"/>
              </a:rPr>
              <a:t>An Experimental Study Using Real DRAM Devices </a:t>
            </a:r>
            <a:endParaRPr lang="en-US" sz="2800" b="1" dirty="0">
              <a:solidFill>
                <a:schemeClr val="bg1"/>
              </a:solidFill>
              <a:latin typeface="Cambria"/>
              <a:cs typeface="Cambria"/>
            </a:endParaRPr>
          </a:p>
        </p:txBody>
      </p:sp>
      <p:sp>
        <p:nvSpPr>
          <p:cNvPr id="103" name="Subtitle 2"/>
          <p:cNvSpPr>
            <a:spLocks noGrp="1"/>
          </p:cNvSpPr>
          <p:nvPr>
            <p:ph type="subTitle" idx="4294967295"/>
          </p:nvPr>
        </p:nvSpPr>
        <p:spPr>
          <a:xfrm>
            <a:off x="228600" y="4124822"/>
            <a:ext cx="8686800" cy="1530288"/>
          </a:xfrm>
          <a:prstGeom prst="rect">
            <a:avLst/>
          </a:prstGeom>
        </p:spPr>
        <p:txBody>
          <a:bodyPr anchor="ctr">
            <a:noAutofit/>
          </a:bodyPr>
          <a:lstStyle/>
          <a:p>
            <a:pPr marL="0" indent="0" algn="ctr">
              <a:buNone/>
            </a:pPr>
            <a:r>
              <a:rPr lang="en-US" sz="2400" b="1" dirty="0">
                <a:latin typeface="Cambria"/>
                <a:cs typeface="Cambria"/>
              </a:rPr>
              <a:t>Abdullah </a:t>
            </a:r>
            <a:r>
              <a:rPr lang="en-US" sz="2400" b="1" dirty="0" err="1">
                <a:latin typeface="Cambria"/>
                <a:cs typeface="Cambria"/>
              </a:rPr>
              <a:t>Giray</a:t>
            </a:r>
            <a:r>
              <a:rPr lang="en-US" sz="2400" b="1" dirty="0">
                <a:latin typeface="Cambria"/>
                <a:cs typeface="Cambria"/>
              </a:rPr>
              <a:t> </a:t>
            </a:r>
            <a:r>
              <a:rPr lang="en-US" sz="2400" b="1" dirty="0" err="1">
                <a:latin typeface="Cambria" panose="02040503050406030204" pitchFamily="18" charset="0"/>
              </a:rPr>
              <a:t>Yağlıkçı</a:t>
            </a:r>
            <a:r>
              <a:rPr lang="en-US" sz="2400" b="1" dirty="0">
                <a:latin typeface="Cambria" panose="02040503050406030204" pitchFamily="18" charset="0"/>
              </a:rPr>
              <a:t> </a:t>
            </a:r>
            <a:r>
              <a:rPr lang="en-US" sz="2400" dirty="0">
                <a:latin typeface="Cambria" panose="02040503050406030204" pitchFamily="18" charset="0"/>
              </a:rPr>
              <a:t> </a:t>
            </a:r>
          </a:p>
          <a:p>
            <a:pPr marL="0" indent="0" algn="ctr">
              <a:buNone/>
            </a:pPr>
            <a:r>
              <a:rPr lang="en-US" sz="2400" dirty="0" err="1">
                <a:latin typeface="Cambria"/>
                <a:cs typeface="Cambria"/>
              </a:rPr>
              <a:t>Haocong</a:t>
            </a:r>
            <a:r>
              <a:rPr lang="en-US" sz="2400" dirty="0">
                <a:latin typeface="Cambria"/>
                <a:cs typeface="Cambria"/>
              </a:rPr>
              <a:t> Luo   Geraldo F. de </a:t>
            </a:r>
            <a:r>
              <a:rPr lang="en-US" sz="2400" dirty="0" err="1">
                <a:latin typeface="Cambria"/>
                <a:cs typeface="Cambria"/>
              </a:rPr>
              <a:t>Oliviera</a:t>
            </a:r>
            <a:r>
              <a:rPr lang="en-US" sz="2400" dirty="0">
                <a:latin typeface="Cambria"/>
                <a:cs typeface="Cambria"/>
              </a:rPr>
              <a:t>    </a:t>
            </a:r>
            <a:r>
              <a:rPr lang="en-US" sz="2400" dirty="0" err="1">
                <a:latin typeface="Cambria"/>
                <a:cs typeface="Cambria"/>
              </a:rPr>
              <a:t>Ataberk</a:t>
            </a:r>
            <a:r>
              <a:rPr lang="en-US" sz="2400" dirty="0">
                <a:latin typeface="Cambria"/>
                <a:cs typeface="Cambria"/>
              </a:rPr>
              <a:t> </a:t>
            </a:r>
            <a:r>
              <a:rPr lang="en-US" sz="2400" dirty="0" err="1">
                <a:latin typeface="Cambria"/>
                <a:cs typeface="Cambria"/>
              </a:rPr>
              <a:t>Olgun</a:t>
            </a:r>
            <a:r>
              <a:rPr lang="en-US" sz="2400" dirty="0">
                <a:latin typeface="Cambria"/>
                <a:cs typeface="Cambria"/>
              </a:rPr>
              <a:t> </a:t>
            </a:r>
          </a:p>
          <a:p>
            <a:pPr marL="0" indent="0" algn="ctr">
              <a:buNone/>
            </a:pPr>
            <a:r>
              <a:rPr lang="en-US" sz="2400" dirty="0" err="1">
                <a:latin typeface="Cambria"/>
                <a:cs typeface="Cambria"/>
              </a:rPr>
              <a:t>Minesh</a:t>
            </a:r>
            <a:r>
              <a:rPr lang="en-US" sz="2400" dirty="0">
                <a:latin typeface="Cambria"/>
                <a:cs typeface="Cambria"/>
              </a:rPr>
              <a:t> Patel  </a:t>
            </a:r>
            <a:r>
              <a:rPr lang="en-US" sz="2400" dirty="0" err="1">
                <a:latin typeface="Cambria"/>
                <a:cs typeface="Cambria"/>
              </a:rPr>
              <a:t>Jisung</a:t>
            </a:r>
            <a:r>
              <a:rPr lang="en-US" sz="2400" dirty="0">
                <a:latin typeface="Cambria"/>
                <a:cs typeface="Cambria"/>
              </a:rPr>
              <a:t> Park   Hasan Hassan   </a:t>
            </a:r>
            <a:r>
              <a:rPr lang="en-US" sz="2400" dirty="0" err="1">
                <a:latin typeface="Cambria"/>
                <a:cs typeface="Cambria"/>
              </a:rPr>
              <a:t>Jeremie</a:t>
            </a:r>
            <a:r>
              <a:rPr lang="en-US" sz="2400" dirty="0">
                <a:latin typeface="Cambria"/>
                <a:cs typeface="Cambria"/>
              </a:rPr>
              <a:t> S. Kim </a:t>
            </a:r>
          </a:p>
          <a:p>
            <a:pPr marL="0" indent="0" algn="ctr">
              <a:buNone/>
            </a:pPr>
            <a:r>
              <a:rPr lang="en-US" sz="2400" dirty="0">
                <a:latin typeface="Cambria"/>
                <a:cs typeface="Cambria"/>
              </a:rPr>
              <a:t>Lois </a:t>
            </a:r>
            <a:r>
              <a:rPr lang="en-US" sz="2400" dirty="0" err="1">
                <a:latin typeface="Cambria"/>
                <a:cs typeface="Cambria"/>
              </a:rPr>
              <a:t>Orosa</a:t>
            </a:r>
            <a:r>
              <a:rPr lang="en-US" sz="2400" dirty="0">
                <a:latin typeface="Cambria"/>
                <a:cs typeface="Cambria"/>
              </a:rPr>
              <a:t>     </a:t>
            </a:r>
            <a:r>
              <a:rPr lang="en-US" sz="2400" dirty="0" err="1">
                <a:latin typeface="Cambria"/>
                <a:cs typeface="Cambria"/>
              </a:rPr>
              <a:t>Onur</a:t>
            </a:r>
            <a:r>
              <a:rPr lang="en-US" sz="2400" dirty="0">
                <a:latin typeface="Cambria"/>
                <a:cs typeface="Cambria"/>
              </a:rPr>
              <a:t> </a:t>
            </a:r>
            <a:r>
              <a:rPr lang="en-US" sz="2400" dirty="0" err="1">
                <a:latin typeface="Cambria"/>
                <a:cs typeface="Cambria"/>
              </a:rPr>
              <a:t>Mutlu</a:t>
            </a:r>
            <a:r>
              <a:rPr lang="en-US" sz="2400" dirty="0">
                <a:latin typeface="Cambria"/>
                <a:cs typeface="Cambria"/>
              </a:rPr>
              <a:t>  </a:t>
            </a:r>
          </a:p>
        </p:txBody>
      </p:sp>
      <p:pic>
        <p:nvPicPr>
          <p:cNvPr id="3" name="Graphic 2">
            <a:extLst>
              <a:ext uri="{FF2B5EF4-FFF2-40B4-BE49-F238E27FC236}">
                <a16:creationId xmlns:a16="http://schemas.microsoft.com/office/drawing/2014/main" id="{B7C26073-8D20-48E5-9751-3761552F8C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62422" y="6136739"/>
            <a:ext cx="2175977" cy="418617"/>
          </a:xfrm>
          <a:prstGeom prst="rect">
            <a:avLst/>
          </a:prstGeom>
        </p:spPr>
      </p:pic>
      <p:pic>
        <p:nvPicPr>
          <p:cNvPr id="10" name="Picture 9">
            <a:extLst>
              <a:ext uri="{FF2B5EF4-FFF2-40B4-BE49-F238E27FC236}">
                <a16:creationId xmlns:a16="http://schemas.microsoft.com/office/drawing/2014/main" id="{3F493808-1C51-9F45-A6ED-874599368E75}"/>
              </a:ext>
            </a:extLst>
          </p:cNvPr>
          <p:cNvPicPr>
            <a:picLocks noChangeAspect="1"/>
          </p:cNvPicPr>
          <p:nvPr userDrawn="1"/>
        </p:nvPicPr>
        <p:blipFill rotWithShape="1">
          <a:blip r:embed="rId5"/>
          <a:srcRect l="11820" t="33599" r="12247" b="30996"/>
          <a:stretch/>
        </p:blipFill>
        <p:spPr>
          <a:xfrm>
            <a:off x="228600" y="6136739"/>
            <a:ext cx="2423611" cy="416967"/>
          </a:xfrm>
          <a:prstGeom prst="rect">
            <a:avLst/>
          </a:prstGeom>
        </p:spPr>
      </p:pic>
      <p:pic>
        <p:nvPicPr>
          <p:cNvPr id="1026" name="Picture 2" descr="Cesga – Centro de Supercomputación de Galicia Logo">
            <a:extLst>
              <a:ext uri="{FF2B5EF4-FFF2-40B4-BE49-F238E27FC236}">
                <a16:creationId xmlns:a16="http://schemas.microsoft.com/office/drawing/2014/main" id="{C67DDC59-57EB-D794-F2F6-30BE407CC9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0964" y="5990613"/>
            <a:ext cx="1754436" cy="719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3667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927"/>
            <a:ext cx="9144000" cy="3642266"/>
          </a:xfrm>
          <a:prstGeom prst="rect">
            <a:avLst/>
          </a:prstGeom>
          <a:solidFill>
            <a:schemeClr val="accent5">
              <a:lumMod val="75000"/>
            </a:schemeClr>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6600" b="1" dirty="0">
              <a:solidFill>
                <a:srgbClr val="70AD47"/>
              </a:solidFill>
            </a:endParaRPr>
          </a:p>
        </p:txBody>
      </p:sp>
      <p:sp>
        <p:nvSpPr>
          <p:cNvPr id="102" name="Title 1"/>
          <p:cNvSpPr>
            <a:spLocks noGrp="1"/>
          </p:cNvSpPr>
          <p:nvPr>
            <p:ph type="ctrTitle" idx="4294967295"/>
          </p:nvPr>
        </p:nvSpPr>
        <p:spPr>
          <a:xfrm>
            <a:off x="0" y="0"/>
            <a:ext cx="9144000" cy="3643193"/>
          </a:xfrm>
          <a:prstGeom prst="rect">
            <a:avLst/>
          </a:prstGeom>
          <a:noFill/>
        </p:spPr>
        <p:txBody>
          <a:bodyPr anchor="ctr">
            <a:noAutofit/>
          </a:bodyPr>
          <a:lstStyle/>
          <a:p>
            <a:pPr algn="ctr">
              <a:lnSpc>
                <a:spcPct val="100000"/>
              </a:lnSpc>
            </a:pPr>
            <a:r>
              <a:rPr lang="en-US" sz="3600" b="1" i="1" dirty="0">
                <a:solidFill>
                  <a:srgbClr val="FFFFFF"/>
                </a:solidFill>
                <a:latin typeface="Cambria"/>
                <a:cs typeface="Cambria"/>
              </a:rPr>
              <a:t>Understanding RowHammer </a:t>
            </a:r>
            <a:br>
              <a:rPr lang="en-US" sz="3600" b="1" i="1" dirty="0">
                <a:solidFill>
                  <a:srgbClr val="FFFFFF"/>
                </a:solidFill>
                <a:latin typeface="Cambria"/>
                <a:cs typeface="Cambria"/>
              </a:rPr>
            </a:br>
            <a:r>
              <a:rPr lang="en-US" sz="3600" b="1" i="1" dirty="0">
                <a:solidFill>
                  <a:srgbClr val="FFFFFF"/>
                </a:solidFill>
                <a:latin typeface="Cambria"/>
                <a:cs typeface="Cambria"/>
              </a:rPr>
              <a:t>Under Reduced </a:t>
            </a:r>
            <a:r>
              <a:rPr lang="en-US" sz="3600" b="1" i="1" dirty="0" err="1">
                <a:solidFill>
                  <a:srgbClr val="FFFFFF"/>
                </a:solidFill>
                <a:latin typeface="Cambria"/>
                <a:cs typeface="Cambria"/>
              </a:rPr>
              <a:t>Wordline</a:t>
            </a:r>
            <a:r>
              <a:rPr lang="en-US" sz="3600" b="1" i="1" dirty="0">
                <a:solidFill>
                  <a:srgbClr val="FFFFFF"/>
                </a:solidFill>
                <a:latin typeface="Cambria"/>
                <a:cs typeface="Cambria"/>
              </a:rPr>
              <a:t> Voltage</a:t>
            </a:r>
            <a:br>
              <a:rPr lang="en-US" sz="3600" b="1" i="1" dirty="0">
                <a:solidFill>
                  <a:srgbClr val="FFFFFF"/>
                </a:solidFill>
                <a:latin typeface="Cambria"/>
                <a:cs typeface="Cambria"/>
              </a:rPr>
            </a:br>
            <a:r>
              <a:rPr lang="en-US" sz="1400" b="1" i="1" dirty="0">
                <a:solidFill>
                  <a:schemeClr val="bg1"/>
                </a:solidFill>
                <a:latin typeface="Cambria"/>
                <a:cs typeface="Cambria"/>
              </a:rPr>
              <a:t> </a:t>
            </a:r>
            <a:br>
              <a:rPr lang="en-US" sz="2800" b="1" i="1" dirty="0">
                <a:solidFill>
                  <a:schemeClr val="bg1"/>
                </a:solidFill>
                <a:latin typeface="Cambria"/>
                <a:cs typeface="Cambria"/>
              </a:rPr>
            </a:br>
            <a:r>
              <a:rPr lang="en-US" sz="2800" i="1" dirty="0">
                <a:solidFill>
                  <a:schemeClr val="accent4">
                    <a:lumMod val="20000"/>
                    <a:lumOff val="80000"/>
                  </a:schemeClr>
                </a:solidFill>
                <a:latin typeface="Cambria"/>
                <a:cs typeface="Cambria"/>
              </a:rPr>
              <a:t>An Experimental Study Using Real DRAM Devices </a:t>
            </a:r>
            <a:endParaRPr lang="en-US" sz="2800" b="1" dirty="0">
              <a:solidFill>
                <a:schemeClr val="bg1"/>
              </a:solidFill>
              <a:latin typeface="Cambria"/>
              <a:cs typeface="Cambria"/>
            </a:endParaRPr>
          </a:p>
        </p:txBody>
      </p:sp>
      <p:sp>
        <p:nvSpPr>
          <p:cNvPr id="103" name="Subtitle 2"/>
          <p:cNvSpPr>
            <a:spLocks noGrp="1"/>
          </p:cNvSpPr>
          <p:nvPr>
            <p:ph type="subTitle" idx="4294967295"/>
          </p:nvPr>
        </p:nvSpPr>
        <p:spPr>
          <a:xfrm>
            <a:off x="228600" y="4124822"/>
            <a:ext cx="8686800" cy="1530288"/>
          </a:xfrm>
          <a:prstGeom prst="rect">
            <a:avLst/>
          </a:prstGeom>
        </p:spPr>
        <p:txBody>
          <a:bodyPr anchor="ctr">
            <a:noAutofit/>
          </a:bodyPr>
          <a:lstStyle/>
          <a:p>
            <a:pPr marL="0" indent="0" algn="ctr">
              <a:buNone/>
            </a:pPr>
            <a:r>
              <a:rPr lang="en-US" sz="2400" b="1" dirty="0">
                <a:latin typeface="Cambria"/>
                <a:cs typeface="Cambria"/>
              </a:rPr>
              <a:t>Abdullah </a:t>
            </a:r>
            <a:r>
              <a:rPr lang="en-US" sz="2400" b="1" dirty="0" err="1">
                <a:latin typeface="Cambria"/>
                <a:cs typeface="Cambria"/>
              </a:rPr>
              <a:t>Giray</a:t>
            </a:r>
            <a:r>
              <a:rPr lang="en-US" sz="2400" b="1" dirty="0">
                <a:latin typeface="Cambria"/>
                <a:cs typeface="Cambria"/>
              </a:rPr>
              <a:t> </a:t>
            </a:r>
            <a:r>
              <a:rPr lang="en-US" sz="2400" b="1" dirty="0" err="1">
                <a:latin typeface="Cambria" panose="02040503050406030204" pitchFamily="18" charset="0"/>
              </a:rPr>
              <a:t>Yağlıkçı</a:t>
            </a:r>
            <a:r>
              <a:rPr lang="en-US" sz="2400" b="1" dirty="0">
                <a:latin typeface="Cambria" panose="02040503050406030204" pitchFamily="18" charset="0"/>
              </a:rPr>
              <a:t> </a:t>
            </a:r>
            <a:r>
              <a:rPr lang="en-US" sz="2400" dirty="0">
                <a:latin typeface="Cambria" panose="02040503050406030204" pitchFamily="18" charset="0"/>
              </a:rPr>
              <a:t> </a:t>
            </a:r>
          </a:p>
          <a:p>
            <a:pPr marL="0" indent="0" algn="ctr">
              <a:buNone/>
            </a:pPr>
            <a:r>
              <a:rPr lang="en-US" sz="2400" dirty="0" err="1">
                <a:latin typeface="Cambria"/>
                <a:cs typeface="Cambria"/>
              </a:rPr>
              <a:t>Haocong</a:t>
            </a:r>
            <a:r>
              <a:rPr lang="en-US" sz="2400" dirty="0">
                <a:latin typeface="Cambria"/>
                <a:cs typeface="Cambria"/>
              </a:rPr>
              <a:t> Luo   Geraldo F. de </a:t>
            </a:r>
            <a:r>
              <a:rPr lang="en-US" sz="2400" dirty="0" err="1">
                <a:latin typeface="Cambria"/>
                <a:cs typeface="Cambria"/>
              </a:rPr>
              <a:t>Oliviera</a:t>
            </a:r>
            <a:r>
              <a:rPr lang="en-US" sz="2400" dirty="0">
                <a:latin typeface="Cambria"/>
                <a:cs typeface="Cambria"/>
              </a:rPr>
              <a:t>    </a:t>
            </a:r>
            <a:r>
              <a:rPr lang="en-US" sz="2400" dirty="0" err="1">
                <a:latin typeface="Cambria"/>
                <a:cs typeface="Cambria"/>
              </a:rPr>
              <a:t>Ataberk</a:t>
            </a:r>
            <a:r>
              <a:rPr lang="en-US" sz="2400" dirty="0">
                <a:latin typeface="Cambria"/>
                <a:cs typeface="Cambria"/>
              </a:rPr>
              <a:t> </a:t>
            </a:r>
            <a:r>
              <a:rPr lang="en-US" sz="2400" dirty="0" err="1">
                <a:latin typeface="Cambria"/>
                <a:cs typeface="Cambria"/>
              </a:rPr>
              <a:t>Olgun</a:t>
            </a:r>
            <a:r>
              <a:rPr lang="en-US" sz="2400" dirty="0">
                <a:latin typeface="Cambria"/>
                <a:cs typeface="Cambria"/>
              </a:rPr>
              <a:t> </a:t>
            </a:r>
          </a:p>
          <a:p>
            <a:pPr marL="0" indent="0" algn="ctr">
              <a:buNone/>
            </a:pPr>
            <a:r>
              <a:rPr lang="en-US" sz="2400" dirty="0" err="1">
                <a:latin typeface="Cambria"/>
                <a:cs typeface="Cambria"/>
              </a:rPr>
              <a:t>Minesh</a:t>
            </a:r>
            <a:r>
              <a:rPr lang="en-US" sz="2400" dirty="0">
                <a:latin typeface="Cambria"/>
                <a:cs typeface="Cambria"/>
              </a:rPr>
              <a:t> Patel  </a:t>
            </a:r>
            <a:r>
              <a:rPr lang="en-US" sz="2400" dirty="0" err="1">
                <a:latin typeface="Cambria"/>
                <a:cs typeface="Cambria"/>
              </a:rPr>
              <a:t>Jisung</a:t>
            </a:r>
            <a:r>
              <a:rPr lang="en-US" sz="2400" dirty="0">
                <a:latin typeface="Cambria"/>
                <a:cs typeface="Cambria"/>
              </a:rPr>
              <a:t> Park   Hasan Hassan   </a:t>
            </a:r>
            <a:r>
              <a:rPr lang="en-US" sz="2400" dirty="0" err="1">
                <a:latin typeface="Cambria"/>
                <a:cs typeface="Cambria"/>
              </a:rPr>
              <a:t>Jeremie</a:t>
            </a:r>
            <a:r>
              <a:rPr lang="en-US" sz="2400" dirty="0">
                <a:latin typeface="Cambria"/>
                <a:cs typeface="Cambria"/>
              </a:rPr>
              <a:t> S. Kim </a:t>
            </a:r>
          </a:p>
          <a:p>
            <a:pPr marL="0" indent="0" algn="ctr">
              <a:buNone/>
            </a:pPr>
            <a:r>
              <a:rPr lang="en-US" sz="2400" dirty="0">
                <a:latin typeface="Cambria"/>
                <a:cs typeface="Cambria"/>
              </a:rPr>
              <a:t>Lois </a:t>
            </a:r>
            <a:r>
              <a:rPr lang="en-US" sz="2400" dirty="0" err="1">
                <a:latin typeface="Cambria"/>
                <a:cs typeface="Cambria"/>
              </a:rPr>
              <a:t>Orosa</a:t>
            </a:r>
            <a:r>
              <a:rPr lang="en-US" sz="2400" dirty="0">
                <a:latin typeface="Cambria"/>
                <a:cs typeface="Cambria"/>
              </a:rPr>
              <a:t>     </a:t>
            </a:r>
            <a:r>
              <a:rPr lang="en-US" sz="2400" dirty="0" err="1">
                <a:latin typeface="Cambria"/>
                <a:cs typeface="Cambria"/>
              </a:rPr>
              <a:t>Onur</a:t>
            </a:r>
            <a:r>
              <a:rPr lang="en-US" sz="2400" dirty="0">
                <a:latin typeface="Cambria"/>
                <a:cs typeface="Cambria"/>
              </a:rPr>
              <a:t> </a:t>
            </a:r>
            <a:r>
              <a:rPr lang="en-US" sz="2400" dirty="0" err="1">
                <a:latin typeface="Cambria"/>
                <a:cs typeface="Cambria"/>
              </a:rPr>
              <a:t>Mutlu</a:t>
            </a:r>
            <a:r>
              <a:rPr lang="en-US" sz="2400" dirty="0">
                <a:latin typeface="Cambria"/>
                <a:cs typeface="Cambria"/>
              </a:rPr>
              <a:t>  </a:t>
            </a:r>
          </a:p>
        </p:txBody>
      </p:sp>
      <p:pic>
        <p:nvPicPr>
          <p:cNvPr id="3" name="Graphic 2">
            <a:extLst>
              <a:ext uri="{FF2B5EF4-FFF2-40B4-BE49-F238E27FC236}">
                <a16:creationId xmlns:a16="http://schemas.microsoft.com/office/drawing/2014/main" id="{B7C26073-8D20-48E5-9751-3761552F8C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62422" y="6136739"/>
            <a:ext cx="2175977" cy="418617"/>
          </a:xfrm>
          <a:prstGeom prst="rect">
            <a:avLst/>
          </a:prstGeom>
        </p:spPr>
      </p:pic>
      <p:pic>
        <p:nvPicPr>
          <p:cNvPr id="10" name="Picture 9">
            <a:extLst>
              <a:ext uri="{FF2B5EF4-FFF2-40B4-BE49-F238E27FC236}">
                <a16:creationId xmlns:a16="http://schemas.microsoft.com/office/drawing/2014/main" id="{3F493808-1C51-9F45-A6ED-874599368E75}"/>
              </a:ext>
            </a:extLst>
          </p:cNvPr>
          <p:cNvPicPr>
            <a:picLocks noChangeAspect="1"/>
          </p:cNvPicPr>
          <p:nvPr userDrawn="1"/>
        </p:nvPicPr>
        <p:blipFill rotWithShape="1">
          <a:blip r:embed="rId5"/>
          <a:srcRect l="11820" t="33599" r="12247" b="30996"/>
          <a:stretch/>
        </p:blipFill>
        <p:spPr>
          <a:xfrm>
            <a:off x="228600" y="6136739"/>
            <a:ext cx="2423611" cy="416967"/>
          </a:xfrm>
          <a:prstGeom prst="rect">
            <a:avLst/>
          </a:prstGeom>
        </p:spPr>
      </p:pic>
      <p:pic>
        <p:nvPicPr>
          <p:cNvPr id="1026" name="Picture 2" descr="Cesga – Centro de Supercomputación de Galicia Logo">
            <a:extLst>
              <a:ext uri="{FF2B5EF4-FFF2-40B4-BE49-F238E27FC236}">
                <a16:creationId xmlns:a16="http://schemas.microsoft.com/office/drawing/2014/main" id="{C67DDC59-57EB-D794-F2F6-30BE407CC9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0964" y="5990613"/>
            <a:ext cx="1754436" cy="7190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33443BD-BC1B-CB21-98A0-853101135BC5}"/>
              </a:ext>
            </a:extLst>
          </p:cNvPr>
          <p:cNvSpPr txBox="1"/>
          <p:nvPr/>
        </p:nvSpPr>
        <p:spPr>
          <a:xfrm>
            <a:off x="0" y="3187362"/>
            <a:ext cx="9144000" cy="646331"/>
          </a:xfrm>
          <a:prstGeom prst="rect">
            <a:avLst/>
          </a:prstGeom>
          <a:solidFill>
            <a:srgbClr val="002060"/>
          </a:solidFill>
        </p:spPr>
        <p:txBody>
          <a:bodyPr wrap="square" rtlCol="0">
            <a:spAutoFit/>
          </a:bodyPr>
          <a:lstStyle/>
          <a:p>
            <a:pPr algn="ctr"/>
            <a:r>
              <a:rPr lang="en-US" sz="3600" b="1" i="1">
                <a:solidFill>
                  <a:srgbClr val="FFFFFF"/>
                </a:solidFill>
                <a:latin typeface="Cambria" panose="02040503050406030204" pitchFamily="18" charset="0"/>
              </a:rPr>
              <a:t>BACKUP SLIDES</a:t>
            </a:r>
          </a:p>
        </p:txBody>
      </p:sp>
    </p:spTree>
    <p:extLst>
      <p:ext uri="{BB962C8B-B14F-4D97-AF65-F5344CB8AC3E}">
        <p14:creationId xmlns:p14="http://schemas.microsoft.com/office/powerpoint/2010/main" val="4128364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TextBox 275">
            <a:extLst>
              <a:ext uri="{FF2B5EF4-FFF2-40B4-BE49-F238E27FC236}">
                <a16:creationId xmlns:a16="http://schemas.microsoft.com/office/drawing/2014/main" id="{3D1FEB22-68CA-4480-79E3-BDA4B0C6913B}"/>
              </a:ext>
            </a:extLst>
          </p:cNvPr>
          <p:cNvSpPr txBox="1"/>
          <p:nvPr/>
        </p:nvSpPr>
        <p:spPr>
          <a:xfrm>
            <a:off x="-1832" y="3227121"/>
            <a:ext cx="1443047" cy="369332"/>
          </a:xfrm>
          <a:prstGeom prst="rect">
            <a:avLst/>
          </a:prstGeom>
          <a:solidFill>
            <a:srgbClr val="FFFFFF"/>
          </a:solidFill>
        </p:spPr>
        <p:txBody>
          <a:bodyPr wrap="square" lIns="91440" tIns="45720" rIns="91440" bIns="45720" rtlCol="0" anchor="t">
            <a:spAutoFit/>
          </a:bodyPr>
          <a:lstStyle/>
          <a:p>
            <a:r>
              <a:rPr lang="en-US" b="1" dirty="0">
                <a:solidFill>
                  <a:srgbClr val="4472C4"/>
                </a:solidFill>
                <a:latin typeface="Cambria"/>
                <a:ea typeface="Cambria"/>
              </a:rPr>
              <a:t>Low Voltage</a:t>
            </a:r>
            <a:endParaRPr lang="en-US" dirty="0">
              <a:solidFill>
                <a:srgbClr val="4472C4"/>
              </a:solidFill>
              <a:latin typeface="Cambria"/>
              <a:ea typeface="Cambria"/>
              <a:cs typeface="Calibri"/>
            </a:endParaRPr>
          </a:p>
        </p:txBody>
      </p:sp>
      <p:sp>
        <p:nvSpPr>
          <p:cNvPr id="2" name="Title 1">
            <a:extLst>
              <a:ext uri="{FF2B5EF4-FFF2-40B4-BE49-F238E27FC236}">
                <a16:creationId xmlns:a16="http://schemas.microsoft.com/office/drawing/2014/main" id="{E0E8A763-CF40-1D41-A9F1-FEB74421801E}"/>
              </a:ext>
            </a:extLst>
          </p:cNvPr>
          <p:cNvSpPr>
            <a:spLocks noGrp="1"/>
          </p:cNvSpPr>
          <p:nvPr>
            <p:ph type="title"/>
          </p:nvPr>
        </p:nvSpPr>
        <p:spPr/>
        <p:txBody>
          <a:bodyPr/>
          <a:lstStyle/>
          <a:p>
            <a:r>
              <a:rPr lang="en-US" dirty="0"/>
              <a:t>A Closer Look into RowHammer</a:t>
            </a:r>
          </a:p>
        </p:txBody>
      </p:sp>
      <p:sp>
        <p:nvSpPr>
          <p:cNvPr id="67" name="Rectangle 66">
            <a:extLst>
              <a:ext uri="{FF2B5EF4-FFF2-40B4-BE49-F238E27FC236}">
                <a16:creationId xmlns:a16="http://schemas.microsoft.com/office/drawing/2014/main" id="{6BCF1DD3-7069-304F-A7DA-2B3412AB7E30}"/>
              </a:ext>
            </a:extLst>
          </p:cNvPr>
          <p:cNvSpPr/>
          <p:nvPr/>
        </p:nvSpPr>
        <p:spPr>
          <a:xfrm>
            <a:off x="1755926" y="2105043"/>
            <a:ext cx="2003117" cy="22971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4472C4"/>
                </a:solidFill>
                <a:latin typeface="Cambria" panose="02040503050406030204" pitchFamily="18" charset="0"/>
              </a:rPr>
              <a:t>Victim Row</a:t>
            </a:r>
          </a:p>
        </p:txBody>
      </p:sp>
      <p:cxnSp>
        <p:nvCxnSpPr>
          <p:cNvPr id="68" name="Straight Arrow Connector 67">
            <a:extLst>
              <a:ext uri="{FF2B5EF4-FFF2-40B4-BE49-F238E27FC236}">
                <a16:creationId xmlns:a16="http://schemas.microsoft.com/office/drawing/2014/main" id="{C052F46A-1077-7542-BBFA-856672359DB7}"/>
              </a:ext>
            </a:extLst>
          </p:cNvPr>
          <p:cNvCxnSpPr>
            <a:cxnSpLocks/>
          </p:cNvCxnSpPr>
          <p:nvPr/>
        </p:nvCxnSpPr>
        <p:spPr>
          <a:xfrm flipH="1">
            <a:off x="1602359" y="2399786"/>
            <a:ext cx="2772000" cy="0"/>
          </a:xfrm>
          <a:prstGeom prst="straightConnector1">
            <a:avLst/>
          </a:prstGeom>
          <a:ln w="38100" cap="rnd">
            <a:solidFill>
              <a:srgbClr val="4472C4"/>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D6437664-3173-D741-BE03-EE15F300DC1E}"/>
              </a:ext>
            </a:extLst>
          </p:cNvPr>
          <p:cNvSpPr/>
          <p:nvPr/>
        </p:nvSpPr>
        <p:spPr>
          <a:xfrm>
            <a:off x="3547209" y="6342752"/>
            <a:ext cx="1024094" cy="23090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ED7D30"/>
                </a:solidFill>
                <a:latin typeface="Cambria" panose="02040503050406030204" pitchFamily="18" charset="0"/>
              </a:rPr>
              <a:t>Bitline</a:t>
            </a:r>
            <a:endParaRPr lang="en-US" sz="1600" b="1" dirty="0">
              <a:solidFill>
                <a:srgbClr val="ED7D30"/>
              </a:solidFill>
              <a:latin typeface="Cambria" panose="02040503050406030204" pitchFamily="18" charset="0"/>
            </a:endParaRPr>
          </a:p>
        </p:txBody>
      </p:sp>
      <p:cxnSp>
        <p:nvCxnSpPr>
          <p:cNvPr id="73" name="Straight Arrow Connector 72">
            <a:extLst>
              <a:ext uri="{FF2B5EF4-FFF2-40B4-BE49-F238E27FC236}">
                <a16:creationId xmlns:a16="http://schemas.microsoft.com/office/drawing/2014/main" id="{02482588-6540-6F45-BE62-C51B52C61F46}"/>
              </a:ext>
            </a:extLst>
          </p:cNvPr>
          <p:cNvCxnSpPr>
            <a:cxnSpLocks/>
          </p:cNvCxnSpPr>
          <p:nvPr/>
        </p:nvCxnSpPr>
        <p:spPr>
          <a:xfrm flipV="1">
            <a:off x="4047666" y="882681"/>
            <a:ext cx="0" cy="5413845"/>
          </a:xfrm>
          <a:prstGeom prst="straightConnector1">
            <a:avLst/>
          </a:prstGeom>
          <a:ln w="38100" cap="rnd">
            <a:solidFill>
              <a:srgbClr val="ED7D3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67817F79-466E-E541-9326-B6A6EAE093EE}"/>
              </a:ext>
            </a:extLst>
          </p:cNvPr>
          <p:cNvCxnSpPr/>
          <p:nvPr/>
        </p:nvCxnSpPr>
        <p:spPr>
          <a:xfrm flipV="1">
            <a:off x="3364161" y="2557265"/>
            <a:ext cx="0" cy="8393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4A048790-DE7A-DB4E-A4E0-C9F6C492A708}"/>
              </a:ext>
            </a:extLst>
          </p:cNvPr>
          <p:cNvCxnSpPr/>
          <p:nvPr/>
        </p:nvCxnSpPr>
        <p:spPr>
          <a:xfrm flipH="1">
            <a:off x="3229072" y="2645091"/>
            <a:ext cx="26923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2FF85791-878D-2743-AE84-431CB159E26B}"/>
              </a:ext>
            </a:extLst>
          </p:cNvPr>
          <p:cNvCxnSpPr/>
          <p:nvPr/>
        </p:nvCxnSpPr>
        <p:spPr>
          <a:xfrm flipH="1" flipV="1">
            <a:off x="3498302" y="2705098"/>
            <a:ext cx="1" cy="140043"/>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43F581E3-1341-204E-8866-3199BA957DDD}"/>
              </a:ext>
            </a:extLst>
          </p:cNvPr>
          <p:cNvCxnSpPr/>
          <p:nvPr/>
        </p:nvCxnSpPr>
        <p:spPr>
          <a:xfrm flipH="1">
            <a:off x="3229072" y="2705098"/>
            <a:ext cx="26923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76BC63D4-F5CD-0D4F-A655-81F4FF8B31E6}"/>
              </a:ext>
            </a:extLst>
          </p:cNvPr>
          <p:cNvCxnSpPr/>
          <p:nvPr/>
        </p:nvCxnSpPr>
        <p:spPr>
          <a:xfrm>
            <a:off x="3498302" y="2845141"/>
            <a:ext cx="104219"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957406BD-028A-094D-A661-DCB36E83F0AB}"/>
              </a:ext>
            </a:extLst>
          </p:cNvPr>
          <p:cNvCxnSpPr/>
          <p:nvPr/>
        </p:nvCxnSpPr>
        <p:spPr>
          <a:xfrm>
            <a:off x="3124853" y="2845141"/>
            <a:ext cx="104219"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CAC7F58A-CAA4-0343-BC92-9F8CB583DFB9}"/>
              </a:ext>
            </a:extLst>
          </p:cNvPr>
          <p:cNvCxnSpPr/>
          <p:nvPr/>
        </p:nvCxnSpPr>
        <p:spPr>
          <a:xfrm flipH="1" flipV="1">
            <a:off x="3229072" y="2705098"/>
            <a:ext cx="1" cy="140043"/>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D1FFB667-2872-7446-B648-3CB8CAE00854}"/>
              </a:ext>
            </a:extLst>
          </p:cNvPr>
          <p:cNvCxnSpPr/>
          <p:nvPr/>
        </p:nvCxnSpPr>
        <p:spPr>
          <a:xfrm>
            <a:off x="3364161" y="2397002"/>
            <a:ext cx="1" cy="173349"/>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EECF5817-489C-E644-911C-81A8EB620CFD}"/>
              </a:ext>
            </a:extLst>
          </p:cNvPr>
          <p:cNvCxnSpPr>
            <a:cxnSpLocks/>
          </p:cNvCxnSpPr>
          <p:nvPr/>
        </p:nvCxnSpPr>
        <p:spPr>
          <a:xfrm flipH="1">
            <a:off x="3602522" y="2845141"/>
            <a:ext cx="439126"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83" name="Elbow Connector 82">
            <a:extLst>
              <a:ext uri="{FF2B5EF4-FFF2-40B4-BE49-F238E27FC236}">
                <a16:creationId xmlns:a16="http://schemas.microsoft.com/office/drawing/2014/main" id="{5C019236-72BE-594C-9F95-570010000624}"/>
              </a:ext>
            </a:extLst>
          </p:cNvPr>
          <p:cNvCxnSpPr>
            <a:cxnSpLocks/>
          </p:cNvCxnSpPr>
          <p:nvPr/>
        </p:nvCxnSpPr>
        <p:spPr>
          <a:xfrm rot="5400000">
            <a:off x="2708101" y="2856606"/>
            <a:ext cx="116230" cy="87937"/>
          </a:xfrm>
          <a:prstGeom prst="bentConnector3">
            <a:avLst>
              <a:gd name="adj1" fmla="val 312"/>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83">
            <a:extLst>
              <a:ext uri="{FF2B5EF4-FFF2-40B4-BE49-F238E27FC236}">
                <a16:creationId xmlns:a16="http://schemas.microsoft.com/office/drawing/2014/main" id="{CD4C3E1D-6D52-734E-AAE8-A9B62618D456}"/>
              </a:ext>
            </a:extLst>
          </p:cNvPr>
          <p:cNvCxnSpPr/>
          <p:nvPr/>
        </p:nvCxnSpPr>
        <p:spPr>
          <a:xfrm>
            <a:off x="2722247" y="2872855"/>
            <a:ext cx="0" cy="171670"/>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grpSp>
        <p:nvGrpSpPr>
          <p:cNvPr id="184" name="Group 183">
            <a:extLst>
              <a:ext uri="{FF2B5EF4-FFF2-40B4-BE49-F238E27FC236}">
                <a16:creationId xmlns:a16="http://schemas.microsoft.com/office/drawing/2014/main" id="{483FF8AB-FFCF-CD58-7EC7-609C64189673}"/>
              </a:ext>
            </a:extLst>
          </p:cNvPr>
          <p:cNvGrpSpPr/>
          <p:nvPr/>
        </p:nvGrpSpPr>
        <p:grpSpPr>
          <a:xfrm rot="5400000">
            <a:off x="2816363" y="2696622"/>
            <a:ext cx="280086" cy="295140"/>
            <a:chOff x="2794136" y="2706158"/>
            <a:chExt cx="280086" cy="295140"/>
          </a:xfrm>
        </p:grpSpPr>
        <p:cxnSp>
          <p:nvCxnSpPr>
            <p:cNvPr id="85" name="Straight Arrow Connector 84">
              <a:extLst>
                <a:ext uri="{FF2B5EF4-FFF2-40B4-BE49-F238E27FC236}">
                  <a16:creationId xmlns:a16="http://schemas.microsoft.com/office/drawing/2014/main" id="{963F6331-DFA3-1340-9556-45F275EFA4C3}"/>
                </a:ext>
              </a:extLst>
            </p:cNvPr>
            <p:cNvCxnSpPr/>
            <p:nvPr/>
          </p:nvCxnSpPr>
          <p:spPr>
            <a:xfrm flipV="1">
              <a:off x="2934178" y="2706158"/>
              <a:ext cx="0" cy="81845"/>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38313F1E-09AD-6E4B-B302-87C7B0CF7BE8}"/>
                </a:ext>
              </a:extLst>
            </p:cNvPr>
            <p:cNvCxnSpPr/>
            <p:nvPr/>
          </p:nvCxnSpPr>
          <p:spPr>
            <a:xfrm flipH="1">
              <a:off x="2794136" y="2931063"/>
              <a:ext cx="280086" cy="0"/>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8220A518-72C3-FB4E-BDE1-87F0BEF09161}"/>
                </a:ext>
              </a:extLst>
            </p:cNvPr>
            <p:cNvCxnSpPr/>
            <p:nvPr/>
          </p:nvCxnSpPr>
          <p:spPr>
            <a:xfrm flipH="1">
              <a:off x="2794136" y="2788003"/>
              <a:ext cx="280086" cy="0"/>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F74061FB-216C-594F-804D-E874B943514B}"/>
                </a:ext>
              </a:extLst>
            </p:cNvPr>
            <p:cNvCxnSpPr/>
            <p:nvPr/>
          </p:nvCxnSpPr>
          <p:spPr>
            <a:xfrm flipV="1">
              <a:off x="2934178" y="2931063"/>
              <a:ext cx="0" cy="70235"/>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152" name="TextBox 151">
            <a:extLst>
              <a:ext uri="{FF2B5EF4-FFF2-40B4-BE49-F238E27FC236}">
                <a16:creationId xmlns:a16="http://schemas.microsoft.com/office/drawing/2014/main" id="{8B1598C6-40BA-6994-CA2D-F4F6714D3780}"/>
              </a:ext>
            </a:extLst>
          </p:cNvPr>
          <p:cNvSpPr txBox="1"/>
          <p:nvPr/>
        </p:nvSpPr>
        <p:spPr>
          <a:xfrm>
            <a:off x="0" y="1254661"/>
            <a:ext cx="1443047" cy="369332"/>
          </a:xfrm>
          <a:prstGeom prst="rect">
            <a:avLst/>
          </a:prstGeom>
          <a:solidFill>
            <a:srgbClr val="FFFFFF"/>
          </a:solidFill>
        </p:spPr>
        <p:txBody>
          <a:bodyPr wrap="square" lIns="91440" tIns="45720" rIns="91440" bIns="45720" rtlCol="0" anchor="t">
            <a:spAutoFit/>
          </a:bodyPr>
          <a:lstStyle/>
          <a:p>
            <a:r>
              <a:rPr lang="en-US" b="1" dirty="0">
                <a:solidFill>
                  <a:srgbClr val="4472C4"/>
                </a:solidFill>
                <a:latin typeface="Cambria"/>
                <a:ea typeface="Cambria"/>
              </a:rPr>
              <a:t>Low Voltage</a:t>
            </a:r>
            <a:endParaRPr lang="en-US" dirty="0">
              <a:solidFill>
                <a:srgbClr val="4472C4"/>
              </a:solidFill>
              <a:latin typeface="Cambria"/>
              <a:ea typeface="Cambria"/>
              <a:cs typeface="Calibri"/>
            </a:endParaRPr>
          </a:p>
        </p:txBody>
      </p:sp>
      <p:grpSp>
        <p:nvGrpSpPr>
          <p:cNvPr id="185" name="Group 184">
            <a:extLst>
              <a:ext uri="{FF2B5EF4-FFF2-40B4-BE49-F238E27FC236}">
                <a16:creationId xmlns:a16="http://schemas.microsoft.com/office/drawing/2014/main" id="{1A9BC2C9-3766-AA31-1721-553FBA5C9529}"/>
              </a:ext>
            </a:extLst>
          </p:cNvPr>
          <p:cNvGrpSpPr/>
          <p:nvPr/>
        </p:nvGrpSpPr>
        <p:grpSpPr>
          <a:xfrm>
            <a:off x="1602356" y="1139353"/>
            <a:ext cx="2753098" cy="939482"/>
            <a:chOff x="1500071" y="875223"/>
            <a:chExt cx="2753098" cy="939482"/>
          </a:xfrm>
        </p:grpSpPr>
        <p:sp>
          <p:nvSpPr>
            <p:cNvPr id="188" name="Rectangle 187">
              <a:extLst>
                <a:ext uri="{FF2B5EF4-FFF2-40B4-BE49-F238E27FC236}">
                  <a16:creationId xmlns:a16="http://schemas.microsoft.com/office/drawing/2014/main" id="{EF81FB37-0662-037E-9DEC-ABD7FA90D020}"/>
                </a:ext>
              </a:extLst>
            </p:cNvPr>
            <p:cNvSpPr/>
            <p:nvPr/>
          </p:nvSpPr>
          <p:spPr>
            <a:xfrm>
              <a:off x="1653638" y="875223"/>
              <a:ext cx="2003117" cy="22971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4472C4"/>
                  </a:solidFill>
                  <a:latin typeface="Cambria" panose="02040503050406030204" pitchFamily="18" charset="0"/>
                </a:rPr>
                <a:t>Victim Row</a:t>
              </a:r>
            </a:p>
          </p:txBody>
        </p:sp>
        <p:cxnSp>
          <p:nvCxnSpPr>
            <p:cNvPr id="189" name="Straight Arrow Connector 188">
              <a:extLst>
                <a:ext uri="{FF2B5EF4-FFF2-40B4-BE49-F238E27FC236}">
                  <a16:creationId xmlns:a16="http://schemas.microsoft.com/office/drawing/2014/main" id="{B8BAA98F-0EA6-5666-778C-B7E52B2EF4A3}"/>
                </a:ext>
              </a:extLst>
            </p:cNvPr>
            <p:cNvCxnSpPr>
              <a:cxnSpLocks/>
            </p:cNvCxnSpPr>
            <p:nvPr/>
          </p:nvCxnSpPr>
          <p:spPr>
            <a:xfrm flipH="1">
              <a:off x="1500071" y="1169966"/>
              <a:ext cx="2753098" cy="0"/>
            </a:xfrm>
            <a:prstGeom prst="straightConnector1">
              <a:avLst/>
            </a:prstGeom>
            <a:ln w="38100" cap="rnd">
              <a:solidFill>
                <a:srgbClr val="4472C4"/>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0" name="Straight Arrow Connector 189">
              <a:extLst>
                <a:ext uri="{FF2B5EF4-FFF2-40B4-BE49-F238E27FC236}">
                  <a16:creationId xmlns:a16="http://schemas.microsoft.com/office/drawing/2014/main" id="{B674B6E8-3878-2C12-9AC0-9A271D4D663F}"/>
                </a:ext>
              </a:extLst>
            </p:cNvPr>
            <p:cNvCxnSpPr/>
            <p:nvPr/>
          </p:nvCxnSpPr>
          <p:spPr>
            <a:xfrm flipV="1">
              <a:off x="3261873" y="1327445"/>
              <a:ext cx="0" cy="8393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1" name="Straight Arrow Connector 190">
              <a:extLst>
                <a:ext uri="{FF2B5EF4-FFF2-40B4-BE49-F238E27FC236}">
                  <a16:creationId xmlns:a16="http://schemas.microsoft.com/office/drawing/2014/main" id="{89668564-2A45-44AB-6C1C-2DBE8662EF9A}"/>
                </a:ext>
              </a:extLst>
            </p:cNvPr>
            <p:cNvCxnSpPr/>
            <p:nvPr/>
          </p:nvCxnSpPr>
          <p:spPr>
            <a:xfrm flipH="1">
              <a:off x="3126784" y="1415271"/>
              <a:ext cx="26923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1257DCE0-3558-367A-0D5D-9F3BC63D9B70}"/>
                </a:ext>
              </a:extLst>
            </p:cNvPr>
            <p:cNvCxnSpPr/>
            <p:nvPr/>
          </p:nvCxnSpPr>
          <p:spPr>
            <a:xfrm flipH="1" flipV="1">
              <a:off x="3396014" y="1475278"/>
              <a:ext cx="1" cy="140043"/>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3" name="Straight Arrow Connector 192">
              <a:extLst>
                <a:ext uri="{FF2B5EF4-FFF2-40B4-BE49-F238E27FC236}">
                  <a16:creationId xmlns:a16="http://schemas.microsoft.com/office/drawing/2014/main" id="{368C8818-266B-F0F5-6A85-34C0C7A168A0}"/>
                </a:ext>
              </a:extLst>
            </p:cNvPr>
            <p:cNvCxnSpPr/>
            <p:nvPr/>
          </p:nvCxnSpPr>
          <p:spPr>
            <a:xfrm flipH="1">
              <a:off x="3126784" y="1475278"/>
              <a:ext cx="26923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FAFD6688-057B-8E4D-5733-7156DFEC0D10}"/>
                </a:ext>
              </a:extLst>
            </p:cNvPr>
            <p:cNvCxnSpPr/>
            <p:nvPr/>
          </p:nvCxnSpPr>
          <p:spPr>
            <a:xfrm>
              <a:off x="3396014" y="1615321"/>
              <a:ext cx="104219"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6" name="Straight Arrow Connector 195">
              <a:extLst>
                <a:ext uri="{FF2B5EF4-FFF2-40B4-BE49-F238E27FC236}">
                  <a16:creationId xmlns:a16="http://schemas.microsoft.com/office/drawing/2014/main" id="{514C1C3D-1817-2345-41EB-D3C75A077BAC}"/>
                </a:ext>
              </a:extLst>
            </p:cNvPr>
            <p:cNvCxnSpPr/>
            <p:nvPr/>
          </p:nvCxnSpPr>
          <p:spPr>
            <a:xfrm>
              <a:off x="3022565" y="1615321"/>
              <a:ext cx="104219"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FCA4677C-6395-0608-F1C9-C99FAA84A1B3}"/>
                </a:ext>
              </a:extLst>
            </p:cNvPr>
            <p:cNvCxnSpPr/>
            <p:nvPr/>
          </p:nvCxnSpPr>
          <p:spPr>
            <a:xfrm flipH="1" flipV="1">
              <a:off x="3126784" y="1475278"/>
              <a:ext cx="1" cy="140043"/>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9" name="Straight Arrow Connector 198">
              <a:extLst>
                <a:ext uri="{FF2B5EF4-FFF2-40B4-BE49-F238E27FC236}">
                  <a16:creationId xmlns:a16="http://schemas.microsoft.com/office/drawing/2014/main" id="{53E21BBF-615B-5060-D5D2-2BB9AF79D926}"/>
                </a:ext>
              </a:extLst>
            </p:cNvPr>
            <p:cNvCxnSpPr/>
            <p:nvPr/>
          </p:nvCxnSpPr>
          <p:spPr>
            <a:xfrm>
              <a:off x="3261873" y="1167182"/>
              <a:ext cx="1" cy="173349"/>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00" name="Straight Arrow Connector 199">
              <a:extLst>
                <a:ext uri="{FF2B5EF4-FFF2-40B4-BE49-F238E27FC236}">
                  <a16:creationId xmlns:a16="http://schemas.microsoft.com/office/drawing/2014/main" id="{78C6F56A-2B07-9785-9A5D-C095F3154F22}"/>
                </a:ext>
              </a:extLst>
            </p:cNvPr>
            <p:cNvCxnSpPr>
              <a:cxnSpLocks/>
            </p:cNvCxnSpPr>
            <p:nvPr/>
          </p:nvCxnSpPr>
          <p:spPr>
            <a:xfrm flipH="1">
              <a:off x="3500234" y="1615321"/>
              <a:ext cx="439126"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01" name="Elbow Connector 200">
              <a:extLst>
                <a:ext uri="{FF2B5EF4-FFF2-40B4-BE49-F238E27FC236}">
                  <a16:creationId xmlns:a16="http://schemas.microsoft.com/office/drawing/2014/main" id="{B6E32593-A94A-35B5-E3AB-1653826B046D}"/>
                </a:ext>
              </a:extLst>
            </p:cNvPr>
            <p:cNvCxnSpPr>
              <a:cxnSpLocks/>
            </p:cNvCxnSpPr>
            <p:nvPr/>
          </p:nvCxnSpPr>
          <p:spPr>
            <a:xfrm rot="5400000">
              <a:off x="2605813" y="1626786"/>
              <a:ext cx="116230" cy="87937"/>
            </a:xfrm>
            <a:prstGeom prst="bentConnector3">
              <a:avLst>
                <a:gd name="adj1" fmla="val 312"/>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2" name="Straight Arrow Connector 201">
              <a:extLst>
                <a:ext uri="{FF2B5EF4-FFF2-40B4-BE49-F238E27FC236}">
                  <a16:creationId xmlns:a16="http://schemas.microsoft.com/office/drawing/2014/main" id="{F6ADE0AC-4233-F47B-36E9-9099D0EF2E1A}"/>
                </a:ext>
              </a:extLst>
            </p:cNvPr>
            <p:cNvCxnSpPr/>
            <p:nvPr/>
          </p:nvCxnSpPr>
          <p:spPr>
            <a:xfrm>
              <a:off x="2619959" y="1643035"/>
              <a:ext cx="0" cy="171670"/>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grpSp>
          <p:nvGrpSpPr>
            <p:cNvPr id="203" name="Group 202">
              <a:extLst>
                <a:ext uri="{FF2B5EF4-FFF2-40B4-BE49-F238E27FC236}">
                  <a16:creationId xmlns:a16="http://schemas.microsoft.com/office/drawing/2014/main" id="{BA883379-D40B-44E7-15B8-81AE2431145F}"/>
                </a:ext>
              </a:extLst>
            </p:cNvPr>
            <p:cNvGrpSpPr/>
            <p:nvPr/>
          </p:nvGrpSpPr>
          <p:grpSpPr>
            <a:xfrm rot="5400000">
              <a:off x="2714077" y="1466806"/>
              <a:ext cx="280088" cy="295142"/>
              <a:chOff x="2800486" y="2699808"/>
              <a:chExt cx="280088" cy="295142"/>
            </a:xfrm>
          </p:grpSpPr>
          <p:cxnSp>
            <p:nvCxnSpPr>
              <p:cNvPr id="204" name="Straight Arrow Connector 203">
                <a:extLst>
                  <a:ext uri="{FF2B5EF4-FFF2-40B4-BE49-F238E27FC236}">
                    <a16:creationId xmlns:a16="http://schemas.microsoft.com/office/drawing/2014/main" id="{936F617E-4F13-7DCB-7F17-356C01F78F99}"/>
                  </a:ext>
                </a:extLst>
              </p:cNvPr>
              <p:cNvCxnSpPr/>
              <p:nvPr/>
            </p:nvCxnSpPr>
            <p:spPr>
              <a:xfrm flipV="1">
                <a:off x="2940532" y="2699808"/>
                <a:ext cx="0" cy="81845"/>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05" name="Straight Arrow Connector 204">
                <a:extLst>
                  <a:ext uri="{FF2B5EF4-FFF2-40B4-BE49-F238E27FC236}">
                    <a16:creationId xmlns:a16="http://schemas.microsoft.com/office/drawing/2014/main" id="{12F7FC45-109B-05A0-D32F-07FDFE3938D8}"/>
                  </a:ext>
                </a:extLst>
              </p:cNvPr>
              <p:cNvCxnSpPr/>
              <p:nvPr/>
            </p:nvCxnSpPr>
            <p:spPr>
              <a:xfrm flipH="1">
                <a:off x="2800486" y="2924715"/>
                <a:ext cx="280086" cy="0"/>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242B1542-8066-DD7F-B87F-2BC57A68A59C}"/>
                  </a:ext>
                </a:extLst>
              </p:cNvPr>
              <p:cNvCxnSpPr/>
              <p:nvPr/>
            </p:nvCxnSpPr>
            <p:spPr>
              <a:xfrm flipH="1">
                <a:off x="2800488" y="2781655"/>
                <a:ext cx="280086" cy="0"/>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07" name="Straight Arrow Connector 206">
                <a:extLst>
                  <a:ext uri="{FF2B5EF4-FFF2-40B4-BE49-F238E27FC236}">
                    <a16:creationId xmlns:a16="http://schemas.microsoft.com/office/drawing/2014/main" id="{2E325406-D190-22E5-C0BF-C3532B3F3616}"/>
                  </a:ext>
                </a:extLst>
              </p:cNvPr>
              <p:cNvCxnSpPr/>
              <p:nvPr/>
            </p:nvCxnSpPr>
            <p:spPr>
              <a:xfrm flipV="1">
                <a:off x="2940530" y="2924715"/>
                <a:ext cx="0" cy="70235"/>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grpSp>
        <p:nvGrpSpPr>
          <p:cNvPr id="208" name="Group 207">
            <a:extLst>
              <a:ext uri="{FF2B5EF4-FFF2-40B4-BE49-F238E27FC236}">
                <a16:creationId xmlns:a16="http://schemas.microsoft.com/office/drawing/2014/main" id="{45F4298B-EEA8-CD62-E7EC-87698B573EAA}"/>
              </a:ext>
            </a:extLst>
          </p:cNvPr>
          <p:cNvGrpSpPr/>
          <p:nvPr/>
        </p:nvGrpSpPr>
        <p:grpSpPr>
          <a:xfrm>
            <a:off x="1605883" y="3117356"/>
            <a:ext cx="2753098" cy="939482"/>
            <a:chOff x="1500071" y="875223"/>
            <a:chExt cx="2753098" cy="939482"/>
          </a:xfrm>
        </p:grpSpPr>
        <p:sp>
          <p:nvSpPr>
            <p:cNvPr id="210" name="Rectangle 209">
              <a:extLst>
                <a:ext uri="{FF2B5EF4-FFF2-40B4-BE49-F238E27FC236}">
                  <a16:creationId xmlns:a16="http://schemas.microsoft.com/office/drawing/2014/main" id="{58F5B182-B9CD-E34D-09DA-9B1341DAB493}"/>
                </a:ext>
              </a:extLst>
            </p:cNvPr>
            <p:cNvSpPr/>
            <p:nvPr/>
          </p:nvSpPr>
          <p:spPr>
            <a:xfrm>
              <a:off x="1653638" y="875223"/>
              <a:ext cx="2003117" cy="22971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4472C4"/>
                  </a:solidFill>
                  <a:latin typeface="Cambria" panose="02040503050406030204" pitchFamily="18" charset="0"/>
                </a:rPr>
                <a:t>Aggressor Row</a:t>
              </a:r>
            </a:p>
          </p:txBody>
        </p:sp>
        <p:cxnSp>
          <p:nvCxnSpPr>
            <p:cNvPr id="211" name="Straight Arrow Connector 210">
              <a:extLst>
                <a:ext uri="{FF2B5EF4-FFF2-40B4-BE49-F238E27FC236}">
                  <a16:creationId xmlns:a16="http://schemas.microsoft.com/office/drawing/2014/main" id="{F171EBE3-A67C-E511-6EC1-C8126F4C0873}"/>
                </a:ext>
              </a:extLst>
            </p:cNvPr>
            <p:cNvCxnSpPr>
              <a:cxnSpLocks/>
            </p:cNvCxnSpPr>
            <p:nvPr/>
          </p:nvCxnSpPr>
          <p:spPr>
            <a:xfrm flipH="1">
              <a:off x="1500071" y="1169966"/>
              <a:ext cx="2753098" cy="0"/>
            </a:xfrm>
            <a:prstGeom prst="straightConnector1">
              <a:avLst/>
            </a:prstGeom>
            <a:ln w="38100" cap="rnd">
              <a:solidFill>
                <a:srgbClr val="4472C4"/>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2" name="Straight Arrow Connector 211">
              <a:extLst>
                <a:ext uri="{FF2B5EF4-FFF2-40B4-BE49-F238E27FC236}">
                  <a16:creationId xmlns:a16="http://schemas.microsoft.com/office/drawing/2014/main" id="{D6EA4C29-6C40-D2D7-F71D-DFD4137854C5}"/>
                </a:ext>
              </a:extLst>
            </p:cNvPr>
            <p:cNvCxnSpPr/>
            <p:nvPr/>
          </p:nvCxnSpPr>
          <p:spPr>
            <a:xfrm flipV="1">
              <a:off x="3261873" y="1327445"/>
              <a:ext cx="0" cy="8393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3" name="Straight Arrow Connector 212">
              <a:extLst>
                <a:ext uri="{FF2B5EF4-FFF2-40B4-BE49-F238E27FC236}">
                  <a16:creationId xmlns:a16="http://schemas.microsoft.com/office/drawing/2014/main" id="{E59F77A2-B608-5C33-298A-7C60A51F1E41}"/>
                </a:ext>
              </a:extLst>
            </p:cNvPr>
            <p:cNvCxnSpPr/>
            <p:nvPr/>
          </p:nvCxnSpPr>
          <p:spPr>
            <a:xfrm flipH="1">
              <a:off x="3126784" y="1415271"/>
              <a:ext cx="26923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4" name="Straight Arrow Connector 213">
              <a:extLst>
                <a:ext uri="{FF2B5EF4-FFF2-40B4-BE49-F238E27FC236}">
                  <a16:creationId xmlns:a16="http://schemas.microsoft.com/office/drawing/2014/main" id="{419874D0-15C2-5F5B-D754-990C560D08E6}"/>
                </a:ext>
              </a:extLst>
            </p:cNvPr>
            <p:cNvCxnSpPr/>
            <p:nvPr/>
          </p:nvCxnSpPr>
          <p:spPr>
            <a:xfrm flipH="1" flipV="1">
              <a:off x="3396014" y="1475278"/>
              <a:ext cx="1" cy="140043"/>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5" name="Straight Arrow Connector 214">
              <a:extLst>
                <a:ext uri="{FF2B5EF4-FFF2-40B4-BE49-F238E27FC236}">
                  <a16:creationId xmlns:a16="http://schemas.microsoft.com/office/drawing/2014/main" id="{D7D03CF3-E354-003B-5A7E-08F0BB8840FF}"/>
                </a:ext>
              </a:extLst>
            </p:cNvPr>
            <p:cNvCxnSpPr/>
            <p:nvPr/>
          </p:nvCxnSpPr>
          <p:spPr>
            <a:xfrm flipH="1">
              <a:off x="3126784" y="1475278"/>
              <a:ext cx="26923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6" name="Straight Arrow Connector 215">
              <a:extLst>
                <a:ext uri="{FF2B5EF4-FFF2-40B4-BE49-F238E27FC236}">
                  <a16:creationId xmlns:a16="http://schemas.microsoft.com/office/drawing/2014/main" id="{FB2316B3-EC94-1526-251D-7E2268742976}"/>
                </a:ext>
              </a:extLst>
            </p:cNvPr>
            <p:cNvCxnSpPr/>
            <p:nvPr/>
          </p:nvCxnSpPr>
          <p:spPr>
            <a:xfrm>
              <a:off x="3396014" y="1615321"/>
              <a:ext cx="104219"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7" name="Straight Arrow Connector 216">
              <a:extLst>
                <a:ext uri="{FF2B5EF4-FFF2-40B4-BE49-F238E27FC236}">
                  <a16:creationId xmlns:a16="http://schemas.microsoft.com/office/drawing/2014/main" id="{20A8CE7D-B8C2-624D-3216-F85F6C7AFFC8}"/>
                </a:ext>
              </a:extLst>
            </p:cNvPr>
            <p:cNvCxnSpPr/>
            <p:nvPr/>
          </p:nvCxnSpPr>
          <p:spPr>
            <a:xfrm>
              <a:off x="3022565" y="1615321"/>
              <a:ext cx="104219"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8" name="Straight Arrow Connector 217">
              <a:extLst>
                <a:ext uri="{FF2B5EF4-FFF2-40B4-BE49-F238E27FC236}">
                  <a16:creationId xmlns:a16="http://schemas.microsoft.com/office/drawing/2014/main" id="{B6D1D8E3-3AC9-A6D0-D068-2FD85B5D29DE}"/>
                </a:ext>
              </a:extLst>
            </p:cNvPr>
            <p:cNvCxnSpPr/>
            <p:nvPr/>
          </p:nvCxnSpPr>
          <p:spPr>
            <a:xfrm flipH="1" flipV="1">
              <a:off x="3126784" y="1475278"/>
              <a:ext cx="1" cy="140043"/>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9" name="Straight Arrow Connector 218">
              <a:extLst>
                <a:ext uri="{FF2B5EF4-FFF2-40B4-BE49-F238E27FC236}">
                  <a16:creationId xmlns:a16="http://schemas.microsoft.com/office/drawing/2014/main" id="{378B2802-71E8-7649-95B2-6067E9DB74A8}"/>
                </a:ext>
              </a:extLst>
            </p:cNvPr>
            <p:cNvCxnSpPr/>
            <p:nvPr/>
          </p:nvCxnSpPr>
          <p:spPr>
            <a:xfrm>
              <a:off x="3261873" y="1167182"/>
              <a:ext cx="1" cy="173349"/>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0" name="Straight Arrow Connector 219">
              <a:extLst>
                <a:ext uri="{FF2B5EF4-FFF2-40B4-BE49-F238E27FC236}">
                  <a16:creationId xmlns:a16="http://schemas.microsoft.com/office/drawing/2014/main" id="{C9D061C1-77EC-EC24-B43E-F91F62BF507B}"/>
                </a:ext>
              </a:extLst>
            </p:cNvPr>
            <p:cNvCxnSpPr>
              <a:cxnSpLocks/>
            </p:cNvCxnSpPr>
            <p:nvPr/>
          </p:nvCxnSpPr>
          <p:spPr>
            <a:xfrm flipH="1">
              <a:off x="3500234" y="1615321"/>
              <a:ext cx="439126"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1" name="Elbow Connector 220">
              <a:extLst>
                <a:ext uri="{FF2B5EF4-FFF2-40B4-BE49-F238E27FC236}">
                  <a16:creationId xmlns:a16="http://schemas.microsoft.com/office/drawing/2014/main" id="{79D7264F-DFA4-5B80-D9F2-99451B1895B3}"/>
                </a:ext>
              </a:extLst>
            </p:cNvPr>
            <p:cNvCxnSpPr>
              <a:cxnSpLocks/>
            </p:cNvCxnSpPr>
            <p:nvPr/>
          </p:nvCxnSpPr>
          <p:spPr>
            <a:xfrm rot="5400000">
              <a:off x="2605813" y="1626786"/>
              <a:ext cx="116230" cy="87937"/>
            </a:xfrm>
            <a:prstGeom prst="bentConnector3">
              <a:avLst>
                <a:gd name="adj1" fmla="val 312"/>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2" name="Straight Arrow Connector 221">
              <a:extLst>
                <a:ext uri="{FF2B5EF4-FFF2-40B4-BE49-F238E27FC236}">
                  <a16:creationId xmlns:a16="http://schemas.microsoft.com/office/drawing/2014/main" id="{E894A469-27C9-3DA6-4050-4E4A2F1DBEFD}"/>
                </a:ext>
              </a:extLst>
            </p:cNvPr>
            <p:cNvCxnSpPr/>
            <p:nvPr/>
          </p:nvCxnSpPr>
          <p:spPr>
            <a:xfrm>
              <a:off x="2619959" y="1643035"/>
              <a:ext cx="0" cy="171670"/>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grpSp>
          <p:nvGrpSpPr>
            <p:cNvPr id="223" name="Group 222">
              <a:extLst>
                <a:ext uri="{FF2B5EF4-FFF2-40B4-BE49-F238E27FC236}">
                  <a16:creationId xmlns:a16="http://schemas.microsoft.com/office/drawing/2014/main" id="{DDA6B780-90BC-5E86-1F18-27996CEEB3B2}"/>
                </a:ext>
              </a:extLst>
            </p:cNvPr>
            <p:cNvGrpSpPr/>
            <p:nvPr/>
          </p:nvGrpSpPr>
          <p:grpSpPr>
            <a:xfrm rot="5400000">
              <a:off x="2714077" y="1466804"/>
              <a:ext cx="280087" cy="295141"/>
              <a:chOff x="2800485" y="2699808"/>
              <a:chExt cx="280087" cy="295141"/>
            </a:xfrm>
          </p:grpSpPr>
          <p:cxnSp>
            <p:nvCxnSpPr>
              <p:cNvPr id="224" name="Straight Arrow Connector 223">
                <a:extLst>
                  <a:ext uri="{FF2B5EF4-FFF2-40B4-BE49-F238E27FC236}">
                    <a16:creationId xmlns:a16="http://schemas.microsoft.com/office/drawing/2014/main" id="{AD7A42BF-D5AE-8262-A873-B793DD8EB928}"/>
                  </a:ext>
                </a:extLst>
              </p:cNvPr>
              <p:cNvCxnSpPr/>
              <p:nvPr/>
            </p:nvCxnSpPr>
            <p:spPr>
              <a:xfrm flipV="1">
                <a:off x="2940528" y="2699808"/>
                <a:ext cx="0" cy="81845"/>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5" name="Straight Arrow Connector 224">
                <a:extLst>
                  <a:ext uri="{FF2B5EF4-FFF2-40B4-BE49-F238E27FC236}">
                    <a16:creationId xmlns:a16="http://schemas.microsoft.com/office/drawing/2014/main" id="{6C83C5DF-87F5-6414-C858-79F081C954A9}"/>
                  </a:ext>
                </a:extLst>
              </p:cNvPr>
              <p:cNvCxnSpPr/>
              <p:nvPr/>
            </p:nvCxnSpPr>
            <p:spPr>
              <a:xfrm flipH="1">
                <a:off x="2800485" y="2924714"/>
                <a:ext cx="280086" cy="0"/>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6" name="Straight Arrow Connector 225">
                <a:extLst>
                  <a:ext uri="{FF2B5EF4-FFF2-40B4-BE49-F238E27FC236}">
                    <a16:creationId xmlns:a16="http://schemas.microsoft.com/office/drawing/2014/main" id="{6146CDC8-06C6-A4E9-4776-5FDA17C7D756}"/>
                  </a:ext>
                </a:extLst>
              </p:cNvPr>
              <p:cNvCxnSpPr/>
              <p:nvPr/>
            </p:nvCxnSpPr>
            <p:spPr>
              <a:xfrm flipH="1">
                <a:off x="2800486" y="2781654"/>
                <a:ext cx="280086" cy="0"/>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7" name="Straight Arrow Connector 226">
                <a:extLst>
                  <a:ext uri="{FF2B5EF4-FFF2-40B4-BE49-F238E27FC236}">
                    <a16:creationId xmlns:a16="http://schemas.microsoft.com/office/drawing/2014/main" id="{6319BC70-766D-13C6-91D7-67B9B08663BD}"/>
                  </a:ext>
                </a:extLst>
              </p:cNvPr>
              <p:cNvCxnSpPr/>
              <p:nvPr/>
            </p:nvCxnSpPr>
            <p:spPr>
              <a:xfrm flipV="1">
                <a:off x="2940527" y="2924714"/>
                <a:ext cx="0" cy="70235"/>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grpSp>
        <p:nvGrpSpPr>
          <p:cNvPr id="275" name="Group 274">
            <a:extLst>
              <a:ext uri="{FF2B5EF4-FFF2-40B4-BE49-F238E27FC236}">
                <a16:creationId xmlns:a16="http://schemas.microsoft.com/office/drawing/2014/main" id="{7E136DD9-5414-9C30-FC55-4E6661C69307}"/>
              </a:ext>
            </a:extLst>
          </p:cNvPr>
          <p:cNvGrpSpPr/>
          <p:nvPr/>
        </p:nvGrpSpPr>
        <p:grpSpPr>
          <a:xfrm>
            <a:off x="0" y="902118"/>
            <a:ext cx="4713557" cy="5025652"/>
            <a:chOff x="0" y="902118"/>
            <a:chExt cx="4713557" cy="5025652"/>
          </a:xfrm>
        </p:grpSpPr>
        <p:sp>
          <p:nvSpPr>
            <p:cNvPr id="183" name="Rectangle 182">
              <a:extLst>
                <a:ext uri="{FF2B5EF4-FFF2-40B4-BE49-F238E27FC236}">
                  <a16:creationId xmlns:a16="http://schemas.microsoft.com/office/drawing/2014/main" id="{D8FB507B-8F9A-B68B-0901-FB5567EF7A9E}"/>
                </a:ext>
              </a:extLst>
            </p:cNvPr>
            <p:cNvSpPr/>
            <p:nvPr/>
          </p:nvSpPr>
          <p:spPr>
            <a:xfrm>
              <a:off x="1602359" y="902118"/>
              <a:ext cx="2772000" cy="2498770"/>
            </a:xfrm>
            <a:prstGeom prst="rect">
              <a:avLst/>
            </a:prstGeom>
            <a:gradFill flip="none" rotWithShape="1">
              <a:gsLst>
                <a:gs pos="0">
                  <a:srgbClr val="C00000">
                    <a:alpha val="19648"/>
                  </a:srgbClr>
                </a:gs>
                <a:gs pos="50000">
                  <a:srgbClr val="CA3656">
                    <a:alpha val="20135"/>
                  </a:srgbClr>
                </a:gs>
                <a:gs pos="100000">
                  <a:schemeClr val="bg1">
                    <a:alpha val="19855"/>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8D01248E-2682-5B7A-A019-DC4D173F2AEF}"/>
                </a:ext>
              </a:extLst>
            </p:cNvPr>
            <p:cNvSpPr/>
            <p:nvPr/>
          </p:nvSpPr>
          <p:spPr>
            <a:xfrm rot="10800000">
              <a:off x="1602359" y="3429000"/>
              <a:ext cx="2771979" cy="2498770"/>
            </a:xfrm>
            <a:prstGeom prst="rect">
              <a:avLst/>
            </a:prstGeom>
            <a:gradFill flip="none" rotWithShape="1">
              <a:gsLst>
                <a:gs pos="0">
                  <a:srgbClr val="C00000">
                    <a:alpha val="19648"/>
                  </a:srgbClr>
                </a:gs>
                <a:gs pos="50000">
                  <a:srgbClr val="CA3656">
                    <a:alpha val="20135"/>
                  </a:srgbClr>
                </a:gs>
                <a:gs pos="100000">
                  <a:schemeClr val="bg1">
                    <a:alpha val="19855"/>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3E9809F0-2CF5-B401-DF0B-EDD1F7266977}"/>
                </a:ext>
              </a:extLst>
            </p:cNvPr>
            <p:cNvSpPr txBox="1"/>
            <p:nvPr/>
          </p:nvSpPr>
          <p:spPr>
            <a:xfrm rot="16200000">
              <a:off x="3819268" y="3220771"/>
              <a:ext cx="1419245" cy="369332"/>
            </a:xfrm>
            <a:prstGeom prst="rect">
              <a:avLst/>
            </a:prstGeom>
            <a:noFill/>
          </p:spPr>
          <p:txBody>
            <a:bodyPr wrap="square" rtlCol="0">
              <a:spAutoFit/>
            </a:bodyPr>
            <a:lstStyle/>
            <a:p>
              <a:r>
                <a:rPr lang="en-US" b="1" dirty="0">
                  <a:solidFill>
                    <a:srgbClr val="C00000"/>
                  </a:solidFill>
                </a:rPr>
                <a:t>Disturbance</a:t>
              </a:r>
            </a:p>
          </p:txBody>
        </p:sp>
        <p:sp>
          <p:nvSpPr>
            <p:cNvPr id="51" name="TextBox 50">
              <a:extLst>
                <a:ext uri="{FF2B5EF4-FFF2-40B4-BE49-F238E27FC236}">
                  <a16:creationId xmlns:a16="http://schemas.microsoft.com/office/drawing/2014/main" id="{80B96401-1F40-9C4E-90F7-5C414D7D0975}"/>
                </a:ext>
              </a:extLst>
            </p:cNvPr>
            <p:cNvSpPr txBox="1"/>
            <p:nvPr/>
          </p:nvSpPr>
          <p:spPr>
            <a:xfrm>
              <a:off x="0" y="3228786"/>
              <a:ext cx="1509820" cy="369332"/>
            </a:xfrm>
            <a:prstGeom prst="rect">
              <a:avLst/>
            </a:prstGeom>
            <a:solidFill>
              <a:srgbClr val="FFFFFF"/>
            </a:solidFill>
          </p:spPr>
          <p:txBody>
            <a:bodyPr wrap="square" lIns="91440" tIns="45720" rIns="91440" bIns="45720" rtlCol="0" anchor="t">
              <a:spAutoFit/>
            </a:bodyPr>
            <a:lstStyle/>
            <a:p>
              <a:r>
                <a:rPr lang="en-US" b="1" dirty="0">
                  <a:solidFill>
                    <a:srgbClr val="C00000"/>
                  </a:solidFill>
                  <a:latin typeface="Cambria"/>
                  <a:ea typeface="Cambria"/>
                </a:rPr>
                <a:t>High Voltage</a:t>
              </a:r>
              <a:endParaRPr lang="en-US" dirty="0">
                <a:solidFill>
                  <a:srgbClr val="000000"/>
                </a:solidFill>
                <a:latin typeface="Cambria"/>
                <a:ea typeface="Cambria"/>
                <a:cs typeface="Calibri"/>
              </a:endParaRPr>
            </a:p>
          </p:txBody>
        </p:sp>
        <p:cxnSp>
          <p:nvCxnSpPr>
            <p:cNvPr id="150" name="Straight Arrow Connector 149">
              <a:extLst>
                <a:ext uri="{FF2B5EF4-FFF2-40B4-BE49-F238E27FC236}">
                  <a16:creationId xmlns:a16="http://schemas.microsoft.com/office/drawing/2014/main" id="{37D9AEBF-2142-A7C2-861A-9BA2CA04C115}"/>
                </a:ext>
              </a:extLst>
            </p:cNvPr>
            <p:cNvCxnSpPr>
              <a:cxnSpLocks/>
            </p:cNvCxnSpPr>
            <p:nvPr/>
          </p:nvCxnSpPr>
          <p:spPr>
            <a:xfrm flipH="1">
              <a:off x="1602356" y="3411787"/>
              <a:ext cx="2757018" cy="0"/>
            </a:xfrm>
            <a:prstGeom prst="straightConnector1">
              <a:avLst/>
            </a:prstGeom>
            <a:ln w="381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30" name="Rectangle 229">
              <a:extLst>
                <a:ext uri="{FF2B5EF4-FFF2-40B4-BE49-F238E27FC236}">
                  <a16:creationId xmlns:a16="http://schemas.microsoft.com/office/drawing/2014/main" id="{1686EC97-F7A8-C35A-7EF3-0357B5C62D14}"/>
                </a:ext>
              </a:extLst>
            </p:cNvPr>
            <p:cNvSpPr/>
            <p:nvPr/>
          </p:nvSpPr>
          <p:spPr>
            <a:xfrm>
              <a:off x="1759098" y="3117024"/>
              <a:ext cx="2003117" cy="22971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C00000"/>
                  </a:solidFill>
                  <a:latin typeface="Cambria" panose="02040503050406030204" pitchFamily="18" charset="0"/>
                </a:rPr>
                <a:t>Aggressor Row</a:t>
              </a:r>
            </a:p>
          </p:txBody>
        </p:sp>
      </p:grpSp>
      <p:sp>
        <p:nvSpPr>
          <p:cNvPr id="232" name="TextBox 231">
            <a:extLst>
              <a:ext uri="{FF2B5EF4-FFF2-40B4-BE49-F238E27FC236}">
                <a16:creationId xmlns:a16="http://schemas.microsoft.com/office/drawing/2014/main" id="{05E515A5-1A27-F665-4F84-D6D6D5558371}"/>
              </a:ext>
            </a:extLst>
          </p:cNvPr>
          <p:cNvSpPr txBox="1"/>
          <p:nvPr/>
        </p:nvSpPr>
        <p:spPr>
          <a:xfrm>
            <a:off x="0" y="2211844"/>
            <a:ext cx="1443047" cy="369332"/>
          </a:xfrm>
          <a:prstGeom prst="rect">
            <a:avLst/>
          </a:prstGeom>
          <a:solidFill>
            <a:srgbClr val="FFFFFF"/>
          </a:solidFill>
        </p:spPr>
        <p:txBody>
          <a:bodyPr wrap="square" lIns="91440" tIns="45720" rIns="91440" bIns="45720" rtlCol="0" anchor="t">
            <a:spAutoFit/>
          </a:bodyPr>
          <a:lstStyle/>
          <a:p>
            <a:r>
              <a:rPr lang="en-US" b="1" dirty="0">
                <a:solidFill>
                  <a:srgbClr val="4472C4"/>
                </a:solidFill>
                <a:latin typeface="Cambria"/>
                <a:ea typeface="Cambria"/>
              </a:rPr>
              <a:t>Low Voltage</a:t>
            </a:r>
            <a:endParaRPr lang="en-US" dirty="0">
              <a:solidFill>
                <a:srgbClr val="4472C4"/>
              </a:solidFill>
              <a:latin typeface="Cambria"/>
              <a:ea typeface="Cambria"/>
              <a:cs typeface="Calibri"/>
            </a:endParaRPr>
          </a:p>
        </p:txBody>
      </p:sp>
      <p:sp>
        <p:nvSpPr>
          <p:cNvPr id="233" name="TextBox 232">
            <a:extLst>
              <a:ext uri="{FF2B5EF4-FFF2-40B4-BE49-F238E27FC236}">
                <a16:creationId xmlns:a16="http://schemas.microsoft.com/office/drawing/2014/main" id="{BA6A970C-F06E-5DBB-D7B1-54754A6C0140}"/>
              </a:ext>
            </a:extLst>
          </p:cNvPr>
          <p:cNvSpPr txBox="1"/>
          <p:nvPr/>
        </p:nvSpPr>
        <p:spPr>
          <a:xfrm>
            <a:off x="0" y="4209055"/>
            <a:ext cx="1443047" cy="369332"/>
          </a:xfrm>
          <a:prstGeom prst="rect">
            <a:avLst/>
          </a:prstGeom>
          <a:solidFill>
            <a:srgbClr val="FFFFFF"/>
          </a:solidFill>
        </p:spPr>
        <p:txBody>
          <a:bodyPr wrap="square" lIns="91440" tIns="45720" rIns="91440" bIns="45720" rtlCol="0" anchor="t">
            <a:spAutoFit/>
          </a:bodyPr>
          <a:lstStyle/>
          <a:p>
            <a:r>
              <a:rPr lang="en-US" b="1" dirty="0">
                <a:solidFill>
                  <a:srgbClr val="4472C4"/>
                </a:solidFill>
                <a:latin typeface="Cambria"/>
                <a:ea typeface="Cambria"/>
              </a:rPr>
              <a:t>Low Voltage</a:t>
            </a:r>
            <a:endParaRPr lang="en-US" dirty="0">
              <a:solidFill>
                <a:srgbClr val="4472C4"/>
              </a:solidFill>
              <a:latin typeface="Cambria"/>
              <a:ea typeface="Cambria"/>
              <a:cs typeface="Calibri"/>
            </a:endParaRPr>
          </a:p>
        </p:txBody>
      </p:sp>
      <p:grpSp>
        <p:nvGrpSpPr>
          <p:cNvPr id="234" name="Group 233">
            <a:extLst>
              <a:ext uri="{FF2B5EF4-FFF2-40B4-BE49-F238E27FC236}">
                <a16:creationId xmlns:a16="http://schemas.microsoft.com/office/drawing/2014/main" id="{E74C410C-E59D-E0B8-9CF5-72F16DE79630}"/>
              </a:ext>
            </a:extLst>
          </p:cNvPr>
          <p:cNvGrpSpPr/>
          <p:nvPr/>
        </p:nvGrpSpPr>
        <p:grpSpPr>
          <a:xfrm>
            <a:off x="1605883" y="4112989"/>
            <a:ext cx="2753098" cy="942657"/>
            <a:chOff x="1500071" y="875223"/>
            <a:chExt cx="2753098" cy="942657"/>
          </a:xfrm>
        </p:grpSpPr>
        <p:sp>
          <p:nvSpPr>
            <p:cNvPr id="235" name="Rectangle 234">
              <a:extLst>
                <a:ext uri="{FF2B5EF4-FFF2-40B4-BE49-F238E27FC236}">
                  <a16:creationId xmlns:a16="http://schemas.microsoft.com/office/drawing/2014/main" id="{1F35DD62-928F-CFC3-E31C-5C62FB815459}"/>
                </a:ext>
              </a:extLst>
            </p:cNvPr>
            <p:cNvSpPr/>
            <p:nvPr/>
          </p:nvSpPr>
          <p:spPr>
            <a:xfrm>
              <a:off x="1653638" y="875223"/>
              <a:ext cx="2003117" cy="22971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4472C4"/>
                  </a:solidFill>
                  <a:latin typeface="Cambria" panose="02040503050406030204" pitchFamily="18" charset="0"/>
                </a:rPr>
                <a:t>Victim Row</a:t>
              </a:r>
            </a:p>
          </p:txBody>
        </p:sp>
        <p:cxnSp>
          <p:nvCxnSpPr>
            <p:cNvPr id="236" name="Straight Arrow Connector 235">
              <a:extLst>
                <a:ext uri="{FF2B5EF4-FFF2-40B4-BE49-F238E27FC236}">
                  <a16:creationId xmlns:a16="http://schemas.microsoft.com/office/drawing/2014/main" id="{78C91497-AB75-5DC4-0F05-1B28C25063EA}"/>
                </a:ext>
              </a:extLst>
            </p:cNvPr>
            <p:cNvCxnSpPr>
              <a:cxnSpLocks/>
            </p:cNvCxnSpPr>
            <p:nvPr/>
          </p:nvCxnSpPr>
          <p:spPr>
            <a:xfrm flipH="1">
              <a:off x="1500071" y="1169966"/>
              <a:ext cx="2753098" cy="0"/>
            </a:xfrm>
            <a:prstGeom prst="straightConnector1">
              <a:avLst/>
            </a:prstGeom>
            <a:ln w="38100" cap="rnd">
              <a:solidFill>
                <a:srgbClr val="4472C4"/>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37" name="Straight Arrow Connector 236">
              <a:extLst>
                <a:ext uri="{FF2B5EF4-FFF2-40B4-BE49-F238E27FC236}">
                  <a16:creationId xmlns:a16="http://schemas.microsoft.com/office/drawing/2014/main" id="{326AE30A-5CFD-2018-C454-26D209077B24}"/>
                </a:ext>
              </a:extLst>
            </p:cNvPr>
            <p:cNvCxnSpPr/>
            <p:nvPr/>
          </p:nvCxnSpPr>
          <p:spPr>
            <a:xfrm flipV="1">
              <a:off x="3261873" y="1327445"/>
              <a:ext cx="0" cy="8393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38" name="Straight Arrow Connector 237">
              <a:extLst>
                <a:ext uri="{FF2B5EF4-FFF2-40B4-BE49-F238E27FC236}">
                  <a16:creationId xmlns:a16="http://schemas.microsoft.com/office/drawing/2014/main" id="{AC787EBA-34A4-D067-99A2-93F6B1842488}"/>
                </a:ext>
              </a:extLst>
            </p:cNvPr>
            <p:cNvCxnSpPr/>
            <p:nvPr/>
          </p:nvCxnSpPr>
          <p:spPr>
            <a:xfrm flipH="1">
              <a:off x="3126784" y="1415271"/>
              <a:ext cx="26923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39" name="Straight Arrow Connector 238">
              <a:extLst>
                <a:ext uri="{FF2B5EF4-FFF2-40B4-BE49-F238E27FC236}">
                  <a16:creationId xmlns:a16="http://schemas.microsoft.com/office/drawing/2014/main" id="{544F0A68-337F-D7C3-39E5-B025E635E562}"/>
                </a:ext>
              </a:extLst>
            </p:cNvPr>
            <p:cNvCxnSpPr/>
            <p:nvPr/>
          </p:nvCxnSpPr>
          <p:spPr>
            <a:xfrm flipH="1" flipV="1">
              <a:off x="3396014" y="1475278"/>
              <a:ext cx="1" cy="140043"/>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0" name="Straight Arrow Connector 239">
              <a:extLst>
                <a:ext uri="{FF2B5EF4-FFF2-40B4-BE49-F238E27FC236}">
                  <a16:creationId xmlns:a16="http://schemas.microsoft.com/office/drawing/2014/main" id="{7CDE2EC2-AEDB-ED7A-EBFB-3348B2A454B4}"/>
                </a:ext>
              </a:extLst>
            </p:cNvPr>
            <p:cNvCxnSpPr/>
            <p:nvPr/>
          </p:nvCxnSpPr>
          <p:spPr>
            <a:xfrm flipH="1">
              <a:off x="3126784" y="1475278"/>
              <a:ext cx="26923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1" name="Straight Arrow Connector 240">
              <a:extLst>
                <a:ext uri="{FF2B5EF4-FFF2-40B4-BE49-F238E27FC236}">
                  <a16:creationId xmlns:a16="http://schemas.microsoft.com/office/drawing/2014/main" id="{1BB9F0D6-BFDD-3988-DFD0-BEB905BF5F6A}"/>
                </a:ext>
              </a:extLst>
            </p:cNvPr>
            <p:cNvCxnSpPr/>
            <p:nvPr/>
          </p:nvCxnSpPr>
          <p:spPr>
            <a:xfrm>
              <a:off x="3396014" y="1615321"/>
              <a:ext cx="104219"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2" name="Straight Arrow Connector 241">
              <a:extLst>
                <a:ext uri="{FF2B5EF4-FFF2-40B4-BE49-F238E27FC236}">
                  <a16:creationId xmlns:a16="http://schemas.microsoft.com/office/drawing/2014/main" id="{5427CC40-4186-98AB-3817-1F11DA3AB0A9}"/>
                </a:ext>
              </a:extLst>
            </p:cNvPr>
            <p:cNvCxnSpPr/>
            <p:nvPr/>
          </p:nvCxnSpPr>
          <p:spPr>
            <a:xfrm>
              <a:off x="3022565" y="1615321"/>
              <a:ext cx="104219"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3" name="Straight Arrow Connector 242">
              <a:extLst>
                <a:ext uri="{FF2B5EF4-FFF2-40B4-BE49-F238E27FC236}">
                  <a16:creationId xmlns:a16="http://schemas.microsoft.com/office/drawing/2014/main" id="{2E1D263A-2933-6906-0A61-E53558C68651}"/>
                </a:ext>
              </a:extLst>
            </p:cNvPr>
            <p:cNvCxnSpPr/>
            <p:nvPr/>
          </p:nvCxnSpPr>
          <p:spPr>
            <a:xfrm flipH="1" flipV="1">
              <a:off x="3126784" y="1475278"/>
              <a:ext cx="1" cy="140043"/>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4" name="Straight Arrow Connector 243">
              <a:extLst>
                <a:ext uri="{FF2B5EF4-FFF2-40B4-BE49-F238E27FC236}">
                  <a16:creationId xmlns:a16="http://schemas.microsoft.com/office/drawing/2014/main" id="{A92160BF-7A10-B02C-2BF9-BD8A10567620}"/>
                </a:ext>
              </a:extLst>
            </p:cNvPr>
            <p:cNvCxnSpPr/>
            <p:nvPr/>
          </p:nvCxnSpPr>
          <p:spPr>
            <a:xfrm>
              <a:off x="3261873" y="1167182"/>
              <a:ext cx="1" cy="173349"/>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5" name="Straight Arrow Connector 244">
              <a:extLst>
                <a:ext uri="{FF2B5EF4-FFF2-40B4-BE49-F238E27FC236}">
                  <a16:creationId xmlns:a16="http://schemas.microsoft.com/office/drawing/2014/main" id="{3F03A431-FE32-FA9B-651F-3F85BE3CA76A}"/>
                </a:ext>
              </a:extLst>
            </p:cNvPr>
            <p:cNvCxnSpPr>
              <a:cxnSpLocks/>
            </p:cNvCxnSpPr>
            <p:nvPr/>
          </p:nvCxnSpPr>
          <p:spPr>
            <a:xfrm flipH="1">
              <a:off x="3500234" y="1615321"/>
              <a:ext cx="439126"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6" name="Elbow Connector 245">
              <a:extLst>
                <a:ext uri="{FF2B5EF4-FFF2-40B4-BE49-F238E27FC236}">
                  <a16:creationId xmlns:a16="http://schemas.microsoft.com/office/drawing/2014/main" id="{DCD41508-83A9-8C45-537C-0E070AE0FD0C}"/>
                </a:ext>
              </a:extLst>
            </p:cNvPr>
            <p:cNvCxnSpPr>
              <a:cxnSpLocks/>
            </p:cNvCxnSpPr>
            <p:nvPr/>
          </p:nvCxnSpPr>
          <p:spPr>
            <a:xfrm rot="5400000">
              <a:off x="2605813" y="1629961"/>
              <a:ext cx="116230" cy="87937"/>
            </a:xfrm>
            <a:prstGeom prst="bentConnector3">
              <a:avLst>
                <a:gd name="adj1" fmla="val 312"/>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7" name="Straight Arrow Connector 246">
              <a:extLst>
                <a:ext uri="{FF2B5EF4-FFF2-40B4-BE49-F238E27FC236}">
                  <a16:creationId xmlns:a16="http://schemas.microsoft.com/office/drawing/2014/main" id="{2DBCD2B7-7D9D-E139-100B-E4C2B686A738}"/>
                </a:ext>
              </a:extLst>
            </p:cNvPr>
            <p:cNvCxnSpPr/>
            <p:nvPr/>
          </p:nvCxnSpPr>
          <p:spPr>
            <a:xfrm>
              <a:off x="2619959" y="1646210"/>
              <a:ext cx="0" cy="171670"/>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grpSp>
          <p:nvGrpSpPr>
            <p:cNvPr id="248" name="Group 247">
              <a:extLst>
                <a:ext uri="{FF2B5EF4-FFF2-40B4-BE49-F238E27FC236}">
                  <a16:creationId xmlns:a16="http://schemas.microsoft.com/office/drawing/2014/main" id="{ADDC1FBB-A067-EA89-1951-1395EBCA44F1}"/>
                </a:ext>
              </a:extLst>
            </p:cNvPr>
            <p:cNvGrpSpPr/>
            <p:nvPr/>
          </p:nvGrpSpPr>
          <p:grpSpPr>
            <a:xfrm rot="5400000">
              <a:off x="2714079" y="1469981"/>
              <a:ext cx="280087" cy="295141"/>
              <a:chOff x="2803660" y="2699808"/>
              <a:chExt cx="280087" cy="295141"/>
            </a:xfrm>
          </p:grpSpPr>
          <p:cxnSp>
            <p:nvCxnSpPr>
              <p:cNvPr id="249" name="Straight Arrow Connector 248">
                <a:extLst>
                  <a:ext uri="{FF2B5EF4-FFF2-40B4-BE49-F238E27FC236}">
                    <a16:creationId xmlns:a16="http://schemas.microsoft.com/office/drawing/2014/main" id="{548F1473-4DCF-6C7E-EEE0-D3622BDEEFF8}"/>
                  </a:ext>
                </a:extLst>
              </p:cNvPr>
              <p:cNvCxnSpPr/>
              <p:nvPr/>
            </p:nvCxnSpPr>
            <p:spPr>
              <a:xfrm flipV="1">
                <a:off x="2943700" y="2699808"/>
                <a:ext cx="0" cy="81845"/>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50" name="Straight Arrow Connector 249">
                <a:extLst>
                  <a:ext uri="{FF2B5EF4-FFF2-40B4-BE49-F238E27FC236}">
                    <a16:creationId xmlns:a16="http://schemas.microsoft.com/office/drawing/2014/main" id="{08796C0B-5FA9-BB91-5A3D-08B297D20618}"/>
                  </a:ext>
                </a:extLst>
              </p:cNvPr>
              <p:cNvCxnSpPr/>
              <p:nvPr/>
            </p:nvCxnSpPr>
            <p:spPr>
              <a:xfrm flipH="1">
                <a:off x="2803661" y="2924713"/>
                <a:ext cx="280086" cy="0"/>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51" name="Straight Arrow Connector 250">
                <a:extLst>
                  <a:ext uri="{FF2B5EF4-FFF2-40B4-BE49-F238E27FC236}">
                    <a16:creationId xmlns:a16="http://schemas.microsoft.com/office/drawing/2014/main" id="{034EE0D4-4E53-2AD4-521A-0F3D50C170A5}"/>
                  </a:ext>
                </a:extLst>
              </p:cNvPr>
              <p:cNvCxnSpPr/>
              <p:nvPr/>
            </p:nvCxnSpPr>
            <p:spPr>
              <a:xfrm flipH="1">
                <a:off x="2803660" y="2781653"/>
                <a:ext cx="280086" cy="0"/>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52" name="Straight Arrow Connector 251">
                <a:extLst>
                  <a:ext uri="{FF2B5EF4-FFF2-40B4-BE49-F238E27FC236}">
                    <a16:creationId xmlns:a16="http://schemas.microsoft.com/office/drawing/2014/main" id="{B7A00D6A-A42E-B647-EB3F-79CE83679DB1}"/>
                  </a:ext>
                </a:extLst>
              </p:cNvPr>
              <p:cNvCxnSpPr/>
              <p:nvPr/>
            </p:nvCxnSpPr>
            <p:spPr>
              <a:xfrm flipV="1">
                <a:off x="2943700" y="2924714"/>
                <a:ext cx="0" cy="70235"/>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grpSp>
        <p:nvGrpSpPr>
          <p:cNvPr id="253" name="Group 252">
            <a:extLst>
              <a:ext uri="{FF2B5EF4-FFF2-40B4-BE49-F238E27FC236}">
                <a16:creationId xmlns:a16="http://schemas.microsoft.com/office/drawing/2014/main" id="{20F2BF06-530D-7CF9-98B7-1A5D45ABC954}"/>
              </a:ext>
            </a:extLst>
          </p:cNvPr>
          <p:cNvGrpSpPr/>
          <p:nvPr/>
        </p:nvGrpSpPr>
        <p:grpSpPr>
          <a:xfrm>
            <a:off x="1605883" y="5099330"/>
            <a:ext cx="2753098" cy="939482"/>
            <a:chOff x="1500071" y="875223"/>
            <a:chExt cx="2753098" cy="939482"/>
          </a:xfrm>
        </p:grpSpPr>
        <p:sp>
          <p:nvSpPr>
            <p:cNvPr id="254" name="Rectangle 253">
              <a:extLst>
                <a:ext uri="{FF2B5EF4-FFF2-40B4-BE49-F238E27FC236}">
                  <a16:creationId xmlns:a16="http://schemas.microsoft.com/office/drawing/2014/main" id="{32163A85-99C6-1AF2-A791-8AB5C8A8C06F}"/>
                </a:ext>
              </a:extLst>
            </p:cNvPr>
            <p:cNvSpPr/>
            <p:nvPr/>
          </p:nvSpPr>
          <p:spPr>
            <a:xfrm>
              <a:off x="1653638" y="875223"/>
              <a:ext cx="2003117" cy="22971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4472C4"/>
                  </a:solidFill>
                  <a:latin typeface="Cambria" panose="02040503050406030204" pitchFamily="18" charset="0"/>
                </a:rPr>
                <a:t>Victim Row</a:t>
              </a:r>
            </a:p>
          </p:txBody>
        </p:sp>
        <p:cxnSp>
          <p:nvCxnSpPr>
            <p:cNvPr id="255" name="Straight Arrow Connector 254">
              <a:extLst>
                <a:ext uri="{FF2B5EF4-FFF2-40B4-BE49-F238E27FC236}">
                  <a16:creationId xmlns:a16="http://schemas.microsoft.com/office/drawing/2014/main" id="{E1E3D9FC-BB97-F4B8-3F7F-BDC764E67959}"/>
                </a:ext>
              </a:extLst>
            </p:cNvPr>
            <p:cNvCxnSpPr>
              <a:cxnSpLocks/>
            </p:cNvCxnSpPr>
            <p:nvPr/>
          </p:nvCxnSpPr>
          <p:spPr>
            <a:xfrm flipH="1">
              <a:off x="1500071" y="1169966"/>
              <a:ext cx="2753098" cy="0"/>
            </a:xfrm>
            <a:prstGeom prst="straightConnector1">
              <a:avLst/>
            </a:prstGeom>
            <a:ln w="38100" cap="rnd">
              <a:solidFill>
                <a:srgbClr val="4472C4"/>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56" name="Straight Arrow Connector 255">
              <a:extLst>
                <a:ext uri="{FF2B5EF4-FFF2-40B4-BE49-F238E27FC236}">
                  <a16:creationId xmlns:a16="http://schemas.microsoft.com/office/drawing/2014/main" id="{4FB522D5-BC6D-5BD9-A154-F87BB57909B3}"/>
                </a:ext>
              </a:extLst>
            </p:cNvPr>
            <p:cNvCxnSpPr/>
            <p:nvPr/>
          </p:nvCxnSpPr>
          <p:spPr>
            <a:xfrm flipV="1">
              <a:off x="3261873" y="1327445"/>
              <a:ext cx="0" cy="8393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57" name="Straight Arrow Connector 256">
              <a:extLst>
                <a:ext uri="{FF2B5EF4-FFF2-40B4-BE49-F238E27FC236}">
                  <a16:creationId xmlns:a16="http://schemas.microsoft.com/office/drawing/2014/main" id="{14F0899A-7556-F1F2-1A7D-282087426932}"/>
                </a:ext>
              </a:extLst>
            </p:cNvPr>
            <p:cNvCxnSpPr/>
            <p:nvPr/>
          </p:nvCxnSpPr>
          <p:spPr>
            <a:xfrm flipH="1">
              <a:off x="3126784" y="1415271"/>
              <a:ext cx="26923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58" name="Straight Arrow Connector 257">
              <a:extLst>
                <a:ext uri="{FF2B5EF4-FFF2-40B4-BE49-F238E27FC236}">
                  <a16:creationId xmlns:a16="http://schemas.microsoft.com/office/drawing/2014/main" id="{D88D5B14-A173-B3EC-DEFB-F9058A4EC70B}"/>
                </a:ext>
              </a:extLst>
            </p:cNvPr>
            <p:cNvCxnSpPr/>
            <p:nvPr/>
          </p:nvCxnSpPr>
          <p:spPr>
            <a:xfrm flipH="1" flipV="1">
              <a:off x="3396014" y="1475278"/>
              <a:ext cx="1" cy="140043"/>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59" name="Straight Arrow Connector 258">
              <a:extLst>
                <a:ext uri="{FF2B5EF4-FFF2-40B4-BE49-F238E27FC236}">
                  <a16:creationId xmlns:a16="http://schemas.microsoft.com/office/drawing/2014/main" id="{8808CD08-A79B-73D0-0F05-1FDF58B1C2DB}"/>
                </a:ext>
              </a:extLst>
            </p:cNvPr>
            <p:cNvCxnSpPr/>
            <p:nvPr/>
          </p:nvCxnSpPr>
          <p:spPr>
            <a:xfrm flipH="1">
              <a:off x="3126784" y="1475278"/>
              <a:ext cx="26923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60" name="Straight Arrow Connector 259">
              <a:extLst>
                <a:ext uri="{FF2B5EF4-FFF2-40B4-BE49-F238E27FC236}">
                  <a16:creationId xmlns:a16="http://schemas.microsoft.com/office/drawing/2014/main" id="{622F4974-EEDB-F39F-0A53-EFFE2AC7E321}"/>
                </a:ext>
              </a:extLst>
            </p:cNvPr>
            <p:cNvCxnSpPr/>
            <p:nvPr/>
          </p:nvCxnSpPr>
          <p:spPr>
            <a:xfrm>
              <a:off x="3396014" y="1615321"/>
              <a:ext cx="104219"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61" name="Straight Arrow Connector 260">
              <a:extLst>
                <a:ext uri="{FF2B5EF4-FFF2-40B4-BE49-F238E27FC236}">
                  <a16:creationId xmlns:a16="http://schemas.microsoft.com/office/drawing/2014/main" id="{B949884B-E9C3-616A-5BF9-EEA9D542180B}"/>
                </a:ext>
              </a:extLst>
            </p:cNvPr>
            <p:cNvCxnSpPr/>
            <p:nvPr/>
          </p:nvCxnSpPr>
          <p:spPr>
            <a:xfrm>
              <a:off x="3022565" y="1615321"/>
              <a:ext cx="104219"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62" name="Straight Arrow Connector 261">
              <a:extLst>
                <a:ext uri="{FF2B5EF4-FFF2-40B4-BE49-F238E27FC236}">
                  <a16:creationId xmlns:a16="http://schemas.microsoft.com/office/drawing/2014/main" id="{C01C675C-D893-96A8-C555-3A60B28C80EB}"/>
                </a:ext>
              </a:extLst>
            </p:cNvPr>
            <p:cNvCxnSpPr/>
            <p:nvPr/>
          </p:nvCxnSpPr>
          <p:spPr>
            <a:xfrm flipH="1" flipV="1">
              <a:off x="3126784" y="1475278"/>
              <a:ext cx="1" cy="140043"/>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63" name="Straight Arrow Connector 262">
              <a:extLst>
                <a:ext uri="{FF2B5EF4-FFF2-40B4-BE49-F238E27FC236}">
                  <a16:creationId xmlns:a16="http://schemas.microsoft.com/office/drawing/2014/main" id="{24143307-9FD8-7867-71C8-D52FB26CCDCB}"/>
                </a:ext>
              </a:extLst>
            </p:cNvPr>
            <p:cNvCxnSpPr/>
            <p:nvPr/>
          </p:nvCxnSpPr>
          <p:spPr>
            <a:xfrm>
              <a:off x="3261873" y="1167182"/>
              <a:ext cx="1" cy="173349"/>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64" name="Straight Arrow Connector 263">
              <a:extLst>
                <a:ext uri="{FF2B5EF4-FFF2-40B4-BE49-F238E27FC236}">
                  <a16:creationId xmlns:a16="http://schemas.microsoft.com/office/drawing/2014/main" id="{362F052E-9DE9-486B-94A8-58EC3CCB4135}"/>
                </a:ext>
              </a:extLst>
            </p:cNvPr>
            <p:cNvCxnSpPr>
              <a:cxnSpLocks/>
            </p:cNvCxnSpPr>
            <p:nvPr/>
          </p:nvCxnSpPr>
          <p:spPr>
            <a:xfrm flipH="1">
              <a:off x="3500234" y="1615321"/>
              <a:ext cx="439126"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65" name="Elbow Connector 264">
              <a:extLst>
                <a:ext uri="{FF2B5EF4-FFF2-40B4-BE49-F238E27FC236}">
                  <a16:creationId xmlns:a16="http://schemas.microsoft.com/office/drawing/2014/main" id="{181BDE8E-7DBC-0885-1269-FCD5FA389587}"/>
                </a:ext>
              </a:extLst>
            </p:cNvPr>
            <p:cNvCxnSpPr>
              <a:cxnSpLocks/>
            </p:cNvCxnSpPr>
            <p:nvPr/>
          </p:nvCxnSpPr>
          <p:spPr>
            <a:xfrm rot="5400000">
              <a:off x="2605813" y="1626786"/>
              <a:ext cx="116230" cy="87937"/>
            </a:xfrm>
            <a:prstGeom prst="bentConnector3">
              <a:avLst>
                <a:gd name="adj1" fmla="val 312"/>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6" name="Straight Arrow Connector 265">
              <a:extLst>
                <a:ext uri="{FF2B5EF4-FFF2-40B4-BE49-F238E27FC236}">
                  <a16:creationId xmlns:a16="http://schemas.microsoft.com/office/drawing/2014/main" id="{906DAF76-8A2E-9221-131C-311495090F00}"/>
                </a:ext>
              </a:extLst>
            </p:cNvPr>
            <p:cNvCxnSpPr/>
            <p:nvPr/>
          </p:nvCxnSpPr>
          <p:spPr>
            <a:xfrm>
              <a:off x="2619959" y="1643035"/>
              <a:ext cx="0" cy="171670"/>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grpSp>
          <p:nvGrpSpPr>
            <p:cNvPr id="267" name="Group 266">
              <a:extLst>
                <a:ext uri="{FF2B5EF4-FFF2-40B4-BE49-F238E27FC236}">
                  <a16:creationId xmlns:a16="http://schemas.microsoft.com/office/drawing/2014/main" id="{E9CADD40-2CD3-B933-C05F-7B4718C657A9}"/>
                </a:ext>
              </a:extLst>
            </p:cNvPr>
            <p:cNvGrpSpPr/>
            <p:nvPr/>
          </p:nvGrpSpPr>
          <p:grpSpPr>
            <a:xfrm rot="5400000">
              <a:off x="2714079" y="1466806"/>
              <a:ext cx="280087" cy="295141"/>
              <a:chOff x="2800485" y="2699808"/>
              <a:chExt cx="280087" cy="295141"/>
            </a:xfrm>
          </p:grpSpPr>
          <p:cxnSp>
            <p:nvCxnSpPr>
              <p:cNvPr id="268" name="Straight Arrow Connector 267">
                <a:extLst>
                  <a:ext uri="{FF2B5EF4-FFF2-40B4-BE49-F238E27FC236}">
                    <a16:creationId xmlns:a16="http://schemas.microsoft.com/office/drawing/2014/main" id="{7C7A9A0D-E897-D4E1-0B01-78FCEC9DB0FA}"/>
                  </a:ext>
                </a:extLst>
              </p:cNvPr>
              <p:cNvCxnSpPr/>
              <p:nvPr/>
            </p:nvCxnSpPr>
            <p:spPr>
              <a:xfrm flipV="1">
                <a:off x="2940528" y="2699808"/>
                <a:ext cx="0" cy="81845"/>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69" name="Straight Arrow Connector 268">
                <a:extLst>
                  <a:ext uri="{FF2B5EF4-FFF2-40B4-BE49-F238E27FC236}">
                    <a16:creationId xmlns:a16="http://schemas.microsoft.com/office/drawing/2014/main" id="{52AF7629-CACC-35E4-9CC1-0D365A123966}"/>
                  </a:ext>
                </a:extLst>
              </p:cNvPr>
              <p:cNvCxnSpPr/>
              <p:nvPr/>
            </p:nvCxnSpPr>
            <p:spPr>
              <a:xfrm flipH="1">
                <a:off x="2800485" y="2924714"/>
                <a:ext cx="280086" cy="0"/>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0" name="Straight Arrow Connector 269">
                <a:extLst>
                  <a:ext uri="{FF2B5EF4-FFF2-40B4-BE49-F238E27FC236}">
                    <a16:creationId xmlns:a16="http://schemas.microsoft.com/office/drawing/2014/main" id="{31811416-3187-0FF8-DEA0-AC30051F124A}"/>
                  </a:ext>
                </a:extLst>
              </p:cNvPr>
              <p:cNvCxnSpPr/>
              <p:nvPr/>
            </p:nvCxnSpPr>
            <p:spPr>
              <a:xfrm flipH="1">
                <a:off x="2800486" y="2781654"/>
                <a:ext cx="280086" cy="0"/>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1" name="Straight Arrow Connector 270">
                <a:extLst>
                  <a:ext uri="{FF2B5EF4-FFF2-40B4-BE49-F238E27FC236}">
                    <a16:creationId xmlns:a16="http://schemas.microsoft.com/office/drawing/2014/main" id="{DFA01B8B-B051-6ABB-C625-4B4936F6D7AE}"/>
                  </a:ext>
                </a:extLst>
              </p:cNvPr>
              <p:cNvCxnSpPr/>
              <p:nvPr/>
            </p:nvCxnSpPr>
            <p:spPr>
              <a:xfrm flipV="1">
                <a:off x="2940525" y="2924714"/>
                <a:ext cx="0" cy="70235"/>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sp>
        <p:nvSpPr>
          <p:cNvPr id="273" name="TextBox 272">
            <a:extLst>
              <a:ext uri="{FF2B5EF4-FFF2-40B4-BE49-F238E27FC236}">
                <a16:creationId xmlns:a16="http://schemas.microsoft.com/office/drawing/2014/main" id="{6DBA590F-5C10-32BE-5C69-5C1834DB3449}"/>
              </a:ext>
            </a:extLst>
          </p:cNvPr>
          <p:cNvSpPr txBox="1"/>
          <p:nvPr/>
        </p:nvSpPr>
        <p:spPr>
          <a:xfrm>
            <a:off x="3966" y="5202911"/>
            <a:ext cx="1443047" cy="369332"/>
          </a:xfrm>
          <a:prstGeom prst="rect">
            <a:avLst/>
          </a:prstGeom>
          <a:solidFill>
            <a:srgbClr val="FFFFFF"/>
          </a:solidFill>
        </p:spPr>
        <p:txBody>
          <a:bodyPr wrap="square" lIns="91440" tIns="45720" rIns="91440" bIns="45720" rtlCol="0" anchor="t">
            <a:spAutoFit/>
          </a:bodyPr>
          <a:lstStyle/>
          <a:p>
            <a:r>
              <a:rPr lang="en-US" b="1" dirty="0">
                <a:solidFill>
                  <a:srgbClr val="4472C4"/>
                </a:solidFill>
                <a:latin typeface="Cambria"/>
                <a:ea typeface="Cambria"/>
              </a:rPr>
              <a:t>Low Voltage</a:t>
            </a:r>
            <a:endParaRPr lang="en-US" dirty="0">
              <a:solidFill>
                <a:srgbClr val="4472C4"/>
              </a:solidFill>
              <a:latin typeface="Cambria"/>
              <a:ea typeface="Cambria"/>
              <a:cs typeface="Calibri"/>
            </a:endParaRPr>
          </a:p>
        </p:txBody>
      </p:sp>
      <p:sp>
        <p:nvSpPr>
          <p:cNvPr id="279" name="Rectangle 278">
            <a:extLst>
              <a:ext uri="{FF2B5EF4-FFF2-40B4-BE49-F238E27FC236}">
                <a16:creationId xmlns:a16="http://schemas.microsoft.com/office/drawing/2014/main" id="{5B637DE2-214A-0EA8-2A4C-50E201A41798}"/>
              </a:ext>
            </a:extLst>
          </p:cNvPr>
          <p:cNvSpPr/>
          <p:nvPr/>
        </p:nvSpPr>
        <p:spPr>
          <a:xfrm>
            <a:off x="5287224" y="889542"/>
            <a:ext cx="748922" cy="140977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a:extLst>
              <a:ext uri="{FF2B5EF4-FFF2-40B4-BE49-F238E27FC236}">
                <a16:creationId xmlns:a16="http://schemas.microsoft.com/office/drawing/2014/main" id="{4070F312-2989-D408-5A04-C0319BB4A80E}"/>
              </a:ext>
            </a:extLst>
          </p:cNvPr>
          <p:cNvSpPr/>
          <p:nvPr/>
        </p:nvSpPr>
        <p:spPr>
          <a:xfrm>
            <a:off x="6251206" y="886288"/>
            <a:ext cx="748920" cy="141057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a:extLst>
              <a:ext uri="{FF2B5EF4-FFF2-40B4-BE49-F238E27FC236}">
                <a16:creationId xmlns:a16="http://schemas.microsoft.com/office/drawing/2014/main" id="{1581D38E-8F8F-9152-E278-BED5AB2A72DA}"/>
              </a:ext>
            </a:extLst>
          </p:cNvPr>
          <p:cNvSpPr/>
          <p:nvPr/>
        </p:nvSpPr>
        <p:spPr>
          <a:xfrm>
            <a:off x="7229275" y="885867"/>
            <a:ext cx="748915" cy="141057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5" name="Group 294">
            <a:extLst>
              <a:ext uri="{FF2B5EF4-FFF2-40B4-BE49-F238E27FC236}">
                <a16:creationId xmlns:a16="http://schemas.microsoft.com/office/drawing/2014/main" id="{65FA8E00-B961-A31E-4808-A55DC3316A15}"/>
              </a:ext>
            </a:extLst>
          </p:cNvPr>
          <p:cNvGrpSpPr/>
          <p:nvPr/>
        </p:nvGrpSpPr>
        <p:grpSpPr>
          <a:xfrm>
            <a:off x="4534156" y="770467"/>
            <a:ext cx="4371737" cy="1686929"/>
            <a:chOff x="4534156" y="770467"/>
            <a:chExt cx="4371737" cy="1686929"/>
          </a:xfrm>
        </p:grpSpPr>
        <p:cxnSp>
          <p:nvCxnSpPr>
            <p:cNvPr id="278" name="Straight Arrow Connector 277">
              <a:extLst>
                <a:ext uri="{FF2B5EF4-FFF2-40B4-BE49-F238E27FC236}">
                  <a16:creationId xmlns:a16="http://schemas.microsoft.com/office/drawing/2014/main" id="{798F3BD1-4AF3-4E86-10BE-EE4B073CBECC}"/>
                </a:ext>
              </a:extLst>
            </p:cNvPr>
            <p:cNvCxnSpPr>
              <a:cxnSpLocks/>
            </p:cNvCxnSpPr>
            <p:nvPr/>
          </p:nvCxnSpPr>
          <p:spPr>
            <a:xfrm>
              <a:off x="5142457" y="2303508"/>
              <a:ext cx="321496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3" name="TextBox 282">
              <a:extLst>
                <a:ext uri="{FF2B5EF4-FFF2-40B4-BE49-F238E27FC236}">
                  <a16:creationId xmlns:a16="http://schemas.microsoft.com/office/drawing/2014/main" id="{DCC14495-1D6C-78E8-3B4A-E10554FE2D7D}"/>
                </a:ext>
              </a:extLst>
            </p:cNvPr>
            <p:cNvSpPr txBox="1"/>
            <p:nvPr/>
          </p:nvSpPr>
          <p:spPr>
            <a:xfrm>
              <a:off x="8339712" y="2118842"/>
              <a:ext cx="566181" cy="338554"/>
            </a:xfrm>
            <a:prstGeom prst="rect">
              <a:avLst/>
            </a:prstGeom>
            <a:noFill/>
          </p:spPr>
          <p:txBody>
            <a:bodyPr wrap="none" rtlCol="0">
              <a:spAutoFit/>
            </a:bodyPr>
            <a:lstStyle/>
            <a:p>
              <a:r>
                <a:rPr lang="en-US" sz="1600" dirty="0"/>
                <a:t>time</a:t>
              </a:r>
            </a:p>
          </p:txBody>
        </p:sp>
        <p:cxnSp>
          <p:nvCxnSpPr>
            <p:cNvPr id="284" name="Straight Arrow Connector 283">
              <a:extLst>
                <a:ext uri="{FF2B5EF4-FFF2-40B4-BE49-F238E27FC236}">
                  <a16:creationId xmlns:a16="http://schemas.microsoft.com/office/drawing/2014/main" id="{5E38B2F4-F025-1599-2478-3CAC616C06F0}"/>
                </a:ext>
              </a:extLst>
            </p:cNvPr>
            <p:cNvCxnSpPr>
              <a:cxnSpLocks/>
            </p:cNvCxnSpPr>
            <p:nvPr/>
          </p:nvCxnSpPr>
          <p:spPr>
            <a:xfrm flipV="1">
              <a:off x="5142457" y="770467"/>
              <a:ext cx="0" cy="15330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8" name="TextBox 287">
              <a:extLst>
                <a:ext uri="{FF2B5EF4-FFF2-40B4-BE49-F238E27FC236}">
                  <a16:creationId xmlns:a16="http://schemas.microsoft.com/office/drawing/2014/main" id="{CCC75345-51A9-76E8-DF1A-A962D882AE4D}"/>
                </a:ext>
              </a:extLst>
            </p:cNvPr>
            <p:cNvSpPr txBox="1"/>
            <p:nvPr/>
          </p:nvSpPr>
          <p:spPr>
            <a:xfrm rot="16200000">
              <a:off x="4016963" y="1322372"/>
              <a:ext cx="1619161" cy="584775"/>
            </a:xfrm>
            <a:prstGeom prst="rect">
              <a:avLst/>
            </a:prstGeom>
            <a:noFill/>
          </p:spPr>
          <p:txBody>
            <a:bodyPr wrap="none" rtlCol="0">
              <a:spAutoFit/>
            </a:bodyPr>
            <a:lstStyle/>
            <a:p>
              <a:pPr algn="ctr"/>
              <a:r>
                <a:rPr lang="en-US" sz="1600" dirty="0" err="1"/>
                <a:t>Agressor</a:t>
              </a:r>
              <a:r>
                <a:rPr lang="en-US" sz="1600" dirty="0"/>
                <a:t> Row</a:t>
              </a:r>
            </a:p>
            <a:p>
              <a:pPr algn="ctr"/>
              <a:r>
                <a:rPr lang="en-US" sz="1600" dirty="0" err="1"/>
                <a:t>Wordline</a:t>
              </a:r>
              <a:r>
                <a:rPr lang="en-US" sz="1600" dirty="0"/>
                <a:t> Voltage</a:t>
              </a:r>
            </a:p>
          </p:txBody>
        </p:sp>
      </p:grpSp>
      <p:sp>
        <p:nvSpPr>
          <p:cNvPr id="291" name="TextBox 290">
            <a:extLst>
              <a:ext uri="{FF2B5EF4-FFF2-40B4-BE49-F238E27FC236}">
                <a16:creationId xmlns:a16="http://schemas.microsoft.com/office/drawing/2014/main" id="{B443D2CD-8DAD-F3D9-2C0D-6E1FCFF75E80}"/>
              </a:ext>
            </a:extLst>
          </p:cNvPr>
          <p:cNvSpPr txBox="1"/>
          <p:nvPr/>
        </p:nvSpPr>
        <p:spPr>
          <a:xfrm>
            <a:off x="4994398" y="2958135"/>
            <a:ext cx="4153126" cy="1569660"/>
          </a:xfrm>
          <a:prstGeom prst="rect">
            <a:avLst/>
          </a:prstGeom>
          <a:solidFill>
            <a:schemeClr val="accent1">
              <a:lumMod val="20000"/>
              <a:lumOff val="80000"/>
            </a:schemeClr>
          </a:solidFill>
        </p:spPr>
        <p:txBody>
          <a:bodyPr wrap="square" rtlCol="0">
            <a:spAutoFit/>
          </a:bodyPr>
          <a:lstStyle/>
          <a:p>
            <a:r>
              <a:rPr lang="en-US" sz="2400" b="1" dirty="0">
                <a:solidFill>
                  <a:schemeClr val="accent2"/>
                </a:solidFill>
                <a:latin typeface="Cambria" panose="02040503050406030204" pitchFamily="18" charset="0"/>
              </a:rPr>
              <a:t>Repeatedly toggling</a:t>
            </a:r>
            <a:r>
              <a:rPr lang="en-US" sz="2400" dirty="0">
                <a:solidFill>
                  <a:schemeClr val="accent2"/>
                </a:solidFill>
                <a:latin typeface="Cambria" panose="02040503050406030204" pitchFamily="18" charset="0"/>
              </a:rPr>
              <a:t> </a:t>
            </a:r>
          </a:p>
          <a:p>
            <a:r>
              <a:rPr lang="en-US" sz="2400" b="1" dirty="0" err="1">
                <a:solidFill>
                  <a:schemeClr val="accent5">
                    <a:lumMod val="75000"/>
                  </a:schemeClr>
                </a:solidFill>
                <a:latin typeface="Cambria" panose="02040503050406030204" pitchFamily="18" charset="0"/>
              </a:rPr>
              <a:t>wordline</a:t>
            </a:r>
            <a:r>
              <a:rPr lang="en-US" sz="2400" b="1" dirty="0">
                <a:solidFill>
                  <a:schemeClr val="accent5">
                    <a:lumMod val="75000"/>
                  </a:schemeClr>
                </a:solidFill>
                <a:latin typeface="Cambria" panose="02040503050406030204" pitchFamily="18" charset="0"/>
              </a:rPr>
              <a:t> voltage </a:t>
            </a:r>
          </a:p>
          <a:p>
            <a:r>
              <a:rPr lang="en-US" sz="2400" dirty="0">
                <a:latin typeface="Cambria" panose="02040503050406030204" pitchFamily="18" charset="0"/>
              </a:rPr>
              <a:t>is the </a:t>
            </a:r>
            <a:r>
              <a:rPr lang="en-US" sz="2400" i="1" dirty="0">
                <a:latin typeface="Cambria" panose="02040503050406030204" pitchFamily="18" charset="0"/>
              </a:rPr>
              <a:t>key </a:t>
            </a:r>
            <a:r>
              <a:rPr lang="en-US" sz="2400" dirty="0">
                <a:latin typeface="Cambria" panose="02040503050406030204" pitchFamily="18" charset="0"/>
              </a:rPr>
              <a:t>to inducing </a:t>
            </a:r>
            <a:r>
              <a:rPr lang="en-US" sz="2400" b="1" dirty="0">
                <a:solidFill>
                  <a:srgbClr val="C00000"/>
                </a:solidFill>
                <a:latin typeface="Cambria" panose="02040503050406030204" pitchFamily="18" charset="0"/>
              </a:rPr>
              <a:t>RowHammer bit flips</a:t>
            </a:r>
          </a:p>
        </p:txBody>
      </p:sp>
      <p:grpSp>
        <p:nvGrpSpPr>
          <p:cNvPr id="300" name="Group 299">
            <a:extLst>
              <a:ext uri="{FF2B5EF4-FFF2-40B4-BE49-F238E27FC236}">
                <a16:creationId xmlns:a16="http://schemas.microsoft.com/office/drawing/2014/main" id="{A2877BAB-0553-8ADA-529B-1294F5E5069D}"/>
              </a:ext>
            </a:extLst>
          </p:cNvPr>
          <p:cNvGrpSpPr/>
          <p:nvPr/>
        </p:nvGrpSpPr>
        <p:grpSpPr>
          <a:xfrm>
            <a:off x="2767852" y="1540851"/>
            <a:ext cx="718684" cy="4653767"/>
            <a:chOff x="2767852" y="1540851"/>
            <a:chExt cx="718684" cy="4653767"/>
          </a:xfrm>
        </p:grpSpPr>
        <p:sp>
          <p:nvSpPr>
            <p:cNvPr id="296" name="Multiply 295">
              <a:extLst>
                <a:ext uri="{FF2B5EF4-FFF2-40B4-BE49-F238E27FC236}">
                  <a16:creationId xmlns:a16="http://schemas.microsoft.com/office/drawing/2014/main" id="{D40FF0D4-2EB6-BD1C-831C-91A9446CCE48}"/>
                </a:ext>
              </a:extLst>
            </p:cNvPr>
            <p:cNvSpPr/>
            <p:nvPr/>
          </p:nvSpPr>
          <p:spPr>
            <a:xfrm>
              <a:off x="2767852" y="2467560"/>
              <a:ext cx="694249" cy="694249"/>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297" name="Multiply 296">
              <a:extLst>
                <a:ext uri="{FF2B5EF4-FFF2-40B4-BE49-F238E27FC236}">
                  <a16:creationId xmlns:a16="http://schemas.microsoft.com/office/drawing/2014/main" id="{8D16B33F-067C-7581-B5E9-237E081E769F}"/>
                </a:ext>
              </a:extLst>
            </p:cNvPr>
            <p:cNvSpPr/>
            <p:nvPr/>
          </p:nvSpPr>
          <p:spPr>
            <a:xfrm>
              <a:off x="2777725" y="4514629"/>
              <a:ext cx="694249" cy="694249"/>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298" name="Multiply 297">
              <a:extLst>
                <a:ext uri="{FF2B5EF4-FFF2-40B4-BE49-F238E27FC236}">
                  <a16:creationId xmlns:a16="http://schemas.microsoft.com/office/drawing/2014/main" id="{83E45711-1FCF-9B8C-882E-54C9E0C87E07}"/>
                </a:ext>
              </a:extLst>
            </p:cNvPr>
            <p:cNvSpPr/>
            <p:nvPr/>
          </p:nvSpPr>
          <p:spPr>
            <a:xfrm>
              <a:off x="2792287" y="1540851"/>
              <a:ext cx="694249" cy="694249"/>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299" name="Multiply 298">
              <a:extLst>
                <a:ext uri="{FF2B5EF4-FFF2-40B4-BE49-F238E27FC236}">
                  <a16:creationId xmlns:a16="http://schemas.microsoft.com/office/drawing/2014/main" id="{677EEE0E-5051-34F7-6760-F6B2309B2A2B}"/>
                </a:ext>
              </a:extLst>
            </p:cNvPr>
            <p:cNvSpPr/>
            <p:nvPr/>
          </p:nvSpPr>
          <p:spPr>
            <a:xfrm>
              <a:off x="2770484" y="5500369"/>
              <a:ext cx="694249" cy="694249"/>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grpSp>
    </p:spTree>
    <p:extLst>
      <p:ext uri="{BB962C8B-B14F-4D97-AF65-F5344CB8AC3E}">
        <p14:creationId xmlns:p14="http://schemas.microsoft.com/office/powerpoint/2010/main" val="342482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7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7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0" animBg="1"/>
      <p:bldP spid="280" grpId="0" animBg="1"/>
      <p:bldP spid="281" grpId="0" animBg="1"/>
      <p:bldP spid="29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8A763-CF40-1D41-A9F1-FEB74421801E}"/>
              </a:ext>
            </a:extLst>
          </p:cNvPr>
          <p:cNvSpPr>
            <a:spLocks noGrp="1"/>
          </p:cNvSpPr>
          <p:nvPr>
            <p:ph type="title"/>
          </p:nvPr>
        </p:nvSpPr>
        <p:spPr/>
        <p:txBody>
          <a:bodyPr/>
          <a:lstStyle/>
          <a:p>
            <a:r>
              <a:rPr lang="en-US"/>
              <a:t>DRAM Operation</a:t>
            </a:r>
          </a:p>
        </p:txBody>
      </p:sp>
      <p:sp>
        <p:nvSpPr>
          <p:cNvPr id="5" name="Subarray">
            <a:extLst>
              <a:ext uri="{FF2B5EF4-FFF2-40B4-BE49-F238E27FC236}">
                <a16:creationId xmlns:a16="http://schemas.microsoft.com/office/drawing/2014/main" id="{8A048CC6-2FBB-BB40-AE83-50CCCF3589C3}"/>
              </a:ext>
            </a:extLst>
          </p:cNvPr>
          <p:cNvSpPr>
            <a:spLocks/>
          </p:cNvSpPr>
          <p:nvPr/>
        </p:nvSpPr>
        <p:spPr>
          <a:xfrm>
            <a:off x="461107" y="770467"/>
            <a:ext cx="3040429" cy="2367191"/>
          </a:xfrm>
          <a:prstGeom prst="roundRect">
            <a:avLst>
              <a:gd name="adj" fmla="val 5443"/>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1600" b="1">
              <a:solidFill>
                <a:schemeClr val="tx1"/>
              </a:solidFill>
            </a:endParaRPr>
          </a:p>
        </p:txBody>
      </p:sp>
      <p:sp>
        <p:nvSpPr>
          <p:cNvPr id="4" name="DRAM Subarray Label">
            <a:extLst>
              <a:ext uri="{FF2B5EF4-FFF2-40B4-BE49-F238E27FC236}">
                <a16:creationId xmlns:a16="http://schemas.microsoft.com/office/drawing/2014/main" id="{B045840B-004C-3042-A45B-2FB202541A82}"/>
              </a:ext>
            </a:extLst>
          </p:cNvPr>
          <p:cNvSpPr txBox="1">
            <a:spLocks noChangeAspect="1"/>
          </p:cNvSpPr>
          <p:nvPr/>
        </p:nvSpPr>
        <p:spPr>
          <a:xfrm rot="16200000">
            <a:off x="-898273" y="1807886"/>
            <a:ext cx="2370304" cy="295466"/>
          </a:xfrm>
          <a:prstGeom prst="rect">
            <a:avLst/>
          </a:prstGeom>
          <a:noFill/>
        </p:spPr>
        <p:txBody>
          <a:bodyPr wrap="square" lIns="0" tIns="0" rIns="0" bIns="0" rtlCol="0">
            <a:spAutoFit/>
          </a:bodyPr>
          <a:lstStyle/>
          <a:p>
            <a:pPr algn="ctr">
              <a:lnSpc>
                <a:spcPct val="80000"/>
              </a:lnSpc>
            </a:pPr>
            <a:r>
              <a:rPr lang="en-US" sz="2400" b="1">
                <a:solidFill>
                  <a:schemeClr val="accent5">
                    <a:lumMod val="75000"/>
                  </a:schemeClr>
                </a:solidFill>
                <a:latin typeface="Cambria" panose="02040503050406030204" pitchFamily="18" charset="0"/>
              </a:rPr>
              <a:t>DRAM Subarray</a:t>
            </a:r>
          </a:p>
        </p:txBody>
      </p:sp>
      <p:grpSp>
        <p:nvGrpSpPr>
          <p:cNvPr id="16" name="Bitline">
            <a:extLst>
              <a:ext uri="{FF2B5EF4-FFF2-40B4-BE49-F238E27FC236}">
                <a16:creationId xmlns:a16="http://schemas.microsoft.com/office/drawing/2014/main" id="{127E8D71-492E-A048-8BB7-ECB92BBC07FB}"/>
              </a:ext>
            </a:extLst>
          </p:cNvPr>
          <p:cNvGrpSpPr/>
          <p:nvPr/>
        </p:nvGrpSpPr>
        <p:grpSpPr>
          <a:xfrm>
            <a:off x="561735" y="867277"/>
            <a:ext cx="2588423" cy="1835705"/>
            <a:chOff x="6130544" y="3393293"/>
            <a:chExt cx="2588423" cy="1835705"/>
          </a:xfrm>
        </p:grpSpPr>
        <p:cxnSp>
          <p:nvCxnSpPr>
            <p:cNvPr id="17" name="Straight Connector 115">
              <a:extLst>
                <a:ext uri="{FF2B5EF4-FFF2-40B4-BE49-F238E27FC236}">
                  <a16:creationId xmlns:a16="http://schemas.microsoft.com/office/drawing/2014/main" id="{F256F1C6-4FB5-9240-A209-C4970F54FF90}"/>
                </a:ext>
              </a:extLst>
            </p:cNvPr>
            <p:cNvCxnSpPr>
              <a:cxnSpLocks noChangeAspect="1"/>
            </p:cNvCxnSpPr>
            <p:nvPr/>
          </p:nvCxnSpPr>
          <p:spPr>
            <a:xfrm flipV="1">
              <a:off x="8191500" y="3763932"/>
              <a:ext cx="0" cy="146506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15">
              <a:extLst>
                <a:ext uri="{FF2B5EF4-FFF2-40B4-BE49-F238E27FC236}">
                  <a16:creationId xmlns:a16="http://schemas.microsoft.com/office/drawing/2014/main" id="{6B7F4DBE-EE32-454B-8318-B001B0E490B1}"/>
                </a:ext>
              </a:extLst>
            </p:cNvPr>
            <p:cNvCxnSpPr>
              <a:cxnSpLocks noChangeAspect="1"/>
            </p:cNvCxnSpPr>
            <p:nvPr/>
          </p:nvCxnSpPr>
          <p:spPr>
            <a:xfrm flipV="1">
              <a:off x="7772400" y="3747107"/>
              <a:ext cx="0" cy="146506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15">
              <a:extLst>
                <a:ext uri="{FF2B5EF4-FFF2-40B4-BE49-F238E27FC236}">
                  <a16:creationId xmlns:a16="http://schemas.microsoft.com/office/drawing/2014/main" id="{28DD52A2-3712-6141-A07F-4AE2C58C8565}"/>
                </a:ext>
              </a:extLst>
            </p:cNvPr>
            <p:cNvCxnSpPr>
              <a:cxnSpLocks noChangeAspect="1"/>
            </p:cNvCxnSpPr>
            <p:nvPr/>
          </p:nvCxnSpPr>
          <p:spPr>
            <a:xfrm flipV="1">
              <a:off x="7348542" y="3747107"/>
              <a:ext cx="0" cy="146506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15">
              <a:extLst>
                <a:ext uri="{FF2B5EF4-FFF2-40B4-BE49-F238E27FC236}">
                  <a16:creationId xmlns:a16="http://schemas.microsoft.com/office/drawing/2014/main" id="{13CF881D-46BF-1044-B0C3-CC99E37EF511}"/>
                </a:ext>
              </a:extLst>
            </p:cNvPr>
            <p:cNvCxnSpPr>
              <a:cxnSpLocks noChangeAspect="1"/>
            </p:cNvCxnSpPr>
            <p:nvPr/>
          </p:nvCxnSpPr>
          <p:spPr>
            <a:xfrm flipV="1">
              <a:off x="6506182" y="3739275"/>
              <a:ext cx="0" cy="146506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115">
              <a:extLst>
                <a:ext uri="{FF2B5EF4-FFF2-40B4-BE49-F238E27FC236}">
                  <a16:creationId xmlns:a16="http://schemas.microsoft.com/office/drawing/2014/main" id="{E997CE2A-7941-2F46-8A1D-479B48F35DD3}"/>
                </a:ext>
              </a:extLst>
            </p:cNvPr>
            <p:cNvCxnSpPr>
              <a:cxnSpLocks noChangeAspect="1"/>
            </p:cNvCxnSpPr>
            <p:nvPr/>
          </p:nvCxnSpPr>
          <p:spPr>
            <a:xfrm flipV="1">
              <a:off x="6934200" y="3739275"/>
              <a:ext cx="0" cy="146506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CC6EBEAC-06A5-5E43-8011-ADB0EE85B458}"/>
                </a:ext>
              </a:extLst>
            </p:cNvPr>
            <p:cNvSpPr>
              <a:spLocks noChangeAspect="1"/>
            </p:cNvSpPr>
            <p:nvPr/>
          </p:nvSpPr>
          <p:spPr>
            <a:xfrm>
              <a:off x="6130544" y="3393293"/>
              <a:ext cx="763351" cy="289310"/>
            </a:xfrm>
            <a:prstGeom prst="rect">
              <a:avLst/>
            </a:prstGeom>
          </p:spPr>
          <p:txBody>
            <a:bodyPr wrap="none">
              <a:spAutoFit/>
            </a:bodyPr>
            <a:lstStyle/>
            <a:p>
              <a:pPr algn="ctr">
                <a:lnSpc>
                  <a:spcPct val="80000"/>
                </a:lnSpc>
              </a:pPr>
              <a:r>
                <a:rPr lang="en-US" sz="1600" err="1">
                  <a:solidFill>
                    <a:schemeClr val="accent2"/>
                  </a:solidFill>
                  <a:latin typeface="Cambria" panose="02040503050406030204" pitchFamily="18" charset="0"/>
                </a:rPr>
                <a:t>Bitline</a:t>
              </a:r>
              <a:endParaRPr lang="en-US" sz="1600">
                <a:solidFill>
                  <a:schemeClr val="accent2"/>
                </a:solidFill>
                <a:latin typeface="Cambria" panose="02040503050406030204" pitchFamily="18" charset="0"/>
              </a:endParaRPr>
            </a:p>
          </p:txBody>
        </p:sp>
        <p:sp>
          <p:nvSpPr>
            <p:cNvPr id="23" name="Rectangle 22">
              <a:extLst>
                <a:ext uri="{FF2B5EF4-FFF2-40B4-BE49-F238E27FC236}">
                  <a16:creationId xmlns:a16="http://schemas.microsoft.com/office/drawing/2014/main" id="{DD3A8BBA-A46C-4347-ACA5-E12A5F5ACFE2}"/>
                </a:ext>
              </a:extLst>
            </p:cNvPr>
            <p:cNvSpPr>
              <a:spLocks noChangeAspect="1"/>
            </p:cNvSpPr>
            <p:nvPr/>
          </p:nvSpPr>
          <p:spPr>
            <a:xfrm>
              <a:off x="8302902" y="4054719"/>
              <a:ext cx="397637" cy="289310"/>
            </a:xfrm>
            <a:prstGeom prst="rect">
              <a:avLst/>
            </a:prstGeom>
          </p:spPr>
          <p:txBody>
            <a:bodyPr wrap="square">
              <a:spAutoFit/>
            </a:bodyPr>
            <a:lstStyle/>
            <a:p>
              <a:pPr algn="ctr">
                <a:lnSpc>
                  <a:spcPct val="80000"/>
                </a:lnSpc>
              </a:pPr>
              <a:r>
                <a:rPr lang="en-US" sz="1600">
                  <a:solidFill>
                    <a:schemeClr val="accent2"/>
                  </a:solidFill>
                </a:rPr>
                <a:t>…</a:t>
              </a:r>
            </a:p>
          </p:txBody>
        </p:sp>
        <p:sp>
          <p:nvSpPr>
            <p:cNvPr id="24" name="Rectangle 23">
              <a:extLst>
                <a:ext uri="{FF2B5EF4-FFF2-40B4-BE49-F238E27FC236}">
                  <a16:creationId xmlns:a16="http://schemas.microsoft.com/office/drawing/2014/main" id="{9EA54E30-8EC6-9740-9651-ACF4870108F7}"/>
                </a:ext>
              </a:extLst>
            </p:cNvPr>
            <p:cNvSpPr>
              <a:spLocks noChangeAspect="1"/>
            </p:cNvSpPr>
            <p:nvPr/>
          </p:nvSpPr>
          <p:spPr>
            <a:xfrm>
              <a:off x="8321330" y="4353756"/>
              <a:ext cx="397637" cy="289310"/>
            </a:xfrm>
            <a:prstGeom prst="rect">
              <a:avLst/>
            </a:prstGeom>
          </p:spPr>
          <p:txBody>
            <a:bodyPr wrap="square">
              <a:spAutoFit/>
            </a:bodyPr>
            <a:lstStyle/>
            <a:p>
              <a:pPr algn="ctr">
                <a:lnSpc>
                  <a:spcPct val="80000"/>
                </a:lnSpc>
              </a:pPr>
              <a:r>
                <a:rPr lang="en-US" sz="1600">
                  <a:solidFill>
                    <a:schemeClr val="accent2"/>
                  </a:solidFill>
                </a:rPr>
                <a:t>…</a:t>
              </a:r>
            </a:p>
          </p:txBody>
        </p:sp>
      </p:grpSp>
      <p:grpSp>
        <p:nvGrpSpPr>
          <p:cNvPr id="7" name="Wordline">
            <a:extLst>
              <a:ext uri="{FF2B5EF4-FFF2-40B4-BE49-F238E27FC236}">
                <a16:creationId xmlns:a16="http://schemas.microsoft.com/office/drawing/2014/main" id="{77953502-D264-6540-AFB1-6EE3E6A7CEB0}"/>
              </a:ext>
            </a:extLst>
          </p:cNvPr>
          <p:cNvGrpSpPr/>
          <p:nvPr/>
        </p:nvGrpSpPr>
        <p:grpSpPr>
          <a:xfrm>
            <a:off x="572957" y="1224916"/>
            <a:ext cx="2996877" cy="1451933"/>
            <a:chOff x="6141766" y="3750932"/>
            <a:chExt cx="2996877" cy="1451933"/>
          </a:xfrm>
        </p:grpSpPr>
        <p:cxnSp>
          <p:nvCxnSpPr>
            <p:cNvPr id="8" name="Straight Connector 124">
              <a:extLst>
                <a:ext uri="{FF2B5EF4-FFF2-40B4-BE49-F238E27FC236}">
                  <a16:creationId xmlns:a16="http://schemas.microsoft.com/office/drawing/2014/main" id="{C22B954B-838C-784C-8CCC-90B6D03639AD}"/>
                </a:ext>
              </a:extLst>
            </p:cNvPr>
            <p:cNvCxnSpPr>
              <a:cxnSpLocks noChangeAspect="1"/>
            </p:cNvCxnSpPr>
            <p:nvPr/>
          </p:nvCxnSpPr>
          <p:spPr>
            <a:xfrm>
              <a:off x="6141766" y="4687341"/>
              <a:ext cx="257302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F8C45EED-6556-544E-AF65-B0800D2D2CDA}"/>
                </a:ext>
              </a:extLst>
            </p:cNvPr>
            <p:cNvSpPr>
              <a:spLocks noChangeAspect="1"/>
            </p:cNvSpPr>
            <p:nvPr/>
          </p:nvSpPr>
          <p:spPr>
            <a:xfrm>
              <a:off x="8149783" y="3750932"/>
              <a:ext cx="988860" cy="289310"/>
            </a:xfrm>
            <a:prstGeom prst="rect">
              <a:avLst/>
            </a:prstGeom>
          </p:spPr>
          <p:txBody>
            <a:bodyPr wrap="none">
              <a:spAutoFit/>
            </a:bodyPr>
            <a:lstStyle/>
            <a:p>
              <a:pPr>
                <a:lnSpc>
                  <a:spcPct val="80000"/>
                </a:lnSpc>
              </a:pPr>
              <a:r>
                <a:rPr lang="en-US" sz="1600">
                  <a:solidFill>
                    <a:schemeClr val="accent5"/>
                  </a:solidFill>
                  <a:latin typeface="Cambria" panose="02040503050406030204" pitchFamily="18" charset="0"/>
                </a:rPr>
                <a:t>Wordline</a:t>
              </a:r>
            </a:p>
          </p:txBody>
        </p:sp>
        <p:sp>
          <p:nvSpPr>
            <p:cNvPr id="10" name="Rectangle 9">
              <a:extLst>
                <a:ext uri="{FF2B5EF4-FFF2-40B4-BE49-F238E27FC236}">
                  <a16:creationId xmlns:a16="http://schemas.microsoft.com/office/drawing/2014/main" id="{DC38F3BE-6ED9-DF4E-A0C2-ADD3C83976DC}"/>
                </a:ext>
              </a:extLst>
            </p:cNvPr>
            <p:cNvSpPr>
              <a:spLocks noChangeAspect="1"/>
            </p:cNvSpPr>
            <p:nvPr/>
          </p:nvSpPr>
          <p:spPr>
            <a:xfrm rot="5400000">
              <a:off x="6562496" y="4830493"/>
              <a:ext cx="397637" cy="289310"/>
            </a:xfrm>
            <a:prstGeom prst="rect">
              <a:avLst/>
            </a:prstGeom>
          </p:spPr>
          <p:txBody>
            <a:bodyPr wrap="square">
              <a:spAutoFit/>
            </a:bodyPr>
            <a:lstStyle/>
            <a:p>
              <a:pPr algn="ctr">
                <a:lnSpc>
                  <a:spcPct val="80000"/>
                </a:lnSpc>
              </a:pPr>
              <a:r>
                <a:rPr lang="en-US" sz="1600">
                  <a:solidFill>
                    <a:schemeClr val="accent5"/>
                  </a:solidFill>
                </a:rPr>
                <a:t>…</a:t>
              </a:r>
            </a:p>
          </p:txBody>
        </p:sp>
        <p:cxnSp>
          <p:nvCxnSpPr>
            <p:cNvPr id="11" name="Straight Connector 124">
              <a:extLst>
                <a:ext uri="{FF2B5EF4-FFF2-40B4-BE49-F238E27FC236}">
                  <a16:creationId xmlns:a16="http://schemas.microsoft.com/office/drawing/2014/main" id="{3156408C-2E54-1943-A734-5E58084E7FE7}"/>
                </a:ext>
              </a:extLst>
            </p:cNvPr>
            <p:cNvCxnSpPr>
              <a:cxnSpLocks noChangeAspect="1"/>
            </p:cNvCxnSpPr>
            <p:nvPr/>
          </p:nvCxnSpPr>
          <p:spPr>
            <a:xfrm>
              <a:off x="6141766" y="4388303"/>
              <a:ext cx="257302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124">
              <a:extLst>
                <a:ext uri="{FF2B5EF4-FFF2-40B4-BE49-F238E27FC236}">
                  <a16:creationId xmlns:a16="http://schemas.microsoft.com/office/drawing/2014/main" id="{FAEC0654-ABD1-E140-BD41-4C3CD472F65C}"/>
                </a:ext>
              </a:extLst>
            </p:cNvPr>
            <p:cNvCxnSpPr>
              <a:cxnSpLocks noChangeAspect="1"/>
            </p:cNvCxnSpPr>
            <p:nvPr/>
          </p:nvCxnSpPr>
          <p:spPr>
            <a:xfrm>
              <a:off x="6141766" y="4080669"/>
              <a:ext cx="257302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EB1F823-11F4-0F48-A33E-20D78B185C62}"/>
                </a:ext>
              </a:extLst>
            </p:cNvPr>
            <p:cNvSpPr>
              <a:spLocks noChangeAspect="1"/>
            </p:cNvSpPr>
            <p:nvPr/>
          </p:nvSpPr>
          <p:spPr>
            <a:xfrm rot="5400000">
              <a:off x="7008596" y="4837124"/>
              <a:ext cx="397637" cy="289310"/>
            </a:xfrm>
            <a:prstGeom prst="rect">
              <a:avLst/>
            </a:prstGeom>
          </p:spPr>
          <p:txBody>
            <a:bodyPr wrap="square">
              <a:spAutoFit/>
            </a:bodyPr>
            <a:lstStyle/>
            <a:p>
              <a:pPr algn="ctr">
                <a:lnSpc>
                  <a:spcPct val="80000"/>
                </a:lnSpc>
              </a:pPr>
              <a:r>
                <a:rPr lang="en-US" sz="1600">
                  <a:solidFill>
                    <a:schemeClr val="accent5"/>
                  </a:solidFill>
                </a:rPr>
                <a:t>…</a:t>
              </a:r>
            </a:p>
          </p:txBody>
        </p:sp>
        <p:sp>
          <p:nvSpPr>
            <p:cNvPr id="14" name="Rectangle 13">
              <a:extLst>
                <a:ext uri="{FF2B5EF4-FFF2-40B4-BE49-F238E27FC236}">
                  <a16:creationId xmlns:a16="http://schemas.microsoft.com/office/drawing/2014/main" id="{7E0DFCB4-C9D7-434F-90A8-5A23817C42C1}"/>
                </a:ext>
              </a:extLst>
            </p:cNvPr>
            <p:cNvSpPr>
              <a:spLocks noChangeAspect="1"/>
            </p:cNvSpPr>
            <p:nvPr/>
          </p:nvSpPr>
          <p:spPr>
            <a:xfrm rot="5400000">
              <a:off x="7414792" y="4846068"/>
              <a:ext cx="397637" cy="289310"/>
            </a:xfrm>
            <a:prstGeom prst="rect">
              <a:avLst/>
            </a:prstGeom>
          </p:spPr>
          <p:txBody>
            <a:bodyPr wrap="square">
              <a:spAutoFit/>
            </a:bodyPr>
            <a:lstStyle/>
            <a:p>
              <a:pPr algn="ctr">
                <a:lnSpc>
                  <a:spcPct val="80000"/>
                </a:lnSpc>
              </a:pPr>
              <a:r>
                <a:rPr lang="en-US" sz="1600">
                  <a:solidFill>
                    <a:schemeClr val="accent5"/>
                  </a:solidFill>
                </a:rPr>
                <a:t>…</a:t>
              </a:r>
            </a:p>
          </p:txBody>
        </p:sp>
        <p:sp>
          <p:nvSpPr>
            <p:cNvPr id="15" name="Rectangle 14">
              <a:extLst>
                <a:ext uri="{FF2B5EF4-FFF2-40B4-BE49-F238E27FC236}">
                  <a16:creationId xmlns:a16="http://schemas.microsoft.com/office/drawing/2014/main" id="{6CFAF016-6F4D-4B46-98AD-44E8E6A47C73}"/>
                </a:ext>
              </a:extLst>
            </p:cNvPr>
            <p:cNvSpPr>
              <a:spLocks noChangeAspect="1"/>
            </p:cNvSpPr>
            <p:nvPr/>
          </p:nvSpPr>
          <p:spPr>
            <a:xfrm rot="5400000">
              <a:off x="7844255" y="4859392"/>
              <a:ext cx="397637" cy="289310"/>
            </a:xfrm>
            <a:prstGeom prst="rect">
              <a:avLst/>
            </a:prstGeom>
          </p:spPr>
          <p:txBody>
            <a:bodyPr wrap="square">
              <a:spAutoFit/>
            </a:bodyPr>
            <a:lstStyle/>
            <a:p>
              <a:pPr algn="ctr">
                <a:lnSpc>
                  <a:spcPct val="80000"/>
                </a:lnSpc>
              </a:pPr>
              <a:r>
                <a:rPr lang="en-US" sz="1600">
                  <a:solidFill>
                    <a:schemeClr val="accent5"/>
                  </a:solidFill>
                </a:rPr>
                <a:t>…</a:t>
              </a:r>
            </a:p>
          </p:txBody>
        </p:sp>
      </p:grpSp>
      <p:grpSp>
        <p:nvGrpSpPr>
          <p:cNvPr id="25" name="Cells">
            <a:extLst>
              <a:ext uri="{FF2B5EF4-FFF2-40B4-BE49-F238E27FC236}">
                <a16:creationId xmlns:a16="http://schemas.microsoft.com/office/drawing/2014/main" id="{2CA0A78A-DD8D-E34E-B868-2D72CDE3507C}"/>
              </a:ext>
            </a:extLst>
          </p:cNvPr>
          <p:cNvGrpSpPr/>
          <p:nvPr/>
        </p:nvGrpSpPr>
        <p:grpSpPr>
          <a:xfrm>
            <a:off x="823796" y="946764"/>
            <a:ext cx="1926185" cy="1345712"/>
            <a:chOff x="6392605" y="3472780"/>
            <a:chExt cx="1926185" cy="1345712"/>
          </a:xfrm>
        </p:grpSpPr>
        <p:cxnSp>
          <p:nvCxnSpPr>
            <p:cNvPr id="26" name="Straight Arrow Connector 25">
              <a:extLst>
                <a:ext uri="{FF2B5EF4-FFF2-40B4-BE49-F238E27FC236}">
                  <a16:creationId xmlns:a16="http://schemas.microsoft.com/office/drawing/2014/main" id="{236AEE50-5E30-DB43-8A8B-47F209226355}"/>
                </a:ext>
              </a:extLst>
            </p:cNvPr>
            <p:cNvCxnSpPr>
              <a:cxnSpLocks noChangeAspect="1"/>
            </p:cNvCxnSpPr>
            <p:nvPr/>
          </p:nvCxnSpPr>
          <p:spPr>
            <a:xfrm flipV="1">
              <a:off x="7002300" y="3727542"/>
              <a:ext cx="184739" cy="2376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018DB8D8-8F5E-D64E-81AB-DFAA9A702C77}"/>
                </a:ext>
              </a:extLst>
            </p:cNvPr>
            <p:cNvSpPr>
              <a:spLocks noChangeAspect="1"/>
            </p:cNvSpPr>
            <p:nvPr/>
          </p:nvSpPr>
          <p:spPr>
            <a:xfrm>
              <a:off x="6910491" y="3472780"/>
              <a:ext cx="1116011" cy="289310"/>
            </a:xfrm>
            <a:prstGeom prst="rect">
              <a:avLst/>
            </a:prstGeom>
          </p:spPr>
          <p:txBody>
            <a:bodyPr wrap="none">
              <a:spAutoFit/>
            </a:bodyPr>
            <a:lstStyle/>
            <a:p>
              <a:pPr>
                <a:lnSpc>
                  <a:spcPct val="80000"/>
                </a:lnSpc>
              </a:pPr>
              <a:r>
                <a:rPr lang="en-US" sz="1600">
                  <a:latin typeface="Cambria" panose="02040503050406030204" pitchFamily="18" charset="0"/>
                </a:rPr>
                <a:t>DRAM Cell</a:t>
              </a:r>
            </a:p>
          </p:txBody>
        </p:sp>
        <p:sp>
          <p:nvSpPr>
            <p:cNvPr id="28" name="Oval 131">
              <a:extLst>
                <a:ext uri="{FF2B5EF4-FFF2-40B4-BE49-F238E27FC236}">
                  <a16:creationId xmlns:a16="http://schemas.microsoft.com/office/drawing/2014/main" id="{7E212294-B185-CF41-9657-3708D4A87AD3}"/>
                </a:ext>
              </a:extLst>
            </p:cNvPr>
            <p:cNvSpPr>
              <a:spLocks noChangeAspect="1"/>
            </p:cNvSpPr>
            <p:nvPr/>
          </p:nvSpPr>
          <p:spPr>
            <a:xfrm>
              <a:off x="8092476" y="4581898"/>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134">
              <a:extLst>
                <a:ext uri="{FF2B5EF4-FFF2-40B4-BE49-F238E27FC236}">
                  <a16:creationId xmlns:a16="http://schemas.microsoft.com/office/drawing/2014/main" id="{14E01417-7CA4-884E-9647-358531200024}"/>
                </a:ext>
              </a:extLst>
            </p:cNvPr>
            <p:cNvSpPr>
              <a:spLocks noChangeAspect="1"/>
            </p:cNvSpPr>
            <p:nvPr/>
          </p:nvSpPr>
          <p:spPr>
            <a:xfrm>
              <a:off x="6834381" y="4582779"/>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137">
              <a:extLst>
                <a:ext uri="{FF2B5EF4-FFF2-40B4-BE49-F238E27FC236}">
                  <a16:creationId xmlns:a16="http://schemas.microsoft.com/office/drawing/2014/main" id="{AB54781B-731B-794B-9DB5-195CF84C6006}"/>
                </a:ext>
              </a:extLst>
            </p:cNvPr>
            <p:cNvSpPr>
              <a:spLocks noChangeAspect="1"/>
            </p:cNvSpPr>
            <p:nvPr/>
          </p:nvSpPr>
          <p:spPr>
            <a:xfrm>
              <a:off x="7668619" y="4290701"/>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140">
              <a:extLst>
                <a:ext uri="{FF2B5EF4-FFF2-40B4-BE49-F238E27FC236}">
                  <a16:creationId xmlns:a16="http://schemas.microsoft.com/office/drawing/2014/main" id="{19BBFD79-A462-1840-8F9D-0E900FCA4C5D}"/>
                </a:ext>
              </a:extLst>
            </p:cNvPr>
            <p:cNvSpPr>
              <a:spLocks noChangeAspect="1"/>
            </p:cNvSpPr>
            <p:nvPr/>
          </p:nvSpPr>
          <p:spPr>
            <a:xfrm>
              <a:off x="8084968" y="3960591"/>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143">
              <a:extLst>
                <a:ext uri="{FF2B5EF4-FFF2-40B4-BE49-F238E27FC236}">
                  <a16:creationId xmlns:a16="http://schemas.microsoft.com/office/drawing/2014/main" id="{3FD65356-BB9E-C045-AB0C-32AF7CA8E524}"/>
                </a:ext>
              </a:extLst>
            </p:cNvPr>
            <p:cNvSpPr>
              <a:spLocks noChangeAspect="1"/>
            </p:cNvSpPr>
            <p:nvPr/>
          </p:nvSpPr>
          <p:spPr>
            <a:xfrm>
              <a:off x="6832027" y="3960591"/>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131">
              <a:extLst>
                <a:ext uri="{FF2B5EF4-FFF2-40B4-BE49-F238E27FC236}">
                  <a16:creationId xmlns:a16="http://schemas.microsoft.com/office/drawing/2014/main" id="{9F4CF76C-3136-E748-A4A4-5E14EF5AF8C0}"/>
                </a:ext>
              </a:extLst>
            </p:cNvPr>
            <p:cNvSpPr>
              <a:spLocks noChangeAspect="1"/>
            </p:cNvSpPr>
            <p:nvPr/>
          </p:nvSpPr>
          <p:spPr>
            <a:xfrm>
              <a:off x="7249061" y="4592178"/>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134">
              <a:extLst>
                <a:ext uri="{FF2B5EF4-FFF2-40B4-BE49-F238E27FC236}">
                  <a16:creationId xmlns:a16="http://schemas.microsoft.com/office/drawing/2014/main" id="{74ADF7A4-8812-4241-B8D2-34F73947BCD2}"/>
                </a:ext>
              </a:extLst>
            </p:cNvPr>
            <p:cNvSpPr>
              <a:spLocks noChangeAspect="1"/>
            </p:cNvSpPr>
            <p:nvPr/>
          </p:nvSpPr>
          <p:spPr>
            <a:xfrm>
              <a:off x="8092476" y="4290701"/>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137">
              <a:extLst>
                <a:ext uri="{FF2B5EF4-FFF2-40B4-BE49-F238E27FC236}">
                  <a16:creationId xmlns:a16="http://schemas.microsoft.com/office/drawing/2014/main" id="{C6A68082-82A5-1D4D-87E9-346750A6F41E}"/>
                </a:ext>
              </a:extLst>
            </p:cNvPr>
            <p:cNvSpPr>
              <a:spLocks noChangeAspect="1"/>
            </p:cNvSpPr>
            <p:nvPr/>
          </p:nvSpPr>
          <p:spPr>
            <a:xfrm>
              <a:off x="6832027" y="4275146"/>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140">
              <a:extLst>
                <a:ext uri="{FF2B5EF4-FFF2-40B4-BE49-F238E27FC236}">
                  <a16:creationId xmlns:a16="http://schemas.microsoft.com/office/drawing/2014/main" id="{5F0A3BDA-CF12-C54E-AC33-1F4C14049DB2}"/>
                </a:ext>
              </a:extLst>
            </p:cNvPr>
            <p:cNvSpPr>
              <a:spLocks noChangeAspect="1"/>
            </p:cNvSpPr>
            <p:nvPr/>
          </p:nvSpPr>
          <p:spPr>
            <a:xfrm>
              <a:off x="7668215" y="3960591"/>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143">
              <a:extLst>
                <a:ext uri="{FF2B5EF4-FFF2-40B4-BE49-F238E27FC236}">
                  <a16:creationId xmlns:a16="http://schemas.microsoft.com/office/drawing/2014/main" id="{ABA60784-D787-8A42-84E7-BAFE2C7A75F3}"/>
                </a:ext>
              </a:extLst>
            </p:cNvPr>
            <p:cNvSpPr>
              <a:spLocks noChangeAspect="1"/>
            </p:cNvSpPr>
            <p:nvPr/>
          </p:nvSpPr>
          <p:spPr>
            <a:xfrm>
              <a:off x="6392605" y="3960591"/>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131">
              <a:extLst>
                <a:ext uri="{FF2B5EF4-FFF2-40B4-BE49-F238E27FC236}">
                  <a16:creationId xmlns:a16="http://schemas.microsoft.com/office/drawing/2014/main" id="{E1C554B3-6545-BD42-A15C-6E40E76D0783}"/>
                </a:ext>
              </a:extLst>
            </p:cNvPr>
            <p:cNvSpPr>
              <a:spLocks noChangeAspect="1"/>
            </p:cNvSpPr>
            <p:nvPr/>
          </p:nvSpPr>
          <p:spPr>
            <a:xfrm>
              <a:off x="7663741" y="4588263"/>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134">
              <a:extLst>
                <a:ext uri="{FF2B5EF4-FFF2-40B4-BE49-F238E27FC236}">
                  <a16:creationId xmlns:a16="http://schemas.microsoft.com/office/drawing/2014/main" id="{554CF82E-91B5-4444-8556-DFF47A92CA6A}"/>
                </a:ext>
              </a:extLst>
            </p:cNvPr>
            <p:cNvSpPr>
              <a:spLocks noChangeAspect="1"/>
            </p:cNvSpPr>
            <p:nvPr/>
          </p:nvSpPr>
          <p:spPr>
            <a:xfrm>
              <a:off x="6396345" y="4588263"/>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137">
              <a:extLst>
                <a:ext uri="{FF2B5EF4-FFF2-40B4-BE49-F238E27FC236}">
                  <a16:creationId xmlns:a16="http://schemas.microsoft.com/office/drawing/2014/main" id="{F8FFB54B-0D01-2140-AAC4-9D499E553613}"/>
                </a:ext>
              </a:extLst>
            </p:cNvPr>
            <p:cNvSpPr>
              <a:spLocks noChangeAspect="1"/>
            </p:cNvSpPr>
            <p:nvPr/>
          </p:nvSpPr>
          <p:spPr>
            <a:xfrm>
              <a:off x="7241286" y="4284545"/>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140">
              <a:extLst>
                <a:ext uri="{FF2B5EF4-FFF2-40B4-BE49-F238E27FC236}">
                  <a16:creationId xmlns:a16="http://schemas.microsoft.com/office/drawing/2014/main" id="{736AFBAD-295E-E046-93FC-118916BC863F}"/>
                </a:ext>
              </a:extLst>
            </p:cNvPr>
            <p:cNvSpPr>
              <a:spLocks noChangeAspect="1"/>
            </p:cNvSpPr>
            <p:nvPr/>
          </p:nvSpPr>
          <p:spPr>
            <a:xfrm>
              <a:off x="6392605" y="4284545"/>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143">
              <a:extLst>
                <a:ext uri="{FF2B5EF4-FFF2-40B4-BE49-F238E27FC236}">
                  <a16:creationId xmlns:a16="http://schemas.microsoft.com/office/drawing/2014/main" id="{B9150812-874C-3240-A201-BE22DE3AC803}"/>
                </a:ext>
              </a:extLst>
            </p:cNvPr>
            <p:cNvSpPr>
              <a:spLocks noChangeAspect="1"/>
            </p:cNvSpPr>
            <p:nvPr/>
          </p:nvSpPr>
          <p:spPr>
            <a:xfrm>
              <a:off x="7234784" y="3957949"/>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9" name="shade1">
            <a:extLst>
              <a:ext uri="{FF2B5EF4-FFF2-40B4-BE49-F238E27FC236}">
                <a16:creationId xmlns:a16="http://schemas.microsoft.com/office/drawing/2014/main" id="{86D9CF36-D214-E245-8E2B-0E202246FBC4}"/>
              </a:ext>
            </a:extLst>
          </p:cNvPr>
          <p:cNvSpPr/>
          <p:nvPr/>
        </p:nvSpPr>
        <p:spPr>
          <a:xfrm>
            <a:off x="482484" y="883624"/>
            <a:ext cx="3004800" cy="805769"/>
          </a:xfrm>
          <a:prstGeom prst="rect">
            <a:avLst/>
          </a:prstGeom>
          <a:solidFill>
            <a:srgbClr val="F2F2F2">
              <a:alpha val="7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wBuffer">
            <a:extLst>
              <a:ext uri="{FF2B5EF4-FFF2-40B4-BE49-F238E27FC236}">
                <a16:creationId xmlns:a16="http://schemas.microsoft.com/office/drawing/2014/main" id="{16F050E2-6030-CB48-8464-4FA93CBAF1D4}"/>
              </a:ext>
            </a:extLst>
          </p:cNvPr>
          <p:cNvSpPr>
            <a:spLocks/>
          </p:cNvSpPr>
          <p:nvPr/>
        </p:nvSpPr>
        <p:spPr>
          <a:xfrm>
            <a:off x="572957" y="2702982"/>
            <a:ext cx="2573020" cy="306535"/>
          </a:xfrm>
          <a:prstGeom prst="roundRect">
            <a:avLst>
              <a:gd name="adj" fmla="val 5443"/>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90000"/>
              </a:lnSpc>
            </a:pPr>
            <a:r>
              <a:rPr lang="en-US" sz="2400" b="1">
                <a:solidFill>
                  <a:schemeClr val="accent1">
                    <a:lumMod val="20000"/>
                    <a:lumOff val="80000"/>
                  </a:schemeClr>
                </a:solidFill>
                <a:latin typeface="Cambria" panose="02040503050406030204" pitchFamily="18" charset="0"/>
              </a:rPr>
              <a:t>Row Buffer</a:t>
            </a:r>
          </a:p>
        </p:txBody>
      </p:sp>
      <p:grpSp>
        <p:nvGrpSpPr>
          <p:cNvPr id="195" name="shade2">
            <a:extLst>
              <a:ext uri="{FF2B5EF4-FFF2-40B4-BE49-F238E27FC236}">
                <a16:creationId xmlns:a16="http://schemas.microsoft.com/office/drawing/2014/main" id="{934C2FD5-4A2A-654C-B99B-B1CA4908CF02}"/>
              </a:ext>
            </a:extLst>
          </p:cNvPr>
          <p:cNvGrpSpPr/>
          <p:nvPr/>
        </p:nvGrpSpPr>
        <p:grpSpPr>
          <a:xfrm>
            <a:off x="475355" y="1705630"/>
            <a:ext cx="3011929" cy="997352"/>
            <a:chOff x="475355" y="1705630"/>
            <a:chExt cx="3011929" cy="997352"/>
          </a:xfrm>
        </p:grpSpPr>
        <p:sp>
          <p:nvSpPr>
            <p:cNvPr id="43" name="Rectangle 42">
              <a:extLst>
                <a:ext uri="{FF2B5EF4-FFF2-40B4-BE49-F238E27FC236}">
                  <a16:creationId xmlns:a16="http://schemas.microsoft.com/office/drawing/2014/main" id="{49872994-68F9-3644-915B-8FE8A9AA62D9}"/>
                </a:ext>
              </a:extLst>
            </p:cNvPr>
            <p:cNvSpPr/>
            <p:nvPr/>
          </p:nvSpPr>
          <p:spPr>
            <a:xfrm>
              <a:off x="572957" y="1705630"/>
              <a:ext cx="2558770" cy="32939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89A5FB40-C94C-4648-BAD7-AF7AEDB60327}"/>
                </a:ext>
              </a:extLst>
            </p:cNvPr>
            <p:cNvSpPr/>
            <p:nvPr/>
          </p:nvSpPr>
          <p:spPr>
            <a:xfrm>
              <a:off x="475355" y="2052534"/>
              <a:ext cx="3011929" cy="640265"/>
            </a:xfrm>
            <a:prstGeom prst="rect">
              <a:avLst/>
            </a:prstGeom>
            <a:solidFill>
              <a:srgbClr val="F2F2F2">
                <a:alpha val="7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Arrow Connector 44">
              <a:extLst>
                <a:ext uri="{FF2B5EF4-FFF2-40B4-BE49-F238E27FC236}">
                  <a16:creationId xmlns:a16="http://schemas.microsoft.com/office/drawing/2014/main" id="{326E1AA0-54DD-A449-BF07-A35F6DD41085}"/>
                </a:ext>
              </a:extLst>
            </p:cNvPr>
            <p:cNvCxnSpPr>
              <a:cxnSpLocks/>
              <a:stCxn id="43" idx="2"/>
              <a:endCxn id="6" idx="0"/>
            </p:cNvCxnSpPr>
            <p:nvPr/>
          </p:nvCxnSpPr>
          <p:spPr>
            <a:xfrm>
              <a:off x="1852342" y="2035027"/>
              <a:ext cx="7125" cy="66795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 name="rowactivation">
            <a:extLst>
              <a:ext uri="{FF2B5EF4-FFF2-40B4-BE49-F238E27FC236}">
                <a16:creationId xmlns:a16="http://schemas.microsoft.com/office/drawing/2014/main" id="{7FCF99EE-8B58-234F-B01E-C0C3CD2F3565}"/>
              </a:ext>
            </a:extLst>
          </p:cNvPr>
          <p:cNvGrpSpPr/>
          <p:nvPr/>
        </p:nvGrpSpPr>
        <p:grpSpPr>
          <a:xfrm>
            <a:off x="3779179" y="770467"/>
            <a:ext cx="5379894" cy="707886"/>
            <a:chOff x="3396898" y="770386"/>
            <a:chExt cx="5379894" cy="707886"/>
          </a:xfrm>
        </p:grpSpPr>
        <p:sp>
          <p:nvSpPr>
            <p:cNvPr id="51" name="TextBox 50">
              <a:extLst>
                <a:ext uri="{FF2B5EF4-FFF2-40B4-BE49-F238E27FC236}">
                  <a16:creationId xmlns:a16="http://schemas.microsoft.com/office/drawing/2014/main" id="{80B96401-1F40-9C4E-90F7-5C414D7D0975}"/>
                </a:ext>
              </a:extLst>
            </p:cNvPr>
            <p:cNvSpPr txBox="1"/>
            <p:nvPr/>
          </p:nvSpPr>
          <p:spPr>
            <a:xfrm>
              <a:off x="3757085" y="770386"/>
              <a:ext cx="5019707" cy="707886"/>
            </a:xfrm>
            <a:prstGeom prst="rect">
              <a:avLst/>
            </a:prstGeom>
            <a:noFill/>
          </p:spPr>
          <p:txBody>
            <a:bodyPr wrap="none" rtlCol="0">
              <a:spAutoFit/>
            </a:bodyPr>
            <a:lstStyle/>
            <a:p>
              <a:r>
                <a:rPr lang="en-US" sz="2000" b="1" u="sng">
                  <a:solidFill>
                    <a:srgbClr val="C00000"/>
                  </a:solidFill>
                  <a:latin typeface="Cambria" panose="02040503050406030204" pitchFamily="18" charset="0"/>
                </a:rPr>
                <a:t>Row Activation</a:t>
              </a:r>
              <a:r>
                <a:rPr lang="en-US" sz="2000" b="1">
                  <a:solidFill>
                    <a:srgbClr val="C00000"/>
                  </a:solidFill>
                  <a:latin typeface="Cambria" panose="02040503050406030204" pitchFamily="18" charset="0"/>
                </a:rPr>
                <a:t>: </a:t>
              </a:r>
              <a:r>
                <a:rPr lang="en-US" sz="2000">
                  <a:solidFill>
                    <a:srgbClr val="C00000"/>
                  </a:solidFill>
                  <a:latin typeface="Cambria" panose="02040503050406030204" pitchFamily="18" charset="0"/>
                </a:rPr>
                <a:t>Fetching the row’s content </a:t>
              </a:r>
              <a:br>
                <a:rPr lang="en-US" sz="2000">
                  <a:solidFill>
                    <a:srgbClr val="C00000"/>
                  </a:solidFill>
                  <a:latin typeface="Cambria" panose="02040503050406030204" pitchFamily="18" charset="0"/>
                </a:rPr>
              </a:br>
              <a:r>
                <a:rPr lang="en-US" sz="2000">
                  <a:solidFill>
                    <a:srgbClr val="C00000"/>
                  </a:solidFill>
                  <a:latin typeface="Cambria" panose="02040503050406030204" pitchFamily="18" charset="0"/>
                </a:rPr>
                <a:t>into the </a:t>
              </a:r>
              <a:r>
                <a:rPr lang="en-US" sz="2000" b="1">
                  <a:solidFill>
                    <a:srgbClr val="C00000"/>
                  </a:solidFill>
                  <a:latin typeface="Cambria" panose="02040503050406030204" pitchFamily="18" charset="0"/>
                </a:rPr>
                <a:t>row buffer </a:t>
              </a:r>
            </a:p>
          </p:txBody>
        </p:sp>
        <p:sp>
          <p:nvSpPr>
            <p:cNvPr id="52" name="TextBox 51">
              <a:extLst>
                <a:ext uri="{FF2B5EF4-FFF2-40B4-BE49-F238E27FC236}">
                  <a16:creationId xmlns:a16="http://schemas.microsoft.com/office/drawing/2014/main" id="{2A97AE73-6103-324C-BA5F-02952872F36C}"/>
                </a:ext>
              </a:extLst>
            </p:cNvPr>
            <p:cNvSpPr txBox="1"/>
            <p:nvPr/>
          </p:nvSpPr>
          <p:spPr>
            <a:xfrm>
              <a:off x="3396898" y="891508"/>
              <a:ext cx="367408" cy="461665"/>
            </a:xfrm>
            <a:prstGeom prst="rect">
              <a:avLst/>
            </a:prstGeom>
            <a:noFill/>
          </p:spPr>
          <p:txBody>
            <a:bodyPr wrap="none" rtlCol="0">
              <a:spAutoFit/>
            </a:bodyPr>
            <a:lstStyle/>
            <a:p>
              <a:r>
                <a:rPr lang="en-US" sz="2400" b="1">
                  <a:solidFill>
                    <a:schemeClr val="bg2">
                      <a:lumMod val="50000"/>
                    </a:schemeClr>
                  </a:solidFill>
                  <a:latin typeface="Cambria" panose="02040503050406030204" pitchFamily="18" charset="0"/>
                </a:rPr>
                <a:t>1</a:t>
              </a:r>
            </a:p>
          </p:txBody>
        </p:sp>
      </p:grpSp>
      <p:grpSp>
        <p:nvGrpSpPr>
          <p:cNvPr id="54" name="columnaccess">
            <a:extLst>
              <a:ext uri="{FF2B5EF4-FFF2-40B4-BE49-F238E27FC236}">
                <a16:creationId xmlns:a16="http://schemas.microsoft.com/office/drawing/2014/main" id="{4A9E8CB1-C9C5-944C-B52A-E13853BCDAA4}"/>
              </a:ext>
            </a:extLst>
          </p:cNvPr>
          <p:cNvGrpSpPr/>
          <p:nvPr/>
        </p:nvGrpSpPr>
        <p:grpSpPr>
          <a:xfrm>
            <a:off x="3779179" y="1599394"/>
            <a:ext cx="4803519" cy="707886"/>
            <a:chOff x="3396898" y="770386"/>
            <a:chExt cx="4803519" cy="707886"/>
          </a:xfrm>
        </p:grpSpPr>
        <p:sp>
          <p:nvSpPr>
            <p:cNvPr id="55" name="TextBox 54">
              <a:extLst>
                <a:ext uri="{FF2B5EF4-FFF2-40B4-BE49-F238E27FC236}">
                  <a16:creationId xmlns:a16="http://schemas.microsoft.com/office/drawing/2014/main" id="{277609D0-8088-EC4D-A3BC-47A429EBF792}"/>
                </a:ext>
              </a:extLst>
            </p:cNvPr>
            <p:cNvSpPr txBox="1"/>
            <p:nvPr/>
          </p:nvSpPr>
          <p:spPr>
            <a:xfrm>
              <a:off x="3757085" y="770386"/>
              <a:ext cx="4443332" cy="707886"/>
            </a:xfrm>
            <a:prstGeom prst="rect">
              <a:avLst/>
            </a:prstGeom>
            <a:noFill/>
          </p:spPr>
          <p:txBody>
            <a:bodyPr wrap="none" rtlCol="0">
              <a:spAutoFit/>
            </a:bodyPr>
            <a:lstStyle/>
            <a:p>
              <a:r>
                <a:rPr lang="en-US" sz="2000" b="1" u="sng">
                  <a:solidFill>
                    <a:srgbClr val="BD5511"/>
                  </a:solidFill>
                  <a:latin typeface="Cambria" panose="02040503050406030204" pitchFamily="18" charset="0"/>
                </a:rPr>
                <a:t>Column Access</a:t>
              </a:r>
              <a:r>
                <a:rPr lang="en-US" sz="2000" b="1">
                  <a:solidFill>
                    <a:srgbClr val="BD5511"/>
                  </a:solidFill>
                  <a:latin typeface="Cambria" panose="02040503050406030204" pitchFamily="18" charset="0"/>
                </a:rPr>
                <a:t>: </a:t>
              </a:r>
              <a:r>
                <a:rPr lang="en-US" sz="2000">
                  <a:solidFill>
                    <a:srgbClr val="BD5511"/>
                  </a:solidFill>
                  <a:latin typeface="Cambria" panose="02040503050406030204" pitchFamily="18" charset="0"/>
                </a:rPr>
                <a:t>Read/Write a column </a:t>
              </a:r>
              <a:br>
                <a:rPr lang="en-US" sz="2000">
                  <a:solidFill>
                    <a:srgbClr val="BD5511"/>
                  </a:solidFill>
                  <a:latin typeface="Cambria" panose="02040503050406030204" pitchFamily="18" charset="0"/>
                </a:rPr>
              </a:br>
              <a:r>
                <a:rPr lang="en-US" sz="2000">
                  <a:solidFill>
                    <a:srgbClr val="BD5511"/>
                  </a:solidFill>
                  <a:latin typeface="Cambria" panose="02040503050406030204" pitchFamily="18" charset="0"/>
                </a:rPr>
                <a:t>in the row buffer</a:t>
              </a:r>
              <a:r>
                <a:rPr lang="en-US" sz="2000" b="1">
                  <a:solidFill>
                    <a:srgbClr val="BD5511"/>
                  </a:solidFill>
                  <a:latin typeface="Cambria" panose="02040503050406030204" pitchFamily="18" charset="0"/>
                </a:rPr>
                <a:t> </a:t>
              </a:r>
            </a:p>
          </p:txBody>
        </p:sp>
        <p:sp>
          <p:nvSpPr>
            <p:cNvPr id="56" name="TextBox 55">
              <a:extLst>
                <a:ext uri="{FF2B5EF4-FFF2-40B4-BE49-F238E27FC236}">
                  <a16:creationId xmlns:a16="http://schemas.microsoft.com/office/drawing/2014/main" id="{D555AACD-3111-9745-9559-62E7D634E996}"/>
                </a:ext>
              </a:extLst>
            </p:cNvPr>
            <p:cNvSpPr txBox="1"/>
            <p:nvPr/>
          </p:nvSpPr>
          <p:spPr>
            <a:xfrm>
              <a:off x="3396898" y="891508"/>
              <a:ext cx="367408" cy="461665"/>
            </a:xfrm>
            <a:prstGeom prst="rect">
              <a:avLst/>
            </a:prstGeom>
            <a:noFill/>
          </p:spPr>
          <p:txBody>
            <a:bodyPr wrap="none" rtlCol="0">
              <a:spAutoFit/>
            </a:bodyPr>
            <a:lstStyle/>
            <a:p>
              <a:r>
                <a:rPr lang="en-US" sz="2400" b="1">
                  <a:solidFill>
                    <a:schemeClr val="bg2">
                      <a:lumMod val="50000"/>
                    </a:schemeClr>
                  </a:solidFill>
                  <a:latin typeface="Cambria" panose="02040503050406030204" pitchFamily="18" charset="0"/>
                </a:rPr>
                <a:t>2</a:t>
              </a:r>
            </a:p>
          </p:txBody>
        </p:sp>
      </p:grpSp>
      <p:sp>
        <p:nvSpPr>
          <p:cNvPr id="59" name="TextBox 58">
            <a:extLst>
              <a:ext uri="{FF2B5EF4-FFF2-40B4-BE49-F238E27FC236}">
                <a16:creationId xmlns:a16="http://schemas.microsoft.com/office/drawing/2014/main" id="{B4387A36-D093-B944-B3A1-6817C5507D4A}"/>
              </a:ext>
            </a:extLst>
          </p:cNvPr>
          <p:cNvSpPr txBox="1"/>
          <p:nvPr/>
        </p:nvSpPr>
        <p:spPr>
          <a:xfrm>
            <a:off x="2400336" y="3276006"/>
            <a:ext cx="2573020" cy="400110"/>
          </a:xfrm>
          <a:prstGeom prst="rect">
            <a:avLst/>
          </a:prstGeom>
          <a:noFill/>
        </p:spPr>
        <p:txBody>
          <a:bodyPr wrap="square" rtlCol="0">
            <a:spAutoFit/>
          </a:bodyPr>
          <a:lstStyle/>
          <a:p>
            <a:pPr algn="ctr"/>
            <a:r>
              <a:rPr lang="en-US" sz="2000">
                <a:solidFill>
                  <a:srgbClr val="BD5511"/>
                </a:solidFill>
                <a:latin typeface="Cambria" panose="02040503050406030204" pitchFamily="18" charset="0"/>
              </a:rPr>
              <a:t>I/O Circuitry</a:t>
            </a:r>
          </a:p>
        </p:txBody>
      </p:sp>
      <p:grpSp>
        <p:nvGrpSpPr>
          <p:cNvPr id="61" name="precharge">
            <a:extLst>
              <a:ext uri="{FF2B5EF4-FFF2-40B4-BE49-F238E27FC236}">
                <a16:creationId xmlns:a16="http://schemas.microsoft.com/office/drawing/2014/main" id="{F8987A57-E6B8-4E40-9107-0B4436418C15}"/>
              </a:ext>
            </a:extLst>
          </p:cNvPr>
          <p:cNvGrpSpPr/>
          <p:nvPr/>
        </p:nvGrpSpPr>
        <p:grpSpPr>
          <a:xfrm>
            <a:off x="3779179" y="2424344"/>
            <a:ext cx="4574867" cy="707886"/>
            <a:chOff x="3396898" y="770386"/>
            <a:chExt cx="4574867" cy="707886"/>
          </a:xfrm>
        </p:grpSpPr>
        <p:sp>
          <p:nvSpPr>
            <p:cNvPr id="62" name="TextBox 61">
              <a:extLst>
                <a:ext uri="{FF2B5EF4-FFF2-40B4-BE49-F238E27FC236}">
                  <a16:creationId xmlns:a16="http://schemas.microsoft.com/office/drawing/2014/main" id="{4DC00AE5-5054-DC48-90F0-43FEC3D7C2FA}"/>
                </a:ext>
              </a:extLst>
            </p:cNvPr>
            <p:cNvSpPr txBox="1"/>
            <p:nvPr/>
          </p:nvSpPr>
          <p:spPr>
            <a:xfrm>
              <a:off x="3757085" y="770386"/>
              <a:ext cx="4214680" cy="707886"/>
            </a:xfrm>
            <a:prstGeom prst="rect">
              <a:avLst/>
            </a:prstGeom>
            <a:noFill/>
          </p:spPr>
          <p:txBody>
            <a:bodyPr wrap="none" rtlCol="0">
              <a:spAutoFit/>
            </a:bodyPr>
            <a:lstStyle/>
            <a:p>
              <a:r>
                <a:rPr lang="en-US" sz="2000" b="1" u="sng" err="1">
                  <a:latin typeface="Cambria" panose="02040503050406030204" pitchFamily="18" charset="0"/>
                </a:rPr>
                <a:t>Precharge</a:t>
              </a:r>
              <a:r>
                <a:rPr lang="en-US" sz="2000" b="1">
                  <a:latin typeface="Cambria" panose="02040503050406030204" pitchFamily="18" charset="0"/>
                </a:rPr>
                <a:t>: </a:t>
              </a:r>
              <a:r>
                <a:rPr lang="en-US" sz="2000">
                  <a:latin typeface="Cambria" panose="02040503050406030204" pitchFamily="18" charset="0"/>
                </a:rPr>
                <a:t>Disconnect the row from</a:t>
              </a:r>
              <a:br>
                <a:rPr lang="en-US" sz="2000">
                  <a:latin typeface="Cambria" panose="02040503050406030204" pitchFamily="18" charset="0"/>
                </a:rPr>
              </a:br>
              <a:r>
                <a:rPr lang="en-US" sz="2000">
                  <a:latin typeface="Cambria" panose="02040503050406030204" pitchFamily="18" charset="0"/>
                </a:rPr>
                <a:t>the row buffer</a:t>
              </a:r>
            </a:p>
          </p:txBody>
        </p:sp>
        <p:sp>
          <p:nvSpPr>
            <p:cNvPr id="63" name="TextBox 62">
              <a:extLst>
                <a:ext uri="{FF2B5EF4-FFF2-40B4-BE49-F238E27FC236}">
                  <a16:creationId xmlns:a16="http://schemas.microsoft.com/office/drawing/2014/main" id="{E4882E29-7E53-4945-B0CC-E9EAAA97E7E5}"/>
                </a:ext>
              </a:extLst>
            </p:cNvPr>
            <p:cNvSpPr txBox="1"/>
            <p:nvPr/>
          </p:nvSpPr>
          <p:spPr>
            <a:xfrm>
              <a:off x="3396898" y="891508"/>
              <a:ext cx="367408" cy="461665"/>
            </a:xfrm>
            <a:prstGeom prst="rect">
              <a:avLst/>
            </a:prstGeom>
            <a:noFill/>
          </p:spPr>
          <p:txBody>
            <a:bodyPr wrap="none" rtlCol="0">
              <a:spAutoFit/>
            </a:bodyPr>
            <a:lstStyle/>
            <a:p>
              <a:r>
                <a:rPr lang="en-US" sz="2400" b="1">
                  <a:solidFill>
                    <a:schemeClr val="bg2">
                      <a:lumMod val="50000"/>
                    </a:schemeClr>
                  </a:solidFill>
                  <a:latin typeface="Cambria" panose="02040503050406030204" pitchFamily="18" charset="0"/>
                </a:rPr>
                <a:t>3</a:t>
              </a:r>
            </a:p>
          </p:txBody>
        </p:sp>
      </p:grpSp>
      <p:grpSp>
        <p:nvGrpSpPr>
          <p:cNvPr id="198" name="Cell">
            <a:extLst>
              <a:ext uri="{FF2B5EF4-FFF2-40B4-BE49-F238E27FC236}">
                <a16:creationId xmlns:a16="http://schemas.microsoft.com/office/drawing/2014/main" id="{76C71C2A-4BD6-5840-ADFE-8466C2D6BCA5}"/>
              </a:ext>
            </a:extLst>
          </p:cNvPr>
          <p:cNvGrpSpPr/>
          <p:nvPr/>
        </p:nvGrpSpPr>
        <p:grpSpPr>
          <a:xfrm>
            <a:off x="142409" y="2182181"/>
            <a:ext cx="2897557" cy="4118085"/>
            <a:chOff x="142409" y="2182181"/>
            <a:chExt cx="2897557" cy="4118085"/>
          </a:xfrm>
        </p:grpSpPr>
        <p:sp>
          <p:nvSpPr>
            <p:cNvPr id="65" name="Oval 64">
              <a:extLst>
                <a:ext uri="{FF2B5EF4-FFF2-40B4-BE49-F238E27FC236}">
                  <a16:creationId xmlns:a16="http://schemas.microsoft.com/office/drawing/2014/main" id="{C4E06862-3AA6-6449-876C-B70B1B8AC0C6}"/>
                </a:ext>
              </a:extLst>
            </p:cNvPr>
            <p:cNvSpPr>
              <a:spLocks noChangeAspect="1"/>
            </p:cNvSpPr>
            <p:nvPr/>
          </p:nvSpPr>
          <p:spPr>
            <a:xfrm>
              <a:off x="519500" y="3780266"/>
              <a:ext cx="2520466" cy="2520000"/>
            </a:xfrm>
            <a:prstGeom prst="ellipse">
              <a:avLst/>
            </a:prstGeom>
            <a:solidFill>
              <a:schemeClr val="bg1">
                <a:lumMod val="95000"/>
              </a:schemeClr>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2" name="DRAM Subarray Label">
              <a:extLst>
                <a:ext uri="{FF2B5EF4-FFF2-40B4-BE49-F238E27FC236}">
                  <a16:creationId xmlns:a16="http://schemas.microsoft.com/office/drawing/2014/main" id="{CF659F83-F9AE-094D-BF77-0F430986B35D}"/>
                </a:ext>
              </a:extLst>
            </p:cNvPr>
            <p:cNvSpPr txBox="1">
              <a:spLocks noChangeAspect="1"/>
            </p:cNvSpPr>
            <p:nvPr/>
          </p:nvSpPr>
          <p:spPr>
            <a:xfrm rot="16200000">
              <a:off x="-895010" y="4854700"/>
              <a:ext cx="2370304" cy="295466"/>
            </a:xfrm>
            <a:prstGeom prst="rect">
              <a:avLst/>
            </a:prstGeom>
            <a:noFill/>
          </p:spPr>
          <p:txBody>
            <a:bodyPr wrap="square" lIns="0" tIns="0" rIns="0" bIns="0" rtlCol="0">
              <a:spAutoFit/>
            </a:bodyPr>
            <a:lstStyle/>
            <a:p>
              <a:pPr algn="ctr">
                <a:lnSpc>
                  <a:spcPct val="80000"/>
                </a:lnSpc>
              </a:pPr>
              <a:r>
                <a:rPr lang="en-US" sz="2400" b="1">
                  <a:solidFill>
                    <a:schemeClr val="accent5">
                      <a:lumMod val="75000"/>
                    </a:schemeClr>
                  </a:solidFill>
                  <a:latin typeface="Cambria" panose="02040503050406030204" pitchFamily="18" charset="0"/>
                </a:rPr>
                <a:t>DRAM Cell</a:t>
              </a:r>
            </a:p>
          </p:txBody>
        </p:sp>
        <p:cxnSp>
          <p:nvCxnSpPr>
            <p:cNvPr id="104" name="Straight Connector 103">
              <a:extLst>
                <a:ext uri="{FF2B5EF4-FFF2-40B4-BE49-F238E27FC236}">
                  <a16:creationId xmlns:a16="http://schemas.microsoft.com/office/drawing/2014/main" id="{DD963D6E-025D-1F4D-ADD3-F091B390E6EB}"/>
                </a:ext>
              </a:extLst>
            </p:cNvPr>
            <p:cNvCxnSpPr/>
            <p:nvPr/>
          </p:nvCxnSpPr>
          <p:spPr>
            <a:xfrm flipH="1">
              <a:off x="615379" y="2182181"/>
              <a:ext cx="645431" cy="2393845"/>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BFC951E6-23EF-4C4E-8732-378AFE7AAF8F}"/>
                </a:ext>
              </a:extLst>
            </p:cNvPr>
            <p:cNvCxnSpPr>
              <a:cxnSpLocks/>
              <a:endCxn id="65" idx="7"/>
            </p:cNvCxnSpPr>
            <p:nvPr/>
          </p:nvCxnSpPr>
          <p:spPr>
            <a:xfrm>
              <a:off x="1490424" y="2197262"/>
              <a:ext cx="1180428" cy="1952049"/>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grpSp>
        <p:nvGrpSpPr>
          <p:cNvPr id="66" name="cellcircuitry">
            <a:extLst>
              <a:ext uri="{FF2B5EF4-FFF2-40B4-BE49-F238E27FC236}">
                <a16:creationId xmlns:a16="http://schemas.microsoft.com/office/drawing/2014/main" id="{46DF6924-BE1E-C849-BBC4-19C1A272BB4B}"/>
              </a:ext>
            </a:extLst>
          </p:cNvPr>
          <p:cNvGrpSpPr>
            <a:grpSpLocks noChangeAspect="1"/>
          </p:cNvGrpSpPr>
          <p:nvPr/>
        </p:nvGrpSpPr>
        <p:grpSpPr>
          <a:xfrm>
            <a:off x="615379" y="4014788"/>
            <a:ext cx="2134602" cy="1883008"/>
            <a:chOff x="2503373" y="1725956"/>
            <a:chExt cx="3956413" cy="3490094"/>
          </a:xfrm>
        </p:grpSpPr>
        <p:sp>
          <p:nvSpPr>
            <p:cNvPr id="67" name="Rectangle 66">
              <a:extLst>
                <a:ext uri="{FF2B5EF4-FFF2-40B4-BE49-F238E27FC236}">
                  <a16:creationId xmlns:a16="http://schemas.microsoft.com/office/drawing/2014/main" id="{6BCF1DD3-7069-304F-A7DA-2B3412AB7E30}"/>
                </a:ext>
              </a:extLst>
            </p:cNvPr>
            <p:cNvSpPr/>
            <p:nvPr/>
          </p:nvSpPr>
          <p:spPr>
            <a:xfrm>
              <a:off x="3057157" y="1725956"/>
              <a:ext cx="2337083" cy="42576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err="1">
                  <a:solidFill>
                    <a:srgbClr val="4472C4"/>
                  </a:solidFill>
                  <a:latin typeface="Cambria" panose="02040503050406030204" pitchFamily="18" charset="0"/>
                </a:rPr>
                <a:t>Wordline</a:t>
              </a:r>
              <a:endParaRPr lang="en-US" sz="1600">
                <a:solidFill>
                  <a:srgbClr val="4472C4"/>
                </a:solidFill>
                <a:latin typeface="Cambria" panose="02040503050406030204" pitchFamily="18" charset="0"/>
              </a:endParaRPr>
            </a:p>
          </p:txBody>
        </p:sp>
        <p:cxnSp>
          <p:nvCxnSpPr>
            <p:cNvPr id="68" name="Straight Arrow Connector 67">
              <a:extLst>
                <a:ext uri="{FF2B5EF4-FFF2-40B4-BE49-F238E27FC236}">
                  <a16:creationId xmlns:a16="http://schemas.microsoft.com/office/drawing/2014/main" id="{C052F46A-1077-7542-BBFA-856672359DB7}"/>
                </a:ext>
              </a:extLst>
            </p:cNvPr>
            <p:cNvCxnSpPr>
              <a:cxnSpLocks/>
            </p:cNvCxnSpPr>
            <p:nvPr/>
          </p:nvCxnSpPr>
          <p:spPr>
            <a:xfrm flipH="1">
              <a:off x="3100178" y="2195146"/>
              <a:ext cx="3116691" cy="0"/>
            </a:xfrm>
            <a:prstGeom prst="straightConnector1">
              <a:avLst/>
            </a:prstGeom>
            <a:ln w="25400" cap="rnd">
              <a:solidFill>
                <a:srgbClr val="4472C4"/>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B93E37DB-43B9-6A4B-A6E6-2B91C6B133BB}"/>
                </a:ext>
              </a:extLst>
            </p:cNvPr>
            <p:cNvSpPr/>
            <p:nvPr/>
          </p:nvSpPr>
          <p:spPr>
            <a:xfrm rot="16200000">
              <a:off x="1992555" y="3889642"/>
              <a:ext cx="2274939" cy="37787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rgbClr val="C00000"/>
                  </a:solidFill>
                  <a:latin typeface="Cambria" panose="02040503050406030204" pitchFamily="18" charset="0"/>
                </a:rPr>
                <a:t>Capacitor</a:t>
              </a:r>
            </a:p>
          </p:txBody>
        </p:sp>
        <p:sp>
          <p:nvSpPr>
            <p:cNvPr id="70" name="Rectangle 69">
              <a:extLst>
                <a:ext uri="{FF2B5EF4-FFF2-40B4-BE49-F238E27FC236}">
                  <a16:creationId xmlns:a16="http://schemas.microsoft.com/office/drawing/2014/main" id="{A313AABF-20EF-794E-BB12-5EDDEF53BDFD}"/>
                </a:ext>
              </a:extLst>
            </p:cNvPr>
            <p:cNvSpPr/>
            <p:nvPr/>
          </p:nvSpPr>
          <p:spPr>
            <a:xfrm>
              <a:off x="2503373" y="2429645"/>
              <a:ext cx="1915832" cy="46593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1200"/>
                </a:lnSpc>
              </a:pPr>
              <a:r>
                <a:rPr lang="en-US" sz="1600" i="1">
                  <a:solidFill>
                    <a:schemeClr val="tx1"/>
                  </a:solidFill>
                  <a:latin typeface="Cambria" panose="02040503050406030204" pitchFamily="18" charset="0"/>
                </a:rPr>
                <a:t>Access transistor</a:t>
              </a:r>
            </a:p>
          </p:txBody>
        </p:sp>
        <p:sp>
          <p:nvSpPr>
            <p:cNvPr id="72" name="Rectangle 71">
              <a:extLst>
                <a:ext uri="{FF2B5EF4-FFF2-40B4-BE49-F238E27FC236}">
                  <a16:creationId xmlns:a16="http://schemas.microsoft.com/office/drawing/2014/main" id="{D6437664-3173-D741-BE03-EE15F300DC1E}"/>
                </a:ext>
              </a:extLst>
            </p:cNvPr>
            <p:cNvSpPr/>
            <p:nvPr/>
          </p:nvSpPr>
          <p:spPr>
            <a:xfrm rot="5400000">
              <a:off x="5296737" y="3760834"/>
              <a:ext cx="1898125" cy="42797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err="1">
                  <a:solidFill>
                    <a:srgbClr val="ED7D30"/>
                  </a:solidFill>
                  <a:latin typeface="Cambria" panose="02040503050406030204" pitchFamily="18" charset="0"/>
                </a:rPr>
                <a:t>Bitline</a:t>
              </a:r>
              <a:endParaRPr lang="en-US" sz="1600">
                <a:solidFill>
                  <a:srgbClr val="ED7D30"/>
                </a:solidFill>
                <a:latin typeface="Cambria" panose="02040503050406030204" pitchFamily="18" charset="0"/>
              </a:endParaRPr>
            </a:p>
          </p:txBody>
        </p:sp>
        <p:cxnSp>
          <p:nvCxnSpPr>
            <p:cNvPr id="73" name="Straight Arrow Connector 72">
              <a:extLst>
                <a:ext uri="{FF2B5EF4-FFF2-40B4-BE49-F238E27FC236}">
                  <a16:creationId xmlns:a16="http://schemas.microsoft.com/office/drawing/2014/main" id="{02482588-6540-6F45-BE62-C51B52C61F46}"/>
                </a:ext>
              </a:extLst>
            </p:cNvPr>
            <p:cNvCxnSpPr/>
            <p:nvPr/>
          </p:nvCxnSpPr>
          <p:spPr>
            <a:xfrm flipV="1">
              <a:off x="5929194" y="1893565"/>
              <a:ext cx="0" cy="3030317"/>
            </a:xfrm>
            <a:prstGeom prst="straightConnector1">
              <a:avLst/>
            </a:prstGeom>
            <a:ln w="25400" cap="rnd">
              <a:solidFill>
                <a:srgbClr val="ED7D3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67817F79-466E-E541-9326-B6A6EAE093EE}"/>
                </a:ext>
              </a:extLst>
            </p:cNvPr>
            <p:cNvCxnSpPr/>
            <p:nvPr/>
          </p:nvCxnSpPr>
          <p:spPr>
            <a:xfrm flipV="1">
              <a:off x="4662341" y="2492189"/>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4A048790-DE7A-DB4E-A4E0-C9F6C492A708}"/>
                </a:ext>
              </a:extLst>
            </p:cNvPr>
            <p:cNvCxnSpPr/>
            <p:nvPr/>
          </p:nvCxnSpPr>
          <p:spPr>
            <a:xfrm flipH="1">
              <a:off x="4411958" y="2654972"/>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2FF85791-878D-2743-AE84-431CB159E26B}"/>
                </a:ext>
              </a:extLst>
            </p:cNvPr>
            <p:cNvCxnSpPr/>
            <p:nvPr/>
          </p:nvCxnSpPr>
          <p:spPr>
            <a:xfrm flipH="1" flipV="1">
              <a:off x="4910967" y="2766192"/>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43F581E3-1341-204E-8866-3199BA957DDD}"/>
                </a:ext>
              </a:extLst>
            </p:cNvPr>
            <p:cNvCxnSpPr/>
            <p:nvPr/>
          </p:nvCxnSpPr>
          <p:spPr>
            <a:xfrm flipH="1">
              <a:off x="4411958" y="2766192"/>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76BC63D4-F5CD-0D4F-A655-81F4FF8B31E6}"/>
                </a:ext>
              </a:extLst>
            </p:cNvPr>
            <p:cNvCxnSpPr/>
            <p:nvPr/>
          </p:nvCxnSpPr>
          <p:spPr>
            <a:xfrm>
              <a:off x="4910967" y="3025758"/>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957406BD-028A-094D-A661-DCB36E83F0AB}"/>
                </a:ext>
              </a:extLst>
            </p:cNvPr>
            <p:cNvCxnSpPr/>
            <p:nvPr/>
          </p:nvCxnSpPr>
          <p:spPr>
            <a:xfrm>
              <a:off x="4218791" y="3025758"/>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CAC7F58A-CAA4-0343-BC92-9F8CB583DFB9}"/>
                </a:ext>
              </a:extLst>
            </p:cNvPr>
            <p:cNvCxnSpPr/>
            <p:nvPr/>
          </p:nvCxnSpPr>
          <p:spPr>
            <a:xfrm flipH="1" flipV="1">
              <a:off x="4411957" y="2766192"/>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D1FFB667-2872-7446-B648-3CB8CAE00854}"/>
                </a:ext>
              </a:extLst>
            </p:cNvPr>
            <p:cNvCxnSpPr/>
            <p:nvPr/>
          </p:nvCxnSpPr>
          <p:spPr>
            <a:xfrm>
              <a:off x="4662341" y="2195147"/>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EECF5817-489C-E644-911C-81A8EB620CFD}"/>
                </a:ext>
              </a:extLst>
            </p:cNvPr>
            <p:cNvCxnSpPr>
              <a:cxnSpLocks/>
            </p:cNvCxnSpPr>
            <p:nvPr/>
          </p:nvCxnSpPr>
          <p:spPr>
            <a:xfrm flipH="1">
              <a:off x="5104135" y="3025757"/>
              <a:ext cx="813905"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83" name="Elbow Connector 82">
              <a:extLst>
                <a:ext uri="{FF2B5EF4-FFF2-40B4-BE49-F238E27FC236}">
                  <a16:creationId xmlns:a16="http://schemas.microsoft.com/office/drawing/2014/main" id="{5C019236-72BE-594C-9F95-570010000624}"/>
                </a:ext>
              </a:extLst>
            </p:cNvPr>
            <p:cNvCxnSpPr/>
            <p:nvPr/>
          </p:nvCxnSpPr>
          <p:spPr>
            <a:xfrm rot="5400000">
              <a:off x="3572140" y="3155982"/>
              <a:ext cx="774172" cy="519135"/>
            </a:xfrm>
            <a:prstGeom prst="bentConnector3">
              <a:avLst>
                <a:gd name="adj1" fmla="val -29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83">
              <a:extLst>
                <a:ext uri="{FF2B5EF4-FFF2-40B4-BE49-F238E27FC236}">
                  <a16:creationId xmlns:a16="http://schemas.microsoft.com/office/drawing/2014/main" id="{CD4C3E1D-6D52-734E-AAE8-A9B62618D456}"/>
                </a:ext>
              </a:extLst>
            </p:cNvPr>
            <p:cNvCxnSpPr/>
            <p:nvPr/>
          </p:nvCxnSpPr>
          <p:spPr>
            <a:xfrm>
              <a:off x="3699658" y="4343967"/>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963F6331-DFA3-1340-9556-45F275EFA4C3}"/>
                </a:ext>
              </a:extLst>
            </p:cNvPr>
            <p:cNvCxnSpPr/>
            <p:nvPr/>
          </p:nvCxnSpPr>
          <p:spPr>
            <a:xfrm flipV="1">
              <a:off x="3699658" y="3796933"/>
              <a:ext cx="0" cy="151697"/>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38313F1E-09AD-6E4B-B302-87C7B0CF7BE8}"/>
                </a:ext>
              </a:extLst>
            </p:cNvPr>
            <p:cNvCxnSpPr/>
            <p:nvPr/>
          </p:nvCxnSpPr>
          <p:spPr>
            <a:xfrm flipH="1">
              <a:off x="3440094" y="4213787"/>
              <a:ext cx="519130" cy="0"/>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8220A518-72C3-FB4E-BDE1-87F0BEF09161}"/>
                </a:ext>
              </a:extLst>
            </p:cNvPr>
            <p:cNvCxnSpPr/>
            <p:nvPr/>
          </p:nvCxnSpPr>
          <p:spPr>
            <a:xfrm flipH="1">
              <a:off x="3440094" y="3948630"/>
              <a:ext cx="519130" cy="0"/>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F74061FB-216C-594F-804D-E874B943514B}"/>
                </a:ext>
              </a:extLst>
            </p:cNvPr>
            <p:cNvCxnSpPr/>
            <p:nvPr/>
          </p:nvCxnSpPr>
          <p:spPr>
            <a:xfrm flipV="1">
              <a:off x="3699658" y="4213788"/>
              <a:ext cx="0" cy="130178"/>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nvGrpSpPr>
          <p:cNvPr id="95" name="leakagepaths">
            <a:extLst>
              <a:ext uri="{FF2B5EF4-FFF2-40B4-BE49-F238E27FC236}">
                <a16:creationId xmlns:a16="http://schemas.microsoft.com/office/drawing/2014/main" id="{E61A3EBE-E793-1A45-8CC0-ACC4CE1750A4}"/>
              </a:ext>
            </a:extLst>
          </p:cNvPr>
          <p:cNvGrpSpPr/>
          <p:nvPr/>
        </p:nvGrpSpPr>
        <p:grpSpPr>
          <a:xfrm>
            <a:off x="1574773" y="4938526"/>
            <a:ext cx="921274" cy="925681"/>
            <a:chOff x="3989848" y="3270498"/>
            <a:chExt cx="921274" cy="925681"/>
          </a:xfrm>
        </p:grpSpPr>
        <p:cxnSp>
          <p:nvCxnSpPr>
            <p:cNvPr id="96" name="Straight Arrow Connector 95">
              <a:extLst>
                <a:ext uri="{FF2B5EF4-FFF2-40B4-BE49-F238E27FC236}">
                  <a16:creationId xmlns:a16="http://schemas.microsoft.com/office/drawing/2014/main" id="{CB441B1E-D173-D84C-B5E8-9B459FD4BD0B}"/>
                </a:ext>
              </a:extLst>
            </p:cNvPr>
            <p:cNvCxnSpPr>
              <a:cxnSpLocks/>
            </p:cNvCxnSpPr>
            <p:nvPr/>
          </p:nvCxnSpPr>
          <p:spPr>
            <a:xfrm>
              <a:off x="3989848" y="3375855"/>
              <a:ext cx="0" cy="670376"/>
            </a:xfrm>
            <a:prstGeom prst="straightConnector1">
              <a:avLst/>
            </a:prstGeom>
            <a:ln w="762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73BCD128-3AF3-B74E-8B06-109D35BE0770}"/>
                </a:ext>
              </a:extLst>
            </p:cNvPr>
            <p:cNvCxnSpPr>
              <a:cxnSpLocks/>
            </p:cNvCxnSpPr>
            <p:nvPr/>
          </p:nvCxnSpPr>
          <p:spPr>
            <a:xfrm>
              <a:off x="4010043" y="3270498"/>
              <a:ext cx="782661" cy="0"/>
            </a:xfrm>
            <a:prstGeom prst="straightConnector1">
              <a:avLst/>
            </a:prstGeom>
            <a:ln w="762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8" name="Rectangle 97">
              <a:extLst>
                <a:ext uri="{FF2B5EF4-FFF2-40B4-BE49-F238E27FC236}">
                  <a16:creationId xmlns:a16="http://schemas.microsoft.com/office/drawing/2014/main" id="{929345BF-1F4C-1D45-A4C8-26212938D649}"/>
                </a:ext>
              </a:extLst>
            </p:cNvPr>
            <p:cNvSpPr/>
            <p:nvPr/>
          </p:nvSpPr>
          <p:spPr>
            <a:xfrm>
              <a:off x="4062685" y="3334405"/>
              <a:ext cx="848437" cy="861774"/>
            </a:xfrm>
            <a:prstGeom prst="rect">
              <a:avLst/>
            </a:prstGeom>
          </p:spPr>
          <p:txBody>
            <a:bodyPr wrap="none">
              <a:spAutoFit/>
            </a:bodyPr>
            <a:lstStyle/>
            <a:p>
              <a:pPr algn="ctr"/>
              <a:r>
                <a:rPr lang="en-US" sz="1600">
                  <a:solidFill>
                    <a:srgbClr val="C00000"/>
                  </a:solidFill>
                  <a:latin typeface="Cambria" panose="02040503050406030204" pitchFamily="18" charset="0"/>
                </a:rPr>
                <a:t>charge</a:t>
              </a:r>
            </a:p>
            <a:p>
              <a:pPr algn="ctr"/>
              <a:r>
                <a:rPr lang="en-US" sz="1600">
                  <a:solidFill>
                    <a:srgbClr val="C00000"/>
                  </a:solidFill>
                  <a:latin typeface="Cambria" panose="02040503050406030204" pitchFamily="18" charset="0"/>
                </a:rPr>
                <a:t>leakage</a:t>
              </a:r>
            </a:p>
            <a:p>
              <a:pPr algn="ctr"/>
              <a:r>
                <a:rPr lang="en-US" sz="1600">
                  <a:solidFill>
                    <a:srgbClr val="C00000"/>
                  </a:solidFill>
                  <a:latin typeface="Cambria" panose="02040503050406030204" pitchFamily="18" charset="0"/>
                </a:rPr>
                <a:t>paths</a:t>
              </a:r>
            </a:p>
          </p:txBody>
        </p:sp>
      </p:grpSp>
      <p:grpSp>
        <p:nvGrpSpPr>
          <p:cNvPr id="203" name="Vmin">
            <a:extLst>
              <a:ext uri="{FF2B5EF4-FFF2-40B4-BE49-F238E27FC236}">
                <a16:creationId xmlns:a16="http://schemas.microsoft.com/office/drawing/2014/main" id="{06B094D0-DA15-D541-B5DF-C41A80FD55E5}"/>
              </a:ext>
            </a:extLst>
          </p:cNvPr>
          <p:cNvGrpSpPr/>
          <p:nvPr/>
        </p:nvGrpSpPr>
        <p:grpSpPr>
          <a:xfrm>
            <a:off x="3973641" y="4031855"/>
            <a:ext cx="4525925" cy="1464349"/>
            <a:chOff x="3973641" y="4031855"/>
            <a:chExt cx="4525925" cy="1464349"/>
          </a:xfrm>
        </p:grpSpPr>
        <p:sp>
          <p:nvSpPr>
            <p:cNvPr id="158" name="Rectangle 157">
              <a:extLst>
                <a:ext uri="{FF2B5EF4-FFF2-40B4-BE49-F238E27FC236}">
                  <a16:creationId xmlns:a16="http://schemas.microsoft.com/office/drawing/2014/main" id="{1FD11E55-1BF6-504A-82E3-7ACF1E9C7A21}"/>
                </a:ext>
              </a:extLst>
            </p:cNvPr>
            <p:cNvSpPr/>
            <p:nvPr/>
          </p:nvSpPr>
          <p:spPr>
            <a:xfrm>
              <a:off x="4649677" y="4031855"/>
              <a:ext cx="3849701" cy="479462"/>
            </a:xfrm>
            <a:prstGeom prst="rect">
              <a:avLst/>
            </a:prstGeom>
            <a:solidFill>
              <a:srgbClr val="BEC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803E18CD-65B3-CB48-8AFF-C477AA6FDB4F}"/>
                </a:ext>
              </a:extLst>
            </p:cNvPr>
            <p:cNvSpPr/>
            <p:nvPr/>
          </p:nvSpPr>
          <p:spPr>
            <a:xfrm>
              <a:off x="4664127" y="4506207"/>
              <a:ext cx="3835436" cy="989997"/>
            </a:xfrm>
            <a:prstGeom prst="rect">
              <a:avLst/>
            </a:prstGeom>
            <a:solidFill>
              <a:srgbClr val="F1CF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7" name="Straight Connector 136">
              <a:extLst>
                <a:ext uri="{FF2B5EF4-FFF2-40B4-BE49-F238E27FC236}">
                  <a16:creationId xmlns:a16="http://schemas.microsoft.com/office/drawing/2014/main" id="{CB43DF35-8E7F-CD49-9430-ECF79A281066}"/>
                </a:ext>
              </a:extLst>
            </p:cNvPr>
            <p:cNvCxnSpPr>
              <a:cxnSpLocks/>
            </p:cNvCxnSpPr>
            <p:nvPr/>
          </p:nvCxnSpPr>
          <p:spPr>
            <a:xfrm>
              <a:off x="4649678" y="4489950"/>
              <a:ext cx="3849888"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1" name="TextBox 160">
              <a:extLst>
                <a:ext uri="{FF2B5EF4-FFF2-40B4-BE49-F238E27FC236}">
                  <a16:creationId xmlns:a16="http://schemas.microsoft.com/office/drawing/2014/main" id="{B0374FDB-9521-4A47-8FFD-82E799B75AF2}"/>
                </a:ext>
              </a:extLst>
            </p:cNvPr>
            <p:cNvSpPr txBox="1"/>
            <p:nvPr/>
          </p:nvSpPr>
          <p:spPr>
            <a:xfrm>
              <a:off x="3973641" y="4316842"/>
              <a:ext cx="661596" cy="338554"/>
            </a:xfrm>
            <a:prstGeom prst="rect">
              <a:avLst/>
            </a:prstGeom>
            <a:noFill/>
          </p:spPr>
          <p:txBody>
            <a:bodyPr wrap="square" rtlCol="0">
              <a:spAutoFit/>
            </a:bodyPr>
            <a:lstStyle/>
            <a:p>
              <a:pPr algn="r"/>
              <a:r>
                <a:rPr lang="en-US" sz="1600" err="1">
                  <a:latin typeface="Cambria" panose="02040503050406030204" pitchFamily="18" charset="0"/>
                </a:rPr>
                <a:t>V</a:t>
              </a:r>
              <a:r>
                <a:rPr lang="en-US" sz="1600" baseline="-25000" err="1">
                  <a:latin typeface="Cambria" panose="02040503050406030204" pitchFamily="18" charset="0"/>
                </a:rPr>
                <a:t>min</a:t>
              </a:r>
              <a:endParaRPr lang="en-US" sz="1600" baseline="-25000">
                <a:latin typeface="Cambria" panose="02040503050406030204" pitchFamily="18" charset="0"/>
              </a:endParaRPr>
            </a:p>
          </p:txBody>
        </p:sp>
      </p:grpSp>
      <p:grpSp>
        <p:nvGrpSpPr>
          <p:cNvPr id="200" name="REF">
            <a:extLst>
              <a:ext uri="{FF2B5EF4-FFF2-40B4-BE49-F238E27FC236}">
                <a16:creationId xmlns:a16="http://schemas.microsoft.com/office/drawing/2014/main" id="{E3C468A9-D26B-1F48-8010-F491E7D378F0}"/>
              </a:ext>
            </a:extLst>
          </p:cNvPr>
          <p:cNvGrpSpPr/>
          <p:nvPr/>
        </p:nvGrpSpPr>
        <p:grpSpPr>
          <a:xfrm>
            <a:off x="5332994" y="4031855"/>
            <a:ext cx="542136" cy="1736977"/>
            <a:chOff x="5332994" y="4031855"/>
            <a:chExt cx="542136" cy="1736977"/>
          </a:xfrm>
        </p:grpSpPr>
        <p:cxnSp>
          <p:nvCxnSpPr>
            <p:cNvPr id="140" name="Straight Connector 139">
              <a:extLst>
                <a:ext uri="{FF2B5EF4-FFF2-40B4-BE49-F238E27FC236}">
                  <a16:creationId xmlns:a16="http://schemas.microsoft.com/office/drawing/2014/main" id="{FCD7D610-2CC2-3548-A3ED-9332D7258231}"/>
                </a:ext>
              </a:extLst>
            </p:cNvPr>
            <p:cNvCxnSpPr>
              <a:cxnSpLocks/>
              <a:stCxn id="135" idx="0"/>
            </p:cNvCxnSpPr>
            <p:nvPr/>
          </p:nvCxnSpPr>
          <p:spPr>
            <a:xfrm flipV="1">
              <a:off x="5604805" y="4031855"/>
              <a:ext cx="30688" cy="4602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4BB73774-3104-E942-ADC9-BA8793A8DAB2}"/>
                </a:ext>
              </a:extLst>
            </p:cNvPr>
            <p:cNvCxnSpPr>
              <a:cxnSpLocks/>
              <a:stCxn id="135" idx="0"/>
            </p:cNvCxnSpPr>
            <p:nvPr/>
          </p:nvCxnSpPr>
          <p:spPr>
            <a:xfrm>
              <a:off x="5604805" y="4492146"/>
              <a:ext cx="0" cy="991679"/>
            </a:xfrm>
            <a:prstGeom prst="line">
              <a:avLst/>
            </a:prstGeom>
            <a:ln w="28575">
              <a:solidFill>
                <a:schemeClr val="bg2">
                  <a:lumMod val="2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62" name="TextBox 161">
              <a:extLst>
                <a:ext uri="{FF2B5EF4-FFF2-40B4-BE49-F238E27FC236}">
                  <a16:creationId xmlns:a16="http://schemas.microsoft.com/office/drawing/2014/main" id="{5EC675F0-457D-A247-AB6B-1A3E253F0ECE}"/>
                </a:ext>
              </a:extLst>
            </p:cNvPr>
            <p:cNvSpPr txBox="1"/>
            <p:nvPr/>
          </p:nvSpPr>
          <p:spPr>
            <a:xfrm>
              <a:off x="5332994" y="5430278"/>
              <a:ext cx="542136" cy="338554"/>
            </a:xfrm>
            <a:prstGeom prst="rect">
              <a:avLst/>
            </a:prstGeom>
            <a:noFill/>
          </p:spPr>
          <p:txBody>
            <a:bodyPr wrap="none" rtlCol="0">
              <a:spAutoFit/>
            </a:bodyPr>
            <a:lstStyle/>
            <a:p>
              <a:r>
                <a:rPr lang="en-US" sz="1600">
                  <a:latin typeface="Cambria" panose="02040503050406030204" pitchFamily="18" charset="0"/>
                </a:rPr>
                <a:t>REF</a:t>
              </a:r>
            </a:p>
          </p:txBody>
        </p:sp>
      </p:grpSp>
      <p:grpSp>
        <p:nvGrpSpPr>
          <p:cNvPr id="204" name="Plot axis">
            <a:extLst>
              <a:ext uri="{FF2B5EF4-FFF2-40B4-BE49-F238E27FC236}">
                <a16:creationId xmlns:a16="http://schemas.microsoft.com/office/drawing/2014/main" id="{CDE0FDF3-E58E-9541-8897-85D3FBDF541B}"/>
              </a:ext>
            </a:extLst>
          </p:cNvPr>
          <p:cNvGrpSpPr/>
          <p:nvPr/>
        </p:nvGrpSpPr>
        <p:grpSpPr>
          <a:xfrm>
            <a:off x="3689758" y="3911637"/>
            <a:ext cx="5215045" cy="1913280"/>
            <a:chOff x="3689758" y="3911637"/>
            <a:chExt cx="5215045" cy="1913280"/>
          </a:xfrm>
        </p:grpSpPr>
        <p:sp>
          <p:nvSpPr>
            <p:cNvPr id="155" name="TextBox 154">
              <a:extLst>
                <a:ext uri="{FF2B5EF4-FFF2-40B4-BE49-F238E27FC236}">
                  <a16:creationId xmlns:a16="http://schemas.microsoft.com/office/drawing/2014/main" id="{7EFCA9B5-2A15-674E-AC8A-6BADBA6AC816}"/>
                </a:ext>
              </a:extLst>
            </p:cNvPr>
            <p:cNvSpPr txBox="1"/>
            <p:nvPr/>
          </p:nvSpPr>
          <p:spPr>
            <a:xfrm>
              <a:off x="8269693" y="5486363"/>
              <a:ext cx="635110" cy="338554"/>
            </a:xfrm>
            <a:prstGeom prst="rect">
              <a:avLst/>
            </a:prstGeom>
            <a:noFill/>
          </p:spPr>
          <p:txBody>
            <a:bodyPr wrap="none" rtlCol="0">
              <a:spAutoFit/>
            </a:bodyPr>
            <a:lstStyle/>
            <a:p>
              <a:r>
                <a:rPr lang="en-US" sz="1600">
                  <a:latin typeface="Cambria" panose="02040503050406030204" pitchFamily="18" charset="0"/>
                </a:rPr>
                <a:t>Time</a:t>
              </a:r>
            </a:p>
          </p:txBody>
        </p:sp>
        <p:cxnSp>
          <p:nvCxnSpPr>
            <p:cNvPr id="129" name="Straight Arrow Connector 128">
              <a:extLst>
                <a:ext uri="{FF2B5EF4-FFF2-40B4-BE49-F238E27FC236}">
                  <a16:creationId xmlns:a16="http://schemas.microsoft.com/office/drawing/2014/main" id="{13F35925-9D8B-2A4F-8E2B-0AB0CB4F1E54}"/>
                </a:ext>
              </a:extLst>
            </p:cNvPr>
            <p:cNvCxnSpPr>
              <a:cxnSpLocks/>
              <a:stCxn id="160" idx="3"/>
            </p:cNvCxnSpPr>
            <p:nvPr/>
          </p:nvCxnSpPr>
          <p:spPr>
            <a:xfrm flipV="1">
              <a:off x="4649682" y="3911638"/>
              <a:ext cx="0" cy="1584566"/>
            </a:xfrm>
            <a:prstGeom prst="straightConnector1">
              <a:avLst/>
            </a:prstGeom>
            <a:ln w="25400" cap="rnd">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5EC36BFA-FFB3-5146-9459-D5C25F597334}"/>
                </a:ext>
              </a:extLst>
            </p:cNvPr>
            <p:cNvCxnSpPr>
              <a:cxnSpLocks/>
              <a:stCxn id="160" idx="3"/>
            </p:cNvCxnSpPr>
            <p:nvPr/>
          </p:nvCxnSpPr>
          <p:spPr>
            <a:xfrm>
              <a:off x="4649682" y="5496204"/>
              <a:ext cx="3984361" cy="0"/>
            </a:xfrm>
            <a:prstGeom prst="straightConnector1">
              <a:avLst/>
            </a:prstGeom>
            <a:ln w="25400" cap="rnd">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sp>
          <p:nvSpPr>
            <p:cNvPr id="156" name="TextBox 155">
              <a:extLst>
                <a:ext uri="{FF2B5EF4-FFF2-40B4-BE49-F238E27FC236}">
                  <a16:creationId xmlns:a16="http://schemas.microsoft.com/office/drawing/2014/main" id="{CCA889BA-7948-A944-98A4-B737DFE727EF}"/>
                </a:ext>
              </a:extLst>
            </p:cNvPr>
            <p:cNvSpPr txBox="1"/>
            <p:nvPr/>
          </p:nvSpPr>
          <p:spPr>
            <a:xfrm rot="16200000">
              <a:off x="2993444" y="4630613"/>
              <a:ext cx="1731182" cy="338554"/>
            </a:xfrm>
            <a:prstGeom prst="rect">
              <a:avLst/>
            </a:prstGeom>
            <a:noFill/>
          </p:spPr>
          <p:txBody>
            <a:bodyPr wrap="square" rtlCol="0">
              <a:spAutoFit/>
            </a:bodyPr>
            <a:lstStyle/>
            <a:p>
              <a:pPr algn="ctr"/>
              <a:r>
                <a:rPr lang="en-US" sz="1600">
                  <a:latin typeface="Cambria" panose="02040503050406030204" pitchFamily="18" charset="0"/>
                </a:rPr>
                <a:t>Capacitor Voltage</a:t>
              </a:r>
            </a:p>
          </p:txBody>
        </p:sp>
        <p:sp>
          <p:nvSpPr>
            <p:cNvPr id="159" name="TextBox 158">
              <a:extLst>
                <a:ext uri="{FF2B5EF4-FFF2-40B4-BE49-F238E27FC236}">
                  <a16:creationId xmlns:a16="http://schemas.microsoft.com/office/drawing/2014/main" id="{F08DEE2B-9594-FF4C-A418-5DEA1E683CAF}"/>
                </a:ext>
              </a:extLst>
            </p:cNvPr>
            <p:cNvSpPr txBox="1"/>
            <p:nvPr/>
          </p:nvSpPr>
          <p:spPr>
            <a:xfrm>
              <a:off x="3867875" y="3911637"/>
              <a:ext cx="767359" cy="338554"/>
            </a:xfrm>
            <a:prstGeom prst="rect">
              <a:avLst/>
            </a:prstGeom>
            <a:noFill/>
          </p:spPr>
          <p:txBody>
            <a:bodyPr wrap="square" rtlCol="0">
              <a:spAutoFit/>
            </a:bodyPr>
            <a:lstStyle/>
            <a:p>
              <a:pPr algn="r"/>
              <a:r>
                <a:rPr lang="en-US" sz="1600">
                  <a:latin typeface="Cambria" panose="02040503050406030204" pitchFamily="18" charset="0"/>
                </a:rPr>
                <a:t>100%</a:t>
              </a:r>
            </a:p>
          </p:txBody>
        </p:sp>
        <p:sp>
          <p:nvSpPr>
            <p:cNvPr id="160" name="TextBox 159">
              <a:extLst>
                <a:ext uri="{FF2B5EF4-FFF2-40B4-BE49-F238E27FC236}">
                  <a16:creationId xmlns:a16="http://schemas.microsoft.com/office/drawing/2014/main" id="{20F13AF6-7D35-2640-BC7E-600E112CA380}"/>
                </a:ext>
              </a:extLst>
            </p:cNvPr>
            <p:cNvSpPr txBox="1"/>
            <p:nvPr/>
          </p:nvSpPr>
          <p:spPr>
            <a:xfrm>
              <a:off x="4133761" y="5326927"/>
              <a:ext cx="515921" cy="338554"/>
            </a:xfrm>
            <a:prstGeom prst="rect">
              <a:avLst/>
            </a:prstGeom>
            <a:noFill/>
          </p:spPr>
          <p:txBody>
            <a:bodyPr wrap="square" rtlCol="0">
              <a:spAutoFit/>
            </a:bodyPr>
            <a:lstStyle/>
            <a:p>
              <a:pPr algn="r"/>
              <a:r>
                <a:rPr lang="en-US" sz="1600">
                  <a:latin typeface="Cambria" panose="02040503050406030204" pitchFamily="18" charset="0"/>
                </a:rPr>
                <a:t>0%</a:t>
              </a:r>
            </a:p>
          </p:txBody>
        </p:sp>
      </p:grpSp>
      <p:grpSp>
        <p:nvGrpSpPr>
          <p:cNvPr id="206" name="RefreshWindow">
            <a:extLst>
              <a:ext uri="{FF2B5EF4-FFF2-40B4-BE49-F238E27FC236}">
                <a16:creationId xmlns:a16="http://schemas.microsoft.com/office/drawing/2014/main" id="{DB712A72-7E1B-174C-83CF-F8F3D45402D6}"/>
              </a:ext>
            </a:extLst>
          </p:cNvPr>
          <p:cNvGrpSpPr/>
          <p:nvPr/>
        </p:nvGrpSpPr>
        <p:grpSpPr>
          <a:xfrm>
            <a:off x="5262023" y="5768832"/>
            <a:ext cx="1678571" cy="556115"/>
            <a:chOff x="5262023" y="5768832"/>
            <a:chExt cx="1678571" cy="556115"/>
          </a:xfrm>
        </p:grpSpPr>
        <p:cxnSp>
          <p:nvCxnSpPr>
            <p:cNvPr id="166" name="Straight Arrow Connector 165">
              <a:extLst>
                <a:ext uri="{FF2B5EF4-FFF2-40B4-BE49-F238E27FC236}">
                  <a16:creationId xmlns:a16="http://schemas.microsoft.com/office/drawing/2014/main" id="{485AAE41-111C-FB4E-9F91-81AEAD22AF04}"/>
                </a:ext>
              </a:extLst>
            </p:cNvPr>
            <p:cNvCxnSpPr>
              <a:cxnSpLocks/>
            </p:cNvCxnSpPr>
            <p:nvPr/>
          </p:nvCxnSpPr>
          <p:spPr>
            <a:xfrm>
              <a:off x="5604062" y="5941944"/>
              <a:ext cx="994495" cy="0"/>
            </a:xfrm>
            <a:prstGeom prst="straightConnector1">
              <a:avLst/>
            </a:prstGeom>
            <a:ln w="38100">
              <a:solidFill>
                <a:srgbClr val="BD551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7" name="TextBox 166">
              <a:extLst>
                <a:ext uri="{FF2B5EF4-FFF2-40B4-BE49-F238E27FC236}">
                  <a16:creationId xmlns:a16="http://schemas.microsoft.com/office/drawing/2014/main" id="{94F548C2-330E-E843-8D76-A79280920168}"/>
                </a:ext>
              </a:extLst>
            </p:cNvPr>
            <p:cNvSpPr txBox="1"/>
            <p:nvPr/>
          </p:nvSpPr>
          <p:spPr>
            <a:xfrm>
              <a:off x="5262023" y="5986393"/>
              <a:ext cx="1678571" cy="338554"/>
            </a:xfrm>
            <a:prstGeom prst="rect">
              <a:avLst/>
            </a:prstGeom>
            <a:noFill/>
          </p:spPr>
          <p:txBody>
            <a:bodyPr wrap="square" rtlCol="0">
              <a:spAutoFit/>
            </a:bodyPr>
            <a:lstStyle/>
            <a:p>
              <a:r>
                <a:rPr lang="en-US" sz="1600">
                  <a:solidFill>
                    <a:srgbClr val="BD5410"/>
                  </a:solidFill>
                  <a:latin typeface="Cambria" panose="02040503050406030204" pitchFamily="18" charset="0"/>
                </a:rPr>
                <a:t>Refresh Window</a:t>
              </a:r>
            </a:p>
          </p:txBody>
        </p:sp>
        <p:cxnSp>
          <p:nvCxnSpPr>
            <p:cNvPr id="168" name="Straight Connector 167">
              <a:extLst>
                <a:ext uri="{FF2B5EF4-FFF2-40B4-BE49-F238E27FC236}">
                  <a16:creationId xmlns:a16="http://schemas.microsoft.com/office/drawing/2014/main" id="{6F6A0C92-5318-7248-BFE9-D9679F52F5F1}"/>
                </a:ext>
              </a:extLst>
            </p:cNvPr>
            <p:cNvCxnSpPr>
              <a:cxnSpLocks/>
              <a:stCxn id="162" idx="2"/>
            </p:cNvCxnSpPr>
            <p:nvPr/>
          </p:nvCxnSpPr>
          <p:spPr>
            <a:xfrm>
              <a:off x="5604062" y="5768832"/>
              <a:ext cx="0" cy="220196"/>
            </a:xfrm>
            <a:prstGeom prst="line">
              <a:avLst/>
            </a:prstGeom>
            <a:ln w="28575">
              <a:solidFill>
                <a:schemeClr val="bg2">
                  <a:lumMod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09FC6B03-13B8-3A4A-A7AF-3571A5ED14F9}"/>
                </a:ext>
              </a:extLst>
            </p:cNvPr>
            <p:cNvCxnSpPr>
              <a:cxnSpLocks/>
            </p:cNvCxnSpPr>
            <p:nvPr/>
          </p:nvCxnSpPr>
          <p:spPr>
            <a:xfrm>
              <a:off x="6598557" y="5775302"/>
              <a:ext cx="0" cy="220196"/>
            </a:xfrm>
            <a:prstGeom prst="line">
              <a:avLst/>
            </a:prstGeom>
            <a:ln w="28575">
              <a:solidFill>
                <a:schemeClr val="bg2">
                  <a:lumMod val="2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35" name="firstdecay">
            <a:extLst>
              <a:ext uri="{FF2B5EF4-FFF2-40B4-BE49-F238E27FC236}">
                <a16:creationId xmlns:a16="http://schemas.microsoft.com/office/drawing/2014/main" id="{DE4EC26F-E852-9F4D-A17C-28C9C13DB761}"/>
              </a:ext>
            </a:extLst>
          </p:cNvPr>
          <p:cNvSpPr/>
          <p:nvPr/>
        </p:nvSpPr>
        <p:spPr>
          <a:xfrm flipH="1" flipV="1">
            <a:off x="4569181" y="3063604"/>
            <a:ext cx="2654710" cy="1446223"/>
          </a:xfrm>
          <a:prstGeom prst="arc">
            <a:avLst>
              <a:gd name="adj1" fmla="val 17548052"/>
              <a:gd name="adj2" fmla="val 20917299"/>
            </a:avLst>
          </a:prstGeom>
          <a:ln w="28575">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07" name="PeriodicRefresh">
            <a:extLst>
              <a:ext uri="{FF2B5EF4-FFF2-40B4-BE49-F238E27FC236}">
                <a16:creationId xmlns:a16="http://schemas.microsoft.com/office/drawing/2014/main" id="{1C2B0F42-84D0-9844-94B7-30E09CBC5B63}"/>
              </a:ext>
            </a:extLst>
          </p:cNvPr>
          <p:cNvGrpSpPr/>
          <p:nvPr/>
        </p:nvGrpSpPr>
        <p:grpSpPr>
          <a:xfrm>
            <a:off x="5552968" y="3063603"/>
            <a:ext cx="4616558" cy="2711699"/>
            <a:chOff x="5552968" y="3063603"/>
            <a:chExt cx="4616558" cy="2711699"/>
          </a:xfrm>
        </p:grpSpPr>
        <p:cxnSp>
          <p:nvCxnSpPr>
            <p:cNvPr id="153" name="Straight Connector 152">
              <a:extLst>
                <a:ext uri="{FF2B5EF4-FFF2-40B4-BE49-F238E27FC236}">
                  <a16:creationId xmlns:a16="http://schemas.microsoft.com/office/drawing/2014/main" id="{B58A815F-697B-C645-9CEE-E539A36B95E0}"/>
                </a:ext>
              </a:extLst>
            </p:cNvPr>
            <p:cNvCxnSpPr/>
            <p:nvPr/>
          </p:nvCxnSpPr>
          <p:spPr>
            <a:xfrm>
              <a:off x="6591374" y="4490135"/>
              <a:ext cx="0" cy="1015312"/>
            </a:xfrm>
            <a:prstGeom prst="line">
              <a:avLst/>
            </a:prstGeom>
            <a:ln w="28575">
              <a:solidFill>
                <a:schemeClr val="bg2">
                  <a:lumMod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B516A6DE-C7EC-7742-9BC2-4A7898E6C740}"/>
                </a:ext>
              </a:extLst>
            </p:cNvPr>
            <p:cNvCxnSpPr/>
            <p:nvPr/>
          </p:nvCxnSpPr>
          <p:spPr>
            <a:xfrm>
              <a:off x="7566066" y="4497539"/>
              <a:ext cx="0" cy="1015312"/>
            </a:xfrm>
            <a:prstGeom prst="line">
              <a:avLst/>
            </a:prstGeom>
            <a:ln w="28575">
              <a:solidFill>
                <a:schemeClr val="bg2">
                  <a:lumMod val="2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94091727-E436-9A4B-B59F-928FEAED1368}"/>
                </a:ext>
              </a:extLst>
            </p:cNvPr>
            <p:cNvSpPr txBox="1"/>
            <p:nvPr/>
          </p:nvSpPr>
          <p:spPr>
            <a:xfrm>
              <a:off x="6319387" y="5427281"/>
              <a:ext cx="542136" cy="338554"/>
            </a:xfrm>
            <a:prstGeom prst="rect">
              <a:avLst/>
            </a:prstGeom>
            <a:noFill/>
          </p:spPr>
          <p:txBody>
            <a:bodyPr wrap="none" rtlCol="0">
              <a:spAutoFit/>
            </a:bodyPr>
            <a:lstStyle/>
            <a:p>
              <a:r>
                <a:rPr lang="en-US" sz="1600">
                  <a:latin typeface="Cambria" panose="02040503050406030204" pitchFamily="18" charset="0"/>
                </a:rPr>
                <a:t>REF</a:t>
              </a:r>
            </a:p>
          </p:txBody>
        </p:sp>
        <p:sp>
          <p:nvSpPr>
            <p:cNvPr id="164" name="TextBox 163">
              <a:extLst>
                <a:ext uri="{FF2B5EF4-FFF2-40B4-BE49-F238E27FC236}">
                  <a16:creationId xmlns:a16="http://schemas.microsoft.com/office/drawing/2014/main" id="{242AF1B0-34C3-D640-8DCC-CE2AE6ACAA25}"/>
                </a:ext>
              </a:extLst>
            </p:cNvPr>
            <p:cNvSpPr txBox="1"/>
            <p:nvPr/>
          </p:nvSpPr>
          <p:spPr>
            <a:xfrm>
              <a:off x="7294081" y="5436748"/>
              <a:ext cx="542136" cy="338554"/>
            </a:xfrm>
            <a:prstGeom prst="rect">
              <a:avLst/>
            </a:prstGeom>
            <a:noFill/>
          </p:spPr>
          <p:txBody>
            <a:bodyPr wrap="none" rtlCol="0">
              <a:spAutoFit/>
            </a:bodyPr>
            <a:lstStyle/>
            <a:p>
              <a:r>
                <a:rPr lang="en-US" sz="1600">
                  <a:latin typeface="Cambria" panose="02040503050406030204" pitchFamily="18" charset="0"/>
                </a:rPr>
                <a:t>REF</a:t>
              </a:r>
            </a:p>
          </p:txBody>
        </p:sp>
        <p:sp>
          <p:nvSpPr>
            <p:cNvPr id="188" name="Arc 187">
              <a:extLst>
                <a:ext uri="{FF2B5EF4-FFF2-40B4-BE49-F238E27FC236}">
                  <a16:creationId xmlns:a16="http://schemas.microsoft.com/office/drawing/2014/main" id="{BB62D96F-BA76-7749-B845-F92532B39C0A}"/>
                </a:ext>
              </a:extLst>
            </p:cNvPr>
            <p:cNvSpPr/>
            <p:nvPr/>
          </p:nvSpPr>
          <p:spPr>
            <a:xfrm flipH="1" flipV="1">
              <a:off x="5552968" y="3063604"/>
              <a:ext cx="2654710" cy="1446223"/>
            </a:xfrm>
            <a:prstGeom prst="arc">
              <a:avLst>
                <a:gd name="adj1" fmla="val 17548052"/>
                <a:gd name="adj2" fmla="val 20917299"/>
              </a:avLst>
            </a:prstGeom>
            <a:ln w="28575">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9" name="Straight Connector 188">
              <a:extLst>
                <a:ext uri="{FF2B5EF4-FFF2-40B4-BE49-F238E27FC236}">
                  <a16:creationId xmlns:a16="http://schemas.microsoft.com/office/drawing/2014/main" id="{C2F79FAB-3BE2-1441-9C4F-AD50A61DDAE6}"/>
                </a:ext>
              </a:extLst>
            </p:cNvPr>
            <p:cNvCxnSpPr>
              <a:cxnSpLocks/>
              <a:stCxn id="188" idx="0"/>
            </p:cNvCxnSpPr>
            <p:nvPr/>
          </p:nvCxnSpPr>
          <p:spPr>
            <a:xfrm flipV="1">
              <a:off x="6588592" y="4031855"/>
              <a:ext cx="30688" cy="4602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0" name="Arc 189">
              <a:extLst>
                <a:ext uri="{FF2B5EF4-FFF2-40B4-BE49-F238E27FC236}">
                  <a16:creationId xmlns:a16="http://schemas.microsoft.com/office/drawing/2014/main" id="{FE52D4D7-D790-2C4D-B422-65313287D301}"/>
                </a:ext>
              </a:extLst>
            </p:cNvPr>
            <p:cNvSpPr/>
            <p:nvPr/>
          </p:nvSpPr>
          <p:spPr>
            <a:xfrm flipH="1" flipV="1">
              <a:off x="6530442" y="3064076"/>
              <a:ext cx="2654710" cy="1446223"/>
            </a:xfrm>
            <a:prstGeom prst="arc">
              <a:avLst>
                <a:gd name="adj1" fmla="val 17548052"/>
                <a:gd name="adj2" fmla="val 20917299"/>
              </a:avLst>
            </a:prstGeom>
            <a:ln w="28575">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91" name="Straight Connector 190">
              <a:extLst>
                <a:ext uri="{FF2B5EF4-FFF2-40B4-BE49-F238E27FC236}">
                  <a16:creationId xmlns:a16="http://schemas.microsoft.com/office/drawing/2014/main" id="{3AC28E73-1E48-B849-B596-0EF3059496CD}"/>
                </a:ext>
              </a:extLst>
            </p:cNvPr>
            <p:cNvCxnSpPr>
              <a:cxnSpLocks/>
              <a:stCxn id="190" idx="0"/>
            </p:cNvCxnSpPr>
            <p:nvPr/>
          </p:nvCxnSpPr>
          <p:spPr>
            <a:xfrm flipV="1">
              <a:off x="7566066" y="4032327"/>
              <a:ext cx="30688" cy="4602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2" name="Arc 191">
              <a:extLst>
                <a:ext uri="{FF2B5EF4-FFF2-40B4-BE49-F238E27FC236}">
                  <a16:creationId xmlns:a16="http://schemas.microsoft.com/office/drawing/2014/main" id="{C1C54E34-5C1B-454C-A4C4-CE2C6E17F6FF}"/>
                </a:ext>
              </a:extLst>
            </p:cNvPr>
            <p:cNvSpPr/>
            <p:nvPr/>
          </p:nvSpPr>
          <p:spPr>
            <a:xfrm flipH="1" flipV="1">
              <a:off x="7514816" y="3063603"/>
              <a:ext cx="2654710" cy="1446223"/>
            </a:xfrm>
            <a:prstGeom prst="arc">
              <a:avLst>
                <a:gd name="adj1" fmla="val 19069462"/>
                <a:gd name="adj2" fmla="val 20917299"/>
              </a:avLst>
            </a:prstGeom>
            <a:ln w="28575">
              <a:solidFill>
                <a:schemeClr val="tx1"/>
              </a:solidFill>
              <a:headEnd type="triangle"/>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214" name="Elbow Connector 213">
            <a:extLst>
              <a:ext uri="{FF2B5EF4-FFF2-40B4-BE49-F238E27FC236}">
                <a16:creationId xmlns:a16="http://schemas.microsoft.com/office/drawing/2014/main" id="{4ED480C8-0074-444F-9C4E-23E2FFF88C67}"/>
              </a:ext>
            </a:extLst>
          </p:cNvPr>
          <p:cNvCxnSpPr>
            <a:endCxn id="59" idx="0"/>
          </p:cNvCxnSpPr>
          <p:nvPr/>
        </p:nvCxnSpPr>
        <p:spPr>
          <a:xfrm>
            <a:off x="3145977" y="2856249"/>
            <a:ext cx="540869" cy="419757"/>
          </a:xfrm>
          <a:prstGeom prst="bentConnector2">
            <a:avLst/>
          </a:prstGeom>
          <a:ln w="38100">
            <a:solidFill>
              <a:srgbClr val="BD541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761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9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5"/>
                                        </p:tgtEl>
                                        <p:attrNameLst>
                                          <p:attrName>style.visibility</p:attrName>
                                        </p:attrNameLst>
                                      </p:cBhvr>
                                      <p:to>
                                        <p:strVal val="visible"/>
                                      </p:to>
                                    </p:set>
                                    <p:animEffect transition="in" filter="wipe(left)">
                                      <p:cBhvr>
                                        <p:cTn id="37" dur="500"/>
                                        <p:tgtEl>
                                          <p:spTgt spid="135"/>
                                        </p:tgtEl>
                                      </p:cBhvr>
                                    </p:animEffect>
                                  </p:childTnLst>
                                </p:cTn>
                              </p:par>
                              <p:par>
                                <p:cTn id="38" presetID="1" presetClass="entr" presetSubtype="0" fill="hold" nodeType="withEffect">
                                  <p:stCondLst>
                                    <p:cond delay="0"/>
                                  </p:stCondLst>
                                  <p:childTnLst>
                                    <p:set>
                                      <p:cBhvr>
                                        <p:cTn id="39" dur="1" fill="hold">
                                          <p:stCondLst>
                                            <p:cond delay="0"/>
                                          </p:stCondLst>
                                        </p:cTn>
                                        <p:tgtEl>
                                          <p:spTgt spid="20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0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0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0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0" animBg="1"/>
      <p:bldP spid="13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38751-980E-8B48-BBF4-A176728E567B}"/>
              </a:ext>
            </a:extLst>
          </p:cNvPr>
          <p:cNvSpPr>
            <a:spLocks noGrp="1"/>
          </p:cNvSpPr>
          <p:nvPr>
            <p:ph type="title"/>
          </p:nvPr>
        </p:nvSpPr>
        <p:spPr>
          <a:xfrm>
            <a:off x="117226" y="-124462"/>
            <a:ext cx="8514155" cy="1141619"/>
          </a:xfrm>
        </p:spPr>
        <p:txBody>
          <a:bodyPr/>
          <a:lstStyle/>
          <a:p>
            <a:r>
              <a:rPr lang="en-US" dirty="0"/>
              <a:t>Distribution of Bit Flips across DRAM Rows</a:t>
            </a:r>
          </a:p>
        </p:txBody>
      </p:sp>
      <p:grpSp>
        <p:nvGrpSpPr>
          <p:cNvPr id="21" name="Group 20">
            <a:extLst>
              <a:ext uri="{FF2B5EF4-FFF2-40B4-BE49-F238E27FC236}">
                <a16:creationId xmlns:a16="http://schemas.microsoft.com/office/drawing/2014/main" id="{7D670114-5F7C-990F-0CAD-091696E19622}"/>
              </a:ext>
            </a:extLst>
          </p:cNvPr>
          <p:cNvGrpSpPr/>
          <p:nvPr/>
        </p:nvGrpSpPr>
        <p:grpSpPr>
          <a:xfrm>
            <a:off x="293723" y="4418474"/>
            <a:ext cx="8556554" cy="1313868"/>
            <a:chOff x="1643281" y="4277223"/>
            <a:chExt cx="6864225" cy="1467717"/>
          </a:xfrm>
        </p:grpSpPr>
        <p:sp>
          <p:nvSpPr>
            <p:cNvPr id="22" name="Rounded Rectangle 21">
              <a:extLst>
                <a:ext uri="{FF2B5EF4-FFF2-40B4-BE49-F238E27FC236}">
                  <a16:creationId xmlns:a16="http://schemas.microsoft.com/office/drawing/2014/main" id="{E95D3C03-A5D3-5B42-4274-7D28670A44EF}"/>
                </a:ext>
              </a:extLst>
            </p:cNvPr>
            <p:cNvSpPr/>
            <p:nvPr/>
          </p:nvSpPr>
          <p:spPr>
            <a:xfrm>
              <a:off x="1643281" y="4277223"/>
              <a:ext cx="6864225" cy="1467717"/>
            </a:xfrm>
            <a:prstGeom prst="roundRect">
              <a:avLst>
                <a:gd name="adj" fmla="val 7357"/>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chemeClr val="tx1"/>
                </a:solidFill>
              </a:endParaRPr>
            </a:p>
          </p:txBody>
        </p:sp>
        <p:sp>
          <p:nvSpPr>
            <p:cNvPr id="23" name="Round Same Side Corner Rectangle 22">
              <a:extLst>
                <a:ext uri="{FF2B5EF4-FFF2-40B4-BE49-F238E27FC236}">
                  <a16:creationId xmlns:a16="http://schemas.microsoft.com/office/drawing/2014/main" id="{3ACF1497-072E-1150-3350-1770A4A59B8B}"/>
                </a:ext>
              </a:extLst>
            </p:cNvPr>
            <p:cNvSpPr/>
            <p:nvPr/>
          </p:nvSpPr>
          <p:spPr>
            <a:xfrm>
              <a:off x="1643281" y="4277223"/>
              <a:ext cx="6864225" cy="369905"/>
            </a:xfrm>
            <a:prstGeom prst="round2SameRect">
              <a:avLst>
                <a:gd name="adj1" fmla="val 33688"/>
                <a:gd name="adj2" fmla="val 0"/>
              </a:avLst>
            </a:prstGeom>
            <a:solidFill>
              <a:srgbClr val="2D458A"/>
            </a:solid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algn="ctr"/>
              <a:r>
                <a:rPr lang="en-US" sz="1400" b="1" dirty="0">
                  <a:latin typeface="Cambria" panose="02040503050406030204" pitchFamily="18" charset="0"/>
                </a:rPr>
                <a:t>OBSERVATION 3</a:t>
              </a:r>
            </a:p>
          </p:txBody>
        </p:sp>
        <p:sp>
          <p:nvSpPr>
            <p:cNvPr id="25" name="TextBox 24">
              <a:extLst>
                <a:ext uri="{FF2B5EF4-FFF2-40B4-BE49-F238E27FC236}">
                  <a16:creationId xmlns:a16="http://schemas.microsoft.com/office/drawing/2014/main" id="{2DA72A4D-ABCD-2986-B6D5-75B9E1EADD00}"/>
                </a:ext>
              </a:extLst>
            </p:cNvPr>
            <p:cNvSpPr txBox="1"/>
            <p:nvPr/>
          </p:nvSpPr>
          <p:spPr>
            <a:xfrm>
              <a:off x="1643281" y="4731882"/>
              <a:ext cx="6864225" cy="928304"/>
            </a:xfrm>
            <a:prstGeom prst="rect">
              <a:avLst/>
            </a:prstGeom>
            <a:noFill/>
          </p:spPr>
          <p:txBody>
            <a:bodyPr wrap="square" lIns="180000" rtlCol="0">
              <a:spAutoFit/>
            </a:bodyPr>
            <a:lstStyle/>
            <a:p>
              <a:pPr algn="ctr"/>
              <a:r>
                <a:rPr lang="en-US" sz="2400" b="1" i="1" dirty="0">
                  <a:solidFill>
                    <a:srgbClr val="00B050"/>
                  </a:solidFill>
                  <a:latin typeface="Cambria"/>
                  <a:ea typeface="Cambria"/>
                </a:rPr>
                <a:t>BER</a:t>
              </a:r>
              <a:r>
                <a:rPr lang="en-US" sz="2400" b="1" dirty="0">
                  <a:solidFill>
                    <a:srgbClr val="00B050"/>
                  </a:solidFill>
                  <a:latin typeface="Cambria"/>
                  <a:ea typeface="Cambria"/>
                </a:rPr>
                <a:t> reduction </a:t>
              </a:r>
              <a:r>
                <a:rPr lang="en-US" sz="2400" dirty="0">
                  <a:latin typeface="Cambria"/>
                  <a:ea typeface="Cambria"/>
                </a:rPr>
                <a:t>with reduced </a:t>
              </a:r>
              <a:r>
                <a:rPr lang="en-US" sz="2400" dirty="0" err="1">
                  <a:latin typeface="Cambria"/>
                  <a:ea typeface="Cambria"/>
                </a:rPr>
                <a:t>wordline</a:t>
              </a:r>
              <a:r>
                <a:rPr lang="en-US" sz="2400" dirty="0">
                  <a:latin typeface="Cambria"/>
                  <a:ea typeface="Cambria"/>
                </a:rPr>
                <a:t> voltage varies </a:t>
              </a:r>
              <a:br>
                <a:rPr lang="en-US" sz="2400" dirty="0">
                  <a:latin typeface="Cambria"/>
                  <a:ea typeface="Cambria"/>
                </a:rPr>
              </a:br>
              <a:r>
                <a:rPr lang="en-US" sz="2400" dirty="0">
                  <a:latin typeface="Cambria"/>
                  <a:ea typeface="Cambria"/>
                </a:rPr>
                <a:t>across different </a:t>
              </a:r>
              <a:r>
                <a:rPr lang="en-US" sz="2400" b="1" dirty="0">
                  <a:latin typeface="Cambria"/>
                  <a:ea typeface="Cambria"/>
                </a:rPr>
                <a:t>DRAM rows </a:t>
              </a:r>
              <a:r>
                <a:rPr lang="en-US" sz="2400" dirty="0">
                  <a:latin typeface="Cambria"/>
                  <a:ea typeface="Cambria"/>
                </a:rPr>
                <a:t>and </a:t>
              </a:r>
              <a:r>
                <a:rPr lang="en-US" sz="2400" b="1" dirty="0">
                  <a:latin typeface="Cambria"/>
                  <a:ea typeface="Cambria"/>
                </a:rPr>
                <a:t>manufacturers</a:t>
              </a:r>
              <a:r>
                <a:rPr lang="en-US" sz="2400" dirty="0">
                  <a:latin typeface="Cambria"/>
                  <a:ea typeface="Cambria"/>
                </a:rPr>
                <a:t> </a:t>
              </a:r>
            </a:p>
          </p:txBody>
        </p:sp>
      </p:grpSp>
      <p:pic>
        <p:nvPicPr>
          <p:cNvPr id="6" name="Picture 5">
            <a:extLst>
              <a:ext uri="{FF2B5EF4-FFF2-40B4-BE49-F238E27FC236}">
                <a16:creationId xmlns:a16="http://schemas.microsoft.com/office/drawing/2014/main" id="{CE0C5A76-D2DE-A571-4FBD-3ADE1CCBDA1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3731" y="811535"/>
            <a:ext cx="8256538" cy="2118249"/>
          </a:xfrm>
          <a:prstGeom prst="rect">
            <a:avLst/>
          </a:prstGeom>
          <a:ln w="28575">
            <a:noFill/>
          </a:ln>
        </p:spPr>
      </p:pic>
      <p:sp>
        <p:nvSpPr>
          <p:cNvPr id="36" name="Rectangle 35">
            <a:extLst>
              <a:ext uri="{FF2B5EF4-FFF2-40B4-BE49-F238E27FC236}">
                <a16:creationId xmlns:a16="http://schemas.microsoft.com/office/drawing/2014/main" id="{80D2F8C2-953B-CA23-C337-9FCD63EEAB88}"/>
              </a:ext>
            </a:extLst>
          </p:cNvPr>
          <p:cNvSpPr/>
          <p:nvPr/>
        </p:nvSpPr>
        <p:spPr>
          <a:xfrm>
            <a:off x="5554745" y="1703673"/>
            <a:ext cx="1058780" cy="452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B79A7797-A48F-1F87-E36E-64C09325040A}"/>
              </a:ext>
            </a:extLst>
          </p:cNvPr>
          <p:cNvSpPr/>
          <p:nvPr/>
        </p:nvSpPr>
        <p:spPr>
          <a:xfrm>
            <a:off x="6602931" y="1017157"/>
            <a:ext cx="981776" cy="1802814"/>
          </a:xfrm>
          <a:prstGeom prst="roundRect">
            <a:avLst/>
          </a:prstGeom>
          <a:noFill/>
          <a:ln w="762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EBED74CA-76A9-04A9-C4EE-D21ACA09704F}"/>
              </a:ext>
            </a:extLst>
          </p:cNvPr>
          <p:cNvSpPr/>
          <p:nvPr/>
        </p:nvSpPr>
        <p:spPr>
          <a:xfrm>
            <a:off x="4428589" y="1017156"/>
            <a:ext cx="1126156" cy="1802814"/>
          </a:xfrm>
          <a:prstGeom prst="roundRect">
            <a:avLst/>
          </a:prstGeom>
          <a:noFill/>
          <a:ln w="762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urved Connector 10">
            <a:extLst>
              <a:ext uri="{FF2B5EF4-FFF2-40B4-BE49-F238E27FC236}">
                <a16:creationId xmlns:a16="http://schemas.microsoft.com/office/drawing/2014/main" id="{68FA149C-EB7B-45E8-F528-847BDC5F6C7D}"/>
              </a:ext>
            </a:extLst>
          </p:cNvPr>
          <p:cNvCxnSpPr>
            <a:cxnSpLocks/>
            <a:stCxn id="19" idx="3"/>
            <a:endCxn id="3" idx="1"/>
          </p:cNvCxnSpPr>
          <p:nvPr/>
        </p:nvCxnSpPr>
        <p:spPr>
          <a:xfrm>
            <a:off x="5554745" y="1918563"/>
            <a:ext cx="1048186" cy="1"/>
          </a:xfrm>
          <a:prstGeom prst="curvedConnector3">
            <a:avLst>
              <a:gd name="adj1" fmla="val 50000"/>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615B81B-2A80-F270-8402-7EF1142B9964}"/>
              </a:ext>
            </a:extLst>
          </p:cNvPr>
          <p:cNvSpPr txBox="1"/>
          <p:nvPr/>
        </p:nvSpPr>
        <p:spPr>
          <a:xfrm>
            <a:off x="4428589" y="3431634"/>
            <a:ext cx="3156118" cy="369332"/>
          </a:xfrm>
          <a:prstGeom prst="rect">
            <a:avLst/>
          </a:prstGeom>
          <a:noFill/>
        </p:spPr>
        <p:txBody>
          <a:bodyPr wrap="square" rtlCol="0">
            <a:spAutoFit/>
          </a:bodyPr>
          <a:lstStyle/>
          <a:p>
            <a:pPr algn="ctr"/>
            <a:r>
              <a:rPr lang="en-US" dirty="0">
                <a:solidFill>
                  <a:srgbClr val="C00000"/>
                </a:solidFill>
                <a:latin typeface="Cambria" panose="02040503050406030204" pitchFamily="18" charset="0"/>
              </a:rPr>
              <a:t>Across </a:t>
            </a:r>
            <a:r>
              <a:rPr lang="en-US" b="1" dirty="0">
                <a:solidFill>
                  <a:srgbClr val="C00000"/>
                </a:solidFill>
                <a:latin typeface="Cambria" panose="02040503050406030204" pitchFamily="18" charset="0"/>
              </a:rPr>
              <a:t>manufacturers</a:t>
            </a:r>
          </a:p>
        </p:txBody>
      </p:sp>
      <p:sp>
        <p:nvSpPr>
          <p:cNvPr id="38" name="TextBox 37">
            <a:extLst>
              <a:ext uri="{FF2B5EF4-FFF2-40B4-BE49-F238E27FC236}">
                <a16:creationId xmlns:a16="http://schemas.microsoft.com/office/drawing/2014/main" id="{72AFCFB1-4792-5621-2894-B330B2925469}"/>
              </a:ext>
            </a:extLst>
          </p:cNvPr>
          <p:cNvSpPr txBox="1"/>
          <p:nvPr/>
        </p:nvSpPr>
        <p:spPr>
          <a:xfrm>
            <a:off x="443731" y="3429000"/>
            <a:ext cx="3156118" cy="369332"/>
          </a:xfrm>
          <a:prstGeom prst="rect">
            <a:avLst/>
          </a:prstGeom>
          <a:noFill/>
        </p:spPr>
        <p:txBody>
          <a:bodyPr wrap="square" rtlCol="0">
            <a:spAutoFit/>
          </a:bodyPr>
          <a:lstStyle/>
          <a:p>
            <a:pPr algn="ctr"/>
            <a:r>
              <a:rPr lang="en-US" dirty="0">
                <a:solidFill>
                  <a:srgbClr val="C00000"/>
                </a:solidFill>
                <a:latin typeface="Cambria" panose="02040503050406030204" pitchFamily="18" charset="0"/>
              </a:rPr>
              <a:t>Across </a:t>
            </a:r>
            <a:r>
              <a:rPr lang="en-US" b="1" dirty="0">
                <a:solidFill>
                  <a:srgbClr val="C00000"/>
                </a:solidFill>
                <a:latin typeface="Cambria" panose="02040503050406030204" pitchFamily="18" charset="0"/>
              </a:rPr>
              <a:t>rows</a:t>
            </a:r>
          </a:p>
        </p:txBody>
      </p:sp>
      <p:sp>
        <p:nvSpPr>
          <p:cNvPr id="39" name="Rounded Rectangle 38">
            <a:extLst>
              <a:ext uri="{FF2B5EF4-FFF2-40B4-BE49-F238E27FC236}">
                <a16:creationId xmlns:a16="http://schemas.microsoft.com/office/drawing/2014/main" id="{50943112-3D68-8BEF-6C18-21CE11FCC93A}"/>
              </a:ext>
            </a:extLst>
          </p:cNvPr>
          <p:cNvSpPr/>
          <p:nvPr/>
        </p:nvSpPr>
        <p:spPr>
          <a:xfrm>
            <a:off x="1280160" y="2192301"/>
            <a:ext cx="592922" cy="473898"/>
          </a:xfrm>
          <a:prstGeom prst="roundRect">
            <a:avLst/>
          </a:prstGeom>
          <a:noFill/>
          <a:ln w="762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a:extLst>
              <a:ext uri="{FF2B5EF4-FFF2-40B4-BE49-F238E27FC236}">
                <a16:creationId xmlns:a16="http://schemas.microsoft.com/office/drawing/2014/main" id="{C519C2FD-1F72-9B3A-5766-E8AC76ED58D0}"/>
              </a:ext>
            </a:extLst>
          </p:cNvPr>
          <p:cNvSpPr/>
          <p:nvPr/>
        </p:nvSpPr>
        <p:spPr>
          <a:xfrm>
            <a:off x="2639246" y="2192301"/>
            <a:ext cx="296461" cy="473898"/>
          </a:xfrm>
          <a:prstGeom prst="roundRect">
            <a:avLst/>
          </a:prstGeom>
          <a:noFill/>
          <a:ln w="762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a:extLst>
              <a:ext uri="{FF2B5EF4-FFF2-40B4-BE49-F238E27FC236}">
                <a16:creationId xmlns:a16="http://schemas.microsoft.com/office/drawing/2014/main" id="{2CEC33D5-E961-FCDF-214F-4193F43F5B28}"/>
              </a:ext>
            </a:extLst>
          </p:cNvPr>
          <p:cNvCxnSpPr>
            <a:cxnSpLocks/>
            <a:stCxn id="19" idx="2"/>
          </p:cNvCxnSpPr>
          <p:nvPr/>
        </p:nvCxnSpPr>
        <p:spPr>
          <a:xfrm>
            <a:off x="4991667" y="2819970"/>
            <a:ext cx="563078" cy="60639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9D77E40-5CE0-9E72-E9DA-EEC8121A962A}"/>
              </a:ext>
            </a:extLst>
          </p:cNvPr>
          <p:cNvCxnSpPr>
            <a:cxnSpLocks/>
            <a:stCxn id="3" idx="2"/>
          </p:cNvCxnSpPr>
          <p:nvPr/>
        </p:nvCxnSpPr>
        <p:spPr>
          <a:xfrm flipH="1">
            <a:off x="6613525" y="2819971"/>
            <a:ext cx="480294" cy="60639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34462597-1E4A-6E82-D7E2-C34511C47105}"/>
              </a:ext>
            </a:extLst>
          </p:cNvPr>
          <p:cNvCxnSpPr>
            <a:cxnSpLocks/>
            <a:stCxn id="39" idx="2"/>
          </p:cNvCxnSpPr>
          <p:nvPr/>
        </p:nvCxnSpPr>
        <p:spPr>
          <a:xfrm>
            <a:off x="1576621" y="2666199"/>
            <a:ext cx="296461" cy="76016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D02BCC08-5BCD-1E25-9220-E7712F55B153}"/>
              </a:ext>
            </a:extLst>
          </p:cNvPr>
          <p:cNvCxnSpPr>
            <a:cxnSpLocks/>
            <a:stCxn id="40" idx="2"/>
          </p:cNvCxnSpPr>
          <p:nvPr/>
        </p:nvCxnSpPr>
        <p:spPr>
          <a:xfrm flipH="1">
            <a:off x="2293463" y="2666199"/>
            <a:ext cx="494014" cy="76016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92366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38751-980E-8B48-BBF4-A176728E567B}"/>
              </a:ext>
            </a:extLst>
          </p:cNvPr>
          <p:cNvSpPr>
            <a:spLocks noGrp="1"/>
          </p:cNvSpPr>
          <p:nvPr>
            <p:ph type="title"/>
          </p:nvPr>
        </p:nvSpPr>
        <p:spPr>
          <a:xfrm>
            <a:off x="117226" y="-124462"/>
            <a:ext cx="8514155" cy="1141619"/>
          </a:xfrm>
        </p:spPr>
        <p:txBody>
          <a:bodyPr/>
          <a:lstStyle/>
          <a:p>
            <a:r>
              <a:rPr lang="en-US" dirty="0"/>
              <a:t>Distribution of </a:t>
            </a:r>
            <a:r>
              <a:rPr lang="en-US" i="1" dirty="0" err="1"/>
              <a:t>HC</a:t>
            </a:r>
            <a:r>
              <a:rPr lang="en-US" i="1" baseline="-25000" dirty="0" err="1"/>
              <a:t>first</a:t>
            </a:r>
            <a:r>
              <a:rPr lang="en-US" dirty="0"/>
              <a:t> across DRAM Rows</a:t>
            </a:r>
          </a:p>
        </p:txBody>
      </p:sp>
      <p:grpSp>
        <p:nvGrpSpPr>
          <p:cNvPr id="21" name="Group 20">
            <a:extLst>
              <a:ext uri="{FF2B5EF4-FFF2-40B4-BE49-F238E27FC236}">
                <a16:creationId xmlns:a16="http://schemas.microsoft.com/office/drawing/2014/main" id="{7D670114-5F7C-990F-0CAD-091696E19622}"/>
              </a:ext>
            </a:extLst>
          </p:cNvPr>
          <p:cNvGrpSpPr/>
          <p:nvPr/>
        </p:nvGrpSpPr>
        <p:grpSpPr>
          <a:xfrm>
            <a:off x="293723" y="4418474"/>
            <a:ext cx="8556554" cy="1313868"/>
            <a:chOff x="1643281" y="4277223"/>
            <a:chExt cx="6864225" cy="1467717"/>
          </a:xfrm>
        </p:grpSpPr>
        <p:sp>
          <p:nvSpPr>
            <p:cNvPr id="22" name="Rounded Rectangle 21">
              <a:extLst>
                <a:ext uri="{FF2B5EF4-FFF2-40B4-BE49-F238E27FC236}">
                  <a16:creationId xmlns:a16="http://schemas.microsoft.com/office/drawing/2014/main" id="{E95D3C03-A5D3-5B42-4274-7D28670A44EF}"/>
                </a:ext>
              </a:extLst>
            </p:cNvPr>
            <p:cNvSpPr/>
            <p:nvPr/>
          </p:nvSpPr>
          <p:spPr>
            <a:xfrm>
              <a:off x="1643281" y="4277223"/>
              <a:ext cx="6864225" cy="1467717"/>
            </a:xfrm>
            <a:prstGeom prst="roundRect">
              <a:avLst>
                <a:gd name="adj" fmla="val 7357"/>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chemeClr val="tx1"/>
                </a:solidFill>
              </a:endParaRPr>
            </a:p>
          </p:txBody>
        </p:sp>
        <p:sp>
          <p:nvSpPr>
            <p:cNvPr id="23" name="Round Same Side Corner Rectangle 22">
              <a:extLst>
                <a:ext uri="{FF2B5EF4-FFF2-40B4-BE49-F238E27FC236}">
                  <a16:creationId xmlns:a16="http://schemas.microsoft.com/office/drawing/2014/main" id="{3ACF1497-072E-1150-3350-1770A4A59B8B}"/>
                </a:ext>
              </a:extLst>
            </p:cNvPr>
            <p:cNvSpPr/>
            <p:nvPr/>
          </p:nvSpPr>
          <p:spPr>
            <a:xfrm>
              <a:off x="1643281" y="4277223"/>
              <a:ext cx="6864225" cy="369905"/>
            </a:xfrm>
            <a:prstGeom prst="round2SameRect">
              <a:avLst>
                <a:gd name="adj1" fmla="val 33688"/>
                <a:gd name="adj2" fmla="val 0"/>
              </a:avLst>
            </a:prstGeom>
            <a:solidFill>
              <a:srgbClr val="2D458A"/>
            </a:solid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algn="ctr"/>
              <a:r>
                <a:rPr lang="en-US" sz="1400" b="1" dirty="0">
                  <a:latin typeface="Cambria" panose="02040503050406030204" pitchFamily="18" charset="0"/>
                </a:rPr>
                <a:t>OBSERVATION 3</a:t>
              </a:r>
            </a:p>
          </p:txBody>
        </p:sp>
        <p:sp>
          <p:nvSpPr>
            <p:cNvPr id="25" name="TextBox 24">
              <a:extLst>
                <a:ext uri="{FF2B5EF4-FFF2-40B4-BE49-F238E27FC236}">
                  <a16:creationId xmlns:a16="http://schemas.microsoft.com/office/drawing/2014/main" id="{2DA72A4D-ABCD-2986-B6D5-75B9E1EADD00}"/>
                </a:ext>
              </a:extLst>
            </p:cNvPr>
            <p:cNvSpPr txBox="1"/>
            <p:nvPr/>
          </p:nvSpPr>
          <p:spPr>
            <a:xfrm>
              <a:off x="1643281" y="4731882"/>
              <a:ext cx="6864225" cy="928304"/>
            </a:xfrm>
            <a:prstGeom prst="rect">
              <a:avLst/>
            </a:prstGeom>
            <a:noFill/>
          </p:spPr>
          <p:txBody>
            <a:bodyPr wrap="square" lIns="180000" rtlCol="0">
              <a:spAutoFit/>
            </a:bodyPr>
            <a:lstStyle/>
            <a:p>
              <a:pPr algn="ctr"/>
              <a:r>
                <a:rPr lang="en-US" sz="2400" b="1" i="1" dirty="0" err="1">
                  <a:solidFill>
                    <a:srgbClr val="00B050"/>
                  </a:solidFill>
                  <a:latin typeface="Cambria"/>
                  <a:ea typeface="Cambria"/>
                </a:rPr>
                <a:t>HC</a:t>
              </a:r>
              <a:r>
                <a:rPr lang="en-US" sz="2400" b="1" i="1" baseline="-25000" dirty="0" err="1">
                  <a:solidFill>
                    <a:srgbClr val="00B050"/>
                  </a:solidFill>
                  <a:latin typeface="Cambria"/>
                  <a:ea typeface="Cambria"/>
                </a:rPr>
                <a:t>first</a:t>
              </a:r>
              <a:r>
                <a:rPr lang="en-US" sz="2400" b="1" dirty="0">
                  <a:solidFill>
                    <a:srgbClr val="00B050"/>
                  </a:solidFill>
                  <a:latin typeface="Cambria"/>
                  <a:ea typeface="Cambria"/>
                </a:rPr>
                <a:t> reduction </a:t>
              </a:r>
              <a:r>
                <a:rPr lang="en-US" sz="2400" dirty="0">
                  <a:latin typeface="Cambria"/>
                  <a:ea typeface="Cambria"/>
                </a:rPr>
                <a:t>with reduced </a:t>
              </a:r>
              <a:r>
                <a:rPr lang="en-US" sz="2400" dirty="0" err="1">
                  <a:latin typeface="Cambria"/>
                  <a:ea typeface="Cambria"/>
                </a:rPr>
                <a:t>wordline</a:t>
              </a:r>
              <a:r>
                <a:rPr lang="en-US" sz="2400" dirty="0">
                  <a:latin typeface="Cambria"/>
                  <a:ea typeface="Cambria"/>
                </a:rPr>
                <a:t> voltage varies </a:t>
              </a:r>
              <a:br>
                <a:rPr lang="en-US" sz="2400" dirty="0">
                  <a:latin typeface="Cambria"/>
                  <a:ea typeface="Cambria"/>
                </a:rPr>
              </a:br>
              <a:r>
                <a:rPr lang="en-US" sz="2400" dirty="0">
                  <a:latin typeface="Cambria"/>
                  <a:ea typeface="Cambria"/>
                </a:rPr>
                <a:t>across different </a:t>
              </a:r>
              <a:r>
                <a:rPr lang="en-US" sz="2400" b="1" dirty="0">
                  <a:latin typeface="Cambria"/>
                  <a:ea typeface="Cambria"/>
                </a:rPr>
                <a:t>DRAM rows </a:t>
              </a:r>
              <a:r>
                <a:rPr lang="en-US" sz="2400" dirty="0">
                  <a:latin typeface="Cambria"/>
                  <a:ea typeface="Cambria"/>
                </a:rPr>
                <a:t>and </a:t>
              </a:r>
              <a:r>
                <a:rPr lang="en-US" sz="2400" b="1" dirty="0">
                  <a:latin typeface="Cambria"/>
                  <a:ea typeface="Cambria"/>
                </a:rPr>
                <a:t>manufacturers</a:t>
              </a:r>
              <a:r>
                <a:rPr lang="en-US" sz="2400" dirty="0">
                  <a:latin typeface="Cambria"/>
                  <a:ea typeface="Cambria"/>
                </a:rPr>
                <a:t> </a:t>
              </a:r>
            </a:p>
          </p:txBody>
        </p:sp>
      </p:grpSp>
      <p:pic>
        <p:nvPicPr>
          <p:cNvPr id="6" name="Picture 5">
            <a:extLst>
              <a:ext uri="{FF2B5EF4-FFF2-40B4-BE49-F238E27FC236}">
                <a16:creationId xmlns:a16="http://schemas.microsoft.com/office/drawing/2014/main" id="{CE0C5A76-D2DE-A571-4FBD-3ADE1CCBDA1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3649" y="811535"/>
            <a:ext cx="8196702" cy="2118249"/>
          </a:xfrm>
          <a:prstGeom prst="rect">
            <a:avLst/>
          </a:prstGeom>
          <a:ln w="28575">
            <a:noFill/>
          </a:ln>
        </p:spPr>
      </p:pic>
      <p:sp>
        <p:nvSpPr>
          <p:cNvPr id="37" name="TextBox 36">
            <a:extLst>
              <a:ext uri="{FF2B5EF4-FFF2-40B4-BE49-F238E27FC236}">
                <a16:creationId xmlns:a16="http://schemas.microsoft.com/office/drawing/2014/main" id="{4615B81B-2A80-F270-8402-7EF1142B9964}"/>
              </a:ext>
            </a:extLst>
          </p:cNvPr>
          <p:cNvSpPr txBox="1"/>
          <p:nvPr/>
        </p:nvSpPr>
        <p:spPr>
          <a:xfrm>
            <a:off x="4428589" y="3431634"/>
            <a:ext cx="3156118" cy="369332"/>
          </a:xfrm>
          <a:prstGeom prst="rect">
            <a:avLst/>
          </a:prstGeom>
          <a:noFill/>
        </p:spPr>
        <p:txBody>
          <a:bodyPr wrap="square" rtlCol="0">
            <a:spAutoFit/>
          </a:bodyPr>
          <a:lstStyle/>
          <a:p>
            <a:pPr algn="ctr"/>
            <a:r>
              <a:rPr lang="en-US" dirty="0">
                <a:solidFill>
                  <a:srgbClr val="C00000"/>
                </a:solidFill>
                <a:latin typeface="Cambria" panose="02040503050406030204" pitchFamily="18" charset="0"/>
              </a:rPr>
              <a:t>Across </a:t>
            </a:r>
            <a:r>
              <a:rPr lang="en-US" b="1" dirty="0">
                <a:solidFill>
                  <a:srgbClr val="C00000"/>
                </a:solidFill>
                <a:latin typeface="Cambria" panose="02040503050406030204" pitchFamily="18" charset="0"/>
              </a:rPr>
              <a:t>manufacturers</a:t>
            </a:r>
          </a:p>
        </p:txBody>
      </p:sp>
      <p:sp>
        <p:nvSpPr>
          <p:cNvPr id="38" name="TextBox 37">
            <a:extLst>
              <a:ext uri="{FF2B5EF4-FFF2-40B4-BE49-F238E27FC236}">
                <a16:creationId xmlns:a16="http://schemas.microsoft.com/office/drawing/2014/main" id="{72AFCFB1-4792-5621-2894-B330B2925469}"/>
              </a:ext>
            </a:extLst>
          </p:cNvPr>
          <p:cNvSpPr txBox="1"/>
          <p:nvPr/>
        </p:nvSpPr>
        <p:spPr>
          <a:xfrm>
            <a:off x="559356" y="3431634"/>
            <a:ext cx="3156118" cy="369332"/>
          </a:xfrm>
          <a:prstGeom prst="rect">
            <a:avLst/>
          </a:prstGeom>
          <a:noFill/>
        </p:spPr>
        <p:txBody>
          <a:bodyPr wrap="square" rtlCol="0">
            <a:spAutoFit/>
          </a:bodyPr>
          <a:lstStyle/>
          <a:p>
            <a:pPr algn="ctr"/>
            <a:r>
              <a:rPr lang="en-US" dirty="0">
                <a:solidFill>
                  <a:srgbClr val="C00000"/>
                </a:solidFill>
                <a:latin typeface="Cambria" panose="02040503050406030204" pitchFamily="18" charset="0"/>
              </a:rPr>
              <a:t>Across </a:t>
            </a:r>
            <a:r>
              <a:rPr lang="en-US" b="1" dirty="0">
                <a:solidFill>
                  <a:srgbClr val="C00000"/>
                </a:solidFill>
                <a:latin typeface="Cambria" panose="02040503050406030204" pitchFamily="18" charset="0"/>
              </a:rPr>
              <a:t>rows</a:t>
            </a:r>
          </a:p>
        </p:txBody>
      </p:sp>
      <p:cxnSp>
        <p:nvCxnSpPr>
          <p:cNvPr id="42" name="Straight Arrow Connector 41">
            <a:extLst>
              <a:ext uri="{FF2B5EF4-FFF2-40B4-BE49-F238E27FC236}">
                <a16:creationId xmlns:a16="http://schemas.microsoft.com/office/drawing/2014/main" id="{2CEC33D5-E961-FCDF-214F-4193F43F5B28}"/>
              </a:ext>
            </a:extLst>
          </p:cNvPr>
          <p:cNvCxnSpPr>
            <a:cxnSpLocks/>
          </p:cNvCxnSpPr>
          <p:nvPr/>
        </p:nvCxnSpPr>
        <p:spPr>
          <a:xfrm>
            <a:off x="5784783" y="2772076"/>
            <a:ext cx="0" cy="65429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34462597-1E4A-6E82-D7E2-C34511C47105}"/>
              </a:ext>
            </a:extLst>
          </p:cNvPr>
          <p:cNvCxnSpPr>
            <a:cxnSpLocks/>
          </p:cNvCxnSpPr>
          <p:nvPr/>
        </p:nvCxnSpPr>
        <p:spPr>
          <a:xfrm>
            <a:off x="1576622" y="2502568"/>
            <a:ext cx="290679" cy="92379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D02BCC08-5BCD-1E25-9220-E7712F55B153}"/>
              </a:ext>
            </a:extLst>
          </p:cNvPr>
          <p:cNvCxnSpPr>
            <a:cxnSpLocks/>
          </p:cNvCxnSpPr>
          <p:nvPr/>
        </p:nvCxnSpPr>
        <p:spPr>
          <a:xfrm>
            <a:off x="3308171" y="2726049"/>
            <a:ext cx="1394650" cy="70031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41FED9F-4769-85DA-CAD5-92C17DB5A7F0}"/>
              </a:ext>
            </a:extLst>
          </p:cNvPr>
          <p:cNvCxnSpPr>
            <a:cxnSpLocks/>
          </p:cNvCxnSpPr>
          <p:nvPr/>
        </p:nvCxnSpPr>
        <p:spPr>
          <a:xfrm flipH="1">
            <a:off x="7238198" y="2726049"/>
            <a:ext cx="1130182" cy="70031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CCEDEC6-4267-D4DD-61B0-13CEC463160B}"/>
              </a:ext>
            </a:extLst>
          </p:cNvPr>
          <p:cNvCxnSpPr>
            <a:cxnSpLocks/>
          </p:cNvCxnSpPr>
          <p:nvPr/>
        </p:nvCxnSpPr>
        <p:spPr>
          <a:xfrm flipH="1">
            <a:off x="2405362" y="2502568"/>
            <a:ext cx="366714" cy="92379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72828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BCEC5A3-479A-5541-8294-D2D82846756A}"/>
              </a:ext>
            </a:extLst>
          </p:cNvPr>
          <p:cNvSpPr txBox="1"/>
          <p:nvPr/>
        </p:nvSpPr>
        <p:spPr>
          <a:xfrm>
            <a:off x="2778897" y="4077969"/>
            <a:ext cx="4086723" cy="461665"/>
          </a:xfrm>
          <a:prstGeom prst="rect">
            <a:avLst/>
          </a:prstGeom>
          <a:solidFill>
            <a:schemeClr val="bg1"/>
          </a:solidFill>
        </p:spPr>
        <p:txBody>
          <a:bodyPr wrap="square" rtlCol="0">
            <a:spAutoFit/>
          </a:bodyPr>
          <a:lstStyle/>
          <a:p>
            <a:pPr algn="ctr"/>
            <a:r>
              <a:rPr lang="en-US" sz="2400" dirty="0">
                <a:latin typeface="Cambria" panose="02040503050406030204" pitchFamily="18" charset="0"/>
              </a:rPr>
              <a:t>Data Retention Bit Error Rate</a:t>
            </a:r>
          </a:p>
        </p:txBody>
      </p:sp>
      <p:sp>
        <p:nvSpPr>
          <p:cNvPr id="12" name="TextBox 11">
            <a:extLst>
              <a:ext uri="{FF2B5EF4-FFF2-40B4-BE49-F238E27FC236}">
                <a16:creationId xmlns:a16="http://schemas.microsoft.com/office/drawing/2014/main" id="{E4193640-E44A-9543-9FEA-E8BDD6C9D4AD}"/>
              </a:ext>
            </a:extLst>
          </p:cNvPr>
          <p:cNvSpPr txBox="1"/>
          <p:nvPr/>
        </p:nvSpPr>
        <p:spPr>
          <a:xfrm rot="16200000">
            <a:off x="869507" y="2331359"/>
            <a:ext cx="2817748" cy="461665"/>
          </a:xfrm>
          <a:prstGeom prst="rect">
            <a:avLst/>
          </a:prstGeom>
          <a:solidFill>
            <a:schemeClr val="bg1"/>
          </a:solidFill>
        </p:spPr>
        <p:txBody>
          <a:bodyPr wrap="square" rtlCol="0">
            <a:spAutoFit/>
          </a:bodyPr>
          <a:lstStyle/>
          <a:p>
            <a:pPr algn="ctr"/>
            <a:r>
              <a:rPr lang="en-US" sz="2400" dirty="0">
                <a:latin typeface="Cambria" panose="02040503050406030204" pitchFamily="18" charset="0"/>
              </a:rPr>
              <a:t>Probability Density</a:t>
            </a:r>
            <a:endParaRPr lang="en-US" sz="2400" i="1" baseline="-25000" dirty="0">
              <a:latin typeface="Cambria" panose="02040503050406030204" pitchFamily="18" charset="0"/>
            </a:endParaRPr>
          </a:p>
        </p:txBody>
      </p:sp>
      <p:sp>
        <p:nvSpPr>
          <p:cNvPr id="22" name="Title 1">
            <a:extLst>
              <a:ext uri="{FF2B5EF4-FFF2-40B4-BE49-F238E27FC236}">
                <a16:creationId xmlns:a16="http://schemas.microsoft.com/office/drawing/2014/main" id="{1DAF10B2-6571-5A4E-B3FB-A38CB7194DF3}"/>
              </a:ext>
            </a:extLst>
          </p:cNvPr>
          <p:cNvSpPr>
            <a:spLocks noGrp="1"/>
          </p:cNvSpPr>
          <p:nvPr>
            <p:ph type="title"/>
          </p:nvPr>
        </p:nvSpPr>
        <p:spPr>
          <a:xfrm>
            <a:off x="189560" y="0"/>
            <a:ext cx="8798061" cy="770467"/>
          </a:xfrm>
        </p:spPr>
        <p:txBody>
          <a:bodyPr>
            <a:normAutofit/>
          </a:bodyPr>
          <a:lstStyle/>
          <a:p>
            <a:r>
              <a:rPr lang="en-US" sz="2800" dirty="0" err="1"/>
              <a:t>Wordline</a:t>
            </a:r>
            <a:r>
              <a:rPr lang="en-US" sz="2800" dirty="0"/>
              <a:t> Voltage’s Effect on DRAM Refresh</a:t>
            </a:r>
          </a:p>
        </p:txBody>
      </p:sp>
      <p:sp>
        <p:nvSpPr>
          <p:cNvPr id="18" name="TextBox 17">
            <a:extLst>
              <a:ext uri="{FF2B5EF4-FFF2-40B4-BE49-F238E27FC236}">
                <a16:creationId xmlns:a16="http://schemas.microsoft.com/office/drawing/2014/main" id="{AC8809E0-0AC6-A9C6-FC83-ECA04CAFAC57}"/>
              </a:ext>
            </a:extLst>
          </p:cNvPr>
          <p:cNvSpPr txBox="1"/>
          <p:nvPr/>
        </p:nvSpPr>
        <p:spPr>
          <a:xfrm>
            <a:off x="2278380" y="1343568"/>
            <a:ext cx="935302" cy="3016210"/>
          </a:xfrm>
          <a:prstGeom prst="rect">
            <a:avLst/>
          </a:prstGeom>
          <a:noFill/>
        </p:spPr>
        <p:txBody>
          <a:bodyPr wrap="square" rtlCol="0">
            <a:spAutoFit/>
          </a:bodyPr>
          <a:lstStyle/>
          <a:p>
            <a:pPr algn="r"/>
            <a:r>
              <a:rPr lang="en-US" sz="2400" dirty="0">
                <a:latin typeface="Cambria" panose="02040503050406030204" pitchFamily="18" charset="0"/>
              </a:rPr>
              <a:t>0.32</a:t>
            </a:r>
          </a:p>
          <a:p>
            <a:pPr algn="r"/>
            <a:endParaRPr lang="en-US" sz="300" dirty="0">
              <a:latin typeface="Cambria" panose="02040503050406030204" pitchFamily="18" charset="0"/>
            </a:endParaRPr>
          </a:p>
          <a:p>
            <a:pPr algn="r"/>
            <a:endParaRPr lang="en-US" sz="300" dirty="0">
              <a:latin typeface="Cambria" panose="02040503050406030204" pitchFamily="18" charset="0"/>
            </a:endParaRPr>
          </a:p>
          <a:p>
            <a:pPr algn="r"/>
            <a:r>
              <a:rPr lang="en-US" sz="2400" dirty="0">
                <a:latin typeface="Cambria" panose="02040503050406030204" pitchFamily="18" charset="0"/>
              </a:rPr>
              <a:t>0.24</a:t>
            </a:r>
            <a:endParaRPr lang="en-US" sz="300" dirty="0">
              <a:latin typeface="Cambria" panose="02040503050406030204" pitchFamily="18" charset="0"/>
            </a:endParaRPr>
          </a:p>
          <a:p>
            <a:pPr algn="r"/>
            <a:endParaRPr lang="en-US" sz="300" dirty="0">
              <a:latin typeface="Cambria" panose="02040503050406030204" pitchFamily="18" charset="0"/>
            </a:endParaRPr>
          </a:p>
          <a:p>
            <a:pPr algn="r"/>
            <a:endParaRPr lang="en-US" sz="300" dirty="0">
              <a:latin typeface="Cambria" panose="02040503050406030204" pitchFamily="18" charset="0"/>
            </a:endParaRPr>
          </a:p>
          <a:p>
            <a:pPr algn="r"/>
            <a:endParaRPr lang="en-US" sz="300" dirty="0">
              <a:latin typeface="Cambria" panose="02040503050406030204" pitchFamily="18" charset="0"/>
            </a:endParaRPr>
          </a:p>
          <a:p>
            <a:pPr algn="r"/>
            <a:r>
              <a:rPr lang="en-US" sz="2400" dirty="0">
                <a:latin typeface="Cambria" panose="02040503050406030204" pitchFamily="18" charset="0"/>
              </a:rPr>
              <a:t>0.16</a:t>
            </a:r>
            <a:endParaRPr lang="en-US" sz="2400" dirty="0">
              <a:solidFill>
                <a:prstClr val="black"/>
              </a:solidFill>
              <a:latin typeface="Cambria" panose="02040503050406030204" pitchFamily="18" charset="0"/>
            </a:endParaRPr>
          </a:p>
          <a:p>
            <a:pPr lvl="0" algn="r"/>
            <a:endParaRPr lang="en-US" sz="300" dirty="0">
              <a:solidFill>
                <a:prstClr val="black"/>
              </a:solidFill>
              <a:latin typeface="Cambria" panose="02040503050406030204" pitchFamily="18" charset="0"/>
            </a:endParaRPr>
          </a:p>
          <a:p>
            <a:pPr lvl="0" algn="r"/>
            <a:endParaRPr lang="en-US" sz="300" dirty="0">
              <a:solidFill>
                <a:prstClr val="black"/>
              </a:solidFill>
              <a:latin typeface="Cambria" panose="02040503050406030204" pitchFamily="18" charset="0"/>
            </a:endParaRPr>
          </a:p>
          <a:p>
            <a:pPr lvl="0" algn="r"/>
            <a:endParaRPr lang="en-US" sz="300" dirty="0">
              <a:solidFill>
                <a:prstClr val="black"/>
              </a:solidFill>
              <a:latin typeface="Cambria" panose="02040503050406030204" pitchFamily="18" charset="0"/>
            </a:endParaRPr>
          </a:p>
          <a:p>
            <a:pPr lvl="0" algn="r"/>
            <a:endParaRPr lang="en-US" sz="300" dirty="0">
              <a:solidFill>
                <a:prstClr val="black"/>
              </a:solidFill>
              <a:latin typeface="Cambria" panose="02040503050406030204" pitchFamily="18" charset="0"/>
            </a:endParaRPr>
          </a:p>
          <a:p>
            <a:pPr algn="r"/>
            <a:r>
              <a:rPr lang="en-US" sz="2400" dirty="0">
                <a:latin typeface="Cambria" panose="02040503050406030204" pitchFamily="18" charset="0"/>
              </a:rPr>
              <a:t>0.08</a:t>
            </a:r>
            <a:endParaRPr lang="en-US" sz="2800" dirty="0">
              <a:latin typeface="Cambria" panose="02040503050406030204" pitchFamily="18" charset="0"/>
            </a:endParaRPr>
          </a:p>
          <a:p>
            <a:pPr algn="r"/>
            <a:endParaRPr lang="en-US" sz="500" dirty="0">
              <a:latin typeface="Cambria" panose="02040503050406030204" pitchFamily="18" charset="0"/>
            </a:endParaRPr>
          </a:p>
          <a:p>
            <a:pPr algn="r"/>
            <a:endParaRPr lang="en-US" sz="500" dirty="0">
              <a:latin typeface="Cambria" panose="02040503050406030204" pitchFamily="18" charset="0"/>
            </a:endParaRPr>
          </a:p>
          <a:p>
            <a:pPr algn="r"/>
            <a:r>
              <a:rPr lang="en-US" sz="2400" dirty="0">
                <a:latin typeface="Cambria" panose="02040503050406030204" pitchFamily="18" charset="0"/>
              </a:rPr>
              <a:t>0</a:t>
            </a:r>
            <a:endParaRPr lang="en-US" sz="3200" dirty="0">
              <a:latin typeface="Cambria" panose="02040503050406030204" pitchFamily="18" charset="0"/>
            </a:endParaRPr>
          </a:p>
          <a:p>
            <a:pPr algn="r"/>
            <a:endParaRPr lang="en-US" sz="2800" dirty="0">
              <a:latin typeface="Cambria" panose="02040503050406030204" pitchFamily="18" charset="0"/>
            </a:endParaRPr>
          </a:p>
        </p:txBody>
      </p:sp>
      <p:sp>
        <p:nvSpPr>
          <p:cNvPr id="2" name="Rectangle 1">
            <a:extLst>
              <a:ext uri="{FF2B5EF4-FFF2-40B4-BE49-F238E27FC236}">
                <a16:creationId xmlns:a16="http://schemas.microsoft.com/office/drawing/2014/main" id="{26FC0F4F-6075-4D39-1F51-5739FDC28CFB}"/>
              </a:ext>
            </a:extLst>
          </p:cNvPr>
          <p:cNvSpPr/>
          <p:nvPr/>
        </p:nvSpPr>
        <p:spPr>
          <a:xfrm>
            <a:off x="3005846" y="3883169"/>
            <a:ext cx="3359254" cy="19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7E20B31-0FE0-0DAA-8CFA-AD14118B22D5}"/>
              </a:ext>
            </a:extLst>
          </p:cNvPr>
          <p:cNvSpPr txBox="1"/>
          <p:nvPr/>
        </p:nvSpPr>
        <p:spPr>
          <a:xfrm>
            <a:off x="3078298" y="3686164"/>
            <a:ext cx="4109902" cy="461665"/>
          </a:xfrm>
          <a:prstGeom prst="rect">
            <a:avLst/>
          </a:prstGeom>
          <a:noFill/>
        </p:spPr>
        <p:txBody>
          <a:bodyPr wrap="square" rtlCol="0">
            <a:spAutoFit/>
          </a:bodyPr>
          <a:lstStyle/>
          <a:p>
            <a:r>
              <a:rPr lang="en-US" sz="2400" dirty="0">
                <a:latin typeface="Cambria" panose="02040503050406030204" pitchFamily="18" charset="0"/>
              </a:rPr>
              <a:t>0        0.5%     1.0%     1.5%</a:t>
            </a:r>
          </a:p>
        </p:txBody>
      </p:sp>
      <p:grpSp>
        <p:nvGrpSpPr>
          <p:cNvPr id="20" name="Group 19">
            <a:extLst>
              <a:ext uri="{FF2B5EF4-FFF2-40B4-BE49-F238E27FC236}">
                <a16:creationId xmlns:a16="http://schemas.microsoft.com/office/drawing/2014/main" id="{315E1AE6-C359-B76E-3E4E-CBB690B687D8}"/>
              </a:ext>
            </a:extLst>
          </p:cNvPr>
          <p:cNvGrpSpPr/>
          <p:nvPr/>
        </p:nvGrpSpPr>
        <p:grpSpPr>
          <a:xfrm>
            <a:off x="293721" y="4651123"/>
            <a:ext cx="8573145" cy="1298805"/>
            <a:chOff x="1643281" y="4277223"/>
            <a:chExt cx="6877535" cy="2193548"/>
          </a:xfrm>
        </p:grpSpPr>
        <p:sp>
          <p:nvSpPr>
            <p:cNvPr id="21" name="Rounded Rectangle 20">
              <a:extLst>
                <a:ext uri="{FF2B5EF4-FFF2-40B4-BE49-F238E27FC236}">
                  <a16:creationId xmlns:a16="http://schemas.microsoft.com/office/drawing/2014/main" id="{4EA18F79-8524-A1F2-EAEA-B2E8C35C0B81}"/>
                </a:ext>
              </a:extLst>
            </p:cNvPr>
            <p:cNvSpPr/>
            <p:nvPr/>
          </p:nvSpPr>
          <p:spPr>
            <a:xfrm>
              <a:off x="1643281" y="4277223"/>
              <a:ext cx="6864225" cy="2193548"/>
            </a:xfrm>
            <a:prstGeom prst="roundRect">
              <a:avLst>
                <a:gd name="adj" fmla="val 7357"/>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chemeClr val="tx1"/>
                </a:solidFill>
              </a:endParaRPr>
            </a:p>
          </p:txBody>
        </p:sp>
        <p:sp>
          <p:nvSpPr>
            <p:cNvPr id="23" name="Round Same Side Corner Rectangle 22">
              <a:extLst>
                <a:ext uri="{FF2B5EF4-FFF2-40B4-BE49-F238E27FC236}">
                  <a16:creationId xmlns:a16="http://schemas.microsoft.com/office/drawing/2014/main" id="{DE7CDD69-AC5B-454E-12F0-360854D9B872}"/>
                </a:ext>
              </a:extLst>
            </p:cNvPr>
            <p:cNvSpPr/>
            <p:nvPr/>
          </p:nvSpPr>
          <p:spPr>
            <a:xfrm>
              <a:off x="1643281" y="4277224"/>
              <a:ext cx="6864225" cy="369905"/>
            </a:xfrm>
            <a:prstGeom prst="round2SameRect">
              <a:avLst>
                <a:gd name="adj1" fmla="val 33688"/>
                <a:gd name="adj2" fmla="val 0"/>
              </a:avLst>
            </a:prstGeom>
            <a:solidFill>
              <a:srgbClr val="2D458A"/>
            </a:solid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algn="ctr"/>
              <a:r>
                <a:rPr lang="en-US" sz="1400" b="1" dirty="0">
                  <a:latin typeface="Cambria" panose="02040503050406030204" pitchFamily="18" charset="0"/>
                </a:rPr>
                <a:t>OBSERVATION 12</a:t>
              </a:r>
            </a:p>
          </p:txBody>
        </p:sp>
        <p:sp>
          <p:nvSpPr>
            <p:cNvPr id="24" name="TextBox 23">
              <a:extLst>
                <a:ext uri="{FF2B5EF4-FFF2-40B4-BE49-F238E27FC236}">
                  <a16:creationId xmlns:a16="http://schemas.microsoft.com/office/drawing/2014/main" id="{F0D276EA-09A3-5F7E-23D3-AE86174CA055}"/>
                </a:ext>
              </a:extLst>
            </p:cNvPr>
            <p:cNvSpPr txBox="1"/>
            <p:nvPr/>
          </p:nvSpPr>
          <p:spPr>
            <a:xfrm>
              <a:off x="1656591" y="4968443"/>
              <a:ext cx="6864225" cy="1195547"/>
            </a:xfrm>
            <a:prstGeom prst="rect">
              <a:avLst/>
            </a:prstGeom>
            <a:noFill/>
          </p:spPr>
          <p:txBody>
            <a:bodyPr wrap="square" lIns="180000" rtlCol="0">
              <a:spAutoFit/>
            </a:bodyPr>
            <a:lstStyle/>
            <a:p>
              <a:pPr algn="ctr"/>
              <a:r>
                <a:rPr lang="en-US" sz="2000" b="1" dirty="0">
                  <a:solidFill>
                    <a:srgbClr val="C00000"/>
                  </a:solidFill>
                  <a:latin typeface="Cambria"/>
                  <a:ea typeface="Cambria"/>
                </a:rPr>
                <a:t>More DRAM cells </a:t>
              </a:r>
              <a:r>
                <a:rPr lang="en-US" sz="2000" dirty="0">
                  <a:latin typeface="Cambria"/>
                  <a:ea typeface="Cambria"/>
                </a:rPr>
                <a:t>tend to experience </a:t>
              </a:r>
              <a:r>
                <a:rPr lang="en-US" sz="2000" b="1" dirty="0">
                  <a:latin typeface="Cambria"/>
                  <a:ea typeface="Cambria"/>
                </a:rPr>
                <a:t>data retention bit flips </a:t>
              </a:r>
            </a:p>
            <a:p>
              <a:pPr algn="ctr"/>
              <a:r>
                <a:rPr lang="en-US" sz="2000" dirty="0">
                  <a:latin typeface="Cambria"/>
                  <a:ea typeface="Cambria"/>
                </a:rPr>
                <a:t>when </a:t>
              </a:r>
              <a:r>
                <a:rPr lang="en-US" sz="2000" b="1" dirty="0" err="1">
                  <a:solidFill>
                    <a:srgbClr val="00B050"/>
                  </a:solidFill>
                  <a:latin typeface="Cambria"/>
                  <a:ea typeface="Cambria"/>
                </a:rPr>
                <a:t>wordline</a:t>
              </a:r>
              <a:r>
                <a:rPr lang="en-US" sz="2000" b="1" dirty="0">
                  <a:solidFill>
                    <a:srgbClr val="00B050"/>
                  </a:solidFill>
                  <a:latin typeface="Cambria"/>
                  <a:ea typeface="Cambria"/>
                </a:rPr>
                <a:t> voltage is reduced</a:t>
              </a:r>
            </a:p>
          </p:txBody>
        </p:sp>
      </p:grpSp>
      <p:sp>
        <p:nvSpPr>
          <p:cNvPr id="10" name="Rectangle 9">
            <a:extLst>
              <a:ext uri="{FF2B5EF4-FFF2-40B4-BE49-F238E27FC236}">
                <a16:creationId xmlns:a16="http://schemas.microsoft.com/office/drawing/2014/main" id="{1715220D-A7B3-FCF0-5160-6E22CE7ED8F7}"/>
              </a:ext>
            </a:extLst>
          </p:cNvPr>
          <p:cNvSpPr/>
          <p:nvPr/>
        </p:nvSpPr>
        <p:spPr>
          <a:xfrm>
            <a:off x="3241676" y="1244601"/>
            <a:ext cx="2740812" cy="2396776"/>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c 24">
            <a:extLst>
              <a:ext uri="{FF2B5EF4-FFF2-40B4-BE49-F238E27FC236}">
                <a16:creationId xmlns:a16="http://schemas.microsoft.com/office/drawing/2014/main" id="{78C964FD-4164-822C-694C-46046F9B8F26}"/>
              </a:ext>
            </a:extLst>
          </p:cNvPr>
          <p:cNvSpPr/>
          <p:nvPr/>
        </p:nvSpPr>
        <p:spPr>
          <a:xfrm rot="9931532">
            <a:off x="2650367" y="-1725405"/>
            <a:ext cx="5133461" cy="4870138"/>
          </a:xfrm>
          <a:prstGeom prst="arc">
            <a:avLst>
              <a:gd name="adj1" fmla="val 17093678"/>
              <a:gd name="adj2" fmla="val 19367491"/>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4" name="Picture 3">
            <a:extLst>
              <a:ext uri="{FF2B5EF4-FFF2-40B4-BE49-F238E27FC236}">
                <a16:creationId xmlns:a16="http://schemas.microsoft.com/office/drawing/2014/main" id="{D3269EC8-129C-8C7B-3E17-AB2D2C55CF0E}"/>
              </a:ext>
            </a:extLst>
          </p:cNvPr>
          <p:cNvPicPr>
            <a:picLocks noChangeAspect="1"/>
          </p:cNvPicPr>
          <p:nvPr/>
        </p:nvPicPr>
        <p:blipFill rotWithShape="1">
          <a:blip r:embed="rId3">
            <a:extLst>
              <a:ext uri="{28A0092B-C50C-407E-A947-70E740481C1C}">
                <a14:useLocalDpi xmlns:a14="http://schemas.microsoft.com/office/drawing/2010/main" val="0"/>
              </a:ext>
            </a:extLst>
          </a:blip>
          <a:srcRect l="40212" t="57189" r="34671" b="9980"/>
          <a:stretch/>
        </p:blipFill>
        <p:spPr>
          <a:xfrm>
            <a:off x="3109378" y="1442525"/>
            <a:ext cx="3119646" cy="2329155"/>
          </a:xfrm>
          <a:prstGeom prst="rect">
            <a:avLst/>
          </a:prstGeom>
        </p:spPr>
      </p:pic>
      <p:cxnSp>
        <p:nvCxnSpPr>
          <p:cNvPr id="5" name="Straight Arrow Connector 4">
            <a:extLst>
              <a:ext uri="{FF2B5EF4-FFF2-40B4-BE49-F238E27FC236}">
                <a16:creationId xmlns:a16="http://schemas.microsoft.com/office/drawing/2014/main" id="{88DDA299-691A-CCC8-56F3-C0F8F5879D61}"/>
              </a:ext>
            </a:extLst>
          </p:cNvPr>
          <p:cNvCxnSpPr/>
          <p:nvPr/>
        </p:nvCxnSpPr>
        <p:spPr>
          <a:xfrm>
            <a:off x="3340100" y="1879600"/>
            <a:ext cx="825500"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356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8" grpId="0" animBg="1"/>
      <p:bldP spid="1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1DAF10B2-6571-5A4E-B3FB-A38CB7194DF3}"/>
              </a:ext>
            </a:extLst>
          </p:cNvPr>
          <p:cNvSpPr>
            <a:spLocks noGrp="1"/>
          </p:cNvSpPr>
          <p:nvPr>
            <p:ph type="title"/>
          </p:nvPr>
        </p:nvSpPr>
        <p:spPr>
          <a:xfrm>
            <a:off x="189560" y="0"/>
            <a:ext cx="8798061" cy="770467"/>
          </a:xfrm>
        </p:spPr>
        <p:txBody>
          <a:bodyPr>
            <a:normAutofit/>
          </a:bodyPr>
          <a:lstStyle/>
          <a:p>
            <a:r>
              <a:rPr lang="en-US" sz="2800" dirty="0" err="1"/>
              <a:t>Wordline</a:t>
            </a:r>
            <a:r>
              <a:rPr lang="en-US" sz="2800" dirty="0"/>
              <a:t> Voltage’s Effect on DRAM Refresh</a:t>
            </a:r>
          </a:p>
        </p:txBody>
      </p:sp>
      <p:grpSp>
        <p:nvGrpSpPr>
          <p:cNvPr id="20" name="Group 19">
            <a:extLst>
              <a:ext uri="{FF2B5EF4-FFF2-40B4-BE49-F238E27FC236}">
                <a16:creationId xmlns:a16="http://schemas.microsoft.com/office/drawing/2014/main" id="{315E1AE6-C359-B76E-3E4E-CBB690B687D8}"/>
              </a:ext>
            </a:extLst>
          </p:cNvPr>
          <p:cNvGrpSpPr/>
          <p:nvPr/>
        </p:nvGrpSpPr>
        <p:grpSpPr>
          <a:xfrm>
            <a:off x="293721" y="4651123"/>
            <a:ext cx="8573145" cy="1298805"/>
            <a:chOff x="1643281" y="4277223"/>
            <a:chExt cx="6877535" cy="2193548"/>
          </a:xfrm>
        </p:grpSpPr>
        <p:sp>
          <p:nvSpPr>
            <p:cNvPr id="21" name="Rounded Rectangle 20">
              <a:extLst>
                <a:ext uri="{FF2B5EF4-FFF2-40B4-BE49-F238E27FC236}">
                  <a16:creationId xmlns:a16="http://schemas.microsoft.com/office/drawing/2014/main" id="{4EA18F79-8524-A1F2-EAEA-B2E8C35C0B81}"/>
                </a:ext>
              </a:extLst>
            </p:cNvPr>
            <p:cNvSpPr/>
            <p:nvPr/>
          </p:nvSpPr>
          <p:spPr>
            <a:xfrm>
              <a:off x="1643281" y="4277223"/>
              <a:ext cx="6864225" cy="2193548"/>
            </a:xfrm>
            <a:prstGeom prst="roundRect">
              <a:avLst>
                <a:gd name="adj" fmla="val 7357"/>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chemeClr val="tx1"/>
                </a:solidFill>
              </a:endParaRPr>
            </a:p>
          </p:txBody>
        </p:sp>
        <p:sp>
          <p:nvSpPr>
            <p:cNvPr id="23" name="Round Same Side Corner Rectangle 22">
              <a:extLst>
                <a:ext uri="{FF2B5EF4-FFF2-40B4-BE49-F238E27FC236}">
                  <a16:creationId xmlns:a16="http://schemas.microsoft.com/office/drawing/2014/main" id="{DE7CDD69-AC5B-454E-12F0-360854D9B872}"/>
                </a:ext>
              </a:extLst>
            </p:cNvPr>
            <p:cNvSpPr/>
            <p:nvPr/>
          </p:nvSpPr>
          <p:spPr>
            <a:xfrm>
              <a:off x="1643281" y="4277224"/>
              <a:ext cx="6864225" cy="369905"/>
            </a:xfrm>
            <a:prstGeom prst="round2SameRect">
              <a:avLst>
                <a:gd name="adj1" fmla="val 33688"/>
                <a:gd name="adj2" fmla="val 0"/>
              </a:avLst>
            </a:prstGeom>
            <a:solidFill>
              <a:srgbClr val="2D458A"/>
            </a:solid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algn="ctr"/>
              <a:r>
                <a:rPr lang="en-US" sz="1400" b="1" dirty="0">
                  <a:latin typeface="Cambria" panose="02040503050406030204" pitchFamily="18" charset="0"/>
                </a:rPr>
                <a:t>OBSERVATION 12</a:t>
              </a:r>
            </a:p>
          </p:txBody>
        </p:sp>
        <p:sp>
          <p:nvSpPr>
            <p:cNvPr id="24" name="TextBox 23">
              <a:extLst>
                <a:ext uri="{FF2B5EF4-FFF2-40B4-BE49-F238E27FC236}">
                  <a16:creationId xmlns:a16="http://schemas.microsoft.com/office/drawing/2014/main" id="{F0D276EA-09A3-5F7E-23D3-AE86174CA055}"/>
                </a:ext>
              </a:extLst>
            </p:cNvPr>
            <p:cNvSpPr txBox="1"/>
            <p:nvPr/>
          </p:nvSpPr>
          <p:spPr>
            <a:xfrm>
              <a:off x="1656591" y="4968443"/>
              <a:ext cx="6864225" cy="1195547"/>
            </a:xfrm>
            <a:prstGeom prst="rect">
              <a:avLst/>
            </a:prstGeom>
            <a:noFill/>
          </p:spPr>
          <p:txBody>
            <a:bodyPr wrap="square" lIns="180000" rtlCol="0">
              <a:spAutoFit/>
            </a:bodyPr>
            <a:lstStyle/>
            <a:p>
              <a:pPr algn="ctr"/>
              <a:r>
                <a:rPr lang="en-US" sz="2000" b="1" dirty="0">
                  <a:solidFill>
                    <a:srgbClr val="C00000"/>
                  </a:solidFill>
                  <a:latin typeface="Cambria"/>
                  <a:ea typeface="Cambria"/>
                </a:rPr>
                <a:t>More DRAM cells </a:t>
              </a:r>
              <a:r>
                <a:rPr lang="en-US" sz="2000" dirty="0">
                  <a:latin typeface="Cambria"/>
                  <a:ea typeface="Cambria"/>
                </a:rPr>
                <a:t>tend to experience </a:t>
              </a:r>
              <a:r>
                <a:rPr lang="en-US" sz="2000" b="1" dirty="0">
                  <a:latin typeface="Cambria"/>
                  <a:ea typeface="Cambria"/>
                </a:rPr>
                <a:t>data retention bit flips </a:t>
              </a:r>
            </a:p>
            <a:p>
              <a:pPr algn="ctr"/>
              <a:r>
                <a:rPr lang="en-US" sz="2000" dirty="0">
                  <a:latin typeface="Cambria"/>
                  <a:ea typeface="Cambria"/>
                </a:rPr>
                <a:t>when </a:t>
              </a:r>
              <a:r>
                <a:rPr lang="en-US" sz="2000" b="1" dirty="0" err="1">
                  <a:solidFill>
                    <a:srgbClr val="00B050"/>
                  </a:solidFill>
                  <a:latin typeface="Cambria"/>
                  <a:ea typeface="Cambria"/>
                </a:rPr>
                <a:t>wordline</a:t>
              </a:r>
              <a:r>
                <a:rPr lang="en-US" sz="2000" b="1" dirty="0">
                  <a:solidFill>
                    <a:srgbClr val="00B050"/>
                  </a:solidFill>
                  <a:latin typeface="Cambria"/>
                  <a:ea typeface="Cambria"/>
                </a:rPr>
                <a:t> voltage is reduced</a:t>
              </a:r>
            </a:p>
          </p:txBody>
        </p:sp>
      </p:grpSp>
      <p:pic>
        <p:nvPicPr>
          <p:cNvPr id="4" name="Picture 3">
            <a:extLst>
              <a:ext uri="{FF2B5EF4-FFF2-40B4-BE49-F238E27FC236}">
                <a16:creationId xmlns:a16="http://schemas.microsoft.com/office/drawing/2014/main" id="{D3269EC8-129C-8C7B-3E17-AB2D2C55CF0E}"/>
              </a:ext>
            </a:extLst>
          </p:cNvPr>
          <p:cNvPicPr>
            <a:picLocks noChangeAspect="1"/>
          </p:cNvPicPr>
          <p:nvPr/>
        </p:nvPicPr>
        <p:blipFill rotWithShape="1">
          <a:blip r:embed="rId3">
            <a:extLst>
              <a:ext uri="{28A0092B-C50C-407E-A947-70E740481C1C}">
                <a14:useLocalDpi xmlns:a14="http://schemas.microsoft.com/office/drawing/2010/main" val="0"/>
              </a:ext>
            </a:extLst>
          </a:blip>
          <a:srcRect l="-989" t="52228" r="830"/>
          <a:stretch/>
        </p:blipFill>
        <p:spPr>
          <a:xfrm>
            <a:off x="68805" y="851323"/>
            <a:ext cx="8798061" cy="2396776"/>
          </a:xfrm>
          <a:prstGeom prst="rect">
            <a:avLst/>
          </a:prstGeom>
        </p:spPr>
      </p:pic>
    </p:spTree>
    <p:extLst>
      <p:ext uri="{BB962C8B-B14F-4D97-AF65-F5344CB8AC3E}">
        <p14:creationId xmlns:p14="http://schemas.microsoft.com/office/powerpoint/2010/main" val="332093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38751-980E-8B48-BBF4-A176728E567B}"/>
              </a:ext>
            </a:extLst>
          </p:cNvPr>
          <p:cNvSpPr>
            <a:spLocks noGrp="1"/>
          </p:cNvSpPr>
          <p:nvPr>
            <p:ph type="title"/>
          </p:nvPr>
        </p:nvSpPr>
        <p:spPr>
          <a:xfrm>
            <a:off x="117226" y="-124462"/>
            <a:ext cx="8514155" cy="1141619"/>
          </a:xfrm>
        </p:spPr>
        <p:txBody>
          <a:bodyPr/>
          <a:lstStyle/>
          <a:p>
            <a:r>
              <a:rPr lang="en-US" dirty="0"/>
              <a:t>Charge Restoration Process</a:t>
            </a:r>
          </a:p>
        </p:txBody>
      </p:sp>
      <p:sp>
        <p:nvSpPr>
          <p:cNvPr id="16" name="Rectangle 15">
            <a:extLst>
              <a:ext uri="{FF2B5EF4-FFF2-40B4-BE49-F238E27FC236}">
                <a16:creationId xmlns:a16="http://schemas.microsoft.com/office/drawing/2014/main" id="{2706309A-9757-2A43-8E54-3B75863429DA}"/>
              </a:ext>
            </a:extLst>
          </p:cNvPr>
          <p:cNvSpPr/>
          <p:nvPr/>
        </p:nvSpPr>
        <p:spPr>
          <a:xfrm>
            <a:off x="5731615" y="4696759"/>
            <a:ext cx="1368425" cy="967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C8C6841-DD62-C142-BBCE-A631AF3768F1}"/>
              </a:ext>
            </a:extLst>
          </p:cNvPr>
          <p:cNvGrpSpPr/>
          <p:nvPr/>
        </p:nvGrpSpPr>
        <p:grpSpPr>
          <a:xfrm>
            <a:off x="293723" y="4523674"/>
            <a:ext cx="8556554" cy="1313868"/>
            <a:chOff x="1643281" y="4277223"/>
            <a:chExt cx="6864225" cy="1467717"/>
          </a:xfrm>
        </p:grpSpPr>
        <p:sp>
          <p:nvSpPr>
            <p:cNvPr id="13" name="Rounded Rectangle 12">
              <a:extLst>
                <a:ext uri="{FF2B5EF4-FFF2-40B4-BE49-F238E27FC236}">
                  <a16:creationId xmlns:a16="http://schemas.microsoft.com/office/drawing/2014/main" id="{323BB114-9F14-204A-AA7C-FB6CBA4E25CB}"/>
                </a:ext>
              </a:extLst>
            </p:cNvPr>
            <p:cNvSpPr/>
            <p:nvPr/>
          </p:nvSpPr>
          <p:spPr>
            <a:xfrm>
              <a:off x="1643281" y="4277223"/>
              <a:ext cx="6864225" cy="1467717"/>
            </a:xfrm>
            <a:prstGeom prst="roundRect">
              <a:avLst>
                <a:gd name="adj" fmla="val 7357"/>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chemeClr val="tx1"/>
                </a:solidFill>
              </a:endParaRPr>
            </a:p>
          </p:txBody>
        </p:sp>
        <p:sp>
          <p:nvSpPr>
            <p:cNvPr id="15" name="Round Same Side Corner Rectangle 14">
              <a:extLst>
                <a:ext uri="{FF2B5EF4-FFF2-40B4-BE49-F238E27FC236}">
                  <a16:creationId xmlns:a16="http://schemas.microsoft.com/office/drawing/2014/main" id="{962677A4-5BDF-6B42-9832-B5639B9B3DD3}"/>
                </a:ext>
              </a:extLst>
            </p:cNvPr>
            <p:cNvSpPr/>
            <p:nvPr/>
          </p:nvSpPr>
          <p:spPr>
            <a:xfrm>
              <a:off x="1643281" y="4277223"/>
              <a:ext cx="6864225" cy="369905"/>
            </a:xfrm>
            <a:prstGeom prst="round2SameRect">
              <a:avLst>
                <a:gd name="adj1" fmla="val 33688"/>
                <a:gd name="adj2" fmla="val 0"/>
              </a:avLst>
            </a:prstGeom>
            <a:solidFill>
              <a:srgbClr val="2D458A"/>
            </a:solid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algn="ctr"/>
              <a:r>
                <a:rPr lang="en-US" sz="1400" b="1" dirty="0">
                  <a:latin typeface="Cambria" panose="02040503050406030204" pitchFamily="18" charset="0"/>
                </a:rPr>
                <a:t>OBSERVATION 10</a:t>
              </a:r>
            </a:p>
          </p:txBody>
        </p:sp>
        <p:sp>
          <p:nvSpPr>
            <p:cNvPr id="17" name="TextBox 16">
              <a:extLst>
                <a:ext uri="{FF2B5EF4-FFF2-40B4-BE49-F238E27FC236}">
                  <a16:creationId xmlns:a16="http://schemas.microsoft.com/office/drawing/2014/main" id="{032CC7E0-9E53-5448-9CA5-3060D6EF86F3}"/>
                </a:ext>
              </a:extLst>
            </p:cNvPr>
            <p:cNvSpPr txBox="1"/>
            <p:nvPr/>
          </p:nvSpPr>
          <p:spPr>
            <a:xfrm>
              <a:off x="1643281" y="4731882"/>
              <a:ext cx="6864225" cy="928304"/>
            </a:xfrm>
            <a:prstGeom prst="rect">
              <a:avLst/>
            </a:prstGeom>
            <a:noFill/>
          </p:spPr>
          <p:txBody>
            <a:bodyPr wrap="square" lIns="180000" rtlCol="0">
              <a:spAutoFit/>
            </a:bodyPr>
            <a:lstStyle/>
            <a:p>
              <a:pPr algn="ctr"/>
              <a:r>
                <a:rPr lang="en-US" sz="2400" dirty="0">
                  <a:latin typeface="Cambria"/>
                  <a:ea typeface="Cambria"/>
                </a:rPr>
                <a:t>A DRAM cell’s capacitor voltage </a:t>
              </a:r>
              <a:r>
                <a:rPr lang="en-US" sz="2400" b="1" dirty="0">
                  <a:solidFill>
                    <a:schemeClr val="accent5">
                      <a:lumMod val="75000"/>
                    </a:schemeClr>
                  </a:solidFill>
                  <a:latin typeface="Cambria"/>
                  <a:ea typeface="Cambria"/>
                </a:rPr>
                <a:t>can</a:t>
              </a:r>
              <a:r>
                <a:rPr lang="en-US" sz="2400" dirty="0">
                  <a:latin typeface="Cambria"/>
                  <a:ea typeface="Cambria"/>
                </a:rPr>
                <a:t> </a:t>
              </a:r>
              <a:r>
                <a:rPr lang="en-US" sz="2400" b="1" dirty="0">
                  <a:solidFill>
                    <a:schemeClr val="accent5">
                      <a:lumMod val="75000"/>
                    </a:schemeClr>
                  </a:solidFill>
                  <a:latin typeface="Cambria"/>
                  <a:ea typeface="Cambria"/>
                </a:rPr>
                <a:t>saturate</a:t>
              </a:r>
              <a:r>
                <a:rPr lang="en-US" sz="2400" b="1" dirty="0">
                  <a:solidFill>
                    <a:srgbClr val="00B050"/>
                  </a:solidFill>
                  <a:latin typeface="Cambria"/>
                  <a:ea typeface="Cambria"/>
                </a:rPr>
                <a:t> </a:t>
              </a:r>
              <a:br>
                <a:rPr lang="en-US" sz="2400" b="1" dirty="0">
                  <a:solidFill>
                    <a:srgbClr val="00B050"/>
                  </a:solidFill>
                  <a:latin typeface="Cambria"/>
                  <a:ea typeface="Cambria"/>
                </a:rPr>
              </a:br>
              <a:r>
                <a:rPr lang="en-US" sz="2400" dirty="0">
                  <a:latin typeface="Cambria"/>
                  <a:ea typeface="Cambria"/>
                </a:rPr>
                <a:t>at a</a:t>
              </a:r>
              <a:r>
                <a:rPr lang="en-US" sz="2400" b="1" dirty="0">
                  <a:solidFill>
                    <a:srgbClr val="00B050"/>
                  </a:solidFill>
                  <a:latin typeface="Cambria"/>
                  <a:ea typeface="Cambria"/>
                </a:rPr>
                <a:t> </a:t>
              </a:r>
              <a:r>
                <a:rPr lang="en-US" sz="2400" b="1" dirty="0">
                  <a:solidFill>
                    <a:srgbClr val="C00000"/>
                  </a:solidFill>
                  <a:latin typeface="Cambria"/>
                  <a:ea typeface="Cambria"/>
                </a:rPr>
                <a:t>lower voltage </a:t>
              </a:r>
              <a:r>
                <a:rPr lang="en-US" sz="2400" dirty="0">
                  <a:latin typeface="Cambria"/>
                  <a:ea typeface="Cambria"/>
                </a:rPr>
                <a:t>level</a:t>
              </a:r>
              <a:r>
                <a:rPr lang="en-US" sz="2400" b="1" dirty="0">
                  <a:solidFill>
                    <a:srgbClr val="00B050"/>
                  </a:solidFill>
                  <a:latin typeface="Cambria"/>
                  <a:ea typeface="Cambria"/>
                </a:rPr>
                <a:t> </a:t>
              </a:r>
              <a:r>
                <a:rPr lang="en-US" sz="2400" b="1" dirty="0">
                  <a:latin typeface="Cambria"/>
                  <a:ea typeface="Cambria"/>
                </a:rPr>
                <a:t>when </a:t>
              </a:r>
              <a:r>
                <a:rPr lang="en-US" sz="2400" b="1" dirty="0" err="1">
                  <a:latin typeface="Cambria"/>
                  <a:ea typeface="Cambria"/>
                </a:rPr>
                <a:t>wordline</a:t>
              </a:r>
              <a:r>
                <a:rPr lang="en-US" sz="2400" b="1" dirty="0">
                  <a:latin typeface="Cambria"/>
                  <a:ea typeface="Cambria"/>
                </a:rPr>
                <a:t> voltage is reduced </a:t>
              </a:r>
            </a:p>
          </p:txBody>
        </p:sp>
      </p:grpSp>
      <p:pic>
        <p:nvPicPr>
          <p:cNvPr id="21" name="Picture 20">
            <a:extLst>
              <a:ext uri="{FF2B5EF4-FFF2-40B4-BE49-F238E27FC236}">
                <a16:creationId xmlns:a16="http://schemas.microsoft.com/office/drawing/2014/main" id="{6538300A-3834-4C95-A40A-371B14FE0003}"/>
              </a:ext>
            </a:extLst>
          </p:cNvPr>
          <p:cNvPicPr>
            <a:picLocks noChangeAspect="1"/>
          </p:cNvPicPr>
          <p:nvPr/>
        </p:nvPicPr>
        <p:blipFill rotWithShape="1">
          <a:blip r:embed="rId3">
            <a:extLst>
              <a:ext uri="{28A0092B-C50C-407E-A947-70E740481C1C}">
                <a14:useLocalDpi xmlns:a14="http://schemas.microsoft.com/office/drawing/2010/main" val="0"/>
              </a:ext>
            </a:extLst>
          </a:blip>
          <a:srcRect b="50574"/>
          <a:stretch/>
        </p:blipFill>
        <p:spPr>
          <a:xfrm>
            <a:off x="265501" y="865871"/>
            <a:ext cx="8678372" cy="2275363"/>
          </a:xfrm>
          <a:prstGeom prst="rect">
            <a:avLst/>
          </a:prstGeom>
          <a:ln w="28575">
            <a:solidFill>
              <a:schemeClr val="bg1"/>
            </a:solidFill>
          </a:ln>
        </p:spPr>
      </p:pic>
      <p:sp>
        <p:nvSpPr>
          <p:cNvPr id="3" name="Rectangle 2">
            <a:extLst>
              <a:ext uri="{FF2B5EF4-FFF2-40B4-BE49-F238E27FC236}">
                <a16:creationId xmlns:a16="http://schemas.microsoft.com/office/drawing/2014/main" id="{719BDD14-1033-55B5-5AEA-6F19A54029DB}"/>
              </a:ext>
            </a:extLst>
          </p:cNvPr>
          <p:cNvSpPr/>
          <p:nvPr/>
        </p:nvSpPr>
        <p:spPr>
          <a:xfrm>
            <a:off x="856648" y="866274"/>
            <a:ext cx="308009" cy="3339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758A74CB-E609-334A-763E-9C3906E0C6CF}"/>
              </a:ext>
            </a:extLst>
          </p:cNvPr>
          <p:cNvCxnSpPr/>
          <p:nvPr/>
        </p:nvCxnSpPr>
        <p:spPr>
          <a:xfrm>
            <a:off x="4273617" y="1422261"/>
            <a:ext cx="0" cy="2947608"/>
          </a:xfrm>
          <a:prstGeom prst="straightConnector1">
            <a:avLst/>
          </a:prstGeom>
          <a:ln w="57150">
            <a:solidFill>
              <a:srgbClr val="F68D45"/>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E0DF5BF-2BD6-B58A-31BE-8F51284FC3B9}"/>
              </a:ext>
            </a:extLst>
          </p:cNvPr>
          <p:cNvCxnSpPr>
            <a:cxnSpLocks/>
          </p:cNvCxnSpPr>
          <p:nvPr/>
        </p:nvCxnSpPr>
        <p:spPr>
          <a:xfrm>
            <a:off x="7748337" y="1780674"/>
            <a:ext cx="0" cy="2561594"/>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54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38751-980E-8B48-BBF4-A176728E567B}"/>
              </a:ext>
            </a:extLst>
          </p:cNvPr>
          <p:cNvSpPr>
            <a:spLocks noGrp="1"/>
          </p:cNvSpPr>
          <p:nvPr>
            <p:ph type="title"/>
          </p:nvPr>
        </p:nvSpPr>
        <p:spPr>
          <a:xfrm>
            <a:off x="117226" y="-124462"/>
            <a:ext cx="8514155" cy="1141619"/>
          </a:xfrm>
        </p:spPr>
        <p:txBody>
          <a:bodyPr/>
          <a:lstStyle/>
          <a:p>
            <a:r>
              <a:rPr lang="en-US"/>
              <a:t>Also in the Paper</a:t>
            </a:r>
          </a:p>
        </p:txBody>
      </p:sp>
      <p:sp>
        <p:nvSpPr>
          <p:cNvPr id="16" name="Rectangle 15">
            <a:extLst>
              <a:ext uri="{FF2B5EF4-FFF2-40B4-BE49-F238E27FC236}">
                <a16:creationId xmlns:a16="http://schemas.microsoft.com/office/drawing/2014/main" id="{2706309A-9757-2A43-8E54-3B75863429DA}"/>
              </a:ext>
            </a:extLst>
          </p:cNvPr>
          <p:cNvSpPr/>
          <p:nvPr/>
        </p:nvSpPr>
        <p:spPr>
          <a:xfrm>
            <a:off x="5731615" y="4696759"/>
            <a:ext cx="1368425" cy="967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22CF3C3F-1A28-17C3-76D1-49D874FF5691}"/>
              </a:ext>
            </a:extLst>
          </p:cNvPr>
          <p:cNvGrpSpPr/>
          <p:nvPr/>
        </p:nvGrpSpPr>
        <p:grpSpPr>
          <a:xfrm>
            <a:off x="293723" y="4350590"/>
            <a:ext cx="8556554" cy="1313868"/>
            <a:chOff x="1643281" y="4277223"/>
            <a:chExt cx="6864225" cy="1467717"/>
          </a:xfrm>
        </p:grpSpPr>
        <p:sp>
          <p:nvSpPr>
            <p:cNvPr id="24" name="Rounded Rectangle 23">
              <a:extLst>
                <a:ext uri="{FF2B5EF4-FFF2-40B4-BE49-F238E27FC236}">
                  <a16:creationId xmlns:a16="http://schemas.microsoft.com/office/drawing/2014/main" id="{18767F58-3586-C0EC-3657-1806A5543A78}"/>
                </a:ext>
              </a:extLst>
            </p:cNvPr>
            <p:cNvSpPr/>
            <p:nvPr/>
          </p:nvSpPr>
          <p:spPr>
            <a:xfrm>
              <a:off x="1643281" y="4277223"/>
              <a:ext cx="6864225" cy="1467717"/>
            </a:xfrm>
            <a:prstGeom prst="roundRect">
              <a:avLst>
                <a:gd name="adj" fmla="val 7357"/>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chemeClr val="tx1"/>
                </a:solidFill>
              </a:endParaRPr>
            </a:p>
          </p:txBody>
        </p:sp>
        <p:sp>
          <p:nvSpPr>
            <p:cNvPr id="28" name="Round Same Side Corner Rectangle 27">
              <a:extLst>
                <a:ext uri="{FF2B5EF4-FFF2-40B4-BE49-F238E27FC236}">
                  <a16:creationId xmlns:a16="http://schemas.microsoft.com/office/drawing/2014/main" id="{9C6597D9-BB51-67E5-717B-DF0D33D75B99}"/>
                </a:ext>
              </a:extLst>
            </p:cNvPr>
            <p:cNvSpPr/>
            <p:nvPr/>
          </p:nvSpPr>
          <p:spPr>
            <a:xfrm>
              <a:off x="1643281" y="4277223"/>
              <a:ext cx="6864225" cy="369905"/>
            </a:xfrm>
            <a:prstGeom prst="round2SameRect">
              <a:avLst>
                <a:gd name="adj1" fmla="val 33688"/>
                <a:gd name="adj2" fmla="val 0"/>
              </a:avLst>
            </a:prstGeom>
            <a:solidFill>
              <a:srgbClr val="2D458A"/>
            </a:solid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algn="ctr"/>
              <a:r>
                <a:rPr lang="en-US" sz="1400" b="1" dirty="0">
                  <a:latin typeface="Cambria" panose="02040503050406030204" pitchFamily="18" charset="0"/>
                </a:rPr>
                <a:t>OBSERVATION 11</a:t>
              </a:r>
            </a:p>
          </p:txBody>
        </p:sp>
        <p:sp>
          <p:nvSpPr>
            <p:cNvPr id="29" name="TextBox 28">
              <a:extLst>
                <a:ext uri="{FF2B5EF4-FFF2-40B4-BE49-F238E27FC236}">
                  <a16:creationId xmlns:a16="http://schemas.microsoft.com/office/drawing/2014/main" id="{BCFAA474-7074-EC71-F429-F6988BC163DB}"/>
                </a:ext>
              </a:extLst>
            </p:cNvPr>
            <p:cNvSpPr txBox="1"/>
            <p:nvPr/>
          </p:nvSpPr>
          <p:spPr>
            <a:xfrm>
              <a:off x="1643281" y="4731882"/>
              <a:ext cx="6864225" cy="928303"/>
            </a:xfrm>
            <a:prstGeom prst="rect">
              <a:avLst/>
            </a:prstGeom>
            <a:noFill/>
          </p:spPr>
          <p:txBody>
            <a:bodyPr wrap="square" lIns="180000" rtlCol="0">
              <a:spAutoFit/>
            </a:bodyPr>
            <a:lstStyle/>
            <a:p>
              <a:pPr algn="ctr"/>
              <a:r>
                <a:rPr lang="en-US" sz="2400" dirty="0">
                  <a:latin typeface="Cambria"/>
                  <a:ea typeface="Cambria"/>
                </a:rPr>
                <a:t>A DRAM cell’s </a:t>
              </a:r>
              <a:r>
                <a:rPr lang="en-US" sz="2400" b="1" dirty="0">
                  <a:latin typeface="Cambria"/>
                  <a:ea typeface="Cambria"/>
                </a:rPr>
                <a:t>charge restoration latency </a:t>
              </a:r>
              <a:r>
                <a:rPr lang="en-US" sz="2400" dirty="0">
                  <a:latin typeface="Cambria"/>
                  <a:ea typeface="Cambria"/>
                </a:rPr>
                <a:t>(</a:t>
              </a:r>
              <a:r>
                <a:rPr lang="en-US" sz="2400" dirty="0" err="1">
                  <a:latin typeface="Cambria"/>
                  <a:ea typeface="Cambria"/>
                </a:rPr>
                <a:t>t</a:t>
              </a:r>
              <a:r>
                <a:rPr lang="en-US" sz="2400" baseline="-25000" dirty="0" err="1">
                  <a:latin typeface="Cambria"/>
                  <a:ea typeface="Cambria"/>
                </a:rPr>
                <a:t>RAS</a:t>
              </a:r>
              <a:r>
                <a:rPr lang="en-US" baseline="-25000" dirty="0" err="1">
                  <a:latin typeface="Cambria"/>
                  <a:ea typeface="Cambria"/>
                </a:rPr>
                <a:t>min</a:t>
              </a:r>
              <a:r>
                <a:rPr lang="en-US" sz="2400" dirty="0">
                  <a:latin typeface="Cambria"/>
                  <a:ea typeface="Cambria"/>
                </a:rPr>
                <a:t>) </a:t>
              </a:r>
              <a:br>
                <a:rPr lang="en-US" sz="2400" dirty="0">
                  <a:latin typeface="Cambria"/>
                  <a:ea typeface="Cambria"/>
                </a:rPr>
              </a:br>
              <a:r>
                <a:rPr lang="en-US" sz="2400" b="1" dirty="0">
                  <a:solidFill>
                    <a:srgbClr val="C00000"/>
                  </a:solidFill>
                  <a:latin typeface="Cambria"/>
                  <a:ea typeface="Cambria"/>
                </a:rPr>
                <a:t>can</a:t>
              </a:r>
              <a:r>
                <a:rPr lang="en-US" sz="2400" dirty="0">
                  <a:latin typeface="Cambria"/>
                  <a:ea typeface="Cambria"/>
                </a:rPr>
                <a:t> </a:t>
              </a:r>
              <a:r>
                <a:rPr lang="en-US" sz="2400" b="1" dirty="0">
                  <a:solidFill>
                    <a:srgbClr val="C00000"/>
                  </a:solidFill>
                  <a:latin typeface="Cambria"/>
                  <a:ea typeface="Cambria"/>
                </a:rPr>
                <a:t>increase</a:t>
              </a:r>
              <a:r>
                <a:rPr lang="en-US" sz="2400" dirty="0">
                  <a:latin typeface="Cambria"/>
                  <a:ea typeface="Cambria"/>
                </a:rPr>
                <a:t> with </a:t>
              </a:r>
              <a:r>
                <a:rPr lang="en-US" sz="2400" b="1" dirty="0">
                  <a:solidFill>
                    <a:srgbClr val="00B050"/>
                  </a:solidFill>
                  <a:latin typeface="Cambria"/>
                  <a:ea typeface="Cambria"/>
                </a:rPr>
                <a:t>reduced </a:t>
              </a:r>
              <a:r>
                <a:rPr lang="en-US" sz="2400" b="1" dirty="0" err="1">
                  <a:solidFill>
                    <a:srgbClr val="00B050"/>
                  </a:solidFill>
                  <a:latin typeface="Cambria"/>
                  <a:ea typeface="Cambria"/>
                </a:rPr>
                <a:t>wordline</a:t>
              </a:r>
              <a:r>
                <a:rPr lang="en-US" sz="2400" b="1" dirty="0">
                  <a:solidFill>
                    <a:srgbClr val="00B050"/>
                  </a:solidFill>
                  <a:latin typeface="Cambria"/>
                  <a:ea typeface="Cambria"/>
                </a:rPr>
                <a:t> voltage</a:t>
              </a:r>
            </a:p>
          </p:txBody>
        </p:sp>
      </p:grpSp>
      <p:pic>
        <p:nvPicPr>
          <p:cNvPr id="22" name="Picture 21">
            <a:extLst>
              <a:ext uri="{FF2B5EF4-FFF2-40B4-BE49-F238E27FC236}">
                <a16:creationId xmlns:a16="http://schemas.microsoft.com/office/drawing/2014/main" id="{8218F6D3-F4AE-04BD-332D-2C7E6F442DB0}"/>
              </a:ext>
            </a:extLst>
          </p:cNvPr>
          <p:cNvPicPr>
            <a:picLocks noChangeAspect="1"/>
          </p:cNvPicPr>
          <p:nvPr/>
        </p:nvPicPr>
        <p:blipFill rotWithShape="1">
          <a:blip r:embed="rId3">
            <a:extLst>
              <a:ext uri="{28A0092B-C50C-407E-A947-70E740481C1C}">
                <a14:useLocalDpi xmlns:a14="http://schemas.microsoft.com/office/drawing/2010/main" val="0"/>
              </a:ext>
            </a:extLst>
          </a:blip>
          <a:srcRect t="48859" b="1714"/>
          <a:stretch/>
        </p:blipFill>
        <p:spPr>
          <a:xfrm>
            <a:off x="275206" y="778822"/>
            <a:ext cx="8593588" cy="2253135"/>
          </a:xfrm>
          <a:prstGeom prst="rect">
            <a:avLst/>
          </a:prstGeom>
          <a:ln w="28575">
            <a:noFill/>
          </a:ln>
        </p:spPr>
      </p:pic>
      <p:cxnSp>
        <p:nvCxnSpPr>
          <p:cNvPr id="4" name="Straight Arrow Connector 3">
            <a:extLst>
              <a:ext uri="{FF2B5EF4-FFF2-40B4-BE49-F238E27FC236}">
                <a16:creationId xmlns:a16="http://schemas.microsoft.com/office/drawing/2014/main" id="{C76DB145-EB72-E4A4-63EE-1D7FFD5FEEBC}"/>
              </a:ext>
            </a:extLst>
          </p:cNvPr>
          <p:cNvCxnSpPr/>
          <p:nvPr/>
        </p:nvCxnSpPr>
        <p:spPr>
          <a:xfrm>
            <a:off x="2261937" y="2560320"/>
            <a:ext cx="0" cy="1703672"/>
          </a:xfrm>
          <a:prstGeom prst="straightConnector1">
            <a:avLst/>
          </a:prstGeom>
          <a:ln w="57150">
            <a:solidFill>
              <a:srgbClr val="F68D45"/>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7A8474F-292D-704A-7D9D-CEAC8847E776}"/>
              </a:ext>
            </a:extLst>
          </p:cNvPr>
          <p:cNvCxnSpPr/>
          <p:nvPr/>
        </p:nvCxnSpPr>
        <p:spPr>
          <a:xfrm>
            <a:off x="7794859" y="2560320"/>
            <a:ext cx="0" cy="1703672"/>
          </a:xfrm>
          <a:prstGeom prst="straightConnector1">
            <a:avLst/>
          </a:prstGeom>
          <a:ln w="57150">
            <a:solidFill>
              <a:srgbClr val="2F559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31957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38751-980E-8B48-BBF4-A176728E567B}"/>
              </a:ext>
            </a:extLst>
          </p:cNvPr>
          <p:cNvSpPr>
            <a:spLocks noGrp="1"/>
          </p:cNvSpPr>
          <p:nvPr>
            <p:ph type="title"/>
          </p:nvPr>
        </p:nvSpPr>
        <p:spPr>
          <a:xfrm>
            <a:off x="117227" y="-124462"/>
            <a:ext cx="6915118" cy="1141619"/>
          </a:xfrm>
        </p:spPr>
        <p:txBody>
          <a:bodyPr/>
          <a:lstStyle/>
          <a:p>
            <a:r>
              <a:rPr lang="en-US" dirty="0"/>
              <a:t>DRAM Chips Tested</a:t>
            </a:r>
          </a:p>
        </p:txBody>
      </p:sp>
      <p:pic>
        <p:nvPicPr>
          <p:cNvPr id="14" name="Picture 13">
            <a:extLst>
              <a:ext uri="{FF2B5EF4-FFF2-40B4-BE49-F238E27FC236}">
                <a16:creationId xmlns:a16="http://schemas.microsoft.com/office/drawing/2014/main" id="{49D75CF4-E04B-364C-32BB-92BE9F227D4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2874" y="704661"/>
            <a:ext cx="8218251" cy="5636878"/>
          </a:xfrm>
          <a:prstGeom prst="rect">
            <a:avLst/>
          </a:prstGeom>
          <a:ln w="38100">
            <a:noFill/>
          </a:ln>
        </p:spPr>
      </p:pic>
    </p:spTree>
    <p:extLst>
      <p:ext uri="{BB962C8B-B14F-4D97-AF65-F5344CB8AC3E}">
        <p14:creationId xmlns:p14="http://schemas.microsoft.com/office/powerpoint/2010/main" val="23077626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EC2BDE-F65B-D1F2-DE50-E5456BF12A61}"/>
              </a:ext>
            </a:extLst>
          </p:cNvPr>
          <p:cNvPicPr>
            <a:picLocks noChangeAspect="1"/>
          </p:cNvPicPr>
          <p:nvPr/>
        </p:nvPicPr>
        <p:blipFill>
          <a:blip r:embed="rId2"/>
          <a:stretch>
            <a:fillRect/>
          </a:stretch>
        </p:blipFill>
        <p:spPr>
          <a:xfrm>
            <a:off x="4186989" y="223263"/>
            <a:ext cx="4846309" cy="6061992"/>
          </a:xfrm>
          <a:prstGeom prst="rect">
            <a:avLst/>
          </a:prstGeom>
          <a:ln w="38100">
            <a:noFill/>
          </a:ln>
        </p:spPr>
      </p:pic>
      <p:sp>
        <p:nvSpPr>
          <p:cNvPr id="7" name="Title 1">
            <a:extLst>
              <a:ext uri="{FF2B5EF4-FFF2-40B4-BE49-F238E27FC236}">
                <a16:creationId xmlns:a16="http://schemas.microsoft.com/office/drawing/2014/main" id="{9175E83D-A9DA-ABDE-F844-D4981CE1CBAB}"/>
              </a:ext>
            </a:extLst>
          </p:cNvPr>
          <p:cNvSpPr>
            <a:spLocks noGrp="1"/>
          </p:cNvSpPr>
          <p:nvPr>
            <p:ph type="title"/>
          </p:nvPr>
        </p:nvSpPr>
        <p:spPr>
          <a:xfrm>
            <a:off x="117227" y="-124462"/>
            <a:ext cx="6915118" cy="1141619"/>
          </a:xfrm>
        </p:spPr>
        <p:txBody>
          <a:bodyPr/>
          <a:lstStyle/>
          <a:p>
            <a:r>
              <a:rPr lang="en-US" dirty="0"/>
              <a:t>RowHammer Test</a:t>
            </a:r>
          </a:p>
        </p:txBody>
      </p:sp>
    </p:spTree>
    <p:extLst>
      <p:ext uri="{BB962C8B-B14F-4D97-AF65-F5344CB8AC3E}">
        <p14:creationId xmlns:p14="http://schemas.microsoft.com/office/powerpoint/2010/main" val="7894661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18AAD4-9516-FAFC-F2F2-3327B52E2B93}"/>
              </a:ext>
            </a:extLst>
          </p:cNvPr>
          <p:cNvPicPr>
            <a:picLocks noChangeAspect="1"/>
          </p:cNvPicPr>
          <p:nvPr/>
        </p:nvPicPr>
        <p:blipFill>
          <a:blip r:embed="rId2"/>
          <a:stretch>
            <a:fillRect/>
          </a:stretch>
        </p:blipFill>
        <p:spPr>
          <a:xfrm>
            <a:off x="212240" y="777108"/>
            <a:ext cx="4109965" cy="3690580"/>
          </a:xfrm>
          <a:prstGeom prst="rect">
            <a:avLst/>
          </a:prstGeom>
          <a:ln w="38100">
            <a:solidFill>
              <a:schemeClr val="tx1"/>
            </a:solidFill>
          </a:ln>
        </p:spPr>
      </p:pic>
      <p:pic>
        <p:nvPicPr>
          <p:cNvPr id="5" name="Picture 4">
            <a:extLst>
              <a:ext uri="{FF2B5EF4-FFF2-40B4-BE49-F238E27FC236}">
                <a16:creationId xmlns:a16="http://schemas.microsoft.com/office/drawing/2014/main" id="{74D7C942-BDE4-BEC9-179C-EAB122FDCE5E}"/>
              </a:ext>
            </a:extLst>
          </p:cNvPr>
          <p:cNvPicPr>
            <a:picLocks noChangeAspect="1"/>
          </p:cNvPicPr>
          <p:nvPr/>
        </p:nvPicPr>
        <p:blipFill>
          <a:blip r:embed="rId3"/>
          <a:stretch>
            <a:fillRect/>
          </a:stretch>
        </p:blipFill>
        <p:spPr>
          <a:xfrm>
            <a:off x="4821795" y="777108"/>
            <a:ext cx="4109965" cy="2786895"/>
          </a:xfrm>
          <a:prstGeom prst="rect">
            <a:avLst/>
          </a:prstGeom>
          <a:ln w="38100">
            <a:solidFill>
              <a:schemeClr val="tx1"/>
            </a:solidFill>
          </a:ln>
        </p:spPr>
      </p:pic>
      <p:sp>
        <p:nvSpPr>
          <p:cNvPr id="6" name="Title 1">
            <a:extLst>
              <a:ext uri="{FF2B5EF4-FFF2-40B4-BE49-F238E27FC236}">
                <a16:creationId xmlns:a16="http://schemas.microsoft.com/office/drawing/2014/main" id="{FE12CBC3-F3DB-5A36-4350-15D672ACBEC8}"/>
              </a:ext>
            </a:extLst>
          </p:cNvPr>
          <p:cNvSpPr>
            <a:spLocks noGrp="1"/>
          </p:cNvSpPr>
          <p:nvPr>
            <p:ph type="title"/>
          </p:nvPr>
        </p:nvSpPr>
        <p:spPr>
          <a:xfrm>
            <a:off x="117226" y="-124462"/>
            <a:ext cx="9026773" cy="1141619"/>
          </a:xfrm>
        </p:spPr>
        <p:txBody>
          <a:bodyPr/>
          <a:lstStyle/>
          <a:p>
            <a:r>
              <a:rPr lang="en-US" dirty="0"/>
              <a:t>Row Activation and Refresh Rate Tests</a:t>
            </a:r>
          </a:p>
        </p:txBody>
      </p:sp>
    </p:spTree>
    <p:extLst>
      <p:ext uri="{BB962C8B-B14F-4D97-AF65-F5344CB8AC3E}">
        <p14:creationId xmlns:p14="http://schemas.microsoft.com/office/powerpoint/2010/main" val="4058538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Executive Summary</a:t>
            </a:r>
            <a:endParaRPr lang="en-US" b="1"/>
          </a:p>
        </p:txBody>
      </p:sp>
      <p:sp>
        <p:nvSpPr>
          <p:cNvPr id="3" name="Content Placeholder 2"/>
          <p:cNvSpPr>
            <a:spLocks noGrp="1"/>
          </p:cNvSpPr>
          <p:nvPr>
            <p:ph idx="1"/>
          </p:nvPr>
        </p:nvSpPr>
        <p:spPr>
          <a:xfrm>
            <a:off x="-9737" y="770467"/>
            <a:ext cx="9253747" cy="5773207"/>
          </a:xfrm>
        </p:spPr>
        <p:txBody>
          <a:bodyPr lIns="91440" tIns="45720" rIns="91440" bIns="45720" anchor="t">
            <a:normAutofit lnSpcReduction="10000"/>
          </a:bodyPr>
          <a:lstStyle/>
          <a:p>
            <a:pPr marL="0" indent="0">
              <a:lnSpc>
                <a:spcPct val="100000"/>
              </a:lnSpc>
              <a:spcBef>
                <a:spcPts val="0"/>
              </a:spcBef>
              <a:buNone/>
            </a:pPr>
            <a:r>
              <a:rPr lang="en-US" sz="1800" b="1" u="sng" dirty="0">
                <a:solidFill>
                  <a:srgbClr val="C55911"/>
                </a:solidFill>
              </a:rPr>
              <a:t>Motivation</a:t>
            </a:r>
            <a:r>
              <a:rPr lang="en-US" sz="1800" b="1" dirty="0">
                <a:solidFill>
                  <a:srgbClr val="BD5511"/>
                </a:solidFill>
              </a:rPr>
              <a:t>:</a:t>
            </a:r>
            <a:r>
              <a:rPr lang="en-US" sz="1800" dirty="0">
                <a:solidFill>
                  <a:srgbClr val="BD5511"/>
                </a:solidFill>
              </a:rPr>
              <a:t> </a:t>
            </a:r>
          </a:p>
          <a:p>
            <a:pPr marL="404813" lvl="1" indent="-176213">
              <a:lnSpc>
                <a:spcPct val="100000"/>
              </a:lnSpc>
              <a:spcBef>
                <a:spcPts val="600"/>
              </a:spcBef>
              <a:buFont typeface="Arial" panose="020B0604020202020204" pitchFamily="34" charset="0"/>
              <a:buChar char="•"/>
            </a:pPr>
            <a:r>
              <a:rPr lang="en-US" sz="1600" dirty="0">
                <a:solidFill>
                  <a:srgbClr val="BD5511"/>
                </a:solidFill>
              </a:rPr>
              <a:t>Repeatedly </a:t>
            </a:r>
            <a:r>
              <a:rPr lang="en-US" sz="1600" b="1" dirty="0">
                <a:solidFill>
                  <a:srgbClr val="BD5511"/>
                </a:solidFill>
              </a:rPr>
              <a:t>toggling a DRAM row’s </a:t>
            </a:r>
            <a:r>
              <a:rPr lang="en-US" sz="1600" b="1" dirty="0" err="1">
                <a:solidFill>
                  <a:srgbClr val="BD5511"/>
                </a:solidFill>
              </a:rPr>
              <a:t>wordline</a:t>
            </a:r>
            <a:r>
              <a:rPr lang="en-US" sz="1600" b="1" dirty="0">
                <a:solidFill>
                  <a:srgbClr val="BD5511"/>
                </a:solidFill>
              </a:rPr>
              <a:t> voltage </a:t>
            </a:r>
            <a:r>
              <a:rPr lang="en-US" sz="1600" dirty="0">
                <a:solidFill>
                  <a:srgbClr val="BD5511"/>
                </a:solidFill>
              </a:rPr>
              <a:t>causes bit flips in nearby rows </a:t>
            </a:r>
          </a:p>
          <a:p>
            <a:pPr marL="404813" lvl="1" indent="-176213">
              <a:lnSpc>
                <a:spcPct val="100000"/>
              </a:lnSpc>
              <a:spcBef>
                <a:spcPts val="600"/>
              </a:spcBef>
              <a:buFont typeface="Arial" panose="020B0604020202020204" pitchFamily="34" charset="0"/>
              <a:buChar char="•"/>
            </a:pPr>
            <a:r>
              <a:rPr lang="en-US" sz="1600" dirty="0">
                <a:solidFill>
                  <a:srgbClr val="BD5511"/>
                </a:solidFill>
              </a:rPr>
              <a:t>This vulnerability, </a:t>
            </a:r>
            <a:r>
              <a:rPr lang="en-US" sz="1600" b="1" dirty="0">
                <a:solidFill>
                  <a:srgbClr val="BD5511"/>
                </a:solidFill>
              </a:rPr>
              <a:t>RowHammer</a:t>
            </a:r>
            <a:r>
              <a:rPr lang="en-US" sz="1600" dirty="0">
                <a:solidFill>
                  <a:srgbClr val="BD5511"/>
                </a:solidFill>
              </a:rPr>
              <a:t>, </a:t>
            </a:r>
            <a:r>
              <a:rPr lang="en-US" sz="1600" b="1" dirty="0">
                <a:solidFill>
                  <a:srgbClr val="BD5511"/>
                </a:solidFill>
              </a:rPr>
              <a:t>worsens in denser DRAM chips</a:t>
            </a:r>
          </a:p>
          <a:p>
            <a:pPr marL="404813" lvl="1" indent="-176213">
              <a:lnSpc>
                <a:spcPct val="100000"/>
              </a:lnSpc>
              <a:spcBef>
                <a:spcPts val="600"/>
              </a:spcBef>
              <a:spcAft>
                <a:spcPts val="800"/>
              </a:spcAft>
              <a:buFont typeface="Arial" panose="020B0604020202020204" pitchFamily="34" charset="0"/>
              <a:buChar char="•"/>
            </a:pPr>
            <a:r>
              <a:rPr lang="en-US" sz="1600" dirty="0">
                <a:solidFill>
                  <a:srgbClr val="BD5511"/>
                </a:solidFill>
              </a:rPr>
              <a:t>Understanding RowHammer enables designing </a:t>
            </a:r>
            <a:r>
              <a:rPr lang="en-US" sz="1600" b="1" dirty="0">
                <a:solidFill>
                  <a:srgbClr val="BD5511"/>
                </a:solidFill>
              </a:rPr>
              <a:t>effective and efficient solutions</a:t>
            </a:r>
            <a:endParaRPr lang="en-US" sz="1600" dirty="0">
              <a:solidFill>
                <a:srgbClr val="BD5511"/>
              </a:solidFill>
            </a:endParaRPr>
          </a:p>
          <a:p>
            <a:pPr marL="0" indent="0">
              <a:lnSpc>
                <a:spcPct val="100000"/>
              </a:lnSpc>
              <a:spcBef>
                <a:spcPts val="0"/>
              </a:spcBef>
              <a:spcAft>
                <a:spcPts val="800"/>
              </a:spcAft>
              <a:buNone/>
            </a:pPr>
            <a:r>
              <a:rPr lang="en-US" sz="1800" b="1" u="sng" dirty="0">
                <a:solidFill>
                  <a:srgbClr val="C00000"/>
                </a:solidFill>
              </a:rPr>
              <a:t>Problem</a:t>
            </a:r>
            <a:r>
              <a:rPr lang="en-US" sz="1800" b="1" dirty="0">
                <a:solidFill>
                  <a:srgbClr val="C00000"/>
                </a:solidFill>
              </a:rPr>
              <a:t>: No study</a:t>
            </a:r>
            <a:r>
              <a:rPr lang="en-US" sz="1800" dirty="0">
                <a:solidFill>
                  <a:srgbClr val="C00000"/>
                </a:solidFill>
              </a:rPr>
              <a:t> demonstrates how </a:t>
            </a:r>
            <a:r>
              <a:rPr lang="en-US" sz="1800" b="1" dirty="0" err="1">
                <a:solidFill>
                  <a:srgbClr val="C00000"/>
                </a:solidFill>
              </a:rPr>
              <a:t>wordline</a:t>
            </a:r>
            <a:r>
              <a:rPr lang="en-US" sz="1800" b="1" dirty="0">
                <a:solidFill>
                  <a:srgbClr val="C00000"/>
                </a:solidFill>
              </a:rPr>
              <a:t> voltage (VPP) </a:t>
            </a:r>
            <a:r>
              <a:rPr lang="en-US" sz="1800" dirty="0">
                <a:solidFill>
                  <a:srgbClr val="C00000"/>
                </a:solidFill>
              </a:rPr>
              <a:t>affects RowHammer</a:t>
            </a:r>
          </a:p>
          <a:p>
            <a:pPr marL="0" indent="0">
              <a:lnSpc>
                <a:spcPct val="100000"/>
              </a:lnSpc>
              <a:spcBef>
                <a:spcPts val="0"/>
              </a:spcBef>
              <a:buNone/>
            </a:pPr>
            <a:r>
              <a:rPr lang="en-US" sz="1800" b="1" u="sng" dirty="0">
                <a:solidFill>
                  <a:schemeClr val="accent1">
                    <a:lumMod val="75000"/>
                  </a:schemeClr>
                </a:solidFill>
              </a:rPr>
              <a:t>Goal</a:t>
            </a:r>
            <a:r>
              <a:rPr lang="en-US" sz="1800" b="1" dirty="0">
                <a:solidFill>
                  <a:schemeClr val="accent1">
                    <a:lumMod val="75000"/>
                  </a:schemeClr>
                </a:solidFill>
              </a:rPr>
              <a:t>:</a:t>
            </a:r>
            <a:r>
              <a:rPr lang="en-US" sz="1800" dirty="0">
                <a:solidFill>
                  <a:schemeClr val="accent1">
                    <a:lumMod val="75000"/>
                  </a:schemeClr>
                </a:solidFill>
              </a:rPr>
              <a:t> </a:t>
            </a:r>
            <a:r>
              <a:rPr lang="en-US" sz="1800" dirty="0">
                <a:solidFill>
                  <a:srgbClr val="2E75B6"/>
                </a:solidFill>
              </a:rPr>
              <a:t>Experimentally understand how </a:t>
            </a:r>
            <a:r>
              <a:rPr lang="en-US" sz="1800" b="1" dirty="0">
                <a:solidFill>
                  <a:srgbClr val="2E75B6"/>
                </a:solidFill>
              </a:rPr>
              <a:t>VPP affects RowHammer and</a:t>
            </a:r>
            <a:r>
              <a:rPr lang="en-US" sz="1800" dirty="0">
                <a:solidFill>
                  <a:srgbClr val="2E75B6"/>
                </a:solidFill>
              </a:rPr>
              <a:t> </a:t>
            </a:r>
            <a:r>
              <a:rPr lang="en-US" sz="1800" b="1" dirty="0">
                <a:solidFill>
                  <a:srgbClr val="2E75B6"/>
                </a:solidFill>
              </a:rPr>
              <a:t>DRAM operation </a:t>
            </a:r>
          </a:p>
          <a:p>
            <a:pPr marL="0" indent="0">
              <a:lnSpc>
                <a:spcPct val="100000"/>
              </a:lnSpc>
              <a:spcBef>
                <a:spcPts val="600"/>
              </a:spcBef>
              <a:spcAft>
                <a:spcPts val="800"/>
              </a:spcAft>
              <a:buNone/>
            </a:pPr>
            <a:r>
              <a:rPr lang="en-US" sz="1800" b="1" u="sng" dirty="0">
                <a:solidFill>
                  <a:schemeClr val="accent6">
                    <a:lumMod val="75000"/>
                  </a:schemeClr>
                </a:solidFill>
                <a:latin typeface="Cambria"/>
                <a:ea typeface="Cambria"/>
              </a:rPr>
              <a:t>Experimental study</a:t>
            </a:r>
            <a:r>
              <a:rPr lang="en-US" sz="1800" b="1" dirty="0">
                <a:solidFill>
                  <a:schemeClr val="accent6">
                    <a:lumMod val="75000"/>
                  </a:schemeClr>
                </a:solidFill>
                <a:latin typeface="Cambria"/>
                <a:ea typeface="Cambria"/>
              </a:rPr>
              <a:t>:</a:t>
            </a:r>
            <a:r>
              <a:rPr lang="en-US" sz="1800" dirty="0">
                <a:solidFill>
                  <a:schemeClr val="accent6">
                    <a:lumMod val="75000"/>
                  </a:schemeClr>
                </a:solidFill>
                <a:ea typeface="Cambria"/>
              </a:rPr>
              <a:t> </a:t>
            </a:r>
            <a:r>
              <a:rPr lang="en-US" sz="1800" b="1" dirty="0">
                <a:solidFill>
                  <a:schemeClr val="accent6">
                    <a:lumMod val="75000"/>
                  </a:schemeClr>
                </a:solidFill>
              </a:rPr>
              <a:t>272 DRAM chips </a:t>
            </a:r>
            <a:r>
              <a:rPr lang="en-US" sz="1800" dirty="0">
                <a:solidFill>
                  <a:schemeClr val="accent6">
                    <a:lumMod val="75000"/>
                  </a:schemeClr>
                </a:solidFill>
              </a:rPr>
              <a:t>from </a:t>
            </a:r>
            <a:r>
              <a:rPr lang="en-US" sz="1800" b="1" dirty="0">
                <a:solidFill>
                  <a:schemeClr val="accent6">
                    <a:lumMod val="75000"/>
                  </a:schemeClr>
                </a:solidFill>
              </a:rPr>
              <a:t>three major DRAM manufacturers</a:t>
            </a:r>
          </a:p>
          <a:p>
            <a:pPr marL="0" indent="0">
              <a:lnSpc>
                <a:spcPct val="100000"/>
              </a:lnSpc>
              <a:spcBef>
                <a:spcPts val="600"/>
              </a:spcBef>
              <a:buNone/>
            </a:pPr>
            <a:r>
              <a:rPr lang="en-US" sz="1800" b="1" u="sng" dirty="0">
                <a:solidFill>
                  <a:srgbClr val="7030A0"/>
                </a:solidFill>
              </a:rPr>
              <a:t>VPP’s effect on RowHammer</a:t>
            </a:r>
            <a:r>
              <a:rPr lang="en-US" sz="1800" b="1" dirty="0">
                <a:solidFill>
                  <a:srgbClr val="7030A0"/>
                </a:solidFill>
              </a:rPr>
              <a:t>:</a:t>
            </a:r>
            <a:r>
              <a:rPr lang="en-US" sz="1800" dirty="0">
                <a:solidFill>
                  <a:srgbClr val="7030A0"/>
                </a:solidFill>
              </a:rPr>
              <a:t> </a:t>
            </a:r>
            <a:r>
              <a:rPr lang="en-US" sz="1800" i="1" dirty="0">
                <a:solidFill>
                  <a:srgbClr val="7030A0"/>
                </a:solidFill>
              </a:rPr>
              <a:t>Six observations </a:t>
            </a:r>
            <a:r>
              <a:rPr lang="en-US" sz="1800" dirty="0">
                <a:solidFill>
                  <a:srgbClr val="7030A0"/>
                </a:solidFill>
              </a:rPr>
              <a:t>show that with reduced VPP,</a:t>
            </a:r>
          </a:p>
          <a:p>
            <a:pPr marL="403225" lvl="2" indent="-180975">
              <a:lnSpc>
                <a:spcPct val="100000"/>
              </a:lnSpc>
              <a:spcBef>
                <a:spcPts val="600"/>
              </a:spcBef>
            </a:pPr>
            <a:r>
              <a:rPr lang="en-US" sz="1600" b="1" dirty="0">
                <a:solidFill>
                  <a:srgbClr val="7030A0"/>
                </a:solidFill>
              </a:rPr>
              <a:t>Bit error rate</a:t>
            </a:r>
            <a:r>
              <a:rPr lang="en-US" sz="1600" dirty="0">
                <a:solidFill>
                  <a:srgbClr val="7030A0"/>
                </a:solidFill>
              </a:rPr>
              <a:t> caused by a RowHammer attack reduces by </a:t>
            </a:r>
            <a:r>
              <a:rPr lang="en-US" sz="1600" b="1" dirty="0">
                <a:solidFill>
                  <a:srgbClr val="7030A0"/>
                </a:solidFill>
              </a:rPr>
              <a:t>15.2% (66.9% max)</a:t>
            </a:r>
            <a:endParaRPr lang="en-US" sz="1600" dirty="0">
              <a:solidFill>
                <a:srgbClr val="7030A0"/>
              </a:solidFill>
            </a:endParaRPr>
          </a:p>
          <a:p>
            <a:pPr marL="403225" lvl="2" indent="-180975">
              <a:lnSpc>
                <a:spcPct val="100000"/>
              </a:lnSpc>
              <a:spcBef>
                <a:spcPts val="600"/>
              </a:spcBef>
            </a:pPr>
            <a:r>
              <a:rPr lang="en-US" sz="1600" dirty="0">
                <a:solidFill>
                  <a:srgbClr val="7030A0"/>
                </a:solidFill>
              </a:rPr>
              <a:t>A row needs to be activated </a:t>
            </a:r>
            <a:r>
              <a:rPr lang="en-US" sz="1600" b="1" dirty="0">
                <a:solidFill>
                  <a:srgbClr val="7030A0"/>
                </a:solidFill>
              </a:rPr>
              <a:t>7.4% more times (85.8% max)</a:t>
            </a:r>
            <a:r>
              <a:rPr lang="en-US" sz="1600" dirty="0">
                <a:solidFill>
                  <a:srgbClr val="7030A0"/>
                </a:solidFill>
              </a:rPr>
              <a:t> to induce the first bit flip</a:t>
            </a:r>
          </a:p>
          <a:p>
            <a:pPr marL="0" indent="0">
              <a:lnSpc>
                <a:spcPct val="100000"/>
              </a:lnSpc>
              <a:spcBef>
                <a:spcPts val="600"/>
              </a:spcBef>
              <a:buNone/>
            </a:pPr>
            <a:r>
              <a:rPr lang="en-US" sz="1800" b="1" u="sng" dirty="0">
                <a:solidFill>
                  <a:schemeClr val="tx2">
                    <a:lumMod val="75000"/>
                  </a:schemeClr>
                </a:solidFill>
              </a:rPr>
              <a:t>VPP’s effect on DRAM operation</a:t>
            </a:r>
            <a:r>
              <a:rPr lang="en-US" sz="1800" b="1" dirty="0">
                <a:solidFill>
                  <a:schemeClr val="tx2">
                    <a:lumMod val="75000"/>
                  </a:schemeClr>
                </a:solidFill>
              </a:rPr>
              <a:t>:</a:t>
            </a:r>
            <a:r>
              <a:rPr lang="en-US" sz="1800" dirty="0">
                <a:solidFill>
                  <a:schemeClr val="tx2">
                    <a:lumMod val="75000"/>
                  </a:schemeClr>
                </a:solidFill>
              </a:rPr>
              <a:t> </a:t>
            </a:r>
            <a:r>
              <a:rPr lang="en-US" sz="1800" i="1" dirty="0">
                <a:solidFill>
                  <a:schemeClr val="tx2">
                    <a:lumMod val="75000"/>
                  </a:schemeClr>
                </a:solidFill>
              </a:rPr>
              <a:t>Nine observations </a:t>
            </a:r>
            <a:r>
              <a:rPr lang="en-US" sz="1800" dirty="0">
                <a:solidFill>
                  <a:schemeClr val="tx2">
                    <a:lumMod val="75000"/>
                  </a:schemeClr>
                </a:solidFill>
              </a:rPr>
              <a:t>show that with reduced VPP,</a:t>
            </a:r>
          </a:p>
          <a:p>
            <a:pPr lvl="1">
              <a:lnSpc>
                <a:spcPct val="100000"/>
              </a:lnSpc>
              <a:spcBef>
                <a:spcPts val="600"/>
              </a:spcBef>
              <a:buFont typeface="Arial" panose="020B0604020202020204" pitchFamily="34" charset="0"/>
              <a:buChar char="•"/>
            </a:pPr>
            <a:r>
              <a:rPr lang="en-US" sz="1600" b="1" dirty="0">
                <a:solidFill>
                  <a:schemeClr val="tx2">
                    <a:lumMod val="75000"/>
                  </a:schemeClr>
                </a:solidFill>
              </a:rPr>
              <a:t>208 out of 272 </a:t>
            </a:r>
            <a:r>
              <a:rPr lang="en-US" sz="1600" dirty="0">
                <a:solidFill>
                  <a:schemeClr val="tx2">
                    <a:lumMod val="75000"/>
                  </a:schemeClr>
                </a:solidFill>
              </a:rPr>
              <a:t>tested DRAM chips </a:t>
            </a:r>
            <a:r>
              <a:rPr lang="en-US" sz="1600" b="1" dirty="0">
                <a:solidFill>
                  <a:schemeClr val="tx2">
                    <a:lumMod val="75000"/>
                  </a:schemeClr>
                </a:solidFill>
              </a:rPr>
              <a:t>reliably operate </a:t>
            </a:r>
            <a:r>
              <a:rPr lang="en-US" sz="1600" dirty="0">
                <a:solidFill>
                  <a:schemeClr val="tx2">
                    <a:lumMod val="75000"/>
                  </a:schemeClr>
                </a:solidFill>
              </a:rPr>
              <a:t>using nominal timing parameters</a:t>
            </a:r>
          </a:p>
          <a:p>
            <a:pPr lvl="1">
              <a:lnSpc>
                <a:spcPct val="100000"/>
              </a:lnSpc>
              <a:spcBef>
                <a:spcPts val="600"/>
              </a:spcBef>
              <a:buFont typeface="Arial" panose="020B0604020202020204" pitchFamily="34" charset="0"/>
              <a:buChar char="•"/>
            </a:pPr>
            <a:r>
              <a:rPr lang="en-US" sz="1600" dirty="0">
                <a:solidFill>
                  <a:schemeClr val="tx2">
                    <a:lumMod val="75000"/>
                  </a:schemeClr>
                </a:solidFill>
              </a:rPr>
              <a:t>Erroneous DRAM chips can reliably operate with</a:t>
            </a:r>
          </a:p>
          <a:p>
            <a:pPr marL="490538" lvl="3" indent="-166688">
              <a:lnSpc>
                <a:spcPct val="100000"/>
              </a:lnSpc>
              <a:spcBef>
                <a:spcPts val="600"/>
              </a:spcBef>
            </a:pPr>
            <a:r>
              <a:rPr lang="en-US" sz="1600" b="1" dirty="0">
                <a:solidFill>
                  <a:schemeClr val="tx2">
                    <a:lumMod val="75000"/>
                  </a:schemeClr>
                </a:solidFill>
              </a:rPr>
              <a:t>A longer row activation latency, </a:t>
            </a:r>
            <a:r>
              <a:rPr lang="en-US" sz="1600" dirty="0">
                <a:solidFill>
                  <a:schemeClr val="tx2">
                    <a:lumMod val="75000"/>
                  </a:schemeClr>
                </a:solidFill>
              </a:rPr>
              <a:t>i.e., 24ns/15ns for 48/16 chips, </a:t>
            </a:r>
          </a:p>
          <a:p>
            <a:pPr marL="490538" lvl="3" indent="-166688">
              <a:lnSpc>
                <a:spcPct val="100000"/>
              </a:lnSpc>
              <a:spcBef>
                <a:spcPts val="600"/>
              </a:spcBef>
            </a:pPr>
            <a:r>
              <a:rPr lang="en-US" sz="1600" b="1" dirty="0">
                <a:solidFill>
                  <a:schemeClr val="tx2">
                    <a:lumMod val="75000"/>
                  </a:schemeClr>
                </a:solidFill>
              </a:rPr>
              <a:t>Single-error-correcting codes or 2x the refresh rate </a:t>
            </a:r>
            <a:r>
              <a:rPr lang="en-US" sz="1600" i="1" dirty="0">
                <a:solidFill>
                  <a:schemeClr val="tx2">
                    <a:lumMod val="75000"/>
                  </a:schemeClr>
                </a:solidFill>
              </a:rPr>
              <a:t>only for </a:t>
            </a:r>
            <a:r>
              <a:rPr lang="en-US" sz="1600" dirty="0">
                <a:solidFill>
                  <a:schemeClr val="tx2">
                    <a:lumMod val="75000"/>
                  </a:schemeClr>
                </a:solidFill>
              </a:rPr>
              <a:t>16.4% of rows</a:t>
            </a:r>
          </a:p>
          <a:p>
            <a:pPr marL="0" indent="0">
              <a:lnSpc>
                <a:spcPct val="100000"/>
              </a:lnSpc>
              <a:spcBef>
                <a:spcPts val="600"/>
              </a:spcBef>
              <a:buNone/>
            </a:pPr>
            <a:r>
              <a:rPr lang="en-US" sz="1800" b="1" u="sng" dirty="0">
                <a:solidFill>
                  <a:schemeClr val="accent5">
                    <a:lumMod val="75000"/>
                  </a:schemeClr>
                </a:solidFill>
              </a:rPr>
              <a:t>Conclusion</a:t>
            </a:r>
            <a:r>
              <a:rPr lang="en-US" sz="1800" b="1" dirty="0">
                <a:solidFill>
                  <a:schemeClr val="accent5">
                    <a:lumMod val="75000"/>
                  </a:schemeClr>
                </a:solidFill>
              </a:rPr>
              <a:t>: </a:t>
            </a:r>
            <a:r>
              <a:rPr lang="en-US" sz="1800" dirty="0">
                <a:solidFill>
                  <a:schemeClr val="accent5">
                    <a:lumMod val="75000"/>
                  </a:schemeClr>
                </a:solidFill>
              </a:rPr>
              <a:t>Reducing </a:t>
            </a:r>
            <a:r>
              <a:rPr lang="en-US" sz="1800" dirty="0" err="1">
                <a:solidFill>
                  <a:schemeClr val="accent5">
                    <a:lumMod val="75000"/>
                  </a:schemeClr>
                </a:solidFill>
              </a:rPr>
              <a:t>wordline</a:t>
            </a:r>
            <a:r>
              <a:rPr lang="en-US" sz="1800" dirty="0">
                <a:solidFill>
                  <a:schemeClr val="accent5">
                    <a:lumMod val="75000"/>
                  </a:schemeClr>
                </a:solidFill>
              </a:rPr>
              <a:t> voltage can </a:t>
            </a:r>
            <a:r>
              <a:rPr lang="en-US" sz="1800" b="1" dirty="0">
                <a:solidFill>
                  <a:schemeClr val="accent5">
                    <a:lumMod val="75000"/>
                  </a:schemeClr>
                </a:solidFill>
              </a:rPr>
              <a:t>reduce RowHammer vulnerability    </a:t>
            </a:r>
            <a:br>
              <a:rPr lang="en-US" sz="1800" b="1" dirty="0">
                <a:solidFill>
                  <a:schemeClr val="accent5">
                    <a:lumMod val="75000"/>
                  </a:schemeClr>
                </a:solidFill>
              </a:rPr>
            </a:br>
            <a:r>
              <a:rPr lang="en-US" sz="1800" b="1" dirty="0">
                <a:solidFill>
                  <a:schemeClr val="accent5">
                    <a:lumMod val="75000"/>
                  </a:schemeClr>
                </a:solidFill>
              </a:rPr>
              <a:t>	       </a:t>
            </a:r>
            <a:r>
              <a:rPr lang="en-US" sz="1800" i="1" dirty="0">
                <a:solidFill>
                  <a:schemeClr val="accent5">
                    <a:lumMod val="75000"/>
                  </a:schemeClr>
                </a:solidFill>
              </a:rPr>
              <a:t>without</a:t>
            </a:r>
            <a:r>
              <a:rPr lang="en-US" sz="1800" dirty="0">
                <a:solidFill>
                  <a:schemeClr val="accent5">
                    <a:lumMod val="75000"/>
                  </a:schemeClr>
                </a:solidFill>
              </a:rPr>
              <a:t> significantly affecting </a:t>
            </a:r>
            <a:r>
              <a:rPr lang="en-US" sz="1800" b="1" dirty="0">
                <a:solidFill>
                  <a:schemeClr val="accent5">
                    <a:lumMod val="75000"/>
                  </a:schemeClr>
                </a:solidFill>
              </a:rPr>
              <a:t>reliable DRAM operation</a:t>
            </a:r>
          </a:p>
        </p:txBody>
      </p:sp>
    </p:spTree>
    <p:extLst>
      <p:ext uri="{BB962C8B-B14F-4D97-AF65-F5344CB8AC3E}">
        <p14:creationId xmlns:p14="http://schemas.microsoft.com/office/powerpoint/2010/main" val="165340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Tn>
                        </p:par>
                      </p:childTnLst>
                    </p:cTn>
                  </p:par>
                  <p:par>
                    <p:cTn id="65" fill="hold">
                      <p:stCondLst>
                        <p:cond delay="indefinite"/>
                      </p:stCondLst>
                      <p:childTnLst>
                        <p:par>
                          <p:cTn id="66" fill="hold">
                            <p:stCondLst>
                              <p:cond delay="0"/>
                            </p:stCondLst>
                          </p:cTn>
                        </p:par>
                      </p:childTnLst>
                    </p:cTn>
                  </p:par>
                  <p:par>
                    <p:cTn id="67" fill="hold">
                      <p:stCondLst>
                        <p:cond delay="indefinite"/>
                      </p:stCondLst>
                      <p:childTnLst>
                        <p:par>
                          <p:cTn id="68" fill="hold">
                            <p:stCondLst>
                              <p:cond delay="0"/>
                            </p:stCond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927"/>
            <a:ext cx="9144000" cy="3642266"/>
          </a:xfrm>
          <a:prstGeom prst="rect">
            <a:avLst/>
          </a:prstGeom>
          <a:solidFill>
            <a:schemeClr val="accent5">
              <a:lumMod val="75000"/>
            </a:schemeClr>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6600" b="1" dirty="0">
              <a:solidFill>
                <a:srgbClr val="70AD47"/>
              </a:solidFill>
            </a:endParaRPr>
          </a:p>
        </p:txBody>
      </p:sp>
      <p:sp>
        <p:nvSpPr>
          <p:cNvPr id="102" name="Title 1"/>
          <p:cNvSpPr>
            <a:spLocks noGrp="1"/>
          </p:cNvSpPr>
          <p:nvPr>
            <p:ph type="ctrTitle" idx="4294967295"/>
          </p:nvPr>
        </p:nvSpPr>
        <p:spPr>
          <a:xfrm>
            <a:off x="0" y="0"/>
            <a:ext cx="9144000" cy="3643193"/>
          </a:xfrm>
          <a:prstGeom prst="rect">
            <a:avLst/>
          </a:prstGeom>
          <a:noFill/>
        </p:spPr>
        <p:txBody>
          <a:bodyPr anchor="ctr">
            <a:noAutofit/>
          </a:bodyPr>
          <a:lstStyle/>
          <a:p>
            <a:pPr algn="ctr">
              <a:lnSpc>
                <a:spcPct val="100000"/>
              </a:lnSpc>
            </a:pPr>
            <a:r>
              <a:rPr lang="en-US" sz="3600" b="1" i="1" dirty="0">
                <a:solidFill>
                  <a:srgbClr val="FFFFFF"/>
                </a:solidFill>
                <a:latin typeface="Cambria"/>
                <a:cs typeface="Cambria"/>
              </a:rPr>
              <a:t>Understanding RowHammer </a:t>
            </a:r>
            <a:br>
              <a:rPr lang="en-US" sz="3600" b="1" i="1" dirty="0">
                <a:solidFill>
                  <a:srgbClr val="FFFFFF"/>
                </a:solidFill>
                <a:latin typeface="Cambria"/>
                <a:cs typeface="Cambria"/>
              </a:rPr>
            </a:br>
            <a:r>
              <a:rPr lang="en-US" sz="3600" b="1" i="1" dirty="0">
                <a:solidFill>
                  <a:srgbClr val="FFFFFF"/>
                </a:solidFill>
                <a:latin typeface="Cambria"/>
                <a:cs typeface="Cambria"/>
              </a:rPr>
              <a:t>Under Reduced </a:t>
            </a:r>
            <a:r>
              <a:rPr lang="en-US" sz="3600" b="1" i="1" dirty="0" err="1">
                <a:solidFill>
                  <a:srgbClr val="FFFFFF"/>
                </a:solidFill>
                <a:latin typeface="Cambria"/>
                <a:cs typeface="Cambria"/>
              </a:rPr>
              <a:t>Wordline</a:t>
            </a:r>
            <a:r>
              <a:rPr lang="en-US" sz="3600" b="1" i="1" dirty="0">
                <a:solidFill>
                  <a:srgbClr val="FFFFFF"/>
                </a:solidFill>
                <a:latin typeface="Cambria"/>
                <a:cs typeface="Cambria"/>
              </a:rPr>
              <a:t> Voltage</a:t>
            </a:r>
            <a:br>
              <a:rPr lang="en-US" sz="3600" b="1" i="1" dirty="0">
                <a:solidFill>
                  <a:srgbClr val="FFFFFF"/>
                </a:solidFill>
                <a:latin typeface="Cambria"/>
                <a:cs typeface="Cambria"/>
              </a:rPr>
            </a:br>
            <a:r>
              <a:rPr lang="en-US" sz="1400" b="1" i="1" dirty="0">
                <a:solidFill>
                  <a:schemeClr val="bg1"/>
                </a:solidFill>
                <a:latin typeface="Cambria"/>
                <a:cs typeface="Cambria"/>
              </a:rPr>
              <a:t> </a:t>
            </a:r>
            <a:br>
              <a:rPr lang="en-US" sz="2800" b="1" i="1" dirty="0">
                <a:solidFill>
                  <a:schemeClr val="bg1"/>
                </a:solidFill>
                <a:latin typeface="Cambria"/>
                <a:cs typeface="Cambria"/>
              </a:rPr>
            </a:br>
            <a:r>
              <a:rPr lang="en-US" sz="2800" i="1" dirty="0">
                <a:solidFill>
                  <a:schemeClr val="accent4">
                    <a:lumMod val="20000"/>
                    <a:lumOff val="80000"/>
                  </a:schemeClr>
                </a:solidFill>
                <a:latin typeface="Cambria"/>
                <a:cs typeface="Cambria"/>
              </a:rPr>
              <a:t>An Experimental Study Using Real DRAM Devices </a:t>
            </a:r>
            <a:endParaRPr lang="en-US" sz="2800" b="1" dirty="0">
              <a:solidFill>
                <a:schemeClr val="bg1"/>
              </a:solidFill>
              <a:latin typeface="Cambria"/>
              <a:cs typeface="Cambria"/>
            </a:endParaRPr>
          </a:p>
        </p:txBody>
      </p:sp>
      <p:sp>
        <p:nvSpPr>
          <p:cNvPr id="103" name="Subtitle 2"/>
          <p:cNvSpPr>
            <a:spLocks noGrp="1"/>
          </p:cNvSpPr>
          <p:nvPr>
            <p:ph type="subTitle" idx="4294967295"/>
          </p:nvPr>
        </p:nvSpPr>
        <p:spPr>
          <a:xfrm>
            <a:off x="228600" y="4124822"/>
            <a:ext cx="8686800" cy="1530288"/>
          </a:xfrm>
          <a:prstGeom prst="rect">
            <a:avLst/>
          </a:prstGeom>
        </p:spPr>
        <p:txBody>
          <a:bodyPr anchor="ctr">
            <a:noAutofit/>
          </a:bodyPr>
          <a:lstStyle/>
          <a:p>
            <a:pPr marL="0" indent="0" algn="ctr">
              <a:buNone/>
            </a:pPr>
            <a:r>
              <a:rPr lang="en-US" sz="2400" b="1" dirty="0">
                <a:latin typeface="Cambria"/>
                <a:cs typeface="Cambria"/>
              </a:rPr>
              <a:t>Abdullah </a:t>
            </a:r>
            <a:r>
              <a:rPr lang="en-US" sz="2400" b="1" dirty="0" err="1">
                <a:latin typeface="Cambria"/>
                <a:cs typeface="Cambria"/>
              </a:rPr>
              <a:t>Giray</a:t>
            </a:r>
            <a:r>
              <a:rPr lang="en-US" sz="2400" b="1" dirty="0">
                <a:latin typeface="Cambria"/>
                <a:cs typeface="Cambria"/>
              </a:rPr>
              <a:t> </a:t>
            </a:r>
            <a:r>
              <a:rPr lang="en-US" sz="2400" b="1" dirty="0" err="1">
                <a:latin typeface="Cambria" panose="02040503050406030204" pitchFamily="18" charset="0"/>
              </a:rPr>
              <a:t>Yağlıkçı</a:t>
            </a:r>
            <a:r>
              <a:rPr lang="en-US" sz="2400" b="1" dirty="0">
                <a:latin typeface="Cambria" panose="02040503050406030204" pitchFamily="18" charset="0"/>
              </a:rPr>
              <a:t> </a:t>
            </a:r>
            <a:r>
              <a:rPr lang="en-US" sz="2400" dirty="0">
                <a:latin typeface="Cambria" panose="02040503050406030204" pitchFamily="18" charset="0"/>
              </a:rPr>
              <a:t> </a:t>
            </a:r>
          </a:p>
          <a:p>
            <a:pPr marL="0" indent="0" algn="ctr">
              <a:buNone/>
            </a:pPr>
            <a:r>
              <a:rPr lang="en-US" sz="2400" dirty="0" err="1">
                <a:latin typeface="Cambria"/>
                <a:cs typeface="Cambria"/>
              </a:rPr>
              <a:t>Haocong</a:t>
            </a:r>
            <a:r>
              <a:rPr lang="en-US" sz="2400" dirty="0">
                <a:latin typeface="Cambria"/>
                <a:cs typeface="Cambria"/>
              </a:rPr>
              <a:t> Luo   Geraldo F. de </a:t>
            </a:r>
            <a:r>
              <a:rPr lang="en-US" sz="2400" dirty="0" err="1">
                <a:latin typeface="Cambria"/>
                <a:cs typeface="Cambria"/>
              </a:rPr>
              <a:t>Oliviera</a:t>
            </a:r>
            <a:r>
              <a:rPr lang="en-US" sz="2400" dirty="0">
                <a:latin typeface="Cambria"/>
                <a:cs typeface="Cambria"/>
              </a:rPr>
              <a:t>    </a:t>
            </a:r>
            <a:r>
              <a:rPr lang="en-US" sz="2400" dirty="0" err="1">
                <a:latin typeface="Cambria"/>
                <a:cs typeface="Cambria"/>
              </a:rPr>
              <a:t>Ataberk</a:t>
            </a:r>
            <a:r>
              <a:rPr lang="en-US" sz="2400" dirty="0">
                <a:latin typeface="Cambria"/>
                <a:cs typeface="Cambria"/>
              </a:rPr>
              <a:t> </a:t>
            </a:r>
            <a:r>
              <a:rPr lang="en-US" sz="2400" dirty="0" err="1">
                <a:latin typeface="Cambria"/>
                <a:cs typeface="Cambria"/>
              </a:rPr>
              <a:t>Olgun</a:t>
            </a:r>
            <a:r>
              <a:rPr lang="en-US" sz="2400" dirty="0">
                <a:latin typeface="Cambria"/>
                <a:cs typeface="Cambria"/>
              </a:rPr>
              <a:t> </a:t>
            </a:r>
          </a:p>
          <a:p>
            <a:pPr marL="0" indent="0" algn="ctr">
              <a:buNone/>
            </a:pPr>
            <a:r>
              <a:rPr lang="en-US" sz="2400" dirty="0" err="1">
                <a:latin typeface="Cambria"/>
                <a:cs typeface="Cambria"/>
              </a:rPr>
              <a:t>Minesh</a:t>
            </a:r>
            <a:r>
              <a:rPr lang="en-US" sz="2400" dirty="0">
                <a:latin typeface="Cambria"/>
                <a:cs typeface="Cambria"/>
              </a:rPr>
              <a:t> Patel  </a:t>
            </a:r>
            <a:r>
              <a:rPr lang="en-US" sz="2400" dirty="0" err="1">
                <a:latin typeface="Cambria"/>
                <a:cs typeface="Cambria"/>
              </a:rPr>
              <a:t>Jisung</a:t>
            </a:r>
            <a:r>
              <a:rPr lang="en-US" sz="2400" dirty="0">
                <a:latin typeface="Cambria"/>
                <a:cs typeface="Cambria"/>
              </a:rPr>
              <a:t> Park   Hasan Hassan   </a:t>
            </a:r>
            <a:r>
              <a:rPr lang="en-US" sz="2400" dirty="0" err="1">
                <a:latin typeface="Cambria"/>
                <a:cs typeface="Cambria"/>
              </a:rPr>
              <a:t>Jeremie</a:t>
            </a:r>
            <a:r>
              <a:rPr lang="en-US" sz="2400" dirty="0">
                <a:latin typeface="Cambria"/>
                <a:cs typeface="Cambria"/>
              </a:rPr>
              <a:t> S. Kim </a:t>
            </a:r>
          </a:p>
          <a:p>
            <a:pPr marL="0" indent="0" algn="ctr">
              <a:buNone/>
            </a:pPr>
            <a:r>
              <a:rPr lang="en-US" sz="2400" dirty="0">
                <a:latin typeface="Cambria"/>
                <a:cs typeface="Cambria"/>
              </a:rPr>
              <a:t>Lois </a:t>
            </a:r>
            <a:r>
              <a:rPr lang="en-US" sz="2400" dirty="0" err="1">
                <a:latin typeface="Cambria"/>
                <a:cs typeface="Cambria"/>
              </a:rPr>
              <a:t>Orosa</a:t>
            </a:r>
            <a:r>
              <a:rPr lang="en-US" sz="2400" dirty="0">
                <a:latin typeface="Cambria"/>
                <a:cs typeface="Cambria"/>
              </a:rPr>
              <a:t>     </a:t>
            </a:r>
            <a:r>
              <a:rPr lang="en-US" sz="2400" dirty="0" err="1">
                <a:latin typeface="Cambria"/>
                <a:cs typeface="Cambria"/>
              </a:rPr>
              <a:t>Onur</a:t>
            </a:r>
            <a:r>
              <a:rPr lang="en-US" sz="2400" dirty="0">
                <a:latin typeface="Cambria"/>
                <a:cs typeface="Cambria"/>
              </a:rPr>
              <a:t> </a:t>
            </a:r>
            <a:r>
              <a:rPr lang="en-US" sz="2400" dirty="0" err="1">
                <a:latin typeface="Cambria"/>
                <a:cs typeface="Cambria"/>
              </a:rPr>
              <a:t>Mutlu</a:t>
            </a:r>
            <a:r>
              <a:rPr lang="en-US" sz="2400" dirty="0">
                <a:latin typeface="Cambria"/>
                <a:cs typeface="Cambria"/>
              </a:rPr>
              <a:t>  </a:t>
            </a:r>
          </a:p>
        </p:txBody>
      </p:sp>
      <p:pic>
        <p:nvPicPr>
          <p:cNvPr id="3" name="Graphic 2">
            <a:extLst>
              <a:ext uri="{FF2B5EF4-FFF2-40B4-BE49-F238E27FC236}">
                <a16:creationId xmlns:a16="http://schemas.microsoft.com/office/drawing/2014/main" id="{B7C26073-8D20-48E5-9751-3761552F8C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62422" y="6136739"/>
            <a:ext cx="2175977" cy="418617"/>
          </a:xfrm>
          <a:prstGeom prst="rect">
            <a:avLst/>
          </a:prstGeom>
        </p:spPr>
      </p:pic>
      <p:pic>
        <p:nvPicPr>
          <p:cNvPr id="10" name="Picture 9">
            <a:extLst>
              <a:ext uri="{FF2B5EF4-FFF2-40B4-BE49-F238E27FC236}">
                <a16:creationId xmlns:a16="http://schemas.microsoft.com/office/drawing/2014/main" id="{3F493808-1C51-9F45-A6ED-874599368E75}"/>
              </a:ext>
            </a:extLst>
          </p:cNvPr>
          <p:cNvPicPr>
            <a:picLocks noChangeAspect="1"/>
          </p:cNvPicPr>
          <p:nvPr userDrawn="1"/>
        </p:nvPicPr>
        <p:blipFill rotWithShape="1">
          <a:blip r:embed="rId5"/>
          <a:srcRect l="11820" t="33599" r="12247" b="30996"/>
          <a:stretch/>
        </p:blipFill>
        <p:spPr>
          <a:xfrm>
            <a:off x="228600" y="6136739"/>
            <a:ext cx="2423611" cy="416967"/>
          </a:xfrm>
          <a:prstGeom prst="rect">
            <a:avLst/>
          </a:prstGeom>
        </p:spPr>
      </p:pic>
      <p:pic>
        <p:nvPicPr>
          <p:cNvPr id="1026" name="Picture 2" descr="Cesga – Centro de Supercomputación de Galicia Logo">
            <a:extLst>
              <a:ext uri="{FF2B5EF4-FFF2-40B4-BE49-F238E27FC236}">
                <a16:creationId xmlns:a16="http://schemas.microsoft.com/office/drawing/2014/main" id="{C67DDC59-57EB-D794-F2F6-30BE407CC9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0964" y="5990613"/>
            <a:ext cx="1754436" cy="7190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33443BD-BC1B-CB21-98A0-853101135BC5}"/>
              </a:ext>
            </a:extLst>
          </p:cNvPr>
          <p:cNvSpPr txBox="1"/>
          <p:nvPr/>
        </p:nvSpPr>
        <p:spPr>
          <a:xfrm>
            <a:off x="0" y="3187362"/>
            <a:ext cx="9144000" cy="646331"/>
          </a:xfrm>
          <a:prstGeom prst="rect">
            <a:avLst/>
          </a:prstGeom>
          <a:solidFill>
            <a:srgbClr val="002060"/>
          </a:solidFill>
        </p:spPr>
        <p:txBody>
          <a:bodyPr wrap="square" rtlCol="0">
            <a:spAutoFit/>
          </a:bodyPr>
          <a:lstStyle/>
          <a:p>
            <a:pPr algn="ctr"/>
            <a:r>
              <a:rPr lang="en-US" sz="3600" b="1" i="1">
                <a:solidFill>
                  <a:srgbClr val="FFFFFF"/>
                </a:solidFill>
                <a:latin typeface="Cambria" panose="02040503050406030204" pitchFamily="18" charset="0"/>
              </a:rPr>
              <a:t>BACKUP SLIDES</a:t>
            </a:r>
          </a:p>
        </p:txBody>
      </p:sp>
    </p:spTree>
    <p:extLst>
      <p:ext uri="{BB962C8B-B14F-4D97-AF65-F5344CB8AC3E}">
        <p14:creationId xmlns:p14="http://schemas.microsoft.com/office/powerpoint/2010/main" val="4217099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591AAD8-8B9E-F441-B3D7-A9A6729D3F61}"/>
              </a:ext>
            </a:extLst>
          </p:cNvPr>
          <p:cNvSpPr/>
          <p:nvPr/>
        </p:nvSpPr>
        <p:spPr>
          <a:xfrm>
            <a:off x="235868" y="5424008"/>
            <a:ext cx="8672264" cy="648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latin typeface="Cambria" panose="02040503050406030204" pitchFamily="18" charset="0"/>
              </a:rPr>
              <a:t>Conclusions</a:t>
            </a:r>
          </a:p>
        </p:txBody>
      </p:sp>
      <p:sp>
        <p:nvSpPr>
          <p:cNvPr id="16" name="Rectangle 15">
            <a:extLst>
              <a:ext uri="{FF2B5EF4-FFF2-40B4-BE49-F238E27FC236}">
                <a16:creationId xmlns:a16="http://schemas.microsoft.com/office/drawing/2014/main" id="{C4F7C2E8-FACF-A344-B41E-7283F0886952}"/>
              </a:ext>
            </a:extLst>
          </p:cNvPr>
          <p:cNvSpPr/>
          <p:nvPr/>
        </p:nvSpPr>
        <p:spPr>
          <a:xfrm>
            <a:off x="235868" y="1011116"/>
            <a:ext cx="8672264" cy="648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Cambria" panose="02040503050406030204" pitchFamily="18" charset="0"/>
              </a:rPr>
              <a:t>Motivation and Goal</a:t>
            </a:r>
          </a:p>
        </p:txBody>
      </p:sp>
      <p:sp>
        <p:nvSpPr>
          <p:cNvPr id="2" name="Title 1"/>
          <p:cNvSpPr>
            <a:spLocks noGrp="1"/>
          </p:cNvSpPr>
          <p:nvPr>
            <p:ph type="title"/>
          </p:nvPr>
        </p:nvSpPr>
        <p:spPr>
          <a:xfrm>
            <a:off x="107576" y="0"/>
            <a:ext cx="8880045" cy="770467"/>
          </a:xfrm>
        </p:spPr>
        <p:txBody>
          <a:bodyPr/>
          <a:lstStyle/>
          <a:p>
            <a:r>
              <a:rPr lang="en-US" sz="3600" b="1" dirty="0"/>
              <a:t>Outline</a:t>
            </a:r>
          </a:p>
        </p:txBody>
      </p:sp>
      <p:sp>
        <p:nvSpPr>
          <p:cNvPr id="6" name="Content Placeholder 5" hidden="1">
            <a:extLst>
              <a:ext uri="{FF2B5EF4-FFF2-40B4-BE49-F238E27FC236}">
                <a16:creationId xmlns:a16="http://schemas.microsoft.com/office/drawing/2014/main" id="{8E8EDEFF-E6DD-CC47-AE02-196B3AC1525F}"/>
              </a:ext>
            </a:extLst>
          </p:cNvPr>
          <p:cNvSpPr>
            <a:spLocks noGrp="1"/>
          </p:cNvSpPr>
          <p:nvPr>
            <p:ph idx="1"/>
          </p:nvPr>
        </p:nvSpPr>
        <p:spPr>
          <a:xfrm>
            <a:off x="216313" y="1038366"/>
            <a:ext cx="8592679" cy="5148882"/>
          </a:xfrm>
        </p:spPr>
        <p:txBody>
          <a:bodyPr>
            <a:normAutofit fontScale="92500" lnSpcReduction="10000"/>
          </a:bodyPr>
          <a:lstStyle/>
          <a:p>
            <a:pPr marL="0" indent="0">
              <a:lnSpc>
                <a:spcPct val="200000"/>
              </a:lnSpc>
              <a:spcBef>
                <a:spcPts val="700"/>
              </a:spcBef>
              <a:buNone/>
            </a:pPr>
            <a:r>
              <a:rPr lang="en-US">
                <a:solidFill>
                  <a:srgbClr val="BFBFBF"/>
                </a:solidFill>
              </a:rPr>
              <a:t>Motivation and Goal</a:t>
            </a:r>
          </a:p>
          <a:p>
            <a:pPr marL="0" indent="0">
              <a:lnSpc>
                <a:spcPct val="200000"/>
              </a:lnSpc>
              <a:spcBef>
                <a:spcPts val="700"/>
              </a:spcBef>
              <a:buNone/>
            </a:pPr>
            <a:r>
              <a:rPr lang="en-US">
                <a:solidFill>
                  <a:srgbClr val="BFBFBF"/>
                </a:solidFill>
              </a:rPr>
              <a:t>Experimental Methodology</a:t>
            </a:r>
          </a:p>
          <a:p>
            <a:pPr marL="0" indent="0">
              <a:lnSpc>
                <a:spcPct val="200000"/>
              </a:lnSpc>
              <a:spcBef>
                <a:spcPts val="700"/>
              </a:spcBef>
              <a:buNone/>
            </a:pPr>
            <a:r>
              <a:rPr lang="en-US">
                <a:solidFill>
                  <a:srgbClr val="BFBFBF"/>
                </a:solidFill>
              </a:rPr>
              <a:t>Temperature Analysis</a:t>
            </a:r>
          </a:p>
          <a:p>
            <a:pPr marL="0" indent="0">
              <a:lnSpc>
                <a:spcPct val="200000"/>
              </a:lnSpc>
              <a:spcBef>
                <a:spcPts val="700"/>
              </a:spcBef>
              <a:buNone/>
            </a:pPr>
            <a:r>
              <a:rPr lang="en-US">
                <a:solidFill>
                  <a:srgbClr val="BFBFBF"/>
                </a:solidFill>
              </a:rPr>
              <a:t>Aggressor Row Active Time Analysis</a:t>
            </a:r>
          </a:p>
          <a:p>
            <a:pPr marL="0" indent="0">
              <a:lnSpc>
                <a:spcPct val="200000"/>
              </a:lnSpc>
              <a:spcBef>
                <a:spcPts val="700"/>
              </a:spcBef>
              <a:buNone/>
            </a:pPr>
            <a:r>
              <a:rPr lang="en-US">
                <a:solidFill>
                  <a:srgbClr val="BFBFBF"/>
                </a:solidFill>
              </a:rPr>
              <a:t>Spatial Variation Analysis</a:t>
            </a:r>
          </a:p>
          <a:p>
            <a:pPr marL="0" indent="0">
              <a:lnSpc>
                <a:spcPct val="200000"/>
              </a:lnSpc>
              <a:spcBef>
                <a:spcPts val="700"/>
              </a:spcBef>
              <a:buNone/>
            </a:pPr>
            <a:r>
              <a:rPr lang="en-US">
                <a:solidFill>
                  <a:srgbClr val="BFBFBF"/>
                </a:solidFill>
              </a:rPr>
              <a:t>Implications on Attacks and Defenses</a:t>
            </a:r>
          </a:p>
          <a:p>
            <a:pPr marL="0" indent="0">
              <a:lnSpc>
                <a:spcPct val="200000"/>
              </a:lnSpc>
              <a:spcBef>
                <a:spcPts val="700"/>
              </a:spcBef>
              <a:buNone/>
            </a:pPr>
            <a:r>
              <a:rPr lang="en-US">
                <a:solidFill>
                  <a:srgbClr val="BFBFBF"/>
                </a:solidFill>
              </a:rPr>
              <a:t>Conclusions</a:t>
            </a:r>
          </a:p>
          <a:p>
            <a:pPr marL="0" indent="0">
              <a:lnSpc>
                <a:spcPct val="200000"/>
              </a:lnSpc>
              <a:buNone/>
            </a:pPr>
            <a:endParaRPr lang="en-US">
              <a:solidFill>
                <a:srgbClr val="BFBFBF"/>
              </a:solidFill>
            </a:endParaRPr>
          </a:p>
        </p:txBody>
      </p:sp>
      <p:sp>
        <p:nvSpPr>
          <p:cNvPr id="26" name="Rectangle 25">
            <a:extLst>
              <a:ext uri="{FF2B5EF4-FFF2-40B4-BE49-F238E27FC236}">
                <a16:creationId xmlns:a16="http://schemas.microsoft.com/office/drawing/2014/main" id="{B42F442F-3A35-1441-816F-E719C1E2BEDF}"/>
              </a:ext>
            </a:extLst>
          </p:cNvPr>
          <p:cNvSpPr/>
          <p:nvPr/>
        </p:nvSpPr>
        <p:spPr>
          <a:xfrm>
            <a:off x="235868" y="2114339"/>
            <a:ext cx="8672264" cy="648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latin typeface="Cambria" panose="02040503050406030204" pitchFamily="18" charset="0"/>
              </a:rPr>
              <a:t>Experimental Methodology</a:t>
            </a:r>
          </a:p>
        </p:txBody>
      </p:sp>
      <p:sp>
        <p:nvSpPr>
          <p:cNvPr id="28" name="Rectangle 27">
            <a:extLst>
              <a:ext uri="{FF2B5EF4-FFF2-40B4-BE49-F238E27FC236}">
                <a16:creationId xmlns:a16="http://schemas.microsoft.com/office/drawing/2014/main" id="{66163B4B-BB3A-4F49-B060-4F2F9E78B480}"/>
              </a:ext>
            </a:extLst>
          </p:cNvPr>
          <p:cNvSpPr/>
          <p:nvPr/>
        </p:nvSpPr>
        <p:spPr>
          <a:xfrm>
            <a:off x="235868" y="3217562"/>
            <a:ext cx="8672264" cy="648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Cambria" panose="02040503050406030204" pitchFamily="18" charset="0"/>
              </a:rPr>
              <a:t>RowHammer Under Reduced </a:t>
            </a:r>
            <a:r>
              <a:rPr lang="en-US" sz="2800" dirty="0" err="1">
                <a:latin typeface="Cambria" panose="02040503050406030204" pitchFamily="18" charset="0"/>
              </a:rPr>
              <a:t>Wordline</a:t>
            </a:r>
            <a:r>
              <a:rPr lang="en-US" sz="2800" dirty="0">
                <a:latin typeface="Cambria" panose="02040503050406030204" pitchFamily="18" charset="0"/>
              </a:rPr>
              <a:t> Voltage</a:t>
            </a:r>
          </a:p>
        </p:txBody>
      </p:sp>
      <p:sp>
        <p:nvSpPr>
          <p:cNvPr id="30" name="Rectangle 29">
            <a:extLst>
              <a:ext uri="{FF2B5EF4-FFF2-40B4-BE49-F238E27FC236}">
                <a16:creationId xmlns:a16="http://schemas.microsoft.com/office/drawing/2014/main" id="{F323554B-6458-8143-80B2-CE61E54CE880}"/>
              </a:ext>
            </a:extLst>
          </p:cNvPr>
          <p:cNvSpPr/>
          <p:nvPr/>
        </p:nvSpPr>
        <p:spPr>
          <a:xfrm>
            <a:off x="235868" y="4320785"/>
            <a:ext cx="8672264" cy="648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Cambria" panose="02040503050406030204" pitchFamily="18" charset="0"/>
              </a:rPr>
              <a:t>DRAM Operation Under Reduced </a:t>
            </a:r>
            <a:r>
              <a:rPr lang="en-US" sz="2800" dirty="0" err="1">
                <a:latin typeface="Cambria" panose="02040503050406030204" pitchFamily="18" charset="0"/>
              </a:rPr>
              <a:t>Wordline</a:t>
            </a:r>
            <a:r>
              <a:rPr lang="en-US" sz="2800" dirty="0">
                <a:latin typeface="Cambria" panose="02040503050406030204" pitchFamily="18" charset="0"/>
              </a:rPr>
              <a:t> Voltage</a:t>
            </a:r>
          </a:p>
        </p:txBody>
      </p:sp>
    </p:spTree>
    <p:extLst>
      <p:ext uri="{BB962C8B-B14F-4D97-AF65-F5344CB8AC3E}">
        <p14:creationId xmlns:p14="http://schemas.microsoft.com/office/powerpoint/2010/main" val="3748458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591AAD8-8B9E-F441-B3D7-A9A6729D3F61}"/>
              </a:ext>
            </a:extLst>
          </p:cNvPr>
          <p:cNvSpPr/>
          <p:nvPr/>
        </p:nvSpPr>
        <p:spPr>
          <a:xfrm>
            <a:off x="235868" y="5424008"/>
            <a:ext cx="8672264" cy="648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latin typeface="Cambria" panose="02040503050406030204" pitchFamily="18" charset="0"/>
              </a:rPr>
              <a:t>Conclusions</a:t>
            </a:r>
          </a:p>
        </p:txBody>
      </p:sp>
      <p:sp>
        <p:nvSpPr>
          <p:cNvPr id="16" name="Rectangle 15">
            <a:extLst>
              <a:ext uri="{FF2B5EF4-FFF2-40B4-BE49-F238E27FC236}">
                <a16:creationId xmlns:a16="http://schemas.microsoft.com/office/drawing/2014/main" id="{C4F7C2E8-FACF-A344-B41E-7283F0886952}"/>
              </a:ext>
            </a:extLst>
          </p:cNvPr>
          <p:cNvSpPr/>
          <p:nvPr/>
        </p:nvSpPr>
        <p:spPr>
          <a:xfrm>
            <a:off x="235868" y="1011116"/>
            <a:ext cx="8672264" cy="648000"/>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Cambria" panose="02040503050406030204" pitchFamily="18" charset="0"/>
              </a:rPr>
              <a:t>Motivation and Goal</a:t>
            </a:r>
          </a:p>
        </p:txBody>
      </p:sp>
      <p:sp>
        <p:nvSpPr>
          <p:cNvPr id="2" name="Title 1"/>
          <p:cNvSpPr>
            <a:spLocks noGrp="1"/>
          </p:cNvSpPr>
          <p:nvPr>
            <p:ph type="title"/>
          </p:nvPr>
        </p:nvSpPr>
        <p:spPr>
          <a:xfrm>
            <a:off x="107576" y="0"/>
            <a:ext cx="8880045" cy="770467"/>
          </a:xfrm>
        </p:spPr>
        <p:txBody>
          <a:bodyPr/>
          <a:lstStyle/>
          <a:p>
            <a:r>
              <a:rPr lang="en-US" sz="3600" b="1" dirty="0"/>
              <a:t>Outline</a:t>
            </a:r>
          </a:p>
        </p:txBody>
      </p:sp>
      <p:sp>
        <p:nvSpPr>
          <p:cNvPr id="6" name="Content Placeholder 5" hidden="1">
            <a:extLst>
              <a:ext uri="{FF2B5EF4-FFF2-40B4-BE49-F238E27FC236}">
                <a16:creationId xmlns:a16="http://schemas.microsoft.com/office/drawing/2014/main" id="{8E8EDEFF-E6DD-CC47-AE02-196B3AC1525F}"/>
              </a:ext>
            </a:extLst>
          </p:cNvPr>
          <p:cNvSpPr>
            <a:spLocks noGrp="1"/>
          </p:cNvSpPr>
          <p:nvPr>
            <p:ph idx="1"/>
          </p:nvPr>
        </p:nvSpPr>
        <p:spPr>
          <a:xfrm>
            <a:off x="216313" y="1038366"/>
            <a:ext cx="8592679" cy="5148882"/>
          </a:xfrm>
        </p:spPr>
        <p:txBody>
          <a:bodyPr>
            <a:normAutofit fontScale="92500" lnSpcReduction="10000"/>
          </a:bodyPr>
          <a:lstStyle/>
          <a:p>
            <a:pPr marL="0" indent="0">
              <a:lnSpc>
                <a:spcPct val="200000"/>
              </a:lnSpc>
              <a:spcBef>
                <a:spcPts val="700"/>
              </a:spcBef>
              <a:buNone/>
            </a:pPr>
            <a:r>
              <a:rPr lang="en-US">
                <a:solidFill>
                  <a:srgbClr val="BFBFBF"/>
                </a:solidFill>
              </a:rPr>
              <a:t>Motivation and Goal</a:t>
            </a:r>
          </a:p>
          <a:p>
            <a:pPr marL="0" indent="0">
              <a:lnSpc>
                <a:spcPct val="200000"/>
              </a:lnSpc>
              <a:spcBef>
                <a:spcPts val="700"/>
              </a:spcBef>
              <a:buNone/>
            </a:pPr>
            <a:r>
              <a:rPr lang="en-US">
                <a:solidFill>
                  <a:srgbClr val="BFBFBF"/>
                </a:solidFill>
              </a:rPr>
              <a:t>Experimental Methodology</a:t>
            </a:r>
          </a:p>
          <a:p>
            <a:pPr marL="0" indent="0">
              <a:lnSpc>
                <a:spcPct val="200000"/>
              </a:lnSpc>
              <a:spcBef>
                <a:spcPts val="700"/>
              </a:spcBef>
              <a:buNone/>
            </a:pPr>
            <a:r>
              <a:rPr lang="en-US">
                <a:solidFill>
                  <a:srgbClr val="BFBFBF"/>
                </a:solidFill>
              </a:rPr>
              <a:t>Temperature Analysis</a:t>
            </a:r>
          </a:p>
          <a:p>
            <a:pPr marL="0" indent="0">
              <a:lnSpc>
                <a:spcPct val="200000"/>
              </a:lnSpc>
              <a:spcBef>
                <a:spcPts val="700"/>
              </a:spcBef>
              <a:buNone/>
            </a:pPr>
            <a:r>
              <a:rPr lang="en-US">
                <a:solidFill>
                  <a:srgbClr val="BFBFBF"/>
                </a:solidFill>
              </a:rPr>
              <a:t>Aggressor Row Active Time Analysis</a:t>
            </a:r>
          </a:p>
          <a:p>
            <a:pPr marL="0" indent="0">
              <a:lnSpc>
                <a:spcPct val="200000"/>
              </a:lnSpc>
              <a:spcBef>
                <a:spcPts val="700"/>
              </a:spcBef>
              <a:buNone/>
            </a:pPr>
            <a:r>
              <a:rPr lang="en-US">
                <a:solidFill>
                  <a:srgbClr val="BFBFBF"/>
                </a:solidFill>
              </a:rPr>
              <a:t>Spatial Variation Analysis</a:t>
            </a:r>
          </a:p>
          <a:p>
            <a:pPr marL="0" indent="0">
              <a:lnSpc>
                <a:spcPct val="200000"/>
              </a:lnSpc>
              <a:spcBef>
                <a:spcPts val="700"/>
              </a:spcBef>
              <a:buNone/>
            </a:pPr>
            <a:r>
              <a:rPr lang="en-US">
                <a:solidFill>
                  <a:srgbClr val="BFBFBF"/>
                </a:solidFill>
              </a:rPr>
              <a:t>Implications on Attacks and Defenses</a:t>
            </a:r>
          </a:p>
          <a:p>
            <a:pPr marL="0" indent="0">
              <a:lnSpc>
                <a:spcPct val="200000"/>
              </a:lnSpc>
              <a:spcBef>
                <a:spcPts val="700"/>
              </a:spcBef>
              <a:buNone/>
            </a:pPr>
            <a:r>
              <a:rPr lang="en-US">
                <a:solidFill>
                  <a:srgbClr val="BFBFBF"/>
                </a:solidFill>
              </a:rPr>
              <a:t>Conclusions</a:t>
            </a:r>
          </a:p>
          <a:p>
            <a:pPr marL="0" indent="0">
              <a:lnSpc>
                <a:spcPct val="200000"/>
              </a:lnSpc>
              <a:buNone/>
            </a:pPr>
            <a:endParaRPr lang="en-US">
              <a:solidFill>
                <a:srgbClr val="BFBFBF"/>
              </a:solidFill>
            </a:endParaRPr>
          </a:p>
        </p:txBody>
      </p:sp>
      <p:sp>
        <p:nvSpPr>
          <p:cNvPr id="26" name="Rectangle 25">
            <a:extLst>
              <a:ext uri="{FF2B5EF4-FFF2-40B4-BE49-F238E27FC236}">
                <a16:creationId xmlns:a16="http://schemas.microsoft.com/office/drawing/2014/main" id="{B42F442F-3A35-1441-816F-E719C1E2BEDF}"/>
              </a:ext>
            </a:extLst>
          </p:cNvPr>
          <p:cNvSpPr/>
          <p:nvPr/>
        </p:nvSpPr>
        <p:spPr>
          <a:xfrm>
            <a:off x="235868" y="2114339"/>
            <a:ext cx="8672264" cy="648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latin typeface="Cambria" panose="02040503050406030204" pitchFamily="18" charset="0"/>
              </a:rPr>
              <a:t>Experimental Methodology</a:t>
            </a:r>
          </a:p>
        </p:txBody>
      </p:sp>
      <p:sp>
        <p:nvSpPr>
          <p:cNvPr id="28" name="Rectangle 27">
            <a:extLst>
              <a:ext uri="{FF2B5EF4-FFF2-40B4-BE49-F238E27FC236}">
                <a16:creationId xmlns:a16="http://schemas.microsoft.com/office/drawing/2014/main" id="{66163B4B-BB3A-4F49-B060-4F2F9E78B480}"/>
              </a:ext>
            </a:extLst>
          </p:cNvPr>
          <p:cNvSpPr/>
          <p:nvPr/>
        </p:nvSpPr>
        <p:spPr>
          <a:xfrm>
            <a:off x="235868" y="3217562"/>
            <a:ext cx="8672264" cy="648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Cambria" panose="02040503050406030204" pitchFamily="18" charset="0"/>
              </a:rPr>
              <a:t>RowHammer Under Reduced </a:t>
            </a:r>
            <a:r>
              <a:rPr lang="en-US" sz="2800" dirty="0" err="1">
                <a:latin typeface="Cambria" panose="02040503050406030204" pitchFamily="18" charset="0"/>
              </a:rPr>
              <a:t>Wordline</a:t>
            </a:r>
            <a:r>
              <a:rPr lang="en-US" sz="2800" dirty="0">
                <a:latin typeface="Cambria" panose="02040503050406030204" pitchFamily="18" charset="0"/>
              </a:rPr>
              <a:t> Voltage</a:t>
            </a:r>
          </a:p>
        </p:txBody>
      </p:sp>
      <p:sp>
        <p:nvSpPr>
          <p:cNvPr id="30" name="Rectangle 29">
            <a:extLst>
              <a:ext uri="{FF2B5EF4-FFF2-40B4-BE49-F238E27FC236}">
                <a16:creationId xmlns:a16="http://schemas.microsoft.com/office/drawing/2014/main" id="{F323554B-6458-8143-80B2-CE61E54CE880}"/>
              </a:ext>
            </a:extLst>
          </p:cNvPr>
          <p:cNvSpPr/>
          <p:nvPr/>
        </p:nvSpPr>
        <p:spPr>
          <a:xfrm>
            <a:off x="235868" y="4320785"/>
            <a:ext cx="8672264" cy="648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Cambria" panose="02040503050406030204" pitchFamily="18" charset="0"/>
              </a:rPr>
              <a:t>DRAM Operation Under Reduced </a:t>
            </a:r>
            <a:r>
              <a:rPr lang="en-US" sz="2800" dirty="0" err="1">
                <a:latin typeface="Cambria" panose="02040503050406030204" pitchFamily="18" charset="0"/>
              </a:rPr>
              <a:t>Wordline</a:t>
            </a:r>
            <a:r>
              <a:rPr lang="en-US" sz="2800" dirty="0">
                <a:latin typeface="Cambria" panose="02040503050406030204" pitchFamily="18" charset="0"/>
              </a:rPr>
              <a:t> Voltage</a:t>
            </a:r>
          </a:p>
        </p:txBody>
      </p:sp>
    </p:spTree>
    <p:extLst>
      <p:ext uri="{BB962C8B-B14F-4D97-AF65-F5344CB8AC3E}">
        <p14:creationId xmlns:p14="http://schemas.microsoft.com/office/powerpoint/2010/main" val="788797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38751-980E-8B48-BBF4-A176728E567B}"/>
              </a:ext>
            </a:extLst>
          </p:cNvPr>
          <p:cNvSpPr>
            <a:spLocks noGrp="1"/>
          </p:cNvSpPr>
          <p:nvPr>
            <p:ph type="title"/>
          </p:nvPr>
        </p:nvSpPr>
        <p:spPr/>
        <p:txBody>
          <a:bodyPr lIns="91440" tIns="45720" rIns="91440" bIns="45720" anchor="ctr"/>
          <a:lstStyle/>
          <a:p>
            <a:r>
              <a:rPr lang="en-US">
                <a:latin typeface="Cambria"/>
                <a:ea typeface="Cambria"/>
              </a:rPr>
              <a:t>Motivation </a:t>
            </a:r>
            <a:endParaRPr lang="en-US"/>
          </a:p>
        </p:txBody>
      </p:sp>
      <p:sp>
        <p:nvSpPr>
          <p:cNvPr id="3" name="Content Placeholder 2">
            <a:extLst>
              <a:ext uri="{FF2B5EF4-FFF2-40B4-BE49-F238E27FC236}">
                <a16:creationId xmlns:a16="http://schemas.microsoft.com/office/drawing/2014/main" id="{2B575B7C-86AD-474A-8CEF-1E2BF7725FD7}"/>
              </a:ext>
            </a:extLst>
          </p:cNvPr>
          <p:cNvSpPr>
            <a:spLocks noGrp="1"/>
          </p:cNvSpPr>
          <p:nvPr>
            <p:ph idx="1"/>
          </p:nvPr>
        </p:nvSpPr>
        <p:spPr>
          <a:xfrm>
            <a:off x="75991" y="2257656"/>
            <a:ext cx="8987622" cy="4230229"/>
          </a:xfrm>
        </p:spPr>
        <p:txBody>
          <a:bodyPr/>
          <a:lstStyle/>
          <a:p>
            <a:pPr marL="285750" indent="-158750">
              <a:lnSpc>
                <a:spcPct val="100000"/>
              </a:lnSpc>
              <a:spcBef>
                <a:spcPts val="400"/>
              </a:spcBef>
              <a:spcAft>
                <a:spcPts val="600"/>
              </a:spcAft>
              <a:buClr>
                <a:schemeClr val="tx1"/>
              </a:buClr>
            </a:pPr>
            <a:r>
              <a:rPr lang="en-US" sz="1800" dirty="0">
                <a:ea typeface="Cambria"/>
              </a:rPr>
              <a:t>Defenses are becoming </a:t>
            </a:r>
            <a:r>
              <a:rPr lang="en-US" sz="1800" b="1" dirty="0">
                <a:solidFill>
                  <a:srgbClr val="C00000"/>
                </a:solidFill>
                <a:ea typeface="Cambria"/>
              </a:rPr>
              <a:t>prohibitively expensive </a:t>
            </a:r>
            <a:r>
              <a:rPr lang="en-US" sz="1400" b="1" dirty="0">
                <a:solidFill>
                  <a:srgbClr val="C00000"/>
                </a:solidFill>
                <a:ea typeface="Cambria"/>
              </a:rPr>
              <a:t>[Kim et al., ISCA’20]</a:t>
            </a:r>
          </a:p>
          <a:p>
            <a:pPr marL="285750" indent="-158750">
              <a:lnSpc>
                <a:spcPct val="100000"/>
              </a:lnSpc>
              <a:spcBef>
                <a:spcPts val="400"/>
              </a:spcBef>
              <a:spcAft>
                <a:spcPts val="600"/>
              </a:spcAft>
              <a:buClr>
                <a:schemeClr val="tx1"/>
              </a:buClr>
            </a:pPr>
            <a:r>
              <a:rPr lang="en-US" sz="1800" dirty="0">
                <a:ea typeface="Cambria"/>
              </a:rPr>
              <a:t>A </a:t>
            </a:r>
            <a:r>
              <a:rPr lang="en-US" sz="1800" b="1" dirty="0">
                <a:solidFill>
                  <a:srgbClr val="538233"/>
                </a:solidFill>
                <a:ea typeface="Cambria"/>
              </a:rPr>
              <a:t>deeper understanding </a:t>
            </a:r>
            <a:r>
              <a:rPr lang="en-US" sz="1800" dirty="0">
                <a:ea typeface="Cambria"/>
              </a:rPr>
              <a:t>is needed </a:t>
            </a:r>
            <a:r>
              <a:rPr lang="en-US" sz="1400" b="1" dirty="0">
                <a:ea typeface="Cambria"/>
              </a:rPr>
              <a:t>[</a:t>
            </a:r>
            <a:r>
              <a:rPr lang="en-US" sz="1400" b="1" dirty="0" err="1">
                <a:ea typeface="Cambria"/>
              </a:rPr>
              <a:t>Orosa</a:t>
            </a:r>
            <a:r>
              <a:rPr lang="en-US" sz="1400" b="1" dirty="0">
                <a:ea typeface="Cambria"/>
              </a:rPr>
              <a:t> and </a:t>
            </a:r>
            <a:r>
              <a:rPr lang="en-US" sz="1400" b="1" dirty="0" err="1">
                <a:ea typeface="Cambria"/>
              </a:rPr>
              <a:t>Yaglikci</a:t>
            </a:r>
            <a:r>
              <a:rPr lang="en-US" sz="1400" b="1" dirty="0">
                <a:ea typeface="Cambria"/>
              </a:rPr>
              <a:t> et al., MICRO’21]</a:t>
            </a:r>
            <a:endParaRPr lang="en-US" sz="1800" b="1" dirty="0">
              <a:ea typeface="Cambria"/>
            </a:endParaRPr>
          </a:p>
          <a:p>
            <a:pPr marL="285750" indent="-158750">
              <a:lnSpc>
                <a:spcPct val="100000"/>
              </a:lnSpc>
              <a:spcBef>
                <a:spcPts val="400"/>
              </a:spcBef>
              <a:spcAft>
                <a:spcPts val="600"/>
              </a:spcAft>
              <a:buClr>
                <a:schemeClr val="tx1"/>
              </a:buClr>
            </a:pPr>
            <a:r>
              <a:rPr lang="en-US" sz="1800" dirty="0">
                <a:ea typeface="Cambria"/>
              </a:rPr>
              <a:t>Prior works investigate </a:t>
            </a:r>
            <a:r>
              <a:rPr lang="en-US" sz="1800" b="1" dirty="0">
                <a:solidFill>
                  <a:srgbClr val="C00000"/>
                </a:solidFill>
                <a:ea typeface="Cambria"/>
              </a:rPr>
              <a:t>how RowHammer changes </a:t>
            </a:r>
            <a:r>
              <a:rPr lang="en-US" sz="1800" dirty="0">
                <a:ea typeface="Cambria"/>
              </a:rPr>
              <a:t>across</a:t>
            </a:r>
          </a:p>
          <a:p>
            <a:pPr marL="285750" indent="-158750">
              <a:lnSpc>
                <a:spcPct val="100000"/>
              </a:lnSpc>
              <a:spcAft>
                <a:spcPts val="600"/>
              </a:spcAft>
              <a:buClr>
                <a:schemeClr val="tx1"/>
              </a:buClr>
            </a:pPr>
            <a:endParaRPr lang="en-US" sz="1800" dirty="0">
              <a:ea typeface="Cambria"/>
            </a:endParaRPr>
          </a:p>
          <a:p>
            <a:pPr marL="285750" indent="-158750">
              <a:lnSpc>
                <a:spcPct val="100000"/>
              </a:lnSpc>
              <a:spcAft>
                <a:spcPts val="600"/>
              </a:spcAft>
              <a:buClr>
                <a:schemeClr val="tx1"/>
              </a:buClr>
            </a:pPr>
            <a:endParaRPr lang="en-US" sz="1000" dirty="0">
              <a:ea typeface="Cambria"/>
            </a:endParaRPr>
          </a:p>
          <a:p>
            <a:pPr marL="127000" indent="0">
              <a:lnSpc>
                <a:spcPct val="100000"/>
              </a:lnSpc>
              <a:spcAft>
                <a:spcPts val="600"/>
              </a:spcAft>
              <a:buClr>
                <a:schemeClr val="tx1"/>
              </a:buClr>
              <a:buNone/>
            </a:pPr>
            <a:endParaRPr lang="en-US" sz="1000" dirty="0">
              <a:ea typeface="Cambria"/>
            </a:endParaRPr>
          </a:p>
          <a:p>
            <a:pPr marL="285750" indent="-158750">
              <a:lnSpc>
                <a:spcPct val="100000"/>
              </a:lnSpc>
              <a:spcAft>
                <a:spcPts val="600"/>
              </a:spcAft>
              <a:buClr>
                <a:schemeClr val="tx1"/>
              </a:buClr>
            </a:pPr>
            <a:endParaRPr lang="en-US" sz="1800" dirty="0">
              <a:ea typeface="Cambria"/>
            </a:endParaRPr>
          </a:p>
        </p:txBody>
      </p:sp>
      <p:pic>
        <p:nvPicPr>
          <p:cNvPr id="4" name="Picture 3">
            <a:extLst>
              <a:ext uri="{FF2B5EF4-FFF2-40B4-BE49-F238E27FC236}">
                <a16:creationId xmlns:a16="http://schemas.microsoft.com/office/drawing/2014/main" id="{73F55DA5-925F-9643-AB4F-6331EEA5B595}"/>
              </a:ext>
            </a:extLst>
          </p:cNvPr>
          <p:cNvPicPr>
            <a:picLocks noChangeAspect="1"/>
          </p:cNvPicPr>
          <p:nvPr/>
        </p:nvPicPr>
        <p:blipFill>
          <a:blip r:embed="rId3"/>
          <a:stretch>
            <a:fillRect/>
          </a:stretch>
        </p:blipFill>
        <p:spPr>
          <a:xfrm>
            <a:off x="298580" y="770467"/>
            <a:ext cx="3368351" cy="1317867"/>
          </a:xfrm>
          <a:prstGeom prst="rect">
            <a:avLst/>
          </a:prstGeom>
        </p:spPr>
      </p:pic>
      <p:graphicFrame>
        <p:nvGraphicFramePr>
          <p:cNvPr id="7" name="Chart 6">
            <a:extLst>
              <a:ext uri="{FF2B5EF4-FFF2-40B4-BE49-F238E27FC236}">
                <a16:creationId xmlns:a16="http://schemas.microsoft.com/office/drawing/2014/main" id="{79076CBF-A16E-7549-82EE-1E67272D521D}"/>
              </a:ext>
            </a:extLst>
          </p:cNvPr>
          <p:cNvGraphicFramePr>
            <a:graphicFrameLocks/>
          </p:cNvGraphicFramePr>
          <p:nvPr>
            <p:extLst>
              <p:ext uri="{D42A27DB-BD31-4B8C-83A1-F6EECF244321}">
                <p14:modId xmlns:p14="http://schemas.microsoft.com/office/powerpoint/2010/main" val="2054772117"/>
              </p:ext>
            </p:extLst>
          </p:nvPr>
        </p:nvGraphicFramePr>
        <p:xfrm>
          <a:off x="2933088" y="614256"/>
          <a:ext cx="6096000" cy="1410491"/>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a:extLst>
              <a:ext uri="{FF2B5EF4-FFF2-40B4-BE49-F238E27FC236}">
                <a16:creationId xmlns:a16="http://schemas.microsoft.com/office/drawing/2014/main" id="{2AED6CB1-B732-8842-8F4B-A1FACA96D7A5}"/>
              </a:ext>
            </a:extLst>
          </p:cNvPr>
          <p:cNvSpPr/>
          <p:nvPr/>
        </p:nvSpPr>
        <p:spPr>
          <a:xfrm>
            <a:off x="3874282" y="1959430"/>
            <a:ext cx="5066522" cy="2002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chemeClr val="tx1"/>
                </a:solidFill>
                <a:latin typeface="Cambria"/>
                <a:ea typeface="Cambria"/>
              </a:rPr>
              <a:t>Minimum Activation Count to Observe a Bit Flip </a:t>
            </a:r>
            <a:r>
              <a:rPr lang="en-US" sz="1200" dirty="0">
                <a:solidFill>
                  <a:schemeClr val="tx1"/>
                </a:solidFill>
                <a:latin typeface="Cambria"/>
                <a:ea typeface="Cambria"/>
              </a:rPr>
              <a:t>[Kim+, ISCA’20]</a:t>
            </a:r>
            <a:endParaRPr lang="en-US" sz="1400" dirty="0">
              <a:solidFill>
                <a:schemeClr val="tx1"/>
              </a:solidFill>
              <a:latin typeface="Cambria"/>
              <a:ea typeface="Cambria"/>
            </a:endParaRPr>
          </a:p>
        </p:txBody>
      </p:sp>
      <p:grpSp>
        <p:nvGrpSpPr>
          <p:cNvPr id="8" name="Group 7">
            <a:extLst>
              <a:ext uri="{FF2B5EF4-FFF2-40B4-BE49-F238E27FC236}">
                <a16:creationId xmlns:a16="http://schemas.microsoft.com/office/drawing/2014/main" id="{BE86B0E8-1993-A74C-B05D-48CA2A51169E}"/>
              </a:ext>
            </a:extLst>
          </p:cNvPr>
          <p:cNvGrpSpPr/>
          <p:nvPr/>
        </p:nvGrpSpPr>
        <p:grpSpPr>
          <a:xfrm>
            <a:off x="4366731" y="743807"/>
            <a:ext cx="4360651" cy="338554"/>
            <a:chOff x="4366731" y="743807"/>
            <a:chExt cx="4360651" cy="338554"/>
          </a:xfrm>
        </p:grpSpPr>
        <p:cxnSp>
          <p:nvCxnSpPr>
            <p:cNvPr id="11" name="Straight Arrow Connector 10">
              <a:extLst>
                <a:ext uri="{FF2B5EF4-FFF2-40B4-BE49-F238E27FC236}">
                  <a16:creationId xmlns:a16="http://schemas.microsoft.com/office/drawing/2014/main" id="{E14E8D98-2FA7-9A48-ABDF-B0E9FFA5C572}"/>
                </a:ext>
              </a:extLst>
            </p:cNvPr>
            <p:cNvCxnSpPr>
              <a:cxnSpLocks/>
            </p:cNvCxnSpPr>
            <p:nvPr/>
          </p:nvCxnSpPr>
          <p:spPr>
            <a:xfrm flipH="1">
              <a:off x="4366731" y="1082361"/>
              <a:ext cx="4264088"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9E1B207-FADD-674A-9FCB-D6D907713E1E}"/>
                </a:ext>
              </a:extLst>
            </p:cNvPr>
            <p:cNvSpPr txBox="1"/>
            <p:nvPr/>
          </p:nvSpPr>
          <p:spPr>
            <a:xfrm>
              <a:off x="6195534" y="743807"/>
              <a:ext cx="2531848" cy="338554"/>
            </a:xfrm>
            <a:prstGeom prst="rect">
              <a:avLst/>
            </a:prstGeom>
            <a:noFill/>
          </p:spPr>
          <p:txBody>
            <a:bodyPr wrap="square" rtlCol="0">
              <a:spAutoFit/>
            </a:bodyPr>
            <a:lstStyle/>
            <a:p>
              <a:pPr algn="r"/>
              <a:r>
                <a:rPr lang="en-US" sz="1600" b="1">
                  <a:solidFill>
                    <a:srgbClr val="C00000"/>
                  </a:solidFill>
                  <a:latin typeface="Cambria" panose="02040503050406030204" pitchFamily="18" charset="0"/>
                </a:rPr>
                <a:t>More than 10X reduction</a:t>
              </a:r>
            </a:p>
          </p:txBody>
        </p:sp>
      </p:grpSp>
      <p:grpSp>
        <p:nvGrpSpPr>
          <p:cNvPr id="18" name="Group 17">
            <a:extLst>
              <a:ext uri="{FF2B5EF4-FFF2-40B4-BE49-F238E27FC236}">
                <a16:creationId xmlns:a16="http://schemas.microsoft.com/office/drawing/2014/main" id="{CC5C8849-97B0-5E49-A0F0-332300B17F26}"/>
              </a:ext>
            </a:extLst>
          </p:cNvPr>
          <p:cNvGrpSpPr/>
          <p:nvPr/>
        </p:nvGrpSpPr>
        <p:grpSpPr>
          <a:xfrm>
            <a:off x="3216924" y="525016"/>
            <a:ext cx="777569" cy="1634102"/>
            <a:chOff x="3216924" y="525016"/>
            <a:chExt cx="777569" cy="1634102"/>
          </a:xfrm>
        </p:grpSpPr>
        <p:sp>
          <p:nvSpPr>
            <p:cNvPr id="15" name="TextBox 14">
              <a:extLst>
                <a:ext uri="{FF2B5EF4-FFF2-40B4-BE49-F238E27FC236}">
                  <a16:creationId xmlns:a16="http://schemas.microsoft.com/office/drawing/2014/main" id="{42F8BF43-CB7A-A14A-B9A4-1F80F4E4F365}"/>
                </a:ext>
              </a:extLst>
            </p:cNvPr>
            <p:cNvSpPr txBox="1"/>
            <p:nvPr/>
          </p:nvSpPr>
          <p:spPr>
            <a:xfrm>
              <a:off x="3412282" y="799090"/>
              <a:ext cx="582211" cy="307777"/>
            </a:xfrm>
            <a:prstGeom prst="rect">
              <a:avLst/>
            </a:prstGeom>
            <a:noFill/>
          </p:spPr>
          <p:txBody>
            <a:bodyPr wrap="none" rtlCol="0">
              <a:spAutoFit/>
            </a:bodyPr>
            <a:lstStyle/>
            <a:p>
              <a:r>
                <a:rPr lang="en-US" sz="1400">
                  <a:latin typeface="Cambria" panose="02040503050406030204" pitchFamily="18" charset="0"/>
                </a:rPr>
                <a:t>2020</a:t>
              </a:r>
            </a:p>
          </p:txBody>
        </p:sp>
        <p:sp>
          <p:nvSpPr>
            <p:cNvPr id="16" name="TextBox 15">
              <a:extLst>
                <a:ext uri="{FF2B5EF4-FFF2-40B4-BE49-F238E27FC236}">
                  <a16:creationId xmlns:a16="http://schemas.microsoft.com/office/drawing/2014/main" id="{8C60B7FF-140B-A04C-9A35-94CD4CC5B356}"/>
                </a:ext>
              </a:extLst>
            </p:cNvPr>
            <p:cNvSpPr txBox="1"/>
            <p:nvPr/>
          </p:nvSpPr>
          <p:spPr>
            <a:xfrm>
              <a:off x="3412281" y="1248619"/>
              <a:ext cx="582211" cy="307777"/>
            </a:xfrm>
            <a:prstGeom prst="rect">
              <a:avLst/>
            </a:prstGeom>
            <a:noFill/>
          </p:spPr>
          <p:txBody>
            <a:bodyPr wrap="none" rtlCol="0">
              <a:spAutoFit/>
            </a:bodyPr>
            <a:lstStyle/>
            <a:p>
              <a:r>
                <a:rPr lang="en-US" sz="1400">
                  <a:latin typeface="Cambria" panose="02040503050406030204" pitchFamily="18" charset="0"/>
                </a:rPr>
                <a:t>2014</a:t>
              </a:r>
            </a:p>
          </p:txBody>
        </p:sp>
        <p:sp>
          <p:nvSpPr>
            <p:cNvPr id="17" name="TextBox 16">
              <a:extLst>
                <a:ext uri="{FF2B5EF4-FFF2-40B4-BE49-F238E27FC236}">
                  <a16:creationId xmlns:a16="http://schemas.microsoft.com/office/drawing/2014/main" id="{24503FF1-836F-DF43-8EB5-9714E270FCEB}"/>
                </a:ext>
              </a:extLst>
            </p:cNvPr>
            <p:cNvSpPr txBox="1"/>
            <p:nvPr/>
          </p:nvSpPr>
          <p:spPr>
            <a:xfrm rot="16200000">
              <a:off x="2553762" y="1188178"/>
              <a:ext cx="1634102" cy="307777"/>
            </a:xfrm>
            <a:prstGeom prst="rect">
              <a:avLst/>
            </a:prstGeom>
            <a:noFill/>
          </p:spPr>
          <p:txBody>
            <a:bodyPr wrap="none" rtlCol="0">
              <a:spAutoFit/>
            </a:bodyPr>
            <a:lstStyle/>
            <a:p>
              <a:r>
                <a:rPr lang="en-US" sz="1400">
                  <a:latin typeface="Cambria" panose="02040503050406030204" pitchFamily="18" charset="0"/>
                </a:rPr>
                <a:t>Manufactured Year</a:t>
              </a:r>
            </a:p>
          </p:txBody>
        </p:sp>
      </p:grpSp>
      <p:pic>
        <p:nvPicPr>
          <p:cNvPr id="19" name="Picture 18">
            <a:extLst>
              <a:ext uri="{FF2B5EF4-FFF2-40B4-BE49-F238E27FC236}">
                <a16:creationId xmlns:a16="http://schemas.microsoft.com/office/drawing/2014/main" id="{BB214AB2-23D2-66F9-6275-FDE0B2383D9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303554" y="3304391"/>
            <a:ext cx="1688057" cy="1610318"/>
          </a:xfrm>
          <a:prstGeom prst="rect">
            <a:avLst/>
          </a:prstGeom>
        </p:spPr>
      </p:pic>
      <p:pic>
        <p:nvPicPr>
          <p:cNvPr id="20" name="Picture 19">
            <a:extLst>
              <a:ext uri="{FF2B5EF4-FFF2-40B4-BE49-F238E27FC236}">
                <a16:creationId xmlns:a16="http://schemas.microsoft.com/office/drawing/2014/main" id="{DB04C41D-ABBC-91DD-A936-7AC7E1EF4AB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068800" y="3304173"/>
            <a:ext cx="1699163" cy="1605072"/>
          </a:xfrm>
          <a:prstGeom prst="rect">
            <a:avLst/>
          </a:prstGeom>
        </p:spPr>
      </p:pic>
      <p:pic>
        <p:nvPicPr>
          <p:cNvPr id="21" name="Picture 20">
            <a:extLst>
              <a:ext uri="{FF2B5EF4-FFF2-40B4-BE49-F238E27FC236}">
                <a16:creationId xmlns:a16="http://schemas.microsoft.com/office/drawing/2014/main" id="{2565F83E-A5D5-12FC-AD0D-E35EB159E3C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038835" y="3379858"/>
            <a:ext cx="1299359" cy="1610317"/>
          </a:xfrm>
          <a:prstGeom prst="rect">
            <a:avLst/>
          </a:prstGeom>
        </p:spPr>
      </p:pic>
      <p:grpSp>
        <p:nvGrpSpPr>
          <p:cNvPr id="12" name="Group 11">
            <a:extLst>
              <a:ext uri="{FF2B5EF4-FFF2-40B4-BE49-F238E27FC236}">
                <a16:creationId xmlns:a16="http://schemas.microsoft.com/office/drawing/2014/main" id="{4E186198-0354-A289-2391-9F7890E83C55}"/>
              </a:ext>
            </a:extLst>
          </p:cNvPr>
          <p:cNvGrpSpPr/>
          <p:nvPr/>
        </p:nvGrpSpPr>
        <p:grpSpPr>
          <a:xfrm>
            <a:off x="421730" y="3717131"/>
            <a:ext cx="1069524" cy="1062922"/>
            <a:chOff x="171352" y="4223488"/>
            <a:chExt cx="1069524" cy="1062922"/>
          </a:xfrm>
        </p:grpSpPr>
        <p:sp>
          <p:nvSpPr>
            <p:cNvPr id="6" name="TextBox 5">
              <a:extLst>
                <a:ext uri="{FF2B5EF4-FFF2-40B4-BE49-F238E27FC236}">
                  <a16:creationId xmlns:a16="http://schemas.microsoft.com/office/drawing/2014/main" id="{35ED8D38-8531-39A4-567F-060B4BD39B43}"/>
                </a:ext>
              </a:extLst>
            </p:cNvPr>
            <p:cNvSpPr txBox="1"/>
            <p:nvPr/>
          </p:nvSpPr>
          <p:spPr>
            <a:xfrm>
              <a:off x="209395" y="4223488"/>
              <a:ext cx="787395" cy="369332"/>
            </a:xfrm>
            <a:prstGeom prst="rect">
              <a:avLst/>
            </a:prstGeom>
            <a:noFill/>
          </p:spPr>
          <p:txBody>
            <a:bodyPr wrap="none" rtlCol="0">
              <a:spAutoFit/>
            </a:bodyPr>
            <a:lstStyle/>
            <a:p>
              <a:r>
                <a:rPr lang="en-US" b="1" i="1" dirty="0">
                  <a:latin typeface="Times" pitchFamily="2" charset="0"/>
                </a:rPr>
                <a:t>DDR3</a:t>
              </a:r>
            </a:p>
          </p:txBody>
        </p:sp>
        <p:sp>
          <p:nvSpPr>
            <p:cNvPr id="22" name="TextBox 21">
              <a:extLst>
                <a:ext uri="{FF2B5EF4-FFF2-40B4-BE49-F238E27FC236}">
                  <a16:creationId xmlns:a16="http://schemas.microsoft.com/office/drawing/2014/main" id="{3028733F-55C4-ADE4-4E13-7C1EC03B17C2}"/>
                </a:ext>
              </a:extLst>
            </p:cNvPr>
            <p:cNvSpPr txBox="1"/>
            <p:nvPr/>
          </p:nvSpPr>
          <p:spPr>
            <a:xfrm>
              <a:off x="206033" y="4554904"/>
              <a:ext cx="787395" cy="369332"/>
            </a:xfrm>
            <a:prstGeom prst="rect">
              <a:avLst/>
            </a:prstGeom>
            <a:noFill/>
          </p:spPr>
          <p:txBody>
            <a:bodyPr wrap="none" rtlCol="0">
              <a:spAutoFit/>
            </a:bodyPr>
            <a:lstStyle/>
            <a:p>
              <a:r>
                <a:rPr lang="en-US" b="1" i="1" dirty="0">
                  <a:latin typeface="Times" pitchFamily="2" charset="0"/>
                </a:rPr>
                <a:t>DDR4</a:t>
              </a:r>
            </a:p>
          </p:txBody>
        </p:sp>
        <p:sp>
          <p:nvSpPr>
            <p:cNvPr id="23" name="TextBox 22">
              <a:extLst>
                <a:ext uri="{FF2B5EF4-FFF2-40B4-BE49-F238E27FC236}">
                  <a16:creationId xmlns:a16="http://schemas.microsoft.com/office/drawing/2014/main" id="{205E230F-2885-66FA-5585-5F3EC199EDF6}"/>
                </a:ext>
              </a:extLst>
            </p:cNvPr>
            <p:cNvSpPr txBox="1"/>
            <p:nvPr/>
          </p:nvSpPr>
          <p:spPr>
            <a:xfrm>
              <a:off x="171352" y="4917078"/>
              <a:ext cx="1069524" cy="369332"/>
            </a:xfrm>
            <a:prstGeom prst="rect">
              <a:avLst/>
            </a:prstGeom>
            <a:noFill/>
          </p:spPr>
          <p:txBody>
            <a:bodyPr wrap="none" rtlCol="0">
              <a:spAutoFit/>
            </a:bodyPr>
            <a:lstStyle/>
            <a:p>
              <a:r>
                <a:rPr lang="en-US" b="1" i="1" dirty="0">
                  <a:latin typeface="Times" pitchFamily="2" charset="0"/>
                </a:rPr>
                <a:t>LPDDR4</a:t>
              </a:r>
            </a:p>
          </p:txBody>
        </p:sp>
      </p:grpSp>
      <p:grpSp>
        <p:nvGrpSpPr>
          <p:cNvPr id="10" name="Group 9">
            <a:extLst>
              <a:ext uri="{FF2B5EF4-FFF2-40B4-BE49-F238E27FC236}">
                <a16:creationId xmlns:a16="http://schemas.microsoft.com/office/drawing/2014/main" id="{266995E4-2588-0247-5DF4-0B062C2D228A}"/>
              </a:ext>
            </a:extLst>
          </p:cNvPr>
          <p:cNvGrpSpPr/>
          <p:nvPr/>
        </p:nvGrpSpPr>
        <p:grpSpPr>
          <a:xfrm>
            <a:off x="1494026" y="3674404"/>
            <a:ext cx="3195074" cy="1110461"/>
            <a:chOff x="1088983" y="5732405"/>
            <a:chExt cx="5518372" cy="1711041"/>
          </a:xfrm>
        </p:grpSpPr>
        <p:grpSp>
          <p:nvGrpSpPr>
            <p:cNvPr id="24" name="Group 23">
              <a:extLst>
                <a:ext uri="{FF2B5EF4-FFF2-40B4-BE49-F238E27FC236}">
                  <a16:creationId xmlns:a16="http://schemas.microsoft.com/office/drawing/2014/main" id="{9DB12F12-DFEE-61C0-2CE3-A59141EF1C7C}"/>
                </a:ext>
              </a:extLst>
            </p:cNvPr>
            <p:cNvGrpSpPr>
              <a:grpSpLocks noChangeAspect="1"/>
            </p:cNvGrpSpPr>
            <p:nvPr/>
          </p:nvGrpSpPr>
          <p:grpSpPr>
            <a:xfrm>
              <a:off x="4609687" y="5887792"/>
              <a:ext cx="1997668" cy="1555654"/>
              <a:chOff x="3454955" y="2670363"/>
              <a:chExt cx="2434972" cy="1813117"/>
            </a:xfrm>
            <a:solidFill>
              <a:schemeClr val="tx1">
                <a:lumMod val="65000"/>
                <a:lumOff val="35000"/>
              </a:schemeClr>
            </a:solidFill>
          </p:grpSpPr>
          <p:grpSp>
            <p:nvGrpSpPr>
              <p:cNvPr id="25" name="Group 24">
                <a:extLst>
                  <a:ext uri="{FF2B5EF4-FFF2-40B4-BE49-F238E27FC236}">
                    <a16:creationId xmlns:a16="http://schemas.microsoft.com/office/drawing/2014/main" id="{DDBC53FB-29D6-9587-F4BA-CCA2F973469F}"/>
                  </a:ext>
                </a:extLst>
              </p:cNvPr>
              <p:cNvGrpSpPr>
                <a:grpSpLocks noChangeAspect="1"/>
              </p:cNvGrpSpPr>
              <p:nvPr/>
            </p:nvGrpSpPr>
            <p:grpSpPr>
              <a:xfrm>
                <a:off x="3454955" y="2670363"/>
                <a:ext cx="1233724" cy="929423"/>
                <a:chOff x="428328" y="2110982"/>
                <a:chExt cx="3273181" cy="2582606"/>
              </a:xfrm>
              <a:grpFill/>
            </p:grpSpPr>
            <p:cxnSp>
              <p:nvCxnSpPr>
                <p:cNvPr id="128" name="Straight Connector 127">
                  <a:extLst>
                    <a:ext uri="{FF2B5EF4-FFF2-40B4-BE49-F238E27FC236}">
                      <a16:creationId xmlns:a16="http://schemas.microsoft.com/office/drawing/2014/main" id="{23FCFE4D-ADD4-6079-65B1-21A155A4FCDF}"/>
                    </a:ext>
                  </a:extLst>
                </p:cNvPr>
                <p:cNvCxnSpPr/>
                <p:nvPr/>
              </p:nvCxnSpPr>
              <p:spPr>
                <a:xfrm>
                  <a:off x="3331890" y="2135878"/>
                  <a:ext cx="0" cy="255771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9" name="Straight Connector 128">
                  <a:extLst>
                    <a:ext uri="{FF2B5EF4-FFF2-40B4-BE49-F238E27FC236}">
                      <a16:creationId xmlns:a16="http://schemas.microsoft.com/office/drawing/2014/main" id="{60CC787B-5EA7-9CE8-17FC-EB9BA591F3A5}"/>
                    </a:ext>
                  </a:extLst>
                </p:cNvPr>
                <p:cNvCxnSpPr/>
                <p:nvPr/>
              </p:nvCxnSpPr>
              <p:spPr>
                <a:xfrm>
                  <a:off x="2704366" y="2129654"/>
                  <a:ext cx="0" cy="255771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0" name="Straight Connector 129">
                  <a:extLst>
                    <a:ext uri="{FF2B5EF4-FFF2-40B4-BE49-F238E27FC236}">
                      <a16:creationId xmlns:a16="http://schemas.microsoft.com/office/drawing/2014/main" id="{43B76E4E-40D4-5969-645C-017BF436FEB9}"/>
                    </a:ext>
                  </a:extLst>
                </p:cNvPr>
                <p:cNvCxnSpPr/>
                <p:nvPr/>
              </p:nvCxnSpPr>
              <p:spPr>
                <a:xfrm>
                  <a:off x="2076842" y="2123430"/>
                  <a:ext cx="0" cy="255771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1" name="Straight Connector 130">
                  <a:extLst>
                    <a:ext uri="{FF2B5EF4-FFF2-40B4-BE49-F238E27FC236}">
                      <a16:creationId xmlns:a16="http://schemas.microsoft.com/office/drawing/2014/main" id="{E183896F-18E4-D56A-F11C-B1A888FD472E}"/>
                    </a:ext>
                  </a:extLst>
                </p:cNvPr>
                <p:cNvCxnSpPr/>
                <p:nvPr/>
              </p:nvCxnSpPr>
              <p:spPr>
                <a:xfrm>
                  <a:off x="449881" y="4281301"/>
                  <a:ext cx="3251628"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2" name="Straight Connector 131">
                  <a:extLst>
                    <a:ext uri="{FF2B5EF4-FFF2-40B4-BE49-F238E27FC236}">
                      <a16:creationId xmlns:a16="http://schemas.microsoft.com/office/drawing/2014/main" id="{AD4F4926-2B11-8A82-B873-0DE778309188}"/>
                    </a:ext>
                  </a:extLst>
                </p:cNvPr>
                <p:cNvCxnSpPr/>
                <p:nvPr/>
              </p:nvCxnSpPr>
              <p:spPr>
                <a:xfrm>
                  <a:off x="443673" y="3690373"/>
                  <a:ext cx="3251628"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3" name="Straight Connector 132">
                  <a:extLst>
                    <a:ext uri="{FF2B5EF4-FFF2-40B4-BE49-F238E27FC236}">
                      <a16:creationId xmlns:a16="http://schemas.microsoft.com/office/drawing/2014/main" id="{8D1DD8A7-AC02-E449-72AB-7701E679E1BD}"/>
                    </a:ext>
                  </a:extLst>
                </p:cNvPr>
                <p:cNvCxnSpPr/>
                <p:nvPr/>
              </p:nvCxnSpPr>
              <p:spPr>
                <a:xfrm>
                  <a:off x="1449318" y="2117206"/>
                  <a:ext cx="0" cy="255771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4" name="Straight Connector 133">
                  <a:extLst>
                    <a:ext uri="{FF2B5EF4-FFF2-40B4-BE49-F238E27FC236}">
                      <a16:creationId xmlns:a16="http://schemas.microsoft.com/office/drawing/2014/main" id="{3B47EE8C-A984-FCAF-F6F9-A8CCEA493C01}"/>
                    </a:ext>
                  </a:extLst>
                </p:cNvPr>
                <p:cNvCxnSpPr/>
                <p:nvPr/>
              </p:nvCxnSpPr>
              <p:spPr>
                <a:xfrm>
                  <a:off x="812657" y="2110982"/>
                  <a:ext cx="0" cy="255771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5" name="Straight Connector 134">
                  <a:extLst>
                    <a:ext uri="{FF2B5EF4-FFF2-40B4-BE49-F238E27FC236}">
                      <a16:creationId xmlns:a16="http://schemas.microsoft.com/office/drawing/2014/main" id="{042E3C43-7896-EE65-1392-39726AAD5300}"/>
                    </a:ext>
                  </a:extLst>
                </p:cNvPr>
                <p:cNvCxnSpPr/>
                <p:nvPr/>
              </p:nvCxnSpPr>
              <p:spPr>
                <a:xfrm>
                  <a:off x="429848" y="2495297"/>
                  <a:ext cx="3251628"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6" name="Straight Connector 135">
                  <a:extLst>
                    <a:ext uri="{FF2B5EF4-FFF2-40B4-BE49-F238E27FC236}">
                      <a16:creationId xmlns:a16="http://schemas.microsoft.com/office/drawing/2014/main" id="{0B41DCDB-2B32-FC62-E352-43DDED6ECE25}"/>
                    </a:ext>
                  </a:extLst>
                </p:cNvPr>
                <p:cNvCxnSpPr/>
                <p:nvPr/>
              </p:nvCxnSpPr>
              <p:spPr>
                <a:xfrm>
                  <a:off x="428328" y="3090309"/>
                  <a:ext cx="3251628"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37" name="Group 136">
                  <a:extLst>
                    <a:ext uri="{FF2B5EF4-FFF2-40B4-BE49-F238E27FC236}">
                      <a16:creationId xmlns:a16="http://schemas.microsoft.com/office/drawing/2014/main" id="{0DC30DE8-7498-5E6C-AD54-10895CBEB87E}"/>
                    </a:ext>
                  </a:extLst>
                </p:cNvPr>
                <p:cNvGrpSpPr/>
                <p:nvPr/>
              </p:nvGrpSpPr>
              <p:grpSpPr>
                <a:xfrm>
                  <a:off x="534160" y="2226069"/>
                  <a:ext cx="3067764" cy="525790"/>
                  <a:chOff x="534160" y="2226069"/>
                  <a:chExt cx="3067764" cy="525790"/>
                </a:xfrm>
                <a:grpFill/>
              </p:grpSpPr>
              <p:sp>
                <p:nvSpPr>
                  <p:cNvPr id="156" name="Oval 155">
                    <a:extLst>
                      <a:ext uri="{FF2B5EF4-FFF2-40B4-BE49-F238E27FC236}">
                        <a16:creationId xmlns:a16="http://schemas.microsoft.com/office/drawing/2014/main" id="{FA3CFEBC-0209-AA05-D958-F9919B15E8E1}"/>
                      </a:ext>
                    </a:extLst>
                  </p:cNvPr>
                  <p:cNvSpPr/>
                  <p:nvPr/>
                </p:nvSpPr>
                <p:spPr>
                  <a:xfrm>
                    <a:off x="534160" y="2232277"/>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7" name="Oval 156">
                    <a:extLst>
                      <a:ext uri="{FF2B5EF4-FFF2-40B4-BE49-F238E27FC236}">
                        <a16:creationId xmlns:a16="http://schemas.microsoft.com/office/drawing/2014/main" id="{CC69ED8D-5C31-DD88-4764-0F5FF6E7B20F}"/>
                      </a:ext>
                    </a:extLst>
                  </p:cNvPr>
                  <p:cNvSpPr/>
                  <p:nvPr/>
                </p:nvSpPr>
                <p:spPr>
                  <a:xfrm>
                    <a:off x="1176697" y="2230725"/>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8" name="Oval 157">
                    <a:extLst>
                      <a:ext uri="{FF2B5EF4-FFF2-40B4-BE49-F238E27FC236}">
                        <a16:creationId xmlns:a16="http://schemas.microsoft.com/office/drawing/2014/main" id="{4C351F21-2C27-D537-F17D-2FA1CB509CDF}"/>
                      </a:ext>
                    </a:extLst>
                  </p:cNvPr>
                  <p:cNvSpPr/>
                  <p:nvPr/>
                </p:nvSpPr>
                <p:spPr>
                  <a:xfrm>
                    <a:off x="1800961" y="2229173"/>
                    <a:ext cx="543300"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9" name="Oval 158">
                    <a:extLst>
                      <a:ext uri="{FF2B5EF4-FFF2-40B4-BE49-F238E27FC236}">
                        <a16:creationId xmlns:a16="http://schemas.microsoft.com/office/drawing/2014/main" id="{B838F7CF-ACE7-B757-E5A5-0DAF50DB7246}"/>
                      </a:ext>
                    </a:extLst>
                  </p:cNvPr>
                  <p:cNvSpPr/>
                  <p:nvPr/>
                </p:nvSpPr>
                <p:spPr>
                  <a:xfrm>
                    <a:off x="2434360" y="2227621"/>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0" name="Oval 159">
                    <a:extLst>
                      <a:ext uri="{FF2B5EF4-FFF2-40B4-BE49-F238E27FC236}">
                        <a16:creationId xmlns:a16="http://schemas.microsoft.com/office/drawing/2014/main" id="{6A708A67-676C-99E0-1A3F-B02EFEA4A6C4}"/>
                      </a:ext>
                    </a:extLst>
                  </p:cNvPr>
                  <p:cNvSpPr/>
                  <p:nvPr/>
                </p:nvSpPr>
                <p:spPr>
                  <a:xfrm>
                    <a:off x="3058623" y="2226069"/>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38" name="Group 137">
                  <a:extLst>
                    <a:ext uri="{FF2B5EF4-FFF2-40B4-BE49-F238E27FC236}">
                      <a16:creationId xmlns:a16="http://schemas.microsoft.com/office/drawing/2014/main" id="{17D72506-ADB7-4D90-D24A-5EC39D76C3A4}"/>
                    </a:ext>
                  </a:extLst>
                </p:cNvPr>
                <p:cNvGrpSpPr/>
                <p:nvPr/>
              </p:nvGrpSpPr>
              <p:grpSpPr>
                <a:xfrm>
                  <a:off x="541777" y="2821081"/>
                  <a:ext cx="3058627" cy="525790"/>
                  <a:chOff x="534160" y="2226069"/>
                  <a:chExt cx="3058627" cy="525790"/>
                </a:xfrm>
                <a:grpFill/>
              </p:grpSpPr>
              <p:sp>
                <p:nvSpPr>
                  <p:cNvPr id="151" name="Oval 150">
                    <a:extLst>
                      <a:ext uri="{FF2B5EF4-FFF2-40B4-BE49-F238E27FC236}">
                        <a16:creationId xmlns:a16="http://schemas.microsoft.com/office/drawing/2014/main" id="{19D105B4-E4F5-83F5-63B4-153D7FB389DB}"/>
                      </a:ext>
                    </a:extLst>
                  </p:cNvPr>
                  <p:cNvSpPr/>
                  <p:nvPr/>
                </p:nvSpPr>
                <p:spPr>
                  <a:xfrm>
                    <a:off x="534160" y="2232277"/>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2" name="Oval 151">
                    <a:extLst>
                      <a:ext uri="{FF2B5EF4-FFF2-40B4-BE49-F238E27FC236}">
                        <a16:creationId xmlns:a16="http://schemas.microsoft.com/office/drawing/2014/main" id="{4CC6F352-7E9A-C3D3-B3F1-1260F9DD5FD2}"/>
                      </a:ext>
                    </a:extLst>
                  </p:cNvPr>
                  <p:cNvSpPr/>
                  <p:nvPr/>
                </p:nvSpPr>
                <p:spPr>
                  <a:xfrm>
                    <a:off x="1167560" y="2230725"/>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3" name="Oval 152">
                    <a:extLst>
                      <a:ext uri="{FF2B5EF4-FFF2-40B4-BE49-F238E27FC236}">
                        <a16:creationId xmlns:a16="http://schemas.microsoft.com/office/drawing/2014/main" id="{8B580872-424E-76F0-69BF-32C4C3F03A7C}"/>
                      </a:ext>
                    </a:extLst>
                  </p:cNvPr>
                  <p:cNvSpPr/>
                  <p:nvPr/>
                </p:nvSpPr>
                <p:spPr>
                  <a:xfrm>
                    <a:off x="1800960" y="2229173"/>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4" name="Oval 153">
                    <a:extLst>
                      <a:ext uri="{FF2B5EF4-FFF2-40B4-BE49-F238E27FC236}">
                        <a16:creationId xmlns:a16="http://schemas.microsoft.com/office/drawing/2014/main" id="{AF478D82-FCA3-7CC4-BBCF-2E3BDD394067}"/>
                      </a:ext>
                    </a:extLst>
                  </p:cNvPr>
                  <p:cNvSpPr/>
                  <p:nvPr/>
                </p:nvSpPr>
                <p:spPr>
                  <a:xfrm>
                    <a:off x="2425223" y="2227621"/>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5" name="Oval 154">
                    <a:extLst>
                      <a:ext uri="{FF2B5EF4-FFF2-40B4-BE49-F238E27FC236}">
                        <a16:creationId xmlns:a16="http://schemas.microsoft.com/office/drawing/2014/main" id="{A3AA337C-4442-3D21-0DDC-B6AE2F9B8AAF}"/>
                      </a:ext>
                    </a:extLst>
                  </p:cNvPr>
                  <p:cNvSpPr/>
                  <p:nvPr/>
                </p:nvSpPr>
                <p:spPr>
                  <a:xfrm>
                    <a:off x="3049486" y="2226069"/>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39" name="Group 138">
                  <a:extLst>
                    <a:ext uri="{FF2B5EF4-FFF2-40B4-BE49-F238E27FC236}">
                      <a16:creationId xmlns:a16="http://schemas.microsoft.com/office/drawing/2014/main" id="{8EF66A11-B182-EBFA-D29B-EF64B751642A}"/>
                    </a:ext>
                  </a:extLst>
                </p:cNvPr>
                <p:cNvGrpSpPr/>
                <p:nvPr/>
              </p:nvGrpSpPr>
              <p:grpSpPr>
                <a:xfrm>
                  <a:off x="538848" y="3430281"/>
                  <a:ext cx="3067764" cy="525790"/>
                  <a:chOff x="543297" y="2226069"/>
                  <a:chExt cx="3067764" cy="525790"/>
                </a:xfrm>
                <a:grpFill/>
              </p:grpSpPr>
              <p:sp>
                <p:nvSpPr>
                  <p:cNvPr id="146" name="Oval 145">
                    <a:extLst>
                      <a:ext uri="{FF2B5EF4-FFF2-40B4-BE49-F238E27FC236}">
                        <a16:creationId xmlns:a16="http://schemas.microsoft.com/office/drawing/2014/main" id="{7AB8D567-BAD7-65D9-8DF2-FB8E32E86FFC}"/>
                      </a:ext>
                    </a:extLst>
                  </p:cNvPr>
                  <p:cNvSpPr/>
                  <p:nvPr/>
                </p:nvSpPr>
                <p:spPr>
                  <a:xfrm>
                    <a:off x="543297" y="2232277"/>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7" name="Oval 146">
                    <a:extLst>
                      <a:ext uri="{FF2B5EF4-FFF2-40B4-BE49-F238E27FC236}">
                        <a16:creationId xmlns:a16="http://schemas.microsoft.com/office/drawing/2014/main" id="{441A6D10-5408-4019-3375-54E1B71F9DCE}"/>
                      </a:ext>
                    </a:extLst>
                  </p:cNvPr>
                  <p:cNvSpPr/>
                  <p:nvPr/>
                </p:nvSpPr>
                <p:spPr>
                  <a:xfrm>
                    <a:off x="1176697" y="2230725"/>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8" name="Oval 147">
                    <a:extLst>
                      <a:ext uri="{FF2B5EF4-FFF2-40B4-BE49-F238E27FC236}">
                        <a16:creationId xmlns:a16="http://schemas.microsoft.com/office/drawing/2014/main" id="{3D71968C-9D6D-44E4-A5AE-739512E888BC}"/>
                      </a:ext>
                    </a:extLst>
                  </p:cNvPr>
                  <p:cNvSpPr/>
                  <p:nvPr/>
                </p:nvSpPr>
                <p:spPr>
                  <a:xfrm>
                    <a:off x="1810097" y="2229173"/>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9" name="Oval 148">
                    <a:extLst>
                      <a:ext uri="{FF2B5EF4-FFF2-40B4-BE49-F238E27FC236}">
                        <a16:creationId xmlns:a16="http://schemas.microsoft.com/office/drawing/2014/main" id="{C3D88B3C-F0BC-E420-2059-D480DC999F03}"/>
                      </a:ext>
                    </a:extLst>
                  </p:cNvPr>
                  <p:cNvSpPr/>
                  <p:nvPr/>
                </p:nvSpPr>
                <p:spPr>
                  <a:xfrm>
                    <a:off x="2434360" y="2227621"/>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0" name="Oval 149">
                    <a:extLst>
                      <a:ext uri="{FF2B5EF4-FFF2-40B4-BE49-F238E27FC236}">
                        <a16:creationId xmlns:a16="http://schemas.microsoft.com/office/drawing/2014/main" id="{76F596A1-C79E-E1D1-CEB9-0F86EFBC1354}"/>
                      </a:ext>
                    </a:extLst>
                  </p:cNvPr>
                  <p:cNvSpPr/>
                  <p:nvPr/>
                </p:nvSpPr>
                <p:spPr>
                  <a:xfrm>
                    <a:off x="3067760" y="2226069"/>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40" name="Group 139">
                  <a:extLst>
                    <a:ext uri="{FF2B5EF4-FFF2-40B4-BE49-F238E27FC236}">
                      <a16:creationId xmlns:a16="http://schemas.microsoft.com/office/drawing/2014/main" id="{051943A9-728C-E9EE-C254-77707D56336A}"/>
                    </a:ext>
                  </a:extLst>
                </p:cNvPr>
                <p:cNvGrpSpPr/>
                <p:nvPr/>
              </p:nvGrpSpPr>
              <p:grpSpPr>
                <a:xfrm>
                  <a:off x="535919" y="4030345"/>
                  <a:ext cx="3067764" cy="525790"/>
                  <a:chOff x="543297" y="2226069"/>
                  <a:chExt cx="3067764" cy="525790"/>
                </a:xfrm>
                <a:grpFill/>
              </p:grpSpPr>
              <p:sp>
                <p:nvSpPr>
                  <p:cNvPr id="141" name="Oval 140">
                    <a:extLst>
                      <a:ext uri="{FF2B5EF4-FFF2-40B4-BE49-F238E27FC236}">
                        <a16:creationId xmlns:a16="http://schemas.microsoft.com/office/drawing/2014/main" id="{F6372421-789A-2AE9-1068-A845EBF28B58}"/>
                      </a:ext>
                    </a:extLst>
                  </p:cNvPr>
                  <p:cNvSpPr/>
                  <p:nvPr/>
                </p:nvSpPr>
                <p:spPr>
                  <a:xfrm>
                    <a:off x="543297" y="2232277"/>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2" name="Oval 141">
                    <a:extLst>
                      <a:ext uri="{FF2B5EF4-FFF2-40B4-BE49-F238E27FC236}">
                        <a16:creationId xmlns:a16="http://schemas.microsoft.com/office/drawing/2014/main" id="{232E3BA6-8503-FD8E-F0B0-6C60C1F0FF49}"/>
                      </a:ext>
                    </a:extLst>
                  </p:cNvPr>
                  <p:cNvSpPr/>
                  <p:nvPr/>
                </p:nvSpPr>
                <p:spPr>
                  <a:xfrm>
                    <a:off x="1185834" y="2230725"/>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3" name="Oval 142">
                    <a:extLst>
                      <a:ext uri="{FF2B5EF4-FFF2-40B4-BE49-F238E27FC236}">
                        <a16:creationId xmlns:a16="http://schemas.microsoft.com/office/drawing/2014/main" id="{075D552D-9B1A-F435-4617-83084B01B477}"/>
                      </a:ext>
                    </a:extLst>
                  </p:cNvPr>
                  <p:cNvSpPr/>
                  <p:nvPr/>
                </p:nvSpPr>
                <p:spPr>
                  <a:xfrm>
                    <a:off x="1810097" y="2229173"/>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4" name="Oval 143">
                    <a:extLst>
                      <a:ext uri="{FF2B5EF4-FFF2-40B4-BE49-F238E27FC236}">
                        <a16:creationId xmlns:a16="http://schemas.microsoft.com/office/drawing/2014/main" id="{0DBD35D2-0A7C-8B2D-F57A-1DCC76514CE1}"/>
                      </a:ext>
                    </a:extLst>
                  </p:cNvPr>
                  <p:cNvSpPr/>
                  <p:nvPr/>
                </p:nvSpPr>
                <p:spPr>
                  <a:xfrm>
                    <a:off x="2443497" y="2227621"/>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5" name="Oval 144">
                    <a:extLst>
                      <a:ext uri="{FF2B5EF4-FFF2-40B4-BE49-F238E27FC236}">
                        <a16:creationId xmlns:a16="http://schemas.microsoft.com/office/drawing/2014/main" id="{30ED54A3-B755-F250-8663-3D3AC5C67886}"/>
                      </a:ext>
                    </a:extLst>
                  </p:cNvPr>
                  <p:cNvSpPr/>
                  <p:nvPr/>
                </p:nvSpPr>
                <p:spPr>
                  <a:xfrm>
                    <a:off x="3067760" y="2226069"/>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26" name="Group 25">
                <a:extLst>
                  <a:ext uri="{FF2B5EF4-FFF2-40B4-BE49-F238E27FC236}">
                    <a16:creationId xmlns:a16="http://schemas.microsoft.com/office/drawing/2014/main" id="{EE73F549-BA37-FF26-C1B0-ACBCD259ECF5}"/>
                  </a:ext>
                </a:extLst>
              </p:cNvPr>
              <p:cNvGrpSpPr>
                <a:grpSpLocks noChangeAspect="1"/>
              </p:cNvGrpSpPr>
              <p:nvPr/>
            </p:nvGrpSpPr>
            <p:grpSpPr>
              <a:xfrm>
                <a:off x="3457947" y="3551049"/>
                <a:ext cx="1233724" cy="929423"/>
                <a:chOff x="428328" y="2110982"/>
                <a:chExt cx="3273181" cy="2582606"/>
              </a:xfrm>
              <a:grpFill/>
            </p:grpSpPr>
            <p:cxnSp>
              <p:nvCxnSpPr>
                <p:cNvPr id="95" name="Straight Connector 94">
                  <a:extLst>
                    <a:ext uri="{FF2B5EF4-FFF2-40B4-BE49-F238E27FC236}">
                      <a16:creationId xmlns:a16="http://schemas.microsoft.com/office/drawing/2014/main" id="{2F6802A5-C29E-9F0C-BF02-A4D21EA16532}"/>
                    </a:ext>
                  </a:extLst>
                </p:cNvPr>
                <p:cNvCxnSpPr/>
                <p:nvPr/>
              </p:nvCxnSpPr>
              <p:spPr>
                <a:xfrm>
                  <a:off x="3331890" y="2135878"/>
                  <a:ext cx="0" cy="255771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4EEADCDE-CAE6-E38B-9AEA-6DF2C28BD663}"/>
                    </a:ext>
                  </a:extLst>
                </p:cNvPr>
                <p:cNvCxnSpPr/>
                <p:nvPr/>
              </p:nvCxnSpPr>
              <p:spPr>
                <a:xfrm>
                  <a:off x="2704366" y="2129654"/>
                  <a:ext cx="0" cy="255771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44C1069D-240A-FD06-CC0C-D6EF74CBF0FD}"/>
                    </a:ext>
                  </a:extLst>
                </p:cNvPr>
                <p:cNvCxnSpPr/>
                <p:nvPr/>
              </p:nvCxnSpPr>
              <p:spPr>
                <a:xfrm>
                  <a:off x="2076842" y="2123430"/>
                  <a:ext cx="0" cy="255771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BB445A5E-8310-CDF0-B878-B91AE35A2D98}"/>
                    </a:ext>
                  </a:extLst>
                </p:cNvPr>
                <p:cNvCxnSpPr/>
                <p:nvPr/>
              </p:nvCxnSpPr>
              <p:spPr>
                <a:xfrm>
                  <a:off x="449881" y="4281301"/>
                  <a:ext cx="3251628"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9823101F-42A3-C751-2046-4B5A53220725}"/>
                    </a:ext>
                  </a:extLst>
                </p:cNvPr>
                <p:cNvCxnSpPr/>
                <p:nvPr/>
              </p:nvCxnSpPr>
              <p:spPr>
                <a:xfrm>
                  <a:off x="443673" y="3690373"/>
                  <a:ext cx="3251628"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123DD1BE-5094-809E-35CF-4E69FF91ACBD}"/>
                    </a:ext>
                  </a:extLst>
                </p:cNvPr>
                <p:cNvCxnSpPr/>
                <p:nvPr/>
              </p:nvCxnSpPr>
              <p:spPr>
                <a:xfrm>
                  <a:off x="1449318" y="2117206"/>
                  <a:ext cx="0" cy="255771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15700AF9-27AB-EBE2-4002-C2234D85C1BF}"/>
                    </a:ext>
                  </a:extLst>
                </p:cNvPr>
                <p:cNvCxnSpPr/>
                <p:nvPr/>
              </p:nvCxnSpPr>
              <p:spPr>
                <a:xfrm>
                  <a:off x="812657" y="2110982"/>
                  <a:ext cx="0" cy="255771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25C8BA50-FFBE-C433-AAC2-F9EF9A98342B}"/>
                    </a:ext>
                  </a:extLst>
                </p:cNvPr>
                <p:cNvCxnSpPr/>
                <p:nvPr/>
              </p:nvCxnSpPr>
              <p:spPr>
                <a:xfrm>
                  <a:off x="429848" y="2495297"/>
                  <a:ext cx="3251628"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AC5AFD32-A8CF-1064-FD5B-D7423D8996B6}"/>
                    </a:ext>
                  </a:extLst>
                </p:cNvPr>
                <p:cNvCxnSpPr/>
                <p:nvPr/>
              </p:nvCxnSpPr>
              <p:spPr>
                <a:xfrm>
                  <a:off x="428328" y="3090309"/>
                  <a:ext cx="3251628"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04" name="Group 103">
                  <a:extLst>
                    <a:ext uri="{FF2B5EF4-FFF2-40B4-BE49-F238E27FC236}">
                      <a16:creationId xmlns:a16="http://schemas.microsoft.com/office/drawing/2014/main" id="{934C86D2-D9F7-C697-2C5B-253CE4FF714D}"/>
                    </a:ext>
                  </a:extLst>
                </p:cNvPr>
                <p:cNvGrpSpPr/>
                <p:nvPr/>
              </p:nvGrpSpPr>
              <p:grpSpPr>
                <a:xfrm>
                  <a:off x="534160" y="2226069"/>
                  <a:ext cx="3067764" cy="525790"/>
                  <a:chOff x="534160" y="2226069"/>
                  <a:chExt cx="3067764" cy="525790"/>
                </a:xfrm>
                <a:grpFill/>
              </p:grpSpPr>
              <p:sp>
                <p:nvSpPr>
                  <p:cNvPr id="123" name="Oval 122">
                    <a:extLst>
                      <a:ext uri="{FF2B5EF4-FFF2-40B4-BE49-F238E27FC236}">
                        <a16:creationId xmlns:a16="http://schemas.microsoft.com/office/drawing/2014/main" id="{3C24646C-FD5D-D7DF-FAC9-1348C33E6D71}"/>
                      </a:ext>
                    </a:extLst>
                  </p:cNvPr>
                  <p:cNvSpPr/>
                  <p:nvPr/>
                </p:nvSpPr>
                <p:spPr>
                  <a:xfrm>
                    <a:off x="534160" y="2232277"/>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4" name="Oval 123">
                    <a:extLst>
                      <a:ext uri="{FF2B5EF4-FFF2-40B4-BE49-F238E27FC236}">
                        <a16:creationId xmlns:a16="http://schemas.microsoft.com/office/drawing/2014/main" id="{1EE6CC13-C64A-7BBE-5F87-04CD6E350736}"/>
                      </a:ext>
                    </a:extLst>
                  </p:cNvPr>
                  <p:cNvSpPr/>
                  <p:nvPr/>
                </p:nvSpPr>
                <p:spPr>
                  <a:xfrm>
                    <a:off x="1176697" y="2230725"/>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5" name="Oval 124">
                    <a:extLst>
                      <a:ext uri="{FF2B5EF4-FFF2-40B4-BE49-F238E27FC236}">
                        <a16:creationId xmlns:a16="http://schemas.microsoft.com/office/drawing/2014/main" id="{5D9349F9-CE82-B2F6-BA0D-0CCD6B15A603}"/>
                      </a:ext>
                    </a:extLst>
                  </p:cNvPr>
                  <p:cNvSpPr/>
                  <p:nvPr/>
                </p:nvSpPr>
                <p:spPr>
                  <a:xfrm>
                    <a:off x="1800961" y="2229173"/>
                    <a:ext cx="543300"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6" name="Oval 125">
                    <a:extLst>
                      <a:ext uri="{FF2B5EF4-FFF2-40B4-BE49-F238E27FC236}">
                        <a16:creationId xmlns:a16="http://schemas.microsoft.com/office/drawing/2014/main" id="{75D51E8A-8EF1-8DD7-7B9F-1C59298B1EDC}"/>
                      </a:ext>
                    </a:extLst>
                  </p:cNvPr>
                  <p:cNvSpPr/>
                  <p:nvPr/>
                </p:nvSpPr>
                <p:spPr>
                  <a:xfrm>
                    <a:off x="2434360" y="2227621"/>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7" name="Oval 126">
                    <a:extLst>
                      <a:ext uri="{FF2B5EF4-FFF2-40B4-BE49-F238E27FC236}">
                        <a16:creationId xmlns:a16="http://schemas.microsoft.com/office/drawing/2014/main" id="{A7A82FA7-CF64-AD90-AFF8-8BD636683B25}"/>
                      </a:ext>
                    </a:extLst>
                  </p:cNvPr>
                  <p:cNvSpPr/>
                  <p:nvPr/>
                </p:nvSpPr>
                <p:spPr>
                  <a:xfrm>
                    <a:off x="3058623" y="2226069"/>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05" name="Group 104">
                  <a:extLst>
                    <a:ext uri="{FF2B5EF4-FFF2-40B4-BE49-F238E27FC236}">
                      <a16:creationId xmlns:a16="http://schemas.microsoft.com/office/drawing/2014/main" id="{E022DBBF-C653-9186-DAC2-882536C599E6}"/>
                    </a:ext>
                  </a:extLst>
                </p:cNvPr>
                <p:cNvGrpSpPr/>
                <p:nvPr/>
              </p:nvGrpSpPr>
              <p:grpSpPr>
                <a:xfrm>
                  <a:off x="541777" y="2821081"/>
                  <a:ext cx="3058627" cy="525790"/>
                  <a:chOff x="534160" y="2226069"/>
                  <a:chExt cx="3058627" cy="525790"/>
                </a:xfrm>
                <a:grpFill/>
              </p:grpSpPr>
              <p:sp>
                <p:nvSpPr>
                  <p:cNvPr id="118" name="Oval 117">
                    <a:extLst>
                      <a:ext uri="{FF2B5EF4-FFF2-40B4-BE49-F238E27FC236}">
                        <a16:creationId xmlns:a16="http://schemas.microsoft.com/office/drawing/2014/main" id="{A7FD77EC-FDAE-8B93-85FE-9DFCAAB1C2F7}"/>
                      </a:ext>
                    </a:extLst>
                  </p:cNvPr>
                  <p:cNvSpPr/>
                  <p:nvPr/>
                </p:nvSpPr>
                <p:spPr>
                  <a:xfrm>
                    <a:off x="534160" y="2232277"/>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9" name="Oval 118">
                    <a:extLst>
                      <a:ext uri="{FF2B5EF4-FFF2-40B4-BE49-F238E27FC236}">
                        <a16:creationId xmlns:a16="http://schemas.microsoft.com/office/drawing/2014/main" id="{02451278-A464-E23C-EF88-06C2104DE10B}"/>
                      </a:ext>
                    </a:extLst>
                  </p:cNvPr>
                  <p:cNvSpPr/>
                  <p:nvPr/>
                </p:nvSpPr>
                <p:spPr>
                  <a:xfrm>
                    <a:off x="1167560" y="2230725"/>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0" name="Oval 119">
                    <a:extLst>
                      <a:ext uri="{FF2B5EF4-FFF2-40B4-BE49-F238E27FC236}">
                        <a16:creationId xmlns:a16="http://schemas.microsoft.com/office/drawing/2014/main" id="{4B069127-F360-C6D0-0FBF-A682BAEF2532}"/>
                      </a:ext>
                    </a:extLst>
                  </p:cNvPr>
                  <p:cNvSpPr/>
                  <p:nvPr/>
                </p:nvSpPr>
                <p:spPr>
                  <a:xfrm>
                    <a:off x="1800960" y="2229173"/>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1" name="Oval 120">
                    <a:extLst>
                      <a:ext uri="{FF2B5EF4-FFF2-40B4-BE49-F238E27FC236}">
                        <a16:creationId xmlns:a16="http://schemas.microsoft.com/office/drawing/2014/main" id="{59BA264D-CD5C-B788-01C7-5A6B7623DA2F}"/>
                      </a:ext>
                    </a:extLst>
                  </p:cNvPr>
                  <p:cNvSpPr/>
                  <p:nvPr/>
                </p:nvSpPr>
                <p:spPr>
                  <a:xfrm>
                    <a:off x="2425223" y="2227621"/>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2" name="Oval 121">
                    <a:extLst>
                      <a:ext uri="{FF2B5EF4-FFF2-40B4-BE49-F238E27FC236}">
                        <a16:creationId xmlns:a16="http://schemas.microsoft.com/office/drawing/2014/main" id="{14C38755-9512-A7A1-9774-320F705A6738}"/>
                      </a:ext>
                    </a:extLst>
                  </p:cNvPr>
                  <p:cNvSpPr/>
                  <p:nvPr/>
                </p:nvSpPr>
                <p:spPr>
                  <a:xfrm>
                    <a:off x="3049486" y="2226069"/>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06" name="Group 105">
                  <a:extLst>
                    <a:ext uri="{FF2B5EF4-FFF2-40B4-BE49-F238E27FC236}">
                      <a16:creationId xmlns:a16="http://schemas.microsoft.com/office/drawing/2014/main" id="{52A6435A-84C2-DC2A-464E-72B609E5D628}"/>
                    </a:ext>
                  </a:extLst>
                </p:cNvPr>
                <p:cNvGrpSpPr/>
                <p:nvPr/>
              </p:nvGrpSpPr>
              <p:grpSpPr>
                <a:xfrm>
                  <a:off x="538848" y="3430281"/>
                  <a:ext cx="3067764" cy="525790"/>
                  <a:chOff x="543297" y="2226069"/>
                  <a:chExt cx="3067764" cy="525790"/>
                </a:xfrm>
                <a:grpFill/>
              </p:grpSpPr>
              <p:sp>
                <p:nvSpPr>
                  <p:cNvPr id="113" name="Oval 112">
                    <a:extLst>
                      <a:ext uri="{FF2B5EF4-FFF2-40B4-BE49-F238E27FC236}">
                        <a16:creationId xmlns:a16="http://schemas.microsoft.com/office/drawing/2014/main" id="{B782E9DC-A377-2EBB-49BA-542A5E135C14}"/>
                      </a:ext>
                    </a:extLst>
                  </p:cNvPr>
                  <p:cNvSpPr/>
                  <p:nvPr/>
                </p:nvSpPr>
                <p:spPr>
                  <a:xfrm>
                    <a:off x="543297" y="2232277"/>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4" name="Oval 113">
                    <a:extLst>
                      <a:ext uri="{FF2B5EF4-FFF2-40B4-BE49-F238E27FC236}">
                        <a16:creationId xmlns:a16="http://schemas.microsoft.com/office/drawing/2014/main" id="{B3AE138C-B947-A921-7D78-9CE7E032515E}"/>
                      </a:ext>
                    </a:extLst>
                  </p:cNvPr>
                  <p:cNvSpPr/>
                  <p:nvPr/>
                </p:nvSpPr>
                <p:spPr>
                  <a:xfrm>
                    <a:off x="1176697" y="2230725"/>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5" name="Oval 114">
                    <a:extLst>
                      <a:ext uri="{FF2B5EF4-FFF2-40B4-BE49-F238E27FC236}">
                        <a16:creationId xmlns:a16="http://schemas.microsoft.com/office/drawing/2014/main" id="{EB7E8B5A-C922-92F5-8699-6024EF88E020}"/>
                      </a:ext>
                    </a:extLst>
                  </p:cNvPr>
                  <p:cNvSpPr/>
                  <p:nvPr/>
                </p:nvSpPr>
                <p:spPr>
                  <a:xfrm>
                    <a:off x="1810097" y="2229173"/>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6" name="Oval 115">
                    <a:extLst>
                      <a:ext uri="{FF2B5EF4-FFF2-40B4-BE49-F238E27FC236}">
                        <a16:creationId xmlns:a16="http://schemas.microsoft.com/office/drawing/2014/main" id="{3404C124-2C7F-2711-1085-9DF1B1E9767A}"/>
                      </a:ext>
                    </a:extLst>
                  </p:cNvPr>
                  <p:cNvSpPr/>
                  <p:nvPr/>
                </p:nvSpPr>
                <p:spPr>
                  <a:xfrm>
                    <a:off x="2434360" y="2227621"/>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7" name="Oval 116">
                    <a:extLst>
                      <a:ext uri="{FF2B5EF4-FFF2-40B4-BE49-F238E27FC236}">
                        <a16:creationId xmlns:a16="http://schemas.microsoft.com/office/drawing/2014/main" id="{5161EC50-450A-DB9D-DF5C-B8299B3C32E7}"/>
                      </a:ext>
                    </a:extLst>
                  </p:cNvPr>
                  <p:cNvSpPr/>
                  <p:nvPr/>
                </p:nvSpPr>
                <p:spPr>
                  <a:xfrm>
                    <a:off x="3067760" y="2226069"/>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07" name="Group 106">
                  <a:extLst>
                    <a:ext uri="{FF2B5EF4-FFF2-40B4-BE49-F238E27FC236}">
                      <a16:creationId xmlns:a16="http://schemas.microsoft.com/office/drawing/2014/main" id="{FBE85DF1-B706-1510-0E08-AC6B4B76555F}"/>
                    </a:ext>
                  </a:extLst>
                </p:cNvPr>
                <p:cNvGrpSpPr/>
                <p:nvPr/>
              </p:nvGrpSpPr>
              <p:grpSpPr>
                <a:xfrm>
                  <a:off x="535919" y="4030345"/>
                  <a:ext cx="3067764" cy="525790"/>
                  <a:chOff x="543297" y="2226069"/>
                  <a:chExt cx="3067764" cy="525790"/>
                </a:xfrm>
                <a:grpFill/>
              </p:grpSpPr>
              <p:sp>
                <p:nvSpPr>
                  <p:cNvPr id="108" name="Oval 107">
                    <a:extLst>
                      <a:ext uri="{FF2B5EF4-FFF2-40B4-BE49-F238E27FC236}">
                        <a16:creationId xmlns:a16="http://schemas.microsoft.com/office/drawing/2014/main" id="{FABF1458-C3D2-7729-2243-B283EA9197E4}"/>
                      </a:ext>
                    </a:extLst>
                  </p:cNvPr>
                  <p:cNvSpPr/>
                  <p:nvPr/>
                </p:nvSpPr>
                <p:spPr>
                  <a:xfrm>
                    <a:off x="543297" y="2232277"/>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9" name="Oval 108">
                    <a:extLst>
                      <a:ext uri="{FF2B5EF4-FFF2-40B4-BE49-F238E27FC236}">
                        <a16:creationId xmlns:a16="http://schemas.microsoft.com/office/drawing/2014/main" id="{FFE7C252-9C7B-C831-A785-5268AF19AE4B}"/>
                      </a:ext>
                    </a:extLst>
                  </p:cNvPr>
                  <p:cNvSpPr/>
                  <p:nvPr/>
                </p:nvSpPr>
                <p:spPr>
                  <a:xfrm>
                    <a:off x="1185834" y="2230725"/>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0" name="Oval 109">
                    <a:extLst>
                      <a:ext uri="{FF2B5EF4-FFF2-40B4-BE49-F238E27FC236}">
                        <a16:creationId xmlns:a16="http://schemas.microsoft.com/office/drawing/2014/main" id="{093644A3-DE20-9A72-5A87-F3D4B6474AAF}"/>
                      </a:ext>
                    </a:extLst>
                  </p:cNvPr>
                  <p:cNvSpPr/>
                  <p:nvPr/>
                </p:nvSpPr>
                <p:spPr>
                  <a:xfrm>
                    <a:off x="1810097" y="2229173"/>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1" name="Oval 110">
                    <a:extLst>
                      <a:ext uri="{FF2B5EF4-FFF2-40B4-BE49-F238E27FC236}">
                        <a16:creationId xmlns:a16="http://schemas.microsoft.com/office/drawing/2014/main" id="{383286A0-25A9-0F65-55A1-1DEB3EE7A12D}"/>
                      </a:ext>
                    </a:extLst>
                  </p:cNvPr>
                  <p:cNvSpPr/>
                  <p:nvPr/>
                </p:nvSpPr>
                <p:spPr>
                  <a:xfrm>
                    <a:off x="2443497" y="2227621"/>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2" name="Oval 111">
                    <a:extLst>
                      <a:ext uri="{FF2B5EF4-FFF2-40B4-BE49-F238E27FC236}">
                        <a16:creationId xmlns:a16="http://schemas.microsoft.com/office/drawing/2014/main" id="{CCA12E97-D9D0-BEF5-6569-E9250E40DA53}"/>
                      </a:ext>
                    </a:extLst>
                  </p:cNvPr>
                  <p:cNvSpPr/>
                  <p:nvPr/>
                </p:nvSpPr>
                <p:spPr>
                  <a:xfrm>
                    <a:off x="3067760" y="2226069"/>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27" name="Group 26">
                <a:extLst>
                  <a:ext uri="{FF2B5EF4-FFF2-40B4-BE49-F238E27FC236}">
                    <a16:creationId xmlns:a16="http://schemas.microsoft.com/office/drawing/2014/main" id="{4897E507-2724-6503-515D-C9544AD0C582}"/>
                  </a:ext>
                </a:extLst>
              </p:cNvPr>
              <p:cNvGrpSpPr>
                <a:grpSpLocks noChangeAspect="1"/>
              </p:cNvGrpSpPr>
              <p:nvPr/>
            </p:nvGrpSpPr>
            <p:grpSpPr>
              <a:xfrm>
                <a:off x="4653211" y="2673371"/>
                <a:ext cx="1233724" cy="929423"/>
                <a:chOff x="428328" y="2110982"/>
                <a:chExt cx="3273181" cy="2582606"/>
              </a:xfrm>
              <a:grpFill/>
            </p:grpSpPr>
            <p:cxnSp>
              <p:nvCxnSpPr>
                <p:cNvPr id="62" name="Straight Connector 61">
                  <a:extLst>
                    <a:ext uri="{FF2B5EF4-FFF2-40B4-BE49-F238E27FC236}">
                      <a16:creationId xmlns:a16="http://schemas.microsoft.com/office/drawing/2014/main" id="{2EB32200-55C8-025B-7A21-DDF2394B96C0}"/>
                    </a:ext>
                  </a:extLst>
                </p:cNvPr>
                <p:cNvCxnSpPr/>
                <p:nvPr/>
              </p:nvCxnSpPr>
              <p:spPr>
                <a:xfrm>
                  <a:off x="3331890" y="2135878"/>
                  <a:ext cx="0" cy="255771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EB095111-0362-CEB7-0085-BFB3000F2F22}"/>
                    </a:ext>
                  </a:extLst>
                </p:cNvPr>
                <p:cNvCxnSpPr/>
                <p:nvPr/>
              </p:nvCxnSpPr>
              <p:spPr>
                <a:xfrm>
                  <a:off x="2704366" y="2129654"/>
                  <a:ext cx="0" cy="255771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9B00B9DD-1078-6940-12C6-2D0044A9B651}"/>
                    </a:ext>
                  </a:extLst>
                </p:cNvPr>
                <p:cNvCxnSpPr/>
                <p:nvPr/>
              </p:nvCxnSpPr>
              <p:spPr>
                <a:xfrm>
                  <a:off x="2076842" y="2123430"/>
                  <a:ext cx="0" cy="255771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3CE134A1-3742-0AB2-F1AE-2E941B4A8D59}"/>
                    </a:ext>
                  </a:extLst>
                </p:cNvPr>
                <p:cNvCxnSpPr/>
                <p:nvPr/>
              </p:nvCxnSpPr>
              <p:spPr>
                <a:xfrm>
                  <a:off x="449881" y="4281301"/>
                  <a:ext cx="3251628"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9D9F93EB-22D1-56AB-DF2F-07EB61B7AAFB}"/>
                    </a:ext>
                  </a:extLst>
                </p:cNvPr>
                <p:cNvCxnSpPr/>
                <p:nvPr/>
              </p:nvCxnSpPr>
              <p:spPr>
                <a:xfrm>
                  <a:off x="443673" y="3690373"/>
                  <a:ext cx="3251628"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23B1A6A2-2EF5-2629-9A18-187F4BADED91}"/>
                    </a:ext>
                  </a:extLst>
                </p:cNvPr>
                <p:cNvCxnSpPr/>
                <p:nvPr/>
              </p:nvCxnSpPr>
              <p:spPr>
                <a:xfrm>
                  <a:off x="1449318" y="2117206"/>
                  <a:ext cx="0" cy="255771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5CE0ECDA-437E-52C1-28C0-37A9CCCEFDAA}"/>
                    </a:ext>
                  </a:extLst>
                </p:cNvPr>
                <p:cNvCxnSpPr/>
                <p:nvPr/>
              </p:nvCxnSpPr>
              <p:spPr>
                <a:xfrm>
                  <a:off x="812657" y="2110982"/>
                  <a:ext cx="0" cy="255771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761D1334-AB29-0693-DC10-425ADC80BF97}"/>
                    </a:ext>
                  </a:extLst>
                </p:cNvPr>
                <p:cNvCxnSpPr/>
                <p:nvPr/>
              </p:nvCxnSpPr>
              <p:spPr>
                <a:xfrm>
                  <a:off x="429848" y="2495297"/>
                  <a:ext cx="3251628"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FBC6E8A9-FDC0-6A09-64B2-801145F72B58}"/>
                    </a:ext>
                  </a:extLst>
                </p:cNvPr>
                <p:cNvCxnSpPr/>
                <p:nvPr/>
              </p:nvCxnSpPr>
              <p:spPr>
                <a:xfrm>
                  <a:off x="428328" y="3090309"/>
                  <a:ext cx="3251628"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71" name="Group 70">
                  <a:extLst>
                    <a:ext uri="{FF2B5EF4-FFF2-40B4-BE49-F238E27FC236}">
                      <a16:creationId xmlns:a16="http://schemas.microsoft.com/office/drawing/2014/main" id="{C44F9F57-8101-D7F2-EFE6-5698E27A60C3}"/>
                    </a:ext>
                  </a:extLst>
                </p:cNvPr>
                <p:cNvGrpSpPr/>
                <p:nvPr/>
              </p:nvGrpSpPr>
              <p:grpSpPr>
                <a:xfrm>
                  <a:off x="534160" y="2226069"/>
                  <a:ext cx="3067764" cy="525790"/>
                  <a:chOff x="534160" y="2226069"/>
                  <a:chExt cx="3067764" cy="525790"/>
                </a:xfrm>
                <a:grpFill/>
              </p:grpSpPr>
              <p:sp>
                <p:nvSpPr>
                  <p:cNvPr id="90" name="Oval 89">
                    <a:extLst>
                      <a:ext uri="{FF2B5EF4-FFF2-40B4-BE49-F238E27FC236}">
                        <a16:creationId xmlns:a16="http://schemas.microsoft.com/office/drawing/2014/main" id="{ED3A7E9E-AD01-DC8E-C369-D0525D812D95}"/>
                      </a:ext>
                    </a:extLst>
                  </p:cNvPr>
                  <p:cNvSpPr/>
                  <p:nvPr/>
                </p:nvSpPr>
                <p:spPr>
                  <a:xfrm>
                    <a:off x="534160" y="2232277"/>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1" name="Oval 90">
                    <a:extLst>
                      <a:ext uri="{FF2B5EF4-FFF2-40B4-BE49-F238E27FC236}">
                        <a16:creationId xmlns:a16="http://schemas.microsoft.com/office/drawing/2014/main" id="{7B9391EF-2566-0247-D47E-461E6097F25F}"/>
                      </a:ext>
                    </a:extLst>
                  </p:cNvPr>
                  <p:cNvSpPr/>
                  <p:nvPr/>
                </p:nvSpPr>
                <p:spPr>
                  <a:xfrm>
                    <a:off x="1176697" y="2230725"/>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2" name="Oval 91">
                    <a:extLst>
                      <a:ext uri="{FF2B5EF4-FFF2-40B4-BE49-F238E27FC236}">
                        <a16:creationId xmlns:a16="http://schemas.microsoft.com/office/drawing/2014/main" id="{0CFD093A-55C0-0B89-5D6C-257881A4C14A}"/>
                      </a:ext>
                    </a:extLst>
                  </p:cNvPr>
                  <p:cNvSpPr/>
                  <p:nvPr/>
                </p:nvSpPr>
                <p:spPr>
                  <a:xfrm>
                    <a:off x="1800961" y="2229173"/>
                    <a:ext cx="543300"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3" name="Oval 92">
                    <a:extLst>
                      <a:ext uri="{FF2B5EF4-FFF2-40B4-BE49-F238E27FC236}">
                        <a16:creationId xmlns:a16="http://schemas.microsoft.com/office/drawing/2014/main" id="{54BC9852-3F0F-C9E5-5123-B06A165E6EC4}"/>
                      </a:ext>
                    </a:extLst>
                  </p:cNvPr>
                  <p:cNvSpPr/>
                  <p:nvPr/>
                </p:nvSpPr>
                <p:spPr>
                  <a:xfrm>
                    <a:off x="2434360" y="2227621"/>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4" name="Oval 93">
                    <a:extLst>
                      <a:ext uri="{FF2B5EF4-FFF2-40B4-BE49-F238E27FC236}">
                        <a16:creationId xmlns:a16="http://schemas.microsoft.com/office/drawing/2014/main" id="{D7125DF6-5DDB-E8A7-5AA7-4802D2B11CA1}"/>
                      </a:ext>
                    </a:extLst>
                  </p:cNvPr>
                  <p:cNvSpPr/>
                  <p:nvPr/>
                </p:nvSpPr>
                <p:spPr>
                  <a:xfrm>
                    <a:off x="3058623" y="2226069"/>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72" name="Group 71">
                  <a:extLst>
                    <a:ext uri="{FF2B5EF4-FFF2-40B4-BE49-F238E27FC236}">
                      <a16:creationId xmlns:a16="http://schemas.microsoft.com/office/drawing/2014/main" id="{68A28A1D-1253-441E-719C-287B1B1DED0D}"/>
                    </a:ext>
                  </a:extLst>
                </p:cNvPr>
                <p:cNvGrpSpPr/>
                <p:nvPr/>
              </p:nvGrpSpPr>
              <p:grpSpPr>
                <a:xfrm>
                  <a:off x="541777" y="2821081"/>
                  <a:ext cx="3058627" cy="525790"/>
                  <a:chOff x="534160" y="2226069"/>
                  <a:chExt cx="3058627" cy="525790"/>
                </a:xfrm>
                <a:grpFill/>
              </p:grpSpPr>
              <p:sp>
                <p:nvSpPr>
                  <p:cNvPr id="85" name="Oval 84">
                    <a:extLst>
                      <a:ext uri="{FF2B5EF4-FFF2-40B4-BE49-F238E27FC236}">
                        <a16:creationId xmlns:a16="http://schemas.microsoft.com/office/drawing/2014/main" id="{D2C0F057-5E32-078A-274D-3F74FDFEC8DB}"/>
                      </a:ext>
                    </a:extLst>
                  </p:cNvPr>
                  <p:cNvSpPr/>
                  <p:nvPr/>
                </p:nvSpPr>
                <p:spPr>
                  <a:xfrm>
                    <a:off x="534160" y="2232277"/>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6" name="Oval 85">
                    <a:extLst>
                      <a:ext uri="{FF2B5EF4-FFF2-40B4-BE49-F238E27FC236}">
                        <a16:creationId xmlns:a16="http://schemas.microsoft.com/office/drawing/2014/main" id="{E1854863-F464-4288-0A07-630B99D24065}"/>
                      </a:ext>
                    </a:extLst>
                  </p:cNvPr>
                  <p:cNvSpPr/>
                  <p:nvPr/>
                </p:nvSpPr>
                <p:spPr>
                  <a:xfrm>
                    <a:off x="1167560" y="2230725"/>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7" name="Oval 86">
                    <a:extLst>
                      <a:ext uri="{FF2B5EF4-FFF2-40B4-BE49-F238E27FC236}">
                        <a16:creationId xmlns:a16="http://schemas.microsoft.com/office/drawing/2014/main" id="{7517734B-ABF7-1D34-19FF-BEBC4D30A5B1}"/>
                      </a:ext>
                    </a:extLst>
                  </p:cNvPr>
                  <p:cNvSpPr/>
                  <p:nvPr/>
                </p:nvSpPr>
                <p:spPr>
                  <a:xfrm>
                    <a:off x="1800960" y="2229173"/>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8" name="Oval 87">
                    <a:extLst>
                      <a:ext uri="{FF2B5EF4-FFF2-40B4-BE49-F238E27FC236}">
                        <a16:creationId xmlns:a16="http://schemas.microsoft.com/office/drawing/2014/main" id="{A5076F64-FCED-15B4-70D3-414BA2E03910}"/>
                      </a:ext>
                    </a:extLst>
                  </p:cNvPr>
                  <p:cNvSpPr/>
                  <p:nvPr/>
                </p:nvSpPr>
                <p:spPr>
                  <a:xfrm>
                    <a:off x="2425223" y="2227621"/>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9" name="Oval 88">
                    <a:extLst>
                      <a:ext uri="{FF2B5EF4-FFF2-40B4-BE49-F238E27FC236}">
                        <a16:creationId xmlns:a16="http://schemas.microsoft.com/office/drawing/2014/main" id="{849B2BF7-A151-0514-6B9E-D20C27F564FF}"/>
                      </a:ext>
                    </a:extLst>
                  </p:cNvPr>
                  <p:cNvSpPr/>
                  <p:nvPr/>
                </p:nvSpPr>
                <p:spPr>
                  <a:xfrm>
                    <a:off x="3049486" y="2226069"/>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73" name="Group 72">
                  <a:extLst>
                    <a:ext uri="{FF2B5EF4-FFF2-40B4-BE49-F238E27FC236}">
                      <a16:creationId xmlns:a16="http://schemas.microsoft.com/office/drawing/2014/main" id="{C0F68466-05A4-4D82-F419-59EFF2F23CD5}"/>
                    </a:ext>
                  </a:extLst>
                </p:cNvPr>
                <p:cNvGrpSpPr/>
                <p:nvPr/>
              </p:nvGrpSpPr>
              <p:grpSpPr>
                <a:xfrm>
                  <a:off x="538848" y="3430281"/>
                  <a:ext cx="3067764" cy="525790"/>
                  <a:chOff x="543297" y="2226069"/>
                  <a:chExt cx="3067764" cy="525790"/>
                </a:xfrm>
                <a:grpFill/>
              </p:grpSpPr>
              <p:sp>
                <p:nvSpPr>
                  <p:cNvPr id="80" name="Oval 79">
                    <a:extLst>
                      <a:ext uri="{FF2B5EF4-FFF2-40B4-BE49-F238E27FC236}">
                        <a16:creationId xmlns:a16="http://schemas.microsoft.com/office/drawing/2014/main" id="{72CF041B-F3D4-0A26-B7EC-BD00E10F8EC1}"/>
                      </a:ext>
                    </a:extLst>
                  </p:cNvPr>
                  <p:cNvSpPr/>
                  <p:nvPr/>
                </p:nvSpPr>
                <p:spPr>
                  <a:xfrm>
                    <a:off x="543297" y="2232277"/>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1" name="Oval 80">
                    <a:extLst>
                      <a:ext uri="{FF2B5EF4-FFF2-40B4-BE49-F238E27FC236}">
                        <a16:creationId xmlns:a16="http://schemas.microsoft.com/office/drawing/2014/main" id="{155C9B40-B586-7846-B904-01A182ED2CFA}"/>
                      </a:ext>
                    </a:extLst>
                  </p:cNvPr>
                  <p:cNvSpPr/>
                  <p:nvPr/>
                </p:nvSpPr>
                <p:spPr>
                  <a:xfrm>
                    <a:off x="1176697" y="2230725"/>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2" name="Oval 81">
                    <a:extLst>
                      <a:ext uri="{FF2B5EF4-FFF2-40B4-BE49-F238E27FC236}">
                        <a16:creationId xmlns:a16="http://schemas.microsoft.com/office/drawing/2014/main" id="{98EC2F43-9670-4CCD-B8F4-D849A783AF61}"/>
                      </a:ext>
                    </a:extLst>
                  </p:cNvPr>
                  <p:cNvSpPr/>
                  <p:nvPr/>
                </p:nvSpPr>
                <p:spPr>
                  <a:xfrm>
                    <a:off x="1810097" y="2229173"/>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3" name="Oval 82">
                    <a:extLst>
                      <a:ext uri="{FF2B5EF4-FFF2-40B4-BE49-F238E27FC236}">
                        <a16:creationId xmlns:a16="http://schemas.microsoft.com/office/drawing/2014/main" id="{FE0E420E-1C3B-1E1D-B7FF-DE638A522D93}"/>
                      </a:ext>
                    </a:extLst>
                  </p:cNvPr>
                  <p:cNvSpPr/>
                  <p:nvPr/>
                </p:nvSpPr>
                <p:spPr>
                  <a:xfrm>
                    <a:off x="2434360" y="2227621"/>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4" name="Oval 83">
                    <a:extLst>
                      <a:ext uri="{FF2B5EF4-FFF2-40B4-BE49-F238E27FC236}">
                        <a16:creationId xmlns:a16="http://schemas.microsoft.com/office/drawing/2014/main" id="{F863E447-23D2-FE52-17EE-7D0B3DAFCD64}"/>
                      </a:ext>
                    </a:extLst>
                  </p:cNvPr>
                  <p:cNvSpPr/>
                  <p:nvPr/>
                </p:nvSpPr>
                <p:spPr>
                  <a:xfrm>
                    <a:off x="3067760" y="2226069"/>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74" name="Group 73">
                  <a:extLst>
                    <a:ext uri="{FF2B5EF4-FFF2-40B4-BE49-F238E27FC236}">
                      <a16:creationId xmlns:a16="http://schemas.microsoft.com/office/drawing/2014/main" id="{74A8FCF0-5714-88CD-3DEF-3BC41610A1C7}"/>
                    </a:ext>
                  </a:extLst>
                </p:cNvPr>
                <p:cNvGrpSpPr/>
                <p:nvPr/>
              </p:nvGrpSpPr>
              <p:grpSpPr>
                <a:xfrm>
                  <a:off x="535919" y="4030345"/>
                  <a:ext cx="3067764" cy="525790"/>
                  <a:chOff x="543297" y="2226069"/>
                  <a:chExt cx="3067764" cy="525790"/>
                </a:xfrm>
                <a:grpFill/>
              </p:grpSpPr>
              <p:sp>
                <p:nvSpPr>
                  <p:cNvPr id="75" name="Oval 74">
                    <a:extLst>
                      <a:ext uri="{FF2B5EF4-FFF2-40B4-BE49-F238E27FC236}">
                        <a16:creationId xmlns:a16="http://schemas.microsoft.com/office/drawing/2014/main" id="{42E6D339-BB59-D2A2-CEDA-6E4FE75A038D}"/>
                      </a:ext>
                    </a:extLst>
                  </p:cNvPr>
                  <p:cNvSpPr/>
                  <p:nvPr/>
                </p:nvSpPr>
                <p:spPr>
                  <a:xfrm>
                    <a:off x="543297" y="2232277"/>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01071EEE-46EE-79DF-9A2A-D9A124F72F99}"/>
                      </a:ext>
                    </a:extLst>
                  </p:cNvPr>
                  <p:cNvSpPr/>
                  <p:nvPr/>
                </p:nvSpPr>
                <p:spPr>
                  <a:xfrm>
                    <a:off x="1185834" y="2230725"/>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D55533C5-2A96-A568-9E14-DABA554A1DA7}"/>
                      </a:ext>
                    </a:extLst>
                  </p:cNvPr>
                  <p:cNvSpPr/>
                  <p:nvPr/>
                </p:nvSpPr>
                <p:spPr>
                  <a:xfrm>
                    <a:off x="1810097" y="2229173"/>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8" name="Oval 77">
                    <a:extLst>
                      <a:ext uri="{FF2B5EF4-FFF2-40B4-BE49-F238E27FC236}">
                        <a16:creationId xmlns:a16="http://schemas.microsoft.com/office/drawing/2014/main" id="{E9BAF566-820C-267D-0B7B-A744A3130865}"/>
                      </a:ext>
                    </a:extLst>
                  </p:cNvPr>
                  <p:cNvSpPr/>
                  <p:nvPr/>
                </p:nvSpPr>
                <p:spPr>
                  <a:xfrm>
                    <a:off x="2443497" y="2227621"/>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9" name="Oval 78">
                    <a:extLst>
                      <a:ext uri="{FF2B5EF4-FFF2-40B4-BE49-F238E27FC236}">
                        <a16:creationId xmlns:a16="http://schemas.microsoft.com/office/drawing/2014/main" id="{40EF0AB5-2ADB-2D75-D132-8A87D81F409F}"/>
                      </a:ext>
                    </a:extLst>
                  </p:cNvPr>
                  <p:cNvSpPr/>
                  <p:nvPr/>
                </p:nvSpPr>
                <p:spPr>
                  <a:xfrm>
                    <a:off x="3067760" y="2226069"/>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28" name="Group 27">
                <a:extLst>
                  <a:ext uri="{FF2B5EF4-FFF2-40B4-BE49-F238E27FC236}">
                    <a16:creationId xmlns:a16="http://schemas.microsoft.com/office/drawing/2014/main" id="{4499A4A8-DCE0-65C8-179F-2EB7C8EAD929}"/>
                  </a:ext>
                </a:extLst>
              </p:cNvPr>
              <p:cNvGrpSpPr>
                <a:grpSpLocks noChangeAspect="1"/>
              </p:cNvGrpSpPr>
              <p:nvPr/>
            </p:nvGrpSpPr>
            <p:grpSpPr>
              <a:xfrm>
                <a:off x="4656203" y="3554057"/>
                <a:ext cx="1233724" cy="929423"/>
                <a:chOff x="428328" y="2110982"/>
                <a:chExt cx="3273181" cy="2582606"/>
              </a:xfrm>
              <a:grpFill/>
            </p:grpSpPr>
            <p:cxnSp>
              <p:nvCxnSpPr>
                <p:cNvPr id="29" name="Straight Connector 28">
                  <a:extLst>
                    <a:ext uri="{FF2B5EF4-FFF2-40B4-BE49-F238E27FC236}">
                      <a16:creationId xmlns:a16="http://schemas.microsoft.com/office/drawing/2014/main" id="{266EB8AA-329D-54C5-1B44-1AE014201433}"/>
                    </a:ext>
                  </a:extLst>
                </p:cNvPr>
                <p:cNvCxnSpPr/>
                <p:nvPr/>
              </p:nvCxnSpPr>
              <p:spPr>
                <a:xfrm>
                  <a:off x="3331890" y="2135878"/>
                  <a:ext cx="0" cy="255771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FE2CE542-854B-FC80-A420-8E25741DE656}"/>
                    </a:ext>
                  </a:extLst>
                </p:cNvPr>
                <p:cNvCxnSpPr/>
                <p:nvPr/>
              </p:nvCxnSpPr>
              <p:spPr>
                <a:xfrm>
                  <a:off x="2704366" y="2129654"/>
                  <a:ext cx="0" cy="255771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8446BDB8-D467-C2AD-3B1F-519317CDA114}"/>
                    </a:ext>
                  </a:extLst>
                </p:cNvPr>
                <p:cNvCxnSpPr/>
                <p:nvPr/>
              </p:nvCxnSpPr>
              <p:spPr>
                <a:xfrm>
                  <a:off x="2076842" y="2123430"/>
                  <a:ext cx="0" cy="255771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A595C3C7-58BC-7CF4-C54E-E95493DB9A8E}"/>
                    </a:ext>
                  </a:extLst>
                </p:cNvPr>
                <p:cNvCxnSpPr/>
                <p:nvPr/>
              </p:nvCxnSpPr>
              <p:spPr>
                <a:xfrm>
                  <a:off x="449881" y="4281301"/>
                  <a:ext cx="3251628"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9882521B-0E73-CED7-E271-22E5AE6BAF31}"/>
                    </a:ext>
                  </a:extLst>
                </p:cNvPr>
                <p:cNvCxnSpPr/>
                <p:nvPr/>
              </p:nvCxnSpPr>
              <p:spPr>
                <a:xfrm>
                  <a:off x="443673" y="3690373"/>
                  <a:ext cx="3251628"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076E0B48-4F11-7D2E-4CC2-A15DA9ADAB6C}"/>
                    </a:ext>
                  </a:extLst>
                </p:cNvPr>
                <p:cNvCxnSpPr/>
                <p:nvPr/>
              </p:nvCxnSpPr>
              <p:spPr>
                <a:xfrm>
                  <a:off x="1449318" y="2117206"/>
                  <a:ext cx="0" cy="255771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E83110D7-C777-8D4F-A0E0-524DAAF8369A}"/>
                    </a:ext>
                  </a:extLst>
                </p:cNvPr>
                <p:cNvCxnSpPr/>
                <p:nvPr/>
              </p:nvCxnSpPr>
              <p:spPr>
                <a:xfrm>
                  <a:off x="812657" y="2110982"/>
                  <a:ext cx="0" cy="255771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8F766904-5149-9E4F-6213-208B86FA19FB}"/>
                    </a:ext>
                  </a:extLst>
                </p:cNvPr>
                <p:cNvCxnSpPr/>
                <p:nvPr/>
              </p:nvCxnSpPr>
              <p:spPr>
                <a:xfrm>
                  <a:off x="429848" y="2495297"/>
                  <a:ext cx="3251628"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ECC05D0B-09B4-ED73-1CEC-29C8E3F8CD3E}"/>
                    </a:ext>
                  </a:extLst>
                </p:cNvPr>
                <p:cNvCxnSpPr/>
                <p:nvPr/>
              </p:nvCxnSpPr>
              <p:spPr>
                <a:xfrm>
                  <a:off x="428328" y="3090309"/>
                  <a:ext cx="3251628"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38" name="Group 37">
                  <a:extLst>
                    <a:ext uri="{FF2B5EF4-FFF2-40B4-BE49-F238E27FC236}">
                      <a16:creationId xmlns:a16="http://schemas.microsoft.com/office/drawing/2014/main" id="{2366B758-A9F2-0205-2E37-9F60BEC2FCBC}"/>
                    </a:ext>
                  </a:extLst>
                </p:cNvPr>
                <p:cNvGrpSpPr/>
                <p:nvPr/>
              </p:nvGrpSpPr>
              <p:grpSpPr>
                <a:xfrm>
                  <a:off x="534160" y="2226069"/>
                  <a:ext cx="3067764" cy="525790"/>
                  <a:chOff x="534160" y="2226069"/>
                  <a:chExt cx="3067764" cy="525790"/>
                </a:xfrm>
                <a:grpFill/>
              </p:grpSpPr>
              <p:sp>
                <p:nvSpPr>
                  <p:cNvPr id="57" name="Oval 56">
                    <a:extLst>
                      <a:ext uri="{FF2B5EF4-FFF2-40B4-BE49-F238E27FC236}">
                        <a16:creationId xmlns:a16="http://schemas.microsoft.com/office/drawing/2014/main" id="{9DECA60E-FC63-0656-779A-BA937E30B120}"/>
                      </a:ext>
                    </a:extLst>
                  </p:cNvPr>
                  <p:cNvSpPr/>
                  <p:nvPr/>
                </p:nvSpPr>
                <p:spPr>
                  <a:xfrm>
                    <a:off x="534160" y="2232277"/>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Oval 57">
                    <a:extLst>
                      <a:ext uri="{FF2B5EF4-FFF2-40B4-BE49-F238E27FC236}">
                        <a16:creationId xmlns:a16="http://schemas.microsoft.com/office/drawing/2014/main" id="{E4015483-7CD5-43B3-8473-A0A6DEB2D9A0}"/>
                      </a:ext>
                    </a:extLst>
                  </p:cNvPr>
                  <p:cNvSpPr/>
                  <p:nvPr/>
                </p:nvSpPr>
                <p:spPr>
                  <a:xfrm>
                    <a:off x="1176697" y="2230725"/>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Oval 58">
                    <a:extLst>
                      <a:ext uri="{FF2B5EF4-FFF2-40B4-BE49-F238E27FC236}">
                        <a16:creationId xmlns:a16="http://schemas.microsoft.com/office/drawing/2014/main" id="{D2B73494-258C-93DE-7DBA-B4136B3CCD73}"/>
                      </a:ext>
                    </a:extLst>
                  </p:cNvPr>
                  <p:cNvSpPr/>
                  <p:nvPr/>
                </p:nvSpPr>
                <p:spPr>
                  <a:xfrm>
                    <a:off x="1800961" y="2229173"/>
                    <a:ext cx="543300"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Oval 59">
                    <a:extLst>
                      <a:ext uri="{FF2B5EF4-FFF2-40B4-BE49-F238E27FC236}">
                        <a16:creationId xmlns:a16="http://schemas.microsoft.com/office/drawing/2014/main" id="{B6C80103-FACF-5D14-EEB4-C1FCD48DF108}"/>
                      </a:ext>
                    </a:extLst>
                  </p:cNvPr>
                  <p:cNvSpPr/>
                  <p:nvPr/>
                </p:nvSpPr>
                <p:spPr>
                  <a:xfrm>
                    <a:off x="2434360" y="2227621"/>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1" name="Oval 60">
                    <a:extLst>
                      <a:ext uri="{FF2B5EF4-FFF2-40B4-BE49-F238E27FC236}">
                        <a16:creationId xmlns:a16="http://schemas.microsoft.com/office/drawing/2014/main" id="{6F4FFEF3-C0DB-FD3A-53ED-19C2800FE2FF}"/>
                      </a:ext>
                    </a:extLst>
                  </p:cNvPr>
                  <p:cNvSpPr/>
                  <p:nvPr/>
                </p:nvSpPr>
                <p:spPr>
                  <a:xfrm>
                    <a:off x="3058623" y="2226069"/>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C6F4958E-3165-CE24-6158-149DC2C07C95}"/>
                    </a:ext>
                  </a:extLst>
                </p:cNvPr>
                <p:cNvGrpSpPr/>
                <p:nvPr/>
              </p:nvGrpSpPr>
              <p:grpSpPr>
                <a:xfrm>
                  <a:off x="541777" y="2821081"/>
                  <a:ext cx="3058627" cy="525790"/>
                  <a:chOff x="534160" y="2226069"/>
                  <a:chExt cx="3058627" cy="525790"/>
                </a:xfrm>
                <a:grpFill/>
              </p:grpSpPr>
              <p:sp>
                <p:nvSpPr>
                  <p:cNvPr id="52" name="Oval 51">
                    <a:extLst>
                      <a:ext uri="{FF2B5EF4-FFF2-40B4-BE49-F238E27FC236}">
                        <a16:creationId xmlns:a16="http://schemas.microsoft.com/office/drawing/2014/main" id="{54E50630-7396-BEBF-9075-B736D72B631E}"/>
                      </a:ext>
                    </a:extLst>
                  </p:cNvPr>
                  <p:cNvSpPr/>
                  <p:nvPr/>
                </p:nvSpPr>
                <p:spPr>
                  <a:xfrm>
                    <a:off x="534160" y="2232277"/>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34A249AD-2C53-79EB-3B21-24FA50457405}"/>
                      </a:ext>
                    </a:extLst>
                  </p:cNvPr>
                  <p:cNvSpPr/>
                  <p:nvPr/>
                </p:nvSpPr>
                <p:spPr>
                  <a:xfrm>
                    <a:off x="1167560" y="2230725"/>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Oval 53">
                    <a:extLst>
                      <a:ext uri="{FF2B5EF4-FFF2-40B4-BE49-F238E27FC236}">
                        <a16:creationId xmlns:a16="http://schemas.microsoft.com/office/drawing/2014/main" id="{B4FA37FC-2CFF-1CCB-66F6-9748CE0656FA}"/>
                      </a:ext>
                    </a:extLst>
                  </p:cNvPr>
                  <p:cNvSpPr/>
                  <p:nvPr/>
                </p:nvSpPr>
                <p:spPr>
                  <a:xfrm>
                    <a:off x="1800960" y="2229173"/>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Oval 54">
                    <a:extLst>
                      <a:ext uri="{FF2B5EF4-FFF2-40B4-BE49-F238E27FC236}">
                        <a16:creationId xmlns:a16="http://schemas.microsoft.com/office/drawing/2014/main" id="{B3A77B36-A818-CD2E-812C-12B98C6F1214}"/>
                      </a:ext>
                    </a:extLst>
                  </p:cNvPr>
                  <p:cNvSpPr/>
                  <p:nvPr/>
                </p:nvSpPr>
                <p:spPr>
                  <a:xfrm>
                    <a:off x="2425223" y="2227621"/>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Oval 55">
                    <a:extLst>
                      <a:ext uri="{FF2B5EF4-FFF2-40B4-BE49-F238E27FC236}">
                        <a16:creationId xmlns:a16="http://schemas.microsoft.com/office/drawing/2014/main" id="{ED4BA569-C83F-3B60-F759-F871EBDF88C5}"/>
                      </a:ext>
                    </a:extLst>
                  </p:cNvPr>
                  <p:cNvSpPr/>
                  <p:nvPr/>
                </p:nvSpPr>
                <p:spPr>
                  <a:xfrm>
                    <a:off x="3049486" y="2226069"/>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40" name="Group 39">
                  <a:extLst>
                    <a:ext uri="{FF2B5EF4-FFF2-40B4-BE49-F238E27FC236}">
                      <a16:creationId xmlns:a16="http://schemas.microsoft.com/office/drawing/2014/main" id="{771FFFD0-B14B-BDF0-EC09-9BF804C3BD78}"/>
                    </a:ext>
                  </a:extLst>
                </p:cNvPr>
                <p:cNvGrpSpPr/>
                <p:nvPr/>
              </p:nvGrpSpPr>
              <p:grpSpPr>
                <a:xfrm>
                  <a:off x="538848" y="3430281"/>
                  <a:ext cx="3067764" cy="525790"/>
                  <a:chOff x="543297" y="2226069"/>
                  <a:chExt cx="3067764" cy="525790"/>
                </a:xfrm>
                <a:grpFill/>
              </p:grpSpPr>
              <p:sp>
                <p:nvSpPr>
                  <p:cNvPr id="47" name="Oval 46">
                    <a:extLst>
                      <a:ext uri="{FF2B5EF4-FFF2-40B4-BE49-F238E27FC236}">
                        <a16:creationId xmlns:a16="http://schemas.microsoft.com/office/drawing/2014/main" id="{7695A6F4-F5A8-1ED3-9106-21DD0B982906}"/>
                      </a:ext>
                    </a:extLst>
                  </p:cNvPr>
                  <p:cNvSpPr/>
                  <p:nvPr/>
                </p:nvSpPr>
                <p:spPr>
                  <a:xfrm>
                    <a:off x="543297" y="2232277"/>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B93BF59B-1271-BE34-D817-A7AE1E59287A}"/>
                      </a:ext>
                    </a:extLst>
                  </p:cNvPr>
                  <p:cNvSpPr/>
                  <p:nvPr/>
                </p:nvSpPr>
                <p:spPr>
                  <a:xfrm>
                    <a:off x="1176697" y="2230725"/>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Oval 48">
                    <a:extLst>
                      <a:ext uri="{FF2B5EF4-FFF2-40B4-BE49-F238E27FC236}">
                        <a16:creationId xmlns:a16="http://schemas.microsoft.com/office/drawing/2014/main" id="{CA1A5831-2302-42FC-B075-89D7FF3F4916}"/>
                      </a:ext>
                    </a:extLst>
                  </p:cNvPr>
                  <p:cNvSpPr/>
                  <p:nvPr/>
                </p:nvSpPr>
                <p:spPr>
                  <a:xfrm>
                    <a:off x="1810097" y="2229173"/>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64CC7557-4612-41A2-EE2D-C3F6071CA451}"/>
                      </a:ext>
                    </a:extLst>
                  </p:cNvPr>
                  <p:cNvSpPr/>
                  <p:nvPr/>
                </p:nvSpPr>
                <p:spPr>
                  <a:xfrm>
                    <a:off x="2434360" y="2227621"/>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2542B0D6-DA01-0E6D-16DD-AF13988B49BA}"/>
                      </a:ext>
                    </a:extLst>
                  </p:cNvPr>
                  <p:cNvSpPr/>
                  <p:nvPr/>
                </p:nvSpPr>
                <p:spPr>
                  <a:xfrm>
                    <a:off x="3067760" y="2226069"/>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41" name="Group 40">
                  <a:extLst>
                    <a:ext uri="{FF2B5EF4-FFF2-40B4-BE49-F238E27FC236}">
                      <a16:creationId xmlns:a16="http://schemas.microsoft.com/office/drawing/2014/main" id="{A8A8FA01-6BFD-84BF-33BB-F5CFFD76ACAF}"/>
                    </a:ext>
                  </a:extLst>
                </p:cNvPr>
                <p:cNvGrpSpPr/>
                <p:nvPr/>
              </p:nvGrpSpPr>
              <p:grpSpPr>
                <a:xfrm>
                  <a:off x="535919" y="4030345"/>
                  <a:ext cx="3067764" cy="525790"/>
                  <a:chOff x="543297" y="2226069"/>
                  <a:chExt cx="3067764" cy="525790"/>
                </a:xfrm>
                <a:grpFill/>
              </p:grpSpPr>
              <p:sp>
                <p:nvSpPr>
                  <p:cNvPr id="42" name="Oval 41">
                    <a:extLst>
                      <a:ext uri="{FF2B5EF4-FFF2-40B4-BE49-F238E27FC236}">
                        <a16:creationId xmlns:a16="http://schemas.microsoft.com/office/drawing/2014/main" id="{CE1B22C3-C9E7-89E7-2C3E-52479CA8AE2F}"/>
                      </a:ext>
                    </a:extLst>
                  </p:cNvPr>
                  <p:cNvSpPr/>
                  <p:nvPr/>
                </p:nvSpPr>
                <p:spPr>
                  <a:xfrm>
                    <a:off x="543297" y="2232277"/>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FD954212-547B-9495-B539-94938531C505}"/>
                      </a:ext>
                    </a:extLst>
                  </p:cNvPr>
                  <p:cNvSpPr/>
                  <p:nvPr/>
                </p:nvSpPr>
                <p:spPr>
                  <a:xfrm>
                    <a:off x="1185834" y="2230725"/>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5736C8EE-DD61-AC70-6184-C4C78D1C0ABC}"/>
                      </a:ext>
                    </a:extLst>
                  </p:cNvPr>
                  <p:cNvSpPr/>
                  <p:nvPr/>
                </p:nvSpPr>
                <p:spPr>
                  <a:xfrm>
                    <a:off x="1810097" y="2229173"/>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D9877611-E547-ED40-125D-7C2684123B87}"/>
                      </a:ext>
                    </a:extLst>
                  </p:cNvPr>
                  <p:cNvSpPr/>
                  <p:nvPr/>
                </p:nvSpPr>
                <p:spPr>
                  <a:xfrm>
                    <a:off x="2443497" y="2227621"/>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56E9F89D-5CC1-AFCE-9084-399D0C00A730}"/>
                      </a:ext>
                    </a:extLst>
                  </p:cNvPr>
                  <p:cNvSpPr/>
                  <p:nvPr/>
                </p:nvSpPr>
                <p:spPr>
                  <a:xfrm>
                    <a:off x="3067760" y="2226069"/>
                    <a:ext cx="543301" cy="51958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sp>
          <p:nvSpPr>
            <p:cNvPr id="166" name="Right Arrow 165">
              <a:extLst>
                <a:ext uri="{FF2B5EF4-FFF2-40B4-BE49-F238E27FC236}">
                  <a16:creationId xmlns:a16="http://schemas.microsoft.com/office/drawing/2014/main" id="{44142A8F-0C7B-3227-2DCC-E2187F1C229B}"/>
                </a:ext>
              </a:extLst>
            </p:cNvPr>
            <p:cNvSpPr>
              <a:spLocks noChangeAspect="1"/>
            </p:cNvSpPr>
            <p:nvPr/>
          </p:nvSpPr>
          <p:spPr>
            <a:xfrm>
              <a:off x="2909419" y="6665619"/>
              <a:ext cx="1643431" cy="597565"/>
            </a:xfrm>
            <a:prstGeom prst="rightArrow">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7" name="TextBox 166">
              <a:extLst>
                <a:ext uri="{FF2B5EF4-FFF2-40B4-BE49-F238E27FC236}">
                  <a16:creationId xmlns:a16="http://schemas.microsoft.com/office/drawing/2014/main" id="{BC217A2E-A080-6240-664C-C4FC3D7DB202}"/>
                </a:ext>
              </a:extLst>
            </p:cNvPr>
            <p:cNvSpPr txBox="1"/>
            <p:nvPr/>
          </p:nvSpPr>
          <p:spPr>
            <a:xfrm>
              <a:off x="2650544" y="5967783"/>
              <a:ext cx="1977132" cy="690505"/>
            </a:xfrm>
            <a:prstGeom prst="rect">
              <a:avLst/>
            </a:prstGeom>
            <a:noFill/>
          </p:spPr>
          <p:txBody>
            <a:bodyPr wrap="none" rtlCol="0">
              <a:spAutoFit/>
            </a:bodyPr>
            <a:lstStyle/>
            <a:p>
              <a:pPr algn="ctr">
                <a:lnSpc>
                  <a:spcPct val="70000"/>
                </a:lnSpc>
              </a:pPr>
              <a:r>
                <a:rPr lang="en-US" sz="1600" b="1" dirty="0">
                  <a:solidFill>
                    <a:srgbClr val="800000"/>
                  </a:solidFill>
                </a:rPr>
                <a:t>Technology</a:t>
              </a:r>
            </a:p>
            <a:p>
              <a:pPr algn="ctr">
                <a:lnSpc>
                  <a:spcPct val="70000"/>
                </a:lnSpc>
              </a:pPr>
              <a:r>
                <a:rPr lang="en-US" sz="1600" b="1" dirty="0">
                  <a:solidFill>
                    <a:srgbClr val="800000"/>
                  </a:solidFill>
                </a:rPr>
                <a:t>Scaling</a:t>
              </a:r>
            </a:p>
          </p:txBody>
        </p:sp>
        <p:grpSp>
          <p:nvGrpSpPr>
            <p:cNvPr id="168" name="Group 167">
              <a:extLst>
                <a:ext uri="{FF2B5EF4-FFF2-40B4-BE49-F238E27FC236}">
                  <a16:creationId xmlns:a16="http://schemas.microsoft.com/office/drawing/2014/main" id="{FA31BB53-C4C8-9ABC-7054-235C8844CFEF}"/>
                </a:ext>
              </a:extLst>
            </p:cNvPr>
            <p:cNvGrpSpPr>
              <a:grpSpLocks noChangeAspect="1"/>
            </p:cNvGrpSpPr>
            <p:nvPr/>
          </p:nvGrpSpPr>
          <p:grpSpPr>
            <a:xfrm>
              <a:off x="1088983" y="5732405"/>
              <a:ext cx="1678838" cy="1620470"/>
              <a:chOff x="-27432" y="3871327"/>
              <a:chExt cx="1399032" cy="1350392"/>
            </a:xfrm>
          </p:grpSpPr>
          <p:cxnSp>
            <p:nvCxnSpPr>
              <p:cNvPr id="169" name="Straight Connector 168">
                <a:extLst>
                  <a:ext uri="{FF2B5EF4-FFF2-40B4-BE49-F238E27FC236}">
                    <a16:creationId xmlns:a16="http://schemas.microsoft.com/office/drawing/2014/main" id="{CABAEAA5-F779-402D-3966-7B7CC845D40A}"/>
                  </a:ext>
                </a:extLst>
              </p:cNvPr>
              <p:cNvCxnSpPr/>
              <p:nvPr/>
            </p:nvCxnSpPr>
            <p:spPr>
              <a:xfrm>
                <a:off x="-27432" y="4255642"/>
                <a:ext cx="139903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70" name="Group 169">
                <a:extLst>
                  <a:ext uri="{FF2B5EF4-FFF2-40B4-BE49-F238E27FC236}">
                    <a16:creationId xmlns:a16="http://schemas.microsoft.com/office/drawing/2014/main" id="{E2F0A3DB-3A96-5FE1-8591-AC12F2DC0BB4}"/>
                  </a:ext>
                </a:extLst>
              </p:cNvPr>
              <p:cNvGrpSpPr/>
              <p:nvPr/>
            </p:nvGrpSpPr>
            <p:grpSpPr>
              <a:xfrm>
                <a:off x="-27432" y="3871327"/>
                <a:ext cx="1399032" cy="1350392"/>
                <a:chOff x="-152400" y="3871327"/>
                <a:chExt cx="1399032" cy="1350392"/>
              </a:xfrm>
            </p:grpSpPr>
            <p:cxnSp>
              <p:nvCxnSpPr>
                <p:cNvPr id="171" name="Straight Connector 170">
                  <a:extLst>
                    <a:ext uri="{FF2B5EF4-FFF2-40B4-BE49-F238E27FC236}">
                      <a16:creationId xmlns:a16="http://schemas.microsoft.com/office/drawing/2014/main" id="{03804ECC-A699-F2F3-D47C-A4D70F3EF5A7}"/>
                    </a:ext>
                  </a:extLst>
                </p:cNvPr>
                <p:cNvCxnSpPr/>
                <p:nvPr/>
              </p:nvCxnSpPr>
              <p:spPr>
                <a:xfrm>
                  <a:off x="868590" y="3877551"/>
                  <a:ext cx="0" cy="134416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2" name="Straight Connector 171">
                  <a:extLst>
                    <a:ext uri="{FF2B5EF4-FFF2-40B4-BE49-F238E27FC236}">
                      <a16:creationId xmlns:a16="http://schemas.microsoft.com/office/drawing/2014/main" id="{973513F6-F190-A555-44D4-92C3DC7448AF}"/>
                    </a:ext>
                  </a:extLst>
                </p:cNvPr>
                <p:cNvCxnSpPr/>
                <p:nvPr/>
              </p:nvCxnSpPr>
              <p:spPr>
                <a:xfrm>
                  <a:off x="231929" y="3871327"/>
                  <a:ext cx="0" cy="134416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3" name="Straight Connector 172">
                  <a:extLst>
                    <a:ext uri="{FF2B5EF4-FFF2-40B4-BE49-F238E27FC236}">
                      <a16:creationId xmlns:a16="http://schemas.microsoft.com/office/drawing/2014/main" id="{4A9F3831-BA92-DE2D-81FE-E67336AF4538}"/>
                    </a:ext>
                  </a:extLst>
                </p:cNvPr>
                <p:cNvCxnSpPr/>
                <p:nvPr/>
              </p:nvCxnSpPr>
              <p:spPr>
                <a:xfrm>
                  <a:off x="-152400" y="4850654"/>
                  <a:ext cx="139903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74" name="Group 173">
                  <a:extLst>
                    <a:ext uri="{FF2B5EF4-FFF2-40B4-BE49-F238E27FC236}">
                      <a16:creationId xmlns:a16="http://schemas.microsoft.com/office/drawing/2014/main" id="{37A03D80-6A5B-DDD6-CAFD-8E07F5791E78}"/>
                    </a:ext>
                  </a:extLst>
                </p:cNvPr>
                <p:cNvGrpSpPr/>
                <p:nvPr/>
              </p:nvGrpSpPr>
              <p:grpSpPr>
                <a:xfrm>
                  <a:off x="-42838" y="3991070"/>
                  <a:ext cx="1185838" cy="521134"/>
                  <a:chOff x="534160" y="2230725"/>
                  <a:chExt cx="1185838" cy="521134"/>
                </a:xfrm>
              </p:grpSpPr>
              <p:sp>
                <p:nvSpPr>
                  <p:cNvPr id="178" name="Oval 177">
                    <a:extLst>
                      <a:ext uri="{FF2B5EF4-FFF2-40B4-BE49-F238E27FC236}">
                        <a16:creationId xmlns:a16="http://schemas.microsoft.com/office/drawing/2014/main" id="{B6623BD8-C604-B82E-27DD-0BF592400E15}"/>
                      </a:ext>
                    </a:extLst>
                  </p:cNvPr>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9" name="Oval 178">
                    <a:extLst>
                      <a:ext uri="{FF2B5EF4-FFF2-40B4-BE49-F238E27FC236}">
                        <a16:creationId xmlns:a16="http://schemas.microsoft.com/office/drawing/2014/main" id="{8B3EDEBC-E95F-4A3E-7C44-B1B69266B610}"/>
                      </a:ext>
                    </a:extLst>
                  </p:cNvPr>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75" name="Group 174">
                  <a:extLst>
                    <a:ext uri="{FF2B5EF4-FFF2-40B4-BE49-F238E27FC236}">
                      <a16:creationId xmlns:a16="http://schemas.microsoft.com/office/drawing/2014/main" id="{87992DE3-E8B2-6D26-6B7F-7160F51582A8}"/>
                    </a:ext>
                  </a:extLst>
                </p:cNvPr>
                <p:cNvGrpSpPr/>
                <p:nvPr/>
              </p:nvGrpSpPr>
              <p:grpSpPr>
                <a:xfrm>
                  <a:off x="-35221" y="4586082"/>
                  <a:ext cx="1176701" cy="521134"/>
                  <a:chOff x="534160" y="2230725"/>
                  <a:chExt cx="1176701" cy="521134"/>
                </a:xfrm>
              </p:grpSpPr>
              <p:sp>
                <p:nvSpPr>
                  <p:cNvPr id="176" name="Oval 175">
                    <a:extLst>
                      <a:ext uri="{FF2B5EF4-FFF2-40B4-BE49-F238E27FC236}">
                        <a16:creationId xmlns:a16="http://schemas.microsoft.com/office/drawing/2014/main" id="{DA347927-A434-E557-6841-4707B26F0A5C}"/>
                      </a:ext>
                    </a:extLst>
                  </p:cNvPr>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7" name="Oval 176">
                    <a:extLst>
                      <a:ext uri="{FF2B5EF4-FFF2-40B4-BE49-F238E27FC236}">
                        <a16:creationId xmlns:a16="http://schemas.microsoft.com/office/drawing/2014/main" id="{164AEFFE-6977-980C-CC4E-D4B7835251DB}"/>
                      </a:ext>
                    </a:extLst>
                  </p:cNvPr>
                  <p:cNvSpPr/>
                  <p:nvPr/>
                </p:nvSpPr>
                <p:spPr>
                  <a:xfrm>
                    <a:off x="1167560"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grpSp>
      <p:sp>
        <p:nvSpPr>
          <p:cNvPr id="5" name="Rectangle 4">
            <a:extLst>
              <a:ext uri="{FF2B5EF4-FFF2-40B4-BE49-F238E27FC236}">
                <a16:creationId xmlns:a16="http://schemas.microsoft.com/office/drawing/2014/main" id="{F77383C4-7547-D01C-64A1-1A9BB3D18170}"/>
              </a:ext>
            </a:extLst>
          </p:cNvPr>
          <p:cNvSpPr/>
          <p:nvPr/>
        </p:nvSpPr>
        <p:spPr>
          <a:xfrm>
            <a:off x="15569" y="5193255"/>
            <a:ext cx="9128428" cy="114538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6675" lvl="1" algn="ctr">
              <a:lnSpc>
                <a:spcPct val="100000"/>
              </a:lnSpc>
              <a:spcAft>
                <a:spcPts val="600"/>
              </a:spcAft>
              <a:buClr>
                <a:schemeClr val="tx1"/>
              </a:buClr>
            </a:pPr>
            <a:r>
              <a:rPr lang="en-US" dirty="0">
                <a:solidFill>
                  <a:schemeClr val="tx1"/>
                </a:solidFill>
                <a:latin typeface="Cambria" panose="02040503050406030204" pitchFamily="18" charset="0"/>
                <a:ea typeface="Cambria"/>
              </a:rPr>
              <a:t>Repeatedly toggling </a:t>
            </a:r>
            <a:r>
              <a:rPr lang="en-US" b="1" dirty="0" err="1">
                <a:solidFill>
                  <a:srgbClr val="C00000"/>
                </a:solidFill>
                <a:latin typeface="Cambria" panose="02040503050406030204" pitchFamily="18" charset="0"/>
                <a:ea typeface="Cambria"/>
              </a:rPr>
              <a:t>wordline</a:t>
            </a:r>
            <a:r>
              <a:rPr lang="en-US" b="1" dirty="0">
                <a:solidFill>
                  <a:srgbClr val="C00000"/>
                </a:solidFill>
                <a:latin typeface="Cambria" panose="02040503050406030204" pitchFamily="18" charset="0"/>
                <a:ea typeface="Cambria"/>
              </a:rPr>
              <a:t> voltage </a:t>
            </a:r>
            <a:r>
              <a:rPr lang="en-US" dirty="0">
                <a:solidFill>
                  <a:schemeClr val="tx1"/>
                </a:solidFill>
                <a:latin typeface="Cambria" panose="02040503050406030204" pitchFamily="18" charset="0"/>
                <a:ea typeface="Cambria"/>
              </a:rPr>
              <a:t>causes RowHammer</a:t>
            </a:r>
          </a:p>
          <a:p>
            <a:pPr marL="66675" lvl="1" algn="ctr">
              <a:lnSpc>
                <a:spcPct val="100000"/>
              </a:lnSpc>
              <a:spcAft>
                <a:spcPts val="600"/>
              </a:spcAft>
              <a:buClr>
                <a:schemeClr val="tx1"/>
              </a:buClr>
            </a:pPr>
            <a:r>
              <a:rPr lang="en-US" b="1" dirty="0">
                <a:solidFill>
                  <a:schemeClr val="tx1"/>
                </a:solidFill>
                <a:latin typeface="Cambria" panose="02040503050406030204" pitchFamily="18" charset="0"/>
              </a:rPr>
              <a:t>No rigorous experimental study </a:t>
            </a:r>
            <a:r>
              <a:rPr lang="en-US" dirty="0">
                <a:solidFill>
                  <a:schemeClr val="tx1"/>
                </a:solidFill>
                <a:latin typeface="Cambria" panose="02040503050406030204" pitchFamily="18" charset="0"/>
              </a:rPr>
              <a:t>demonstrates how the </a:t>
            </a:r>
            <a:r>
              <a:rPr lang="en-US" b="1" dirty="0">
                <a:solidFill>
                  <a:srgbClr val="C00000"/>
                </a:solidFill>
                <a:latin typeface="Cambria" panose="02040503050406030204" pitchFamily="18" charset="0"/>
              </a:rPr>
              <a:t>magnitude </a:t>
            </a:r>
            <a:br>
              <a:rPr lang="en-US" b="1" dirty="0">
                <a:solidFill>
                  <a:srgbClr val="C00000"/>
                </a:solidFill>
                <a:latin typeface="Cambria" panose="02040503050406030204" pitchFamily="18" charset="0"/>
              </a:rPr>
            </a:br>
            <a:r>
              <a:rPr lang="en-US" b="1" dirty="0">
                <a:solidFill>
                  <a:srgbClr val="C00000"/>
                </a:solidFill>
                <a:latin typeface="Cambria" panose="02040503050406030204" pitchFamily="18" charset="0"/>
              </a:rPr>
              <a:t>of </a:t>
            </a:r>
            <a:r>
              <a:rPr lang="en-US" b="1" dirty="0" err="1">
                <a:solidFill>
                  <a:srgbClr val="C00000"/>
                </a:solidFill>
                <a:latin typeface="Cambria" panose="02040503050406030204" pitchFamily="18" charset="0"/>
              </a:rPr>
              <a:t>wordline</a:t>
            </a:r>
            <a:r>
              <a:rPr lang="en-US" b="1" dirty="0">
                <a:solidFill>
                  <a:srgbClr val="C00000"/>
                </a:solidFill>
                <a:latin typeface="Cambria" panose="02040503050406030204" pitchFamily="18" charset="0"/>
              </a:rPr>
              <a:t> voltage</a:t>
            </a:r>
            <a:r>
              <a:rPr lang="en-US" b="1" dirty="0">
                <a:solidFill>
                  <a:schemeClr val="tx1"/>
                </a:solidFill>
                <a:latin typeface="Cambria" panose="02040503050406030204" pitchFamily="18" charset="0"/>
              </a:rPr>
              <a:t> </a:t>
            </a:r>
            <a:r>
              <a:rPr lang="en-US" dirty="0">
                <a:solidFill>
                  <a:schemeClr val="tx1"/>
                </a:solidFill>
                <a:latin typeface="Cambria" panose="02040503050406030204" pitchFamily="18" charset="0"/>
              </a:rPr>
              <a:t>affects the </a:t>
            </a:r>
            <a:r>
              <a:rPr lang="en-US" b="1" dirty="0">
                <a:solidFill>
                  <a:srgbClr val="2F5597"/>
                </a:solidFill>
                <a:latin typeface="Cambria" panose="02040503050406030204" pitchFamily="18" charset="0"/>
              </a:rPr>
              <a:t>RowHammer vulnerability of real DRAM chips</a:t>
            </a:r>
          </a:p>
        </p:txBody>
      </p:sp>
      <p:sp>
        <p:nvSpPr>
          <p:cNvPr id="14" name="TextBox 13">
            <a:extLst>
              <a:ext uri="{FF2B5EF4-FFF2-40B4-BE49-F238E27FC236}">
                <a16:creationId xmlns:a16="http://schemas.microsoft.com/office/drawing/2014/main" id="{33DC9EF0-3C1A-0D4F-FE36-F6A24113D10C}"/>
              </a:ext>
            </a:extLst>
          </p:cNvPr>
          <p:cNvSpPr txBox="1"/>
          <p:nvPr/>
        </p:nvSpPr>
        <p:spPr>
          <a:xfrm>
            <a:off x="456411" y="4822886"/>
            <a:ext cx="4227408" cy="307777"/>
          </a:xfrm>
          <a:prstGeom prst="rect">
            <a:avLst/>
          </a:prstGeom>
          <a:noFill/>
        </p:spPr>
        <p:txBody>
          <a:bodyPr wrap="square" rtlCol="0">
            <a:spAutoFit/>
          </a:bodyPr>
          <a:lstStyle/>
          <a:p>
            <a:pPr algn="ctr"/>
            <a:r>
              <a:rPr lang="en-US" sz="1400" dirty="0">
                <a:latin typeface="Cambria" panose="02040503050406030204" pitchFamily="18" charset="0"/>
              </a:rPr>
              <a:t>[Kim et al., ISCA’20]</a:t>
            </a:r>
          </a:p>
        </p:txBody>
      </p:sp>
      <p:cxnSp>
        <p:nvCxnSpPr>
          <p:cNvPr id="162" name="Straight Connector 161">
            <a:extLst>
              <a:ext uri="{FF2B5EF4-FFF2-40B4-BE49-F238E27FC236}">
                <a16:creationId xmlns:a16="http://schemas.microsoft.com/office/drawing/2014/main" id="{A1D74B50-0141-6624-9B64-8E7C33158514}"/>
              </a:ext>
            </a:extLst>
          </p:cNvPr>
          <p:cNvCxnSpPr/>
          <p:nvPr/>
        </p:nvCxnSpPr>
        <p:spPr>
          <a:xfrm>
            <a:off x="553683" y="4861865"/>
            <a:ext cx="41301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5" name="Group 164">
            <a:extLst>
              <a:ext uri="{FF2B5EF4-FFF2-40B4-BE49-F238E27FC236}">
                <a16:creationId xmlns:a16="http://schemas.microsoft.com/office/drawing/2014/main" id="{E496B9FB-A3B7-F7C0-3ED9-D59564CC6FF6}"/>
              </a:ext>
            </a:extLst>
          </p:cNvPr>
          <p:cNvGrpSpPr/>
          <p:nvPr/>
        </p:nvGrpSpPr>
        <p:grpSpPr>
          <a:xfrm>
            <a:off x="4966967" y="4819768"/>
            <a:ext cx="4227408" cy="307777"/>
            <a:chOff x="4966967" y="4819768"/>
            <a:chExt cx="4227408" cy="307777"/>
          </a:xfrm>
        </p:grpSpPr>
        <p:sp>
          <p:nvSpPr>
            <p:cNvPr id="180" name="TextBox 179">
              <a:extLst>
                <a:ext uri="{FF2B5EF4-FFF2-40B4-BE49-F238E27FC236}">
                  <a16:creationId xmlns:a16="http://schemas.microsoft.com/office/drawing/2014/main" id="{DA8563E5-EF21-A3B7-BC4D-933180FB31D4}"/>
                </a:ext>
              </a:extLst>
            </p:cNvPr>
            <p:cNvSpPr txBox="1"/>
            <p:nvPr/>
          </p:nvSpPr>
          <p:spPr>
            <a:xfrm>
              <a:off x="4966967" y="4819768"/>
              <a:ext cx="4227408" cy="307777"/>
            </a:xfrm>
            <a:prstGeom prst="rect">
              <a:avLst/>
            </a:prstGeom>
            <a:noFill/>
          </p:spPr>
          <p:txBody>
            <a:bodyPr wrap="square" rtlCol="0">
              <a:spAutoFit/>
            </a:bodyPr>
            <a:lstStyle/>
            <a:p>
              <a:pPr algn="ctr"/>
              <a:r>
                <a:rPr lang="en-US" sz="1400" dirty="0">
                  <a:latin typeface="Cambria" panose="02040503050406030204" pitchFamily="18" charset="0"/>
                </a:rPr>
                <a:t>[</a:t>
              </a:r>
              <a:r>
                <a:rPr lang="en-US" sz="1400" dirty="0" err="1">
                  <a:latin typeface="Cambria" panose="02040503050406030204" pitchFamily="18" charset="0"/>
                </a:rPr>
                <a:t>Orosa</a:t>
              </a:r>
              <a:r>
                <a:rPr lang="en-US" sz="1400" dirty="0">
                  <a:latin typeface="Cambria" panose="02040503050406030204" pitchFamily="18" charset="0"/>
                </a:rPr>
                <a:t> and </a:t>
              </a:r>
              <a:r>
                <a:rPr lang="en-US" sz="1400" dirty="0" err="1">
                  <a:latin typeface="Cambria" panose="02040503050406030204" pitchFamily="18" charset="0"/>
                </a:rPr>
                <a:t>Yaglikci</a:t>
              </a:r>
              <a:r>
                <a:rPr lang="en-US" sz="1400" dirty="0">
                  <a:latin typeface="Cambria" panose="02040503050406030204" pitchFamily="18" charset="0"/>
                </a:rPr>
                <a:t> et al., MICRO’21]</a:t>
              </a:r>
            </a:p>
          </p:txBody>
        </p:sp>
        <p:cxnSp>
          <p:nvCxnSpPr>
            <p:cNvPr id="181" name="Straight Connector 180">
              <a:extLst>
                <a:ext uri="{FF2B5EF4-FFF2-40B4-BE49-F238E27FC236}">
                  <a16:creationId xmlns:a16="http://schemas.microsoft.com/office/drawing/2014/main" id="{F05C629C-6D56-1193-F449-55B2B9B758FE}"/>
                </a:ext>
              </a:extLst>
            </p:cNvPr>
            <p:cNvCxnSpPr>
              <a:cxnSpLocks/>
            </p:cNvCxnSpPr>
            <p:nvPr/>
          </p:nvCxnSpPr>
          <p:spPr>
            <a:xfrm>
              <a:off x="5325852" y="4861865"/>
              <a:ext cx="340153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5643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righ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62"/>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6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Graphic spid="7" grpId="0">
        <p:bldAsOne/>
      </p:bldGraphic>
      <p:bldP spid="9" grpId="0"/>
      <p:bldP spid="5" grpId="0" animBg="1"/>
      <p:bldP spid="14"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10748</TotalTime>
  <Words>7311</Words>
  <Application>Microsoft Macintosh PowerPoint</Application>
  <PresentationFormat>On-screen Show (4:3)</PresentationFormat>
  <Paragraphs>1352</Paragraphs>
  <Slides>60</Slides>
  <Notes>58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Arial</vt:lpstr>
      <vt:lpstr>Calibri</vt:lpstr>
      <vt:lpstr>Calibri Light</vt:lpstr>
      <vt:lpstr>Cambria</vt:lpstr>
      <vt:lpstr>Cambria Math</vt:lpstr>
      <vt:lpstr>Times</vt:lpstr>
      <vt:lpstr>Office Theme</vt:lpstr>
      <vt:lpstr>Understanding RowHammer  Under Reduced Wordline Voltage   An Experimental Study Using Real DRAM Devices </vt:lpstr>
      <vt:lpstr>DRAM Organization</vt:lpstr>
      <vt:lpstr>DRAM Organization and Operation</vt:lpstr>
      <vt:lpstr>The RowHammer Vulnerability</vt:lpstr>
      <vt:lpstr>A Closer Look into RowHammer</vt:lpstr>
      <vt:lpstr>Executive Summary</vt:lpstr>
      <vt:lpstr>Outline</vt:lpstr>
      <vt:lpstr>Outline</vt:lpstr>
      <vt:lpstr>Motivation </vt:lpstr>
      <vt:lpstr>PowerPoint Presentation</vt:lpstr>
      <vt:lpstr>Our Goal</vt:lpstr>
      <vt:lpstr>Outline</vt:lpstr>
      <vt:lpstr>DRAM Testing Infrastructure</vt:lpstr>
      <vt:lpstr>DRAM Testing Methodology</vt:lpstr>
      <vt:lpstr>DRAM Chips Tested</vt:lpstr>
      <vt:lpstr>More Details in the Paper</vt:lpstr>
      <vt:lpstr>Outline</vt:lpstr>
      <vt:lpstr>PowerPoint Presentation</vt:lpstr>
      <vt:lpstr>Wordline Voltage’s Effect on RowHammer</vt:lpstr>
      <vt:lpstr>Wordline Voltage’s Effect on RowHammer</vt:lpstr>
      <vt:lpstr>Wordline Voltage’s Effect on RowHammer</vt:lpstr>
      <vt:lpstr>Wordline Voltage’s Effect on RowHammer</vt:lpstr>
      <vt:lpstr>Wordline Voltage’s Effect on RowHammer</vt:lpstr>
      <vt:lpstr>Wordline Voltage’s Effect on RowHammer</vt:lpstr>
      <vt:lpstr>Also in the Paper</vt:lpstr>
      <vt:lpstr>Also in the Paper</vt:lpstr>
      <vt:lpstr>PowerPoint Presentation</vt:lpstr>
      <vt:lpstr>Outline</vt:lpstr>
      <vt:lpstr>PowerPoint Presentation</vt:lpstr>
      <vt:lpstr>PowerPoint Presentation</vt:lpstr>
      <vt:lpstr>Wordline Voltage’s Effect on Row Activation Latency</vt:lpstr>
      <vt:lpstr>Wordline Voltage’s Effect on Row Activation Latency</vt:lpstr>
      <vt:lpstr>Wordline Voltage’s Effect on Row Activation Latency</vt:lpstr>
      <vt:lpstr>SPICE Simulation Methodology</vt:lpstr>
      <vt:lpstr>A Closer Look into Row Activation Latency</vt:lpstr>
      <vt:lpstr>Variation in Row Activation Latency</vt:lpstr>
      <vt:lpstr>Also in the Paper</vt:lpstr>
      <vt:lpstr>Also in the Paper</vt:lpstr>
      <vt:lpstr>PowerPoint Presentation</vt:lpstr>
      <vt:lpstr>Wordline Voltage’s Effect on DRAM Refresh</vt:lpstr>
      <vt:lpstr>Wordline Voltage’s Effect on DRAM Refresh</vt:lpstr>
      <vt:lpstr>Spatial Distribution of Data Retention Bit Flips</vt:lpstr>
      <vt:lpstr>Spatial Distribution of Data Retention Bit Flips</vt:lpstr>
      <vt:lpstr>PowerPoint Presentation</vt:lpstr>
      <vt:lpstr>Outline</vt:lpstr>
      <vt:lpstr>Conclusion</vt:lpstr>
      <vt:lpstr>Understanding RowHammer  Under Reduced Wordline Voltage   An Experimental Study Using Real DRAM Devices </vt:lpstr>
      <vt:lpstr>Understanding RowHammer  Under Reduced Wordline Voltage   An Experimental Study Using Real DRAM Devices </vt:lpstr>
      <vt:lpstr>Understanding RowHammer  Under Reduced Wordline Voltage   An Experimental Study Using Real DRAM Devices </vt:lpstr>
      <vt:lpstr>DRAM Operation</vt:lpstr>
      <vt:lpstr>Distribution of Bit Flips across DRAM Rows</vt:lpstr>
      <vt:lpstr>Distribution of HCfirst across DRAM Rows</vt:lpstr>
      <vt:lpstr>Wordline Voltage’s Effect on DRAM Refresh</vt:lpstr>
      <vt:lpstr>Wordline Voltage’s Effect on DRAM Refresh</vt:lpstr>
      <vt:lpstr>Charge Restoration Process</vt:lpstr>
      <vt:lpstr>Also in the Paper</vt:lpstr>
      <vt:lpstr>DRAM Chips Tested</vt:lpstr>
      <vt:lpstr>RowHammer Test</vt:lpstr>
      <vt:lpstr>Row Activation and Refresh Rate Tests</vt:lpstr>
      <vt:lpstr>Understanding RowHammer  Under Reduced Wordline Voltage   An Experimental Study Using Real DRAM Devices </vt:lpstr>
    </vt:vector>
  </TitlesOfParts>
  <Manager/>
  <Company>Razer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Minesh Patel</dc:creator>
  <cp:keywords/>
  <dc:description/>
  <cp:lastModifiedBy>Abdullah Giray YAĞLIKÇI</cp:lastModifiedBy>
  <cp:revision>60</cp:revision>
  <cp:lastPrinted>2019-02-23T04:26:38Z</cp:lastPrinted>
  <dcterms:created xsi:type="dcterms:W3CDTF">2017-06-05T15:22:10Z</dcterms:created>
  <dcterms:modified xsi:type="dcterms:W3CDTF">2022-06-30T17:54:17Z</dcterms:modified>
  <cp:category/>
</cp:coreProperties>
</file>