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812" r:id="rId2"/>
    <p:sldMasterId id="2147484571" r:id="rId3"/>
    <p:sldMasterId id="2147485714" r:id="rId4"/>
    <p:sldMasterId id="2147488289" r:id="rId5"/>
    <p:sldMasterId id="2147488302" r:id="rId6"/>
  </p:sldMasterIdLst>
  <p:notesMasterIdLst>
    <p:notesMasterId r:id="rId30"/>
  </p:notesMasterIdLst>
  <p:handoutMasterIdLst>
    <p:handoutMasterId r:id="rId31"/>
  </p:handoutMasterIdLst>
  <p:sldIdLst>
    <p:sldId id="4681" r:id="rId7"/>
    <p:sldId id="4788" r:id="rId8"/>
    <p:sldId id="4791" r:id="rId9"/>
    <p:sldId id="4816" r:id="rId10"/>
    <p:sldId id="4818" r:id="rId11"/>
    <p:sldId id="4794" r:id="rId12"/>
    <p:sldId id="4819" r:id="rId13"/>
    <p:sldId id="4793" r:id="rId14"/>
    <p:sldId id="4820" r:id="rId15"/>
    <p:sldId id="4838" r:id="rId16"/>
    <p:sldId id="4839" r:id="rId17"/>
    <p:sldId id="4840" r:id="rId18"/>
    <p:sldId id="4841" r:id="rId19"/>
    <p:sldId id="4842" r:id="rId20"/>
    <p:sldId id="4844" r:id="rId21"/>
    <p:sldId id="4843" r:id="rId22"/>
    <p:sldId id="4845" r:id="rId23"/>
    <p:sldId id="4847" r:id="rId24"/>
    <p:sldId id="4848" r:id="rId25"/>
    <p:sldId id="4795" r:id="rId26"/>
    <p:sldId id="4849" r:id="rId27"/>
    <p:sldId id="4796" r:id="rId28"/>
    <p:sldId id="4851" r:id="rId2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9AA"/>
    <a:srgbClr val="FFC1B3"/>
    <a:srgbClr val="FFEEEF"/>
    <a:srgbClr val="FFDBD8"/>
    <a:srgbClr val="D77A0B"/>
    <a:srgbClr val="FF920C"/>
    <a:srgbClr val="7F7F7F"/>
    <a:srgbClr val="BFBFBF"/>
    <a:srgbClr val="D3EDCE"/>
    <a:srgbClr val="8F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66" autoAdjust="0"/>
    <p:restoredTop sz="80899" autoAdjust="0"/>
  </p:normalViewPr>
  <p:slideViewPr>
    <p:cSldViewPr>
      <p:cViewPr varScale="1">
        <p:scale>
          <a:sx n="125" d="100"/>
          <a:sy n="125" d="100"/>
        </p:scale>
        <p:origin x="348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3408" y="108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C167E78-EA36-40A1-A9A0-B443C6CB1F60}" type="datetimeFigureOut">
              <a:rPr lang="en-US" smtClean="0"/>
              <a:pPr/>
              <a:t>4/15/21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E401BE2-F7AC-4C50-A6E5-F6C806E13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9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D89EF4-2B2A-4F54-A6DD-1EB35DCF17B3}" type="datetimeFigureOut">
              <a:rPr lang="en-US" smtClean="0"/>
              <a:pPr/>
              <a:t>4/15/21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B959945-7217-484B-8E74-88DC87A74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7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959945-7217-484B-8E74-88DC87A74BB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75860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0179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3084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364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5210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7243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9121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467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9229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1622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51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837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5031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86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461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959945-7217-484B-8E74-88DC87A74BB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2767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977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9621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36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5878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77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266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06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341D3D9-3FE8-4025-BF66-8DAB1ABB95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DDA66-0DFC-412A-A4B0-EFE91F0913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F9A79-97CD-456A-8962-B51E5744B9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latin typeface="Tahoma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ahoma"/>
            </a:endParaRPr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341D3D9-3FE8-4025-BF66-8DAB1ABB951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73758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594FA-E141-4234-AE05-360401972BE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594966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C7BA1-BEA2-40AF-9056-44DC8C98568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963788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2BBBE-2A44-4D16-8758-0239282DCC5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19762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5635-BCCD-45D2-B61E-320731E13B1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91434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A7077-2B78-4FB5-8F56-24239751AEF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56310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574E-FA2E-425B-A84C-39F9592E9EC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163028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CFD0-6DDB-45F0-A989-9F5CE648BC1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3785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515297"/>
            <a:ext cx="2895600" cy="283885"/>
          </a:xfrm>
          <a:ln/>
        </p:spPr>
        <p:txBody>
          <a:bodyPr anchor="ctr"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718676" y="6501102"/>
            <a:ext cx="2133600" cy="312274"/>
          </a:xfrm>
          <a:ln/>
        </p:spPr>
        <p:txBody>
          <a:bodyPr anchor="ctr"/>
          <a:lstStyle>
            <a:lvl1pPr>
              <a:defRPr sz="1400"/>
            </a:lvl1pPr>
          </a:lstStyle>
          <a:p>
            <a:fld id="{323594FA-E141-4234-AE05-360401972BE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B092-8552-4BA4-B0E1-CE51B98A2A2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889560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DDA66-0DFC-412A-A4B0-EFE91F0913E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858197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F9A79-97CD-456A-8962-B51E5744B9C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32107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latin typeface="Tahoma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ahoma"/>
            </a:endParaRPr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341D3D9-3FE8-4025-BF66-8DAB1ABB951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987462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594FA-E141-4234-AE05-360401972BE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334739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C7BA1-BEA2-40AF-9056-44DC8C98568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974618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2BBBE-2A44-4D16-8758-0239282DCC5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48924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5635-BCCD-45D2-B61E-320731E13B1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244487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A7077-2B78-4FB5-8F56-24239751AEF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776866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574E-FA2E-425B-A84C-39F9592E9EC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91527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C7BA1-BEA2-40AF-9056-44DC8C98568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CFD0-6DDB-45F0-A989-9F5CE648BC1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009747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B092-8552-4BA4-B0E1-CE51B98A2A2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38578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DDA66-0DFC-412A-A4B0-EFE91F0913E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96562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F9A79-97CD-456A-8962-B51E5744B9C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823875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safari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6411913"/>
            <a:ext cx="1025525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CE054-F1E5-374D-A24E-887477C0532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175784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2004D-7284-C244-B275-AB956C6651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124249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817D1-13B0-D341-B1C4-34616D3933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265628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67096-FD7F-A949-B565-8298951E6B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6231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077C3-3C60-8640-A1DD-3718D4D0D74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575383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41FDD-73B6-EC4A-BB35-BA0C8CCC36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01111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2BBBE-2A44-4D16-8758-0239282DCC5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D2B92-4EF8-0940-9F90-1D39CCADBD7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265468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4B1A2-EC3E-4448-972E-E198354A3E4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952016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B71B7-33A4-004A-B24D-5E8A20C1D7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853053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EE445-AD48-2049-A03E-4C865681EA4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92141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603A9-60B6-0741-B15F-17172804C19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73888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10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371600"/>
            <a:ext cx="8610600" cy="4876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6D58A-9B40-E846-A790-9B6CD5A5859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410633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8AD672FA-6339-CE41-9F07-09C3D4EAF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8A9478E9-6D3F-3141-A5A1-C884727CF6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Line 10">
            <a:extLst>
              <a:ext uri="{FF2B5EF4-FFF2-40B4-BE49-F238E27FC236}">
                <a16:creationId xmlns:a16="http://schemas.microsoft.com/office/drawing/2014/main" id="{7CA3EB0D-EA22-834D-9D29-4A066205305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>
                <a:latin typeface="Cambria" panose="02040503050406030204" pitchFamily="18" charset="0"/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Cambria" panose="02040503050406030204" pitchFamily="18" charset="0"/>
              </a:defRPr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2025DFA-C983-F343-95CF-857FE2DECA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-106" charset="0"/>
              </a:defRPr>
            </a:lvl1pPr>
          </a:lstStyle>
          <a:p>
            <a:pPr>
              <a:defRPr/>
            </a:pPr>
            <a:r>
              <a:rPr lang="en-US"/>
              <a:t>Efficient Runahead Execution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485F640-0DE9-0C43-B145-E80A4A815C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pPr>
              <a:defRPr/>
            </a:pPr>
            <a:endParaRPr lang="en-US" altLang="en-US">
              <a:ea typeface="Cambria" panose="02040503050406030204" pitchFamily="18" charset="0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63ED2B-36DB-A641-AB6F-1194343526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latin typeface="Cambria" panose="02040503050406030204" pitchFamily="18" charset="0"/>
              </a:defRPr>
            </a:lvl1pPr>
          </a:lstStyle>
          <a:p>
            <a:pPr>
              <a:defRPr/>
            </a:pPr>
            <a:fld id="{1DD8A012-9FFD-AF43-993B-1B5111DE884D}" type="slidenum">
              <a:rPr lang="en-US" altLang="en-US" smtClean="0">
                <a:ea typeface="Cambria" panose="02040503050406030204" pitchFamily="18" charset="0"/>
              </a:rPr>
              <a:pPr>
                <a:defRPr/>
              </a:pPr>
              <a:t>‹#›</a:t>
            </a:fld>
            <a:endParaRPr lang="en-US" altLang="en-US"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927301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4528"/>
            <a:ext cx="8610600" cy="718127"/>
          </a:xfrm>
        </p:spPr>
        <p:txBody>
          <a:bodyPr anchor="ctr"/>
          <a:lstStyle>
            <a:lvl1pPr>
              <a:defRPr sz="2800">
                <a:latin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1"/>
            <a:ext cx="8610600" cy="5544616"/>
          </a:xfrm>
        </p:spPr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  <a:lvl2pPr>
              <a:defRPr sz="2000">
                <a:latin typeface="Cambria" panose="02040503050406030204" pitchFamily="18" charset="0"/>
              </a:defRPr>
            </a:lvl2pPr>
            <a:lvl3pPr>
              <a:defRPr sz="1800">
                <a:latin typeface="Cambria" panose="02040503050406030204" pitchFamily="18" charset="0"/>
              </a:defRPr>
            </a:lvl3pPr>
            <a:lvl4pPr>
              <a:defRPr sz="1800">
                <a:latin typeface="Cambria" panose="02040503050406030204" pitchFamily="18" charset="0"/>
              </a:defRPr>
            </a:lvl4pPr>
            <a:lvl5pPr>
              <a:defRPr sz="1800">
                <a:latin typeface="Cambria" panose="0204050305040603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487A28DB-EB70-C549-9CBF-EC5A384A4B5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568869"/>
            <a:ext cx="2895600" cy="180256"/>
          </a:xfrm>
          <a:ln/>
        </p:spPr>
        <p:txBody>
          <a:bodyPr anchor="ctr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pPr>
              <a:defRPr/>
            </a:pPr>
            <a:endParaRPr lang="en-US" altLang="en-US" dirty="0">
              <a:ea typeface="Cambria" panose="02040503050406030204" pitchFamily="18" charset="0"/>
            </a:endParaRP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D7420B76-A099-C64B-9B67-800067521FE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04248" y="6525343"/>
            <a:ext cx="2133600" cy="267309"/>
          </a:xfrm>
          <a:ln/>
        </p:spPr>
        <p:txBody>
          <a:bodyPr anchor="ctr"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pPr>
              <a:defRPr/>
            </a:pPr>
            <a:fld id="{2F90E66B-D170-A84B-AD98-A0D06085EB20}" type="slidenum">
              <a:rPr lang="en-US" altLang="en-US" smtClean="0">
                <a:ea typeface="Cambria" panose="02040503050406030204" pitchFamily="18" charset="0"/>
              </a:rPr>
              <a:pPr>
                <a:defRPr/>
              </a:pPr>
              <a:t>‹#›</a:t>
            </a:fld>
            <a:endParaRPr lang="en-US" altLang="en-US"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363991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68F6DD82-5894-9443-AFB2-2DB6F31FE4F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B90B67BC-4A11-FE42-9669-EFCCA2F1F04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D8E6A-C3E3-D64A-BDB1-C1623B5F98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295798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0D1C58E8-B0C3-C044-8C95-923E6424918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2CFD7574-337C-D849-80E5-5F4A5D4D1A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F5822-869C-614B-8FBD-5D7C2F57C2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687752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5635-BCCD-45D2-B61E-320731E13B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29">
            <a:extLst>
              <a:ext uri="{FF2B5EF4-FFF2-40B4-BE49-F238E27FC236}">
                <a16:creationId xmlns:a16="http://schemas.microsoft.com/office/drawing/2014/main" id="{34AFD789-89FA-8642-8359-527022AA9ED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030">
            <a:extLst>
              <a:ext uri="{FF2B5EF4-FFF2-40B4-BE49-F238E27FC236}">
                <a16:creationId xmlns:a16="http://schemas.microsoft.com/office/drawing/2014/main" id="{8B38C27A-4594-7142-8DD1-0B5D92B4862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FE3E7-3301-EC4F-BAF4-DA08D63D48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1425916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:a16="http://schemas.microsoft.com/office/drawing/2014/main" id="{4179D247-6FE5-2446-843D-38D2BFBB796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9D05C15A-9ECB-1649-A20E-D8040C8C8D0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A160B-8660-A04F-9AB1-52C56219BF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4227593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>
            <a:extLst>
              <a:ext uri="{FF2B5EF4-FFF2-40B4-BE49-F238E27FC236}">
                <a16:creationId xmlns:a16="http://schemas.microsoft.com/office/drawing/2014/main" id="{1B6342D5-357A-B242-98F7-B5A4AF27632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030">
            <a:extLst>
              <a:ext uri="{FF2B5EF4-FFF2-40B4-BE49-F238E27FC236}">
                <a16:creationId xmlns:a16="http://schemas.microsoft.com/office/drawing/2014/main" id="{44C803E1-C885-104B-9026-B620951D1F6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0C3CB-FFC5-2943-86BB-92490FEA3C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814445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CC452122-67F4-254F-90B7-EEFE7EA78B4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7F7320F4-1D75-6A47-971C-DF47D1A08DF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0F1EE-C46E-A64A-BA91-3AC0D2DB9F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2173657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CFFCFE6C-36AF-E640-A2BC-E189297B94C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4C43B765-AAD5-6F42-8D0C-1BD8EF5BD48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00F3A-745D-F649-9D38-49583842D1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7474163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9E8655C5-7BD0-3442-886E-234821E407D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2604EF9B-850A-994A-A1C0-9E6E45BEAC8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7DCD7-BC73-E847-B0C3-6A1166D4C5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2836092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DDC2D6A6-7EB8-A34F-8DCF-4DEE370284E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01D3AC6C-E0BA-8B4B-9078-28F01E1F53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DF811-9866-7545-B37C-ECEFF032CC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2768300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10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99FFBC4E-B5F7-684F-9032-173071980B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A59679A0-D655-8B48-9C34-E461C1BCD40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74377-449D-1442-BFA7-E8E1157DE0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690250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341D3D9-3FE8-4025-BF66-8DAB1ABB95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9539970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594FA-E141-4234-AE05-360401972B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456521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A7077-2B78-4FB5-8F56-24239751AE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C7BA1-BEA2-40AF-9056-44DC8C9856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628655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2BBBE-2A44-4D16-8758-0239282DCC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8660175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5635-BCCD-45D2-B61E-320731E13B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2317388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Juan Gómez Luna. NTNU Gjøvik, 16/August/2016</a:t>
            </a: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A7077-2B78-4FB5-8F56-24239751AE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6606780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Juan Gómez Luna. NTNU Gjøvik, 16/August/2016</a:t>
            </a:r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574E-FA2E-425B-A84C-39F9592E9E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95294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Juan Gómez Luna. NTNU Gjøvik, 16/August/2016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CFD0-6DDB-45F0-A989-9F5CE648BC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514320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Juan Gómez Luna. NTNU Gjøvik, 16/August/2016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B092-8552-4BA4-B0E1-CE51B98A2A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1764768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Juan Gómez Luna. NTNU Gjøvik, 16/August/2016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DDA66-0DFC-412A-A4B0-EFE91F0913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1823571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Juan Gómez Luna. NTNU Gjøvik, 16/August/2016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F9A79-97CD-456A-8962-B51E5744B9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60270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574E-FA2E-425B-A84C-39F9592E9E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CFD0-6DDB-45F0-A989-9F5CE648BC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B092-8552-4BA4-B0E1-CE51B98A2A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0639"/>
            <a:ext cx="8610600" cy="72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764703"/>
            <a:ext cx="8610600" cy="568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90351"/>
            <a:ext cx="2895600" cy="343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Cambria" panose="02040503050406030204" pitchFamily="18" charset="0"/>
              </a:defRPr>
            </a:lvl1pPr>
          </a:lstStyle>
          <a:p>
            <a:endParaRPr lang="en-US" altLang="en-US" dirty="0">
              <a:ea typeface="Cambria" panose="02040503050406030204" pitchFamily="18" charset="0"/>
            </a:endParaRP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2774" y="6485589"/>
            <a:ext cx="2133600" cy="343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Cambria" panose="02040503050406030204" pitchFamily="18" charset="0"/>
              </a:defRPr>
            </a:lvl1pPr>
          </a:lstStyle>
          <a:p>
            <a:fld id="{6F400BD0-49BF-48FC-8114-37C1D4F5AB3D}" type="slidenum">
              <a:rPr lang="en-US" altLang="en-US" smtClean="0">
                <a:ea typeface="Cambria" panose="02040503050406030204" pitchFamily="18" charset="0"/>
              </a:rPr>
              <a:pPr/>
              <a:t>‹#›</a:t>
            </a:fld>
            <a:endParaRPr lang="en-US" altLang="en-US" dirty="0">
              <a:ea typeface="Cambria" panose="02040503050406030204" pitchFamily="18" charset="0"/>
            </a:endParaRPr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444936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5774" y="764704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Helvetica" pitchFamily="2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000">
          <a:solidFill>
            <a:schemeClr val="tx1"/>
          </a:solidFill>
          <a:latin typeface="Helvetica" pitchFamily="2" charset="0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Helvetica" pitchFamily="2" charset="0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Helvetica" pitchFamily="2" charset="0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Helvetica" pitchFamily="2" charset="0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16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381328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ahoma"/>
            </a:endParaRPr>
          </a:p>
        </p:txBody>
      </p:sp>
      <p:pic>
        <p:nvPicPr>
          <p:cNvPr id="8" name="Picture 7" descr="safari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179512" y="6453336"/>
            <a:ext cx="1080120" cy="312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31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16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67926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63164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500854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ahoma"/>
            </a:endParaRPr>
          </a:p>
        </p:txBody>
      </p:sp>
      <p:pic>
        <p:nvPicPr>
          <p:cNvPr id="8" name="Picture 7" descr="safari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179512" y="6572862"/>
            <a:ext cx="1080120" cy="312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202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2" r:id="rId1"/>
    <p:sldLayoutId id="2147484573" r:id="rId2"/>
    <p:sldLayoutId id="2147484574" r:id="rId3"/>
    <p:sldLayoutId id="2147484575" r:id="rId4"/>
    <p:sldLayoutId id="2147484576" r:id="rId5"/>
    <p:sldLayoutId id="2147484577" r:id="rId6"/>
    <p:sldLayoutId id="2147484578" r:id="rId7"/>
    <p:sldLayoutId id="2147484579" r:id="rId8"/>
    <p:sldLayoutId id="2147484580" r:id="rId9"/>
    <p:sldLayoutId id="2147484581" r:id="rId10"/>
    <p:sldLayoutId id="2147484582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88423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95375"/>
            <a:ext cx="8610600" cy="51530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6900" y="637381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5C1105-7C02-0A4A-BBB4-558A73CD3ACF}" type="slidenum">
              <a:rPr lang="en-US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030" name="Line 1032"/>
          <p:cNvSpPr>
            <a:spLocks noChangeShapeType="1"/>
          </p:cNvSpPr>
          <p:nvPr/>
        </p:nvSpPr>
        <p:spPr bwMode="auto">
          <a:xfrm>
            <a:off x="228600" y="6446838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1" name="Line 1033"/>
          <p:cNvSpPr>
            <a:spLocks noChangeShapeType="1"/>
          </p:cNvSpPr>
          <p:nvPr userDrawn="1"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032" name="Picture 7" descr="safari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6602413"/>
            <a:ext cx="847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8738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15" r:id="rId1"/>
    <p:sldLayoutId id="2147485716" r:id="rId2"/>
    <p:sldLayoutId id="2147485717" r:id="rId3"/>
    <p:sldLayoutId id="2147485718" r:id="rId4"/>
    <p:sldLayoutId id="2147485719" r:id="rId5"/>
    <p:sldLayoutId id="2147485720" r:id="rId6"/>
    <p:sldLayoutId id="2147485721" r:id="rId7"/>
    <p:sldLayoutId id="2147485722" r:id="rId8"/>
    <p:sldLayoutId id="2147485723" r:id="rId9"/>
    <p:sldLayoutId id="2147485724" r:id="rId10"/>
    <p:sldLayoutId id="2147485725" r:id="rId11"/>
    <p:sldLayoutId id="2147485726" r:id="rId12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pitchFamily="-106" charset="-128"/>
          <a:cs typeface="ＭＳ Ｐゴシック" pitchFamily="-106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-10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-10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-10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-10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pitchFamily="-106" charset="-128"/>
          <a:cs typeface="ＭＳ Ｐゴシック" pitchFamily="-106" charset="-128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charset="0"/>
        <a:buChar char="q"/>
        <a:defRPr sz="2200">
          <a:solidFill>
            <a:schemeClr val="tx1"/>
          </a:solidFill>
          <a:latin typeface="+mn-lt"/>
          <a:ea typeface="ＭＳ Ｐゴシック" pitchFamily="-106" charset="-128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pitchFamily="-106" charset="-128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q"/>
        <a:defRPr>
          <a:solidFill>
            <a:schemeClr val="tx1"/>
          </a:solidFill>
          <a:latin typeface="+mn-lt"/>
          <a:ea typeface="ＭＳ Ｐゴシック" pitchFamily="-106" charset="-128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0"/>
        <a:buChar char="§"/>
        <a:defRPr sz="1600">
          <a:solidFill>
            <a:schemeClr val="tx1"/>
          </a:solidFill>
          <a:latin typeface="+mn-lt"/>
          <a:ea typeface="ＭＳ Ｐゴシック" pitchFamily="-106" charset="-128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06" charset="2"/>
        <a:buChar char="§"/>
        <a:defRPr sz="1600">
          <a:solidFill>
            <a:schemeClr val="tx1"/>
          </a:solidFill>
          <a:latin typeface="+mn-lt"/>
          <a:ea typeface="ＭＳ Ｐゴシック" pitchFamily="-106" charset="-128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06" charset="2"/>
        <a:buChar char="§"/>
        <a:defRPr sz="1600">
          <a:solidFill>
            <a:schemeClr val="tx1"/>
          </a:solidFill>
          <a:latin typeface="+mn-lt"/>
          <a:ea typeface="ＭＳ Ｐゴシック" pitchFamily="-106" charset="-128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06" charset="2"/>
        <a:buChar char="§"/>
        <a:defRPr sz="1600">
          <a:solidFill>
            <a:schemeClr val="tx1"/>
          </a:solidFill>
          <a:latin typeface="+mn-lt"/>
          <a:ea typeface="ＭＳ Ｐゴシック" pitchFamily="-106" charset="-128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06" charset="2"/>
        <a:buChar char="§"/>
        <a:defRPr sz="1600">
          <a:solidFill>
            <a:schemeClr val="tx1"/>
          </a:solidFill>
          <a:latin typeface="+mn-lt"/>
          <a:ea typeface="ＭＳ Ｐゴシック" pitchFamily="-106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26">
            <a:extLst>
              <a:ext uri="{FF2B5EF4-FFF2-40B4-BE49-F238E27FC236}">
                <a16:creationId xmlns:a16="http://schemas.microsoft.com/office/drawing/2014/main" id="{293312E8-D4E9-DF40-A8C4-DF1173C808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5539" name="Rectangle 1027">
            <a:extLst>
              <a:ext uri="{FF2B5EF4-FFF2-40B4-BE49-F238E27FC236}">
                <a16:creationId xmlns:a16="http://schemas.microsoft.com/office/drawing/2014/main" id="{99E0C9D0-C579-0047-B2F6-E08FA639B3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898525"/>
            <a:ext cx="8610600" cy="523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0357" name="Rectangle 1029">
            <a:extLst>
              <a:ext uri="{FF2B5EF4-FFF2-40B4-BE49-F238E27FC236}">
                <a16:creationId xmlns:a16="http://schemas.microsoft.com/office/drawing/2014/main" id="{23A0F77C-4198-5F4B-A635-231322DC258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0358" name="Rectangle 1030">
            <a:extLst>
              <a:ext uri="{FF2B5EF4-FFF2-40B4-BE49-F238E27FC236}">
                <a16:creationId xmlns:a16="http://schemas.microsoft.com/office/drawing/2014/main" id="{02C852AA-A1E8-8D4B-B4FB-6FB8486E1E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77038" y="631825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600">
                <a:solidFill>
                  <a:srgbClr val="000000"/>
                </a:solidFill>
                <a:latin typeface="Garamond" charset="0"/>
                <a:ea typeface="ＭＳ Ｐゴシック" charset="-128"/>
              </a:defRPr>
            </a:lvl1pPr>
          </a:lstStyle>
          <a:p>
            <a:pPr>
              <a:defRPr/>
            </a:pPr>
            <a:fld id="{E586AA2A-F159-A34D-9A1A-4E62B010AF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5542" name="Line 1032">
            <a:extLst>
              <a:ext uri="{FF2B5EF4-FFF2-40B4-BE49-F238E27FC236}">
                <a16:creationId xmlns:a16="http://schemas.microsoft.com/office/drawing/2014/main" id="{4BA4688A-F7FE-4548-AE49-2C5A7052C9E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481763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3" name="Line 1033">
            <a:extLst>
              <a:ext uri="{FF2B5EF4-FFF2-40B4-BE49-F238E27FC236}">
                <a16:creationId xmlns:a16="http://schemas.microsoft.com/office/drawing/2014/main" id="{C27013B1-3B44-034A-99B2-F0E4C84B801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228600" y="898525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37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290" r:id="rId1"/>
    <p:sldLayoutId id="2147488291" r:id="rId2"/>
    <p:sldLayoutId id="2147488292" r:id="rId3"/>
    <p:sldLayoutId id="2147488293" r:id="rId4"/>
    <p:sldLayoutId id="2147488294" r:id="rId5"/>
    <p:sldLayoutId id="2147488295" r:id="rId6"/>
    <p:sldLayoutId id="2147488296" r:id="rId7"/>
    <p:sldLayoutId id="2147488297" r:id="rId8"/>
    <p:sldLayoutId id="2147488298" r:id="rId9"/>
    <p:sldLayoutId id="2147488299" r:id="rId10"/>
    <p:sldLayoutId id="2147488300" r:id="rId11"/>
    <p:sldLayoutId id="2147488301" r:id="rId12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ＭＳ Ｐゴシック" pitchFamily="-106" charset="-128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1800">
          <a:solidFill>
            <a:schemeClr val="tx1"/>
          </a:solidFill>
          <a:latin typeface="+mn-lt"/>
          <a:ea typeface="ＭＳ Ｐゴシック" pitchFamily="-106" charset="-128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1800">
          <a:solidFill>
            <a:schemeClr val="tx1"/>
          </a:solidFill>
          <a:latin typeface="+mn-lt"/>
          <a:ea typeface="ＭＳ Ｐゴシック" pitchFamily="-106" charset="-128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800">
          <a:solidFill>
            <a:schemeClr val="tx1"/>
          </a:solidFill>
          <a:latin typeface="+mn-lt"/>
          <a:ea typeface="ＭＳ Ｐゴシック" pitchFamily="-106" charset="-128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16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381328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8" name="Picture 7" descr="safari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179512" y="6453336"/>
            <a:ext cx="1080120" cy="312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32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303" r:id="rId1"/>
    <p:sldLayoutId id="2147488304" r:id="rId2"/>
    <p:sldLayoutId id="2147488305" r:id="rId3"/>
    <p:sldLayoutId id="2147488306" r:id="rId4"/>
    <p:sldLayoutId id="2147488307" r:id="rId5"/>
    <p:sldLayoutId id="2147488308" r:id="rId6"/>
    <p:sldLayoutId id="2147488309" r:id="rId7"/>
    <p:sldLayoutId id="2147488310" r:id="rId8"/>
    <p:sldLayoutId id="2147488311" r:id="rId9"/>
    <p:sldLayoutId id="2147488312" r:id="rId10"/>
    <p:sldLayoutId id="2147488313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50" y="3429000"/>
            <a:ext cx="9120101" cy="3240360"/>
          </a:xfrm>
        </p:spPr>
        <p:txBody>
          <a:bodyPr lIns="0" rIns="0">
            <a:noAutofit/>
          </a:bodyPr>
          <a:lstStyle/>
          <a:p>
            <a:endParaRPr lang="en-US" sz="1800" b="1" dirty="0">
              <a:latin typeface="Helvetica" pitchFamily="2" charset="0"/>
              <a:ea typeface="APPLE LIGOTHIC MEDIUM" pitchFamily="2" charset="-120"/>
            </a:endParaRPr>
          </a:p>
          <a:p>
            <a:r>
              <a:rPr lang="en-US" b="1" dirty="0" err="1">
                <a:latin typeface="Helvetica" pitchFamily="2" charset="0"/>
                <a:ea typeface="APPLE LIGOTHIC MEDIUM" pitchFamily="2" charset="-120"/>
              </a:rPr>
              <a:t>Jisung</a:t>
            </a:r>
            <a:r>
              <a:rPr lang="en-US" b="1" dirty="0">
                <a:latin typeface="Helvetica" pitchFamily="2" charset="0"/>
                <a:ea typeface="APPLE LIGOTHIC MEDIUM" pitchFamily="2" charset="-120"/>
              </a:rPr>
              <a:t> Park</a:t>
            </a:r>
            <a:r>
              <a:rPr lang="en-US" b="1" baseline="30000" dirty="0">
                <a:latin typeface="Helvetica" pitchFamily="2" charset="0"/>
                <a:ea typeface="APPLE LIGOTHIC MEDIUM" pitchFamily="2" charset="-120"/>
              </a:rPr>
              <a:t>1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</a:t>
            </a:r>
            <a:r>
              <a:rPr lang="en-US" dirty="0" err="1">
                <a:latin typeface="Helvetica" pitchFamily="2" charset="0"/>
                <a:ea typeface="Apple LiGothic Medium" pitchFamily="2" charset="-120"/>
              </a:rPr>
              <a:t>Myungsuk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 Kim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2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</a:t>
            </a:r>
            <a:r>
              <a:rPr lang="en-US" dirty="0" err="1">
                <a:latin typeface="Helvetica" pitchFamily="2" charset="0"/>
                <a:ea typeface="Apple LiGothic Medium" pitchFamily="2" charset="-120"/>
              </a:rPr>
              <a:t>Myoungjun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 Chun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2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</a:t>
            </a:r>
            <a:br>
              <a:rPr lang="en-US" dirty="0">
                <a:latin typeface="Helvetica" pitchFamily="2" charset="0"/>
                <a:ea typeface="Apple LiGothic Medium" pitchFamily="2" charset="-120"/>
              </a:rPr>
            </a:br>
            <a:r>
              <a:rPr lang="en-US" dirty="0">
                <a:latin typeface="Helvetica" pitchFamily="2" charset="0"/>
                <a:ea typeface="Apple LiGothic Medium" pitchFamily="2" charset="-120"/>
              </a:rPr>
              <a:t>Lois Orosa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1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</a:t>
            </a:r>
            <a:r>
              <a:rPr lang="en-US" dirty="0" err="1">
                <a:latin typeface="Helvetica" pitchFamily="2" charset="0"/>
                <a:ea typeface="Apple LiGothic Medium" pitchFamily="2" charset="-120"/>
              </a:rPr>
              <a:t>Jihong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 Kim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2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and </a:t>
            </a:r>
            <a:r>
              <a:rPr lang="en-US" dirty="0" err="1">
                <a:latin typeface="Helvetica" pitchFamily="2" charset="0"/>
                <a:ea typeface="Apple LiGothic Medium" pitchFamily="2" charset="-120"/>
              </a:rPr>
              <a:t>Onur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 Mutlu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1</a:t>
            </a:r>
          </a:p>
          <a:p>
            <a:endParaRPr lang="en-US" sz="2000" dirty="0">
              <a:latin typeface="Helvetica" pitchFamily="2" charset="0"/>
              <a:ea typeface="Apple LiGothic Medium" pitchFamily="2" charset="-120"/>
            </a:endParaRPr>
          </a:p>
          <a:p>
            <a:endParaRPr lang="en-US" sz="2000" b="1" dirty="0">
              <a:latin typeface="Helvetica" pitchFamily="2" charset="0"/>
              <a:ea typeface="APPLE LIGOTHIC MEDIUM" pitchFamily="2" charset="-120"/>
            </a:endParaRPr>
          </a:p>
          <a:p>
            <a:endParaRPr lang="en-US" sz="2000" b="1" dirty="0">
              <a:latin typeface="Helvetica" pitchFamily="2" charset="0"/>
              <a:ea typeface="APPLE LIGOTHIC MEDIUM" pitchFamily="2" charset="-120"/>
            </a:endParaRPr>
          </a:p>
          <a:p>
            <a:br>
              <a:rPr lang="en-US" sz="2000" b="1" dirty="0">
                <a:latin typeface="Helvetica" pitchFamily="2" charset="0"/>
                <a:ea typeface="APPLE LIGOTHIC MEDIUM" pitchFamily="2" charset="-120"/>
              </a:rPr>
            </a:br>
            <a:endParaRPr lang="en-US" b="1" dirty="0">
              <a:latin typeface="Helvetica" pitchFamily="2" charset="0"/>
              <a:ea typeface="APPLE LIGOTHIC MEDIUM" pitchFamily="2" charset="-120"/>
            </a:endParaRPr>
          </a:p>
          <a:p>
            <a:r>
              <a:rPr lang="en-US" b="1" dirty="0">
                <a:solidFill>
                  <a:srgbClr val="0039AA"/>
                </a:solidFill>
                <a:latin typeface="Helvetica" pitchFamily="2" charset="0"/>
                <a:ea typeface="APPLE LIGOTHIC MEDIUM" pitchFamily="2" charset="-120"/>
              </a:rPr>
              <a:t>ASPLOS 2021 (Session 17: Solid State Drives)</a:t>
            </a:r>
          </a:p>
          <a:p>
            <a:endParaRPr lang="en-US" sz="1800" b="1" dirty="0">
              <a:latin typeface="Helvetica" pitchFamily="2" charset="0"/>
              <a:ea typeface="APPLE LIGOTHIC MEDIUM" pitchFamily="2" charset="-120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5FD59E3-2B19-4087-BD2E-3871A71556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196752"/>
            <a:ext cx="8071048" cy="2088232"/>
          </a:xfrm>
        </p:spPr>
        <p:txBody>
          <a:bodyPr lIns="0" tIns="0" rIns="0" bIns="0" anchor="ctr"/>
          <a:lstStyle/>
          <a:p>
            <a:pPr algn="ctr"/>
            <a:r>
              <a:rPr lang="en-US" altLang="ko-KR" sz="3400" dirty="0">
                <a:latin typeface="Helvetica" pitchFamily="2" charset="0"/>
                <a:ea typeface="Apple LiGothic Medium" pitchFamily="2" charset="-120"/>
              </a:rPr>
              <a:t>Reducing Solid-State Drive Read Latency</a:t>
            </a:r>
            <a:br>
              <a:rPr lang="en-US" altLang="ko-KR" sz="3400" dirty="0">
                <a:latin typeface="Helvetica" pitchFamily="2" charset="0"/>
                <a:ea typeface="Apple LiGothic Medium" pitchFamily="2" charset="-120"/>
              </a:rPr>
            </a:br>
            <a:r>
              <a:rPr lang="en-US" altLang="ko-KR" sz="3400" dirty="0">
                <a:latin typeface="Helvetica" pitchFamily="2" charset="0"/>
                <a:ea typeface="Apple LiGothic Medium" pitchFamily="2" charset="-120"/>
              </a:rPr>
              <a:t>by Optimizing Read-Retry</a:t>
            </a:r>
            <a:endParaRPr lang="ko-KR" altLang="en-US" sz="3400" dirty="0">
              <a:latin typeface="Helvetica" pitchFamily="2" charset="0"/>
            </a:endParaRPr>
          </a:p>
        </p:txBody>
      </p:sp>
      <p:pic>
        <p:nvPicPr>
          <p:cNvPr id="6" name="Picture 210">
            <a:extLst>
              <a:ext uri="{FF2B5EF4-FFF2-40B4-BE49-F238E27FC236}">
                <a16:creationId xmlns:a16="http://schemas.microsoft.com/office/drawing/2014/main" id="{19FE0F4E-5A58-4F12-B387-0A45AED9F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3539" y="4807096"/>
            <a:ext cx="1224136" cy="1270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E740D69-4AA7-DD48-B85C-F761EF935798}"/>
              </a:ext>
            </a:extLst>
          </p:cNvPr>
          <p:cNvSpPr/>
          <p:nvPr/>
        </p:nvSpPr>
        <p:spPr>
          <a:xfrm>
            <a:off x="2359163" y="4854497"/>
            <a:ext cx="2984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aseline="30000" dirty="0">
                <a:latin typeface="Helvetica" pitchFamily="2" charset="0"/>
                <a:ea typeface="Apple LiGothic Medium" pitchFamily="2" charset="-120"/>
              </a:rPr>
              <a:t>1</a:t>
            </a:r>
            <a:endParaRPr lang="en-CH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035213-14E1-1F48-8A74-3B93474C42D8}"/>
              </a:ext>
            </a:extLst>
          </p:cNvPr>
          <p:cNvSpPr txBox="1"/>
          <p:nvPr/>
        </p:nvSpPr>
        <p:spPr>
          <a:xfrm>
            <a:off x="-2493818" y="2701636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/>
            <a:endParaRPr lang="en-CH" sz="1600" dirty="0">
              <a:latin typeface="Cambria" panose="020405030504060302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3E425E3-8A74-D840-B645-7F7D8C98FCE0}"/>
              </a:ext>
            </a:extLst>
          </p:cNvPr>
          <p:cNvSpPr/>
          <p:nvPr/>
        </p:nvSpPr>
        <p:spPr>
          <a:xfrm>
            <a:off x="4835059" y="4854497"/>
            <a:ext cx="2984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aseline="30000" dirty="0">
                <a:latin typeface="Helvetica" pitchFamily="2" charset="0"/>
                <a:ea typeface="Apple LiGothic Medium" pitchFamily="2" charset="-120"/>
              </a:rPr>
              <a:t>2</a:t>
            </a:r>
            <a:endParaRPr lang="en-CH" sz="2400" dirty="0"/>
          </a:p>
        </p:txBody>
      </p:sp>
      <p:pic>
        <p:nvPicPr>
          <p:cNvPr id="1026" name="Picture 2" descr="ETH-Logo ">
            <a:extLst>
              <a:ext uri="{FF2B5EF4-FFF2-40B4-BE49-F238E27FC236}">
                <a16:creationId xmlns:a16="http://schemas.microsoft.com/office/drawing/2014/main" id="{12C2F9D3-C67C-4041-998C-8CDEDBFCF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157192"/>
            <a:ext cx="2607638" cy="956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그래픽 12">
            <a:extLst>
              <a:ext uri="{FF2B5EF4-FFF2-40B4-BE49-F238E27FC236}">
                <a16:creationId xmlns:a16="http://schemas.microsoft.com/office/drawing/2014/main" id="{433A0296-7468-4B5A-AE11-2C09F05338F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04874" y="4998513"/>
            <a:ext cx="1557989" cy="29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125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DD1AC-8398-8B47-99A7-FD2626BF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Talk Outline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28B04-7DFB-BE49-AB96-B9D22F0C75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B6BDD0A-D9B1-6E4E-B94D-BF47ECE9EE0C}"/>
              </a:ext>
            </a:extLst>
          </p:cNvPr>
          <p:cNvSpPr txBox="1">
            <a:spLocks/>
          </p:cNvSpPr>
          <p:nvPr/>
        </p:nvSpPr>
        <p:spPr bwMode="auto">
          <a:xfrm>
            <a:off x="233362" y="760206"/>
            <a:ext cx="8610600" cy="568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Helvetica" pitchFamily="2" charset="0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Helvetica" pitchFamily="2" charset="0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Helvetica" pitchFamily="2" charset="0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" pitchFamily="2" charset="0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Read-Retry in Modern NAND Flash-Based SSDs</a:t>
            </a:r>
          </a:p>
          <a:p>
            <a:pPr marL="344487" lvl="1" indent="0">
              <a:buFont typeface="Wingdings" pitchFamily="2" charset="2"/>
              <a:buNone/>
            </a:pPr>
            <a:endParaRPr lang="en-CH" sz="2800" kern="0" dirty="0"/>
          </a:p>
          <a:p>
            <a:pPr marL="344487" lvl="1" indent="0">
              <a:buFont typeface="Wingdings" pitchFamily="2" charset="2"/>
              <a:buNone/>
            </a:pPr>
            <a:endParaRPr lang="en-CH" sz="1500" kern="0" dirty="0"/>
          </a:p>
          <a:p>
            <a:r>
              <a:rPr lang="en-CH" sz="2800" kern="0" dirty="0"/>
              <a:t>PR</a:t>
            </a:r>
            <a:r>
              <a:rPr lang="en-CH" sz="2800" kern="0" baseline="30000" dirty="0"/>
              <a:t>2</a:t>
            </a:r>
            <a:r>
              <a:rPr lang="en-CH" sz="2800" kern="0" dirty="0"/>
              <a:t>: Pipelined Read-Retry</a:t>
            </a:r>
          </a:p>
          <a:p>
            <a:endParaRPr lang="en-CH" sz="2800" kern="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CH" sz="1500" kern="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AR</a:t>
            </a:r>
            <a:r>
              <a:rPr lang="en-CH" sz="2800" kern="0" baseline="300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: Adaptive Read-Retry</a:t>
            </a:r>
          </a:p>
          <a:p>
            <a:endParaRPr lang="en-CH" sz="2800" kern="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CH" sz="1500" kern="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Evaluation Results</a:t>
            </a:r>
          </a:p>
        </p:txBody>
      </p:sp>
    </p:spTree>
    <p:extLst>
      <p:ext uri="{BB962C8B-B14F-4D97-AF65-F5344CB8AC3E}">
        <p14:creationId xmlns:p14="http://schemas.microsoft.com/office/powerpoint/2010/main" val="191379466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PR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P</a:t>
            </a:r>
            <a:r>
              <a:rPr lang="en-CH" dirty="0"/>
              <a:t>ipelined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11</a:t>
            </a:fld>
            <a:endParaRPr lang="en-US" alt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ADF0CE3-21AE-964E-AEB5-F6A5B75E3291}"/>
              </a:ext>
            </a:extLst>
          </p:cNvPr>
          <p:cNvGrpSpPr/>
          <p:nvPr/>
        </p:nvGrpSpPr>
        <p:grpSpPr>
          <a:xfrm>
            <a:off x="-612576" y="1556792"/>
            <a:ext cx="9883263" cy="4016012"/>
            <a:chOff x="-612576" y="1556792"/>
            <a:chExt cx="9883263" cy="4016012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51372EC4-7D9C-E846-B7BB-771C5B44D230}"/>
                </a:ext>
              </a:extLst>
            </p:cNvPr>
            <p:cNvSpPr txBox="1"/>
            <p:nvPr/>
          </p:nvSpPr>
          <p:spPr>
            <a:xfrm>
              <a:off x="921583" y="1879693"/>
              <a:ext cx="2358960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 err="1">
                  <a:solidFill>
                    <a:schemeClr val="accent6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tR</a:t>
              </a:r>
              <a:endParaRPr lang="ko-KR" altLang="en-US" sz="2400" b="1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BFAEE985-E258-8944-A69B-62805BEEE86E}"/>
                </a:ext>
              </a:extLst>
            </p:cNvPr>
            <p:cNvSpPr txBox="1"/>
            <p:nvPr/>
          </p:nvSpPr>
          <p:spPr>
            <a:xfrm>
              <a:off x="2643134" y="1879693"/>
              <a:ext cx="974977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 err="1">
                  <a:solidFill>
                    <a:srgbClr val="D77A0B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tECC</a:t>
              </a:r>
              <a:endParaRPr lang="ko-KR" altLang="en-US" sz="2400" b="1" dirty="0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390099A3-7D5B-E94B-8113-BB584A809C6C}"/>
                </a:ext>
              </a:extLst>
            </p:cNvPr>
            <p:cNvSpPr txBox="1"/>
            <p:nvPr/>
          </p:nvSpPr>
          <p:spPr>
            <a:xfrm>
              <a:off x="1000176" y="1556792"/>
              <a:ext cx="3139776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 err="1">
                  <a:solidFill>
                    <a:schemeClr val="accent1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tDMA</a:t>
              </a:r>
              <a:endParaRPr lang="ko-KR" altLang="en-US" sz="2400" b="1" dirty="0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20DEB8DB-E78C-F04D-A7F9-CF4B9DF3D77F}"/>
                </a:ext>
              </a:extLst>
            </p:cNvPr>
            <p:cNvSpPr txBox="1"/>
            <p:nvPr/>
          </p:nvSpPr>
          <p:spPr>
            <a:xfrm>
              <a:off x="5317052" y="1582747"/>
              <a:ext cx="395363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ECC Capability</a:t>
              </a:r>
              <a:r>
                <a:rPr lang="en-US" sz="2400" b="1" i="1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C</a:t>
              </a:r>
              <a:r>
                <a:rPr lang="en-US" sz="2400" b="1" baseline="-25000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ECC</a:t>
              </a:r>
              <a:r>
                <a:rPr lang="en-US" sz="2400" b="1" i="1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72</a:t>
              </a:r>
            </a:p>
          </p:txBody>
        </p:sp>
        <p:sp>
          <p:nvSpPr>
            <p:cNvPr id="49" name="직사각형 77">
              <a:extLst>
                <a:ext uri="{FF2B5EF4-FFF2-40B4-BE49-F238E27FC236}">
                  <a16:creationId xmlns:a16="http://schemas.microsoft.com/office/drawing/2014/main" id="{1F1D0332-9776-F74F-BAA6-FBDCCA96B77D}"/>
                </a:ext>
              </a:extLst>
            </p:cNvPr>
            <p:cNvSpPr/>
            <p:nvPr/>
          </p:nvSpPr>
          <p:spPr>
            <a:xfrm>
              <a:off x="1119519" y="2312302"/>
              <a:ext cx="790882" cy="538368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A86C21B-F826-F04B-B6B5-23950E2E520E}"/>
                </a:ext>
              </a:extLst>
            </p:cNvPr>
            <p:cNvSpPr txBox="1"/>
            <p:nvPr/>
          </p:nvSpPr>
          <p:spPr>
            <a:xfrm>
              <a:off x="-117071" y="2827453"/>
              <a:ext cx="1633294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RR1</a:t>
              </a:r>
              <a:endParaRPr lang="ko-KR" altLang="en-US" sz="2400" b="1" i="1" dirty="0">
                <a:solidFill>
                  <a:prstClr val="black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0C0A287A-5547-9A42-AC0D-47460CC3A15C}"/>
                </a:ext>
              </a:extLst>
            </p:cNvPr>
            <p:cNvSpPr txBox="1"/>
            <p:nvPr/>
          </p:nvSpPr>
          <p:spPr>
            <a:xfrm>
              <a:off x="-612576" y="3995264"/>
              <a:ext cx="2630438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RR</a:t>
              </a:r>
              <a:r>
                <a:rPr lang="en-US" altLang="ko-KR" sz="2400" b="1" i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(N – 1)</a:t>
              </a:r>
              <a:endParaRPr lang="ko-KR" altLang="en-US" sz="2400" b="1" i="1" dirty="0">
                <a:solidFill>
                  <a:prstClr val="black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8659A1C8-F736-EF40-AFBC-85B780BC3A6D}"/>
                </a:ext>
              </a:extLst>
            </p:cNvPr>
            <p:cNvSpPr txBox="1"/>
            <p:nvPr/>
          </p:nvSpPr>
          <p:spPr>
            <a:xfrm>
              <a:off x="-612576" y="4382107"/>
              <a:ext cx="2630438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RR</a:t>
              </a:r>
              <a:r>
                <a:rPr lang="en-US" altLang="ko-KR" sz="2400" b="1" i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N </a:t>
              </a:r>
              <a:endParaRPr lang="ko-KR" altLang="en-US" sz="2400" b="1" i="1" dirty="0">
                <a:solidFill>
                  <a:prstClr val="black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4" name="직사각형 97">
              <a:extLst>
                <a:ext uri="{FF2B5EF4-FFF2-40B4-BE49-F238E27FC236}">
                  <a16:creationId xmlns:a16="http://schemas.microsoft.com/office/drawing/2014/main" id="{06CB87D3-188A-C345-9600-BBFAC0837C6A}"/>
                </a:ext>
              </a:extLst>
            </p:cNvPr>
            <p:cNvSpPr/>
            <p:nvPr/>
          </p:nvSpPr>
          <p:spPr>
            <a:xfrm rot="5460000">
              <a:off x="502029" y="3547884"/>
              <a:ext cx="388773" cy="61024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맑은 고딕" panose="020B0503020000020004" pitchFamily="34" charset="-127"/>
                  <a:cs typeface="+mn-cs"/>
                </a:rPr>
                <a:t>⋯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endParaRPr>
            </a:p>
          </p:txBody>
        </p:sp>
        <p:grpSp>
          <p:nvGrpSpPr>
            <p:cNvPr id="56" name="그룹 50">
              <a:extLst>
                <a:ext uri="{FF2B5EF4-FFF2-40B4-BE49-F238E27FC236}">
                  <a16:creationId xmlns:a16="http://schemas.microsoft.com/office/drawing/2014/main" id="{2C97B421-A53A-7F45-99D7-4DF177BCED1C}"/>
                </a:ext>
              </a:extLst>
            </p:cNvPr>
            <p:cNvGrpSpPr/>
            <p:nvPr/>
          </p:nvGrpSpPr>
          <p:grpSpPr>
            <a:xfrm>
              <a:off x="6329098" y="4351256"/>
              <a:ext cx="1388022" cy="404485"/>
              <a:chOff x="1874519" y="3830320"/>
              <a:chExt cx="4230088" cy="275440"/>
            </a:xfrm>
          </p:grpSpPr>
          <p:sp>
            <p:nvSpPr>
              <p:cNvPr id="57" name="직사각형 51">
                <a:extLst>
                  <a:ext uri="{FF2B5EF4-FFF2-40B4-BE49-F238E27FC236}">
                    <a16:creationId xmlns:a16="http://schemas.microsoft.com/office/drawing/2014/main" id="{B0F904ED-95A8-1742-BF56-2F64A0A75A5A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58" name="직사각형 52">
                <a:extLst>
                  <a:ext uri="{FF2B5EF4-FFF2-40B4-BE49-F238E27FC236}">
                    <a16:creationId xmlns:a16="http://schemas.microsoft.com/office/drawing/2014/main" id="{DCB6BCD1-2EBF-8C43-A163-694541B10DE6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59" name="직사각형 53">
                <a:extLst>
                  <a:ext uri="{FF2B5EF4-FFF2-40B4-BE49-F238E27FC236}">
                    <a16:creationId xmlns:a16="http://schemas.microsoft.com/office/drawing/2014/main" id="{F6412F78-A75E-4C41-A42B-FCD2B4ED9AA8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64" name="그룹 45">
              <a:extLst>
                <a:ext uri="{FF2B5EF4-FFF2-40B4-BE49-F238E27FC236}">
                  <a16:creationId xmlns:a16="http://schemas.microsoft.com/office/drawing/2014/main" id="{F1485BDF-EB06-7E4E-B1FE-802D6C5365E3}"/>
                </a:ext>
              </a:extLst>
            </p:cNvPr>
            <p:cNvGrpSpPr/>
            <p:nvPr/>
          </p:nvGrpSpPr>
          <p:grpSpPr>
            <a:xfrm>
              <a:off x="2900546" y="2790102"/>
              <a:ext cx="1388022" cy="404485"/>
              <a:chOff x="1874519" y="3830320"/>
              <a:chExt cx="4230088" cy="275440"/>
            </a:xfrm>
          </p:grpSpPr>
          <p:sp>
            <p:nvSpPr>
              <p:cNvPr id="65" name="직사각형 46">
                <a:extLst>
                  <a:ext uri="{FF2B5EF4-FFF2-40B4-BE49-F238E27FC236}">
                    <a16:creationId xmlns:a16="http://schemas.microsoft.com/office/drawing/2014/main" id="{A68CBBA6-3C81-A540-A253-0BDCE8989A3D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66" name="직사각형 47">
                <a:extLst>
                  <a:ext uri="{FF2B5EF4-FFF2-40B4-BE49-F238E27FC236}">
                    <a16:creationId xmlns:a16="http://schemas.microsoft.com/office/drawing/2014/main" id="{C32C9A9B-C5F8-1344-AABA-C3D2595C0720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67" name="직사각형 48">
                <a:extLst>
                  <a:ext uri="{FF2B5EF4-FFF2-40B4-BE49-F238E27FC236}">
                    <a16:creationId xmlns:a16="http://schemas.microsoft.com/office/drawing/2014/main" id="{C11C2938-18E1-0648-A5E3-F59F81090810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68" name="그룹 58">
              <a:extLst>
                <a:ext uri="{FF2B5EF4-FFF2-40B4-BE49-F238E27FC236}">
                  <a16:creationId xmlns:a16="http://schemas.microsoft.com/office/drawing/2014/main" id="{343875D2-BAD1-3D4B-95A9-3B134EE22800}"/>
                </a:ext>
              </a:extLst>
            </p:cNvPr>
            <p:cNvGrpSpPr/>
            <p:nvPr/>
          </p:nvGrpSpPr>
          <p:grpSpPr>
            <a:xfrm>
              <a:off x="4900354" y="3899960"/>
              <a:ext cx="1420876" cy="489429"/>
              <a:chOff x="1774395" y="3801400"/>
              <a:chExt cx="4330212" cy="333284"/>
            </a:xfrm>
          </p:grpSpPr>
          <p:sp>
            <p:nvSpPr>
              <p:cNvPr id="69" name="직사각형 59">
                <a:extLst>
                  <a:ext uri="{FF2B5EF4-FFF2-40B4-BE49-F238E27FC236}">
                    <a16:creationId xmlns:a16="http://schemas.microsoft.com/office/drawing/2014/main" id="{05363645-36D6-E042-9CD5-273F2D546F7A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70" name="직사각형 60">
                <a:extLst>
                  <a:ext uri="{FF2B5EF4-FFF2-40B4-BE49-F238E27FC236}">
                    <a16:creationId xmlns:a16="http://schemas.microsoft.com/office/drawing/2014/main" id="{5FACB5C4-5293-2B43-AA65-D91AE4E4B1BB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71" name="직사각형 61">
                <a:extLst>
                  <a:ext uri="{FF2B5EF4-FFF2-40B4-BE49-F238E27FC236}">
                    <a16:creationId xmlns:a16="http://schemas.microsoft.com/office/drawing/2014/main" id="{6C0B8EF8-6ED1-894A-B4DB-E871B28B1670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72" name="직사각형 70">
                <a:extLst>
                  <a:ext uri="{FF2B5EF4-FFF2-40B4-BE49-F238E27FC236}">
                    <a16:creationId xmlns:a16="http://schemas.microsoft.com/office/drawing/2014/main" id="{C40D06FC-B6CB-3547-893C-C22CCEFBA804}"/>
                  </a:ext>
                </a:extLst>
              </p:cNvPr>
              <p:cNvSpPr/>
              <p:nvPr/>
            </p:nvSpPr>
            <p:spPr>
              <a:xfrm>
                <a:off x="1774395" y="3801400"/>
                <a:ext cx="2492712" cy="333284"/>
              </a:xfrm>
              <a:prstGeom prst="rect">
                <a:avLst/>
              </a:prstGeom>
              <a:solidFill>
                <a:sysClr val="window" lastClr="FFFFFF"/>
              </a:solidFill>
              <a:ln w="15875" cap="flat" cmpd="sng" algn="ctr">
                <a:noFill/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cxnSp>
          <p:nvCxnSpPr>
            <p:cNvPr id="75" name="직선 화살표 연결선 80">
              <a:extLst>
                <a:ext uri="{FF2B5EF4-FFF2-40B4-BE49-F238E27FC236}">
                  <a16:creationId xmlns:a16="http://schemas.microsoft.com/office/drawing/2014/main" id="{D025E6C1-5157-6E4D-8843-768A3F2F1973}"/>
                </a:ext>
              </a:extLst>
            </p:cNvPr>
            <p:cNvCxnSpPr>
              <a:cxnSpLocks/>
            </p:cNvCxnSpPr>
            <p:nvPr/>
          </p:nvCxnSpPr>
          <p:spPr>
            <a:xfrm rot="21060000" flipH="1">
              <a:off x="2159530" y="2566579"/>
              <a:ext cx="369513" cy="218206"/>
            </a:xfrm>
            <a:prstGeom prst="straightConnector1">
              <a:avLst/>
            </a:prstGeom>
            <a:noFill/>
            <a:ln w="12700" cap="flat" cmpd="sng" algn="ctr">
              <a:solidFill>
                <a:srgbClr val="4472C4">
                  <a:lumMod val="75000"/>
                </a:srgbClr>
              </a:solidFill>
              <a:prstDash val="solid"/>
              <a:miter lim="800000"/>
              <a:headEnd w="lg" len="lg"/>
              <a:tailEnd type="triangle" w="lg" len="lg"/>
            </a:ln>
            <a:effectLst/>
          </p:spPr>
        </p:cxnSp>
        <p:sp>
          <p:nvSpPr>
            <p:cNvPr id="77" name="직사각형 87">
              <a:extLst>
                <a:ext uri="{FF2B5EF4-FFF2-40B4-BE49-F238E27FC236}">
                  <a16:creationId xmlns:a16="http://schemas.microsoft.com/office/drawing/2014/main" id="{E62C594C-3B60-3345-AF73-C65E60EA0F78}"/>
                </a:ext>
              </a:extLst>
            </p:cNvPr>
            <p:cNvSpPr/>
            <p:nvPr/>
          </p:nvSpPr>
          <p:spPr>
            <a:xfrm>
              <a:off x="5420385" y="3620036"/>
              <a:ext cx="362331" cy="38877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맑은 고딕" panose="020B0503020000020004" pitchFamily="34" charset="-127"/>
                  <a:cs typeface="+mn-cs"/>
                </a:rPr>
                <a:t>⋯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endParaRPr>
            </a:p>
          </p:txBody>
        </p:sp>
        <p:cxnSp>
          <p:nvCxnSpPr>
            <p:cNvPr id="80" name="직선 연결선 102">
              <a:extLst>
                <a:ext uri="{FF2B5EF4-FFF2-40B4-BE49-F238E27FC236}">
                  <a16:creationId xmlns:a16="http://schemas.microsoft.com/office/drawing/2014/main" id="{401A9DF0-B3FC-8440-A8F2-25A5AE2CD35B}"/>
                </a:ext>
              </a:extLst>
            </p:cNvPr>
            <p:cNvCxnSpPr>
              <a:cxnSpLocks/>
            </p:cNvCxnSpPr>
            <p:nvPr/>
          </p:nvCxnSpPr>
          <p:spPr>
            <a:xfrm>
              <a:off x="2912642" y="5057948"/>
              <a:ext cx="4804478" cy="0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type="triangle" w="lg" len="lg"/>
              <a:tailEnd type="triangle" w="lg" len="lg"/>
            </a:ln>
            <a:effectLst/>
          </p:spPr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99B9B69E-A562-A140-949F-65C0B44523BC}"/>
                </a:ext>
              </a:extLst>
            </p:cNvPr>
            <p:cNvSpPr txBox="1"/>
            <p:nvPr/>
          </p:nvSpPr>
          <p:spPr>
            <a:xfrm>
              <a:off x="4703972" y="4852724"/>
              <a:ext cx="1290747" cy="369332"/>
            </a:xfrm>
            <a:prstGeom prst="rect">
              <a:avLst/>
            </a:prstGeom>
            <a:solidFill>
              <a:sysClr val="window" lastClr="FFFFFF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tRETRY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87" name="직사각형 110">
              <a:extLst>
                <a:ext uri="{FF2B5EF4-FFF2-40B4-BE49-F238E27FC236}">
                  <a16:creationId xmlns:a16="http://schemas.microsoft.com/office/drawing/2014/main" id="{98317E38-A7EE-8240-9668-47A516BBDE2C}"/>
                </a:ext>
              </a:extLst>
            </p:cNvPr>
            <p:cNvSpPr/>
            <p:nvPr/>
          </p:nvSpPr>
          <p:spPr>
            <a:xfrm>
              <a:off x="1408127" y="2312302"/>
              <a:ext cx="469581" cy="538368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B789C66A-43DA-5449-A568-574650A7B5A9}"/>
                </a:ext>
              </a:extLst>
            </p:cNvPr>
            <p:cNvSpPr txBox="1"/>
            <p:nvPr/>
          </p:nvSpPr>
          <p:spPr>
            <a:xfrm>
              <a:off x="-273072" y="2381150"/>
              <a:ext cx="1681199" cy="430888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READ </a:t>
              </a:r>
              <a:r>
                <a:rPr lang="en-US" altLang="ko-KR" sz="2800" b="1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A</a:t>
              </a:r>
              <a:endParaRPr lang="ko-KR" altLang="en-US" sz="2400" b="1" i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grpSp>
          <p:nvGrpSpPr>
            <p:cNvPr id="94" name="그룹 45">
              <a:extLst>
                <a:ext uri="{FF2B5EF4-FFF2-40B4-BE49-F238E27FC236}">
                  <a16:creationId xmlns:a16="http://schemas.microsoft.com/office/drawing/2014/main" id="{4C3F7165-A311-B04B-8FE5-F6A89A9C2463}"/>
                </a:ext>
              </a:extLst>
            </p:cNvPr>
            <p:cNvGrpSpPr/>
            <p:nvPr/>
          </p:nvGrpSpPr>
          <p:grpSpPr>
            <a:xfrm>
              <a:off x="1514960" y="2395607"/>
              <a:ext cx="1388022" cy="404485"/>
              <a:chOff x="1874519" y="3830320"/>
              <a:chExt cx="4230088" cy="275440"/>
            </a:xfrm>
          </p:grpSpPr>
          <p:sp>
            <p:nvSpPr>
              <p:cNvPr id="95" name="직사각형 46">
                <a:extLst>
                  <a:ext uri="{FF2B5EF4-FFF2-40B4-BE49-F238E27FC236}">
                    <a16:creationId xmlns:a16="http://schemas.microsoft.com/office/drawing/2014/main" id="{B2F1BEE9-1BB0-C34D-94A8-C10833FC0A1F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96" name="직사각형 47">
                <a:extLst>
                  <a:ext uri="{FF2B5EF4-FFF2-40B4-BE49-F238E27FC236}">
                    <a16:creationId xmlns:a16="http://schemas.microsoft.com/office/drawing/2014/main" id="{55E9B22F-3E9C-4F49-ABE7-213C2BE02582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97" name="직사각형 48">
                <a:extLst>
                  <a:ext uri="{FF2B5EF4-FFF2-40B4-BE49-F238E27FC236}">
                    <a16:creationId xmlns:a16="http://schemas.microsoft.com/office/drawing/2014/main" id="{85DAE2A7-3166-184E-9EBC-3F4868ADF5F5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FEB362F2-CFF3-6A40-B743-4641036CAA5D}"/>
                </a:ext>
              </a:extLst>
            </p:cNvPr>
            <p:cNvCxnSpPr/>
            <p:nvPr/>
          </p:nvCxnSpPr>
          <p:spPr>
            <a:xfrm>
              <a:off x="2017862" y="2249025"/>
              <a:ext cx="0" cy="371451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FC567114-D8F7-D74F-9EC7-6897ECCB24C6}"/>
                </a:ext>
              </a:extLst>
            </p:cNvPr>
            <p:cNvCxnSpPr/>
            <p:nvPr/>
          </p:nvCxnSpPr>
          <p:spPr>
            <a:xfrm>
              <a:off x="2782657" y="2249025"/>
              <a:ext cx="0" cy="371451"/>
            </a:xfrm>
            <a:prstGeom prst="line">
              <a:avLst/>
            </a:prstGeom>
            <a:ln w="12700">
              <a:solidFill>
                <a:srgbClr val="D77A0B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110025AA-B2D2-1F4A-A2C2-9C93CD921C50}"/>
                </a:ext>
              </a:extLst>
            </p:cNvPr>
            <p:cNvSpPr txBox="1"/>
            <p:nvPr/>
          </p:nvSpPr>
          <p:spPr>
            <a:xfrm>
              <a:off x="2757303" y="2342963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232</a:t>
              </a:r>
            </a:p>
          </p:txBody>
        </p:sp>
        <p:cxnSp>
          <p:nvCxnSpPr>
            <p:cNvPr id="124" name="직선 연결선 102">
              <a:extLst>
                <a:ext uri="{FF2B5EF4-FFF2-40B4-BE49-F238E27FC236}">
                  <a16:creationId xmlns:a16="http://schemas.microsoft.com/office/drawing/2014/main" id="{692E3375-ABD6-F447-AC1C-76B4D7DFBA48}"/>
                </a:ext>
              </a:extLst>
            </p:cNvPr>
            <p:cNvCxnSpPr>
              <a:cxnSpLocks/>
            </p:cNvCxnSpPr>
            <p:nvPr/>
          </p:nvCxnSpPr>
          <p:spPr>
            <a:xfrm>
              <a:off x="1514960" y="5057948"/>
              <a:ext cx="1397682" cy="0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type="triangle" w="lg" len="lg"/>
              <a:tailEnd type="triangle" w="lg" len="lg"/>
            </a:ln>
            <a:effectLst/>
          </p:spPr>
        </p:cxn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4C42B4D3-A843-1642-8891-7F1B6D04ACBC}"/>
                </a:ext>
              </a:extLst>
            </p:cNvPr>
            <p:cNvSpPr txBox="1"/>
            <p:nvPr/>
          </p:nvSpPr>
          <p:spPr>
            <a:xfrm>
              <a:off x="1754227" y="4852724"/>
              <a:ext cx="914984" cy="369332"/>
            </a:xfrm>
            <a:prstGeom prst="rect">
              <a:avLst/>
            </a:prstGeom>
            <a:solidFill>
              <a:sysClr val="window" lastClr="FFFFFF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tREAD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55EF5609-B2C4-4349-BE75-E2DB8C377118}"/>
                </a:ext>
              </a:extLst>
            </p:cNvPr>
            <p:cNvSpPr txBox="1"/>
            <p:nvPr/>
          </p:nvSpPr>
          <p:spPr>
            <a:xfrm>
              <a:off x="4137990" y="2722898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173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998FE7F0-566A-6347-AFB8-9784FCAE755C}"/>
                </a:ext>
              </a:extLst>
            </p:cNvPr>
            <p:cNvSpPr txBox="1"/>
            <p:nvPr/>
          </p:nvSpPr>
          <p:spPr>
            <a:xfrm>
              <a:off x="6192331" y="3891977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87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DDA55A0B-BE8F-5243-857F-41C80FCAF1AC}"/>
                </a:ext>
              </a:extLst>
            </p:cNvPr>
            <p:cNvSpPr txBox="1"/>
            <p:nvPr/>
          </p:nvSpPr>
          <p:spPr>
            <a:xfrm>
              <a:off x="7477592" y="4305970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23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6569F36-6510-CE45-8357-8E53B65FAB25}"/>
                </a:ext>
              </a:extLst>
            </p:cNvPr>
            <p:cNvGrpSpPr/>
            <p:nvPr/>
          </p:nvGrpSpPr>
          <p:grpSpPr>
            <a:xfrm>
              <a:off x="1514960" y="2812038"/>
              <a:ext cx="6202160" cy="2544742"/>
              <a:chOff x="1866003" y="2252410"/>
              <a:chExt cx="6398335" cy="2722552"/>
            </a:xfrm>
          </p:grpSpPr>
          <p:cxnSp>
            <p:nvCxnSpPr>
              <p:cNvPr id="83" name="직선 화살표 연결선 100">
                <a:extLst>
                  <a:ext uri="{FF2B5EF4-FFF2-40B4-BE49-F238E27FC236}">
                    <a16:creationId xmlns:a16="http://schemas.microsoft.com/office/drawing/2014/main" id="{52CA5ECB-0CE5-3346-AD23-8FCEF4C717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95408" y="2308424"/>
                <a:ext cx="0" cy="2666538"/>
              </a:xfrm>
              <a:prstGeom prst="straightConnector1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dash"/>
                <a:miter lim="800000"/>
                <a:headEnd w="lg" len="lg"/>
                <a:tailEnd type="none" w="lg" len="lg"/>
              </a:ln>
              <a:effectLst/>
            </p:spPr>
          </p:cxnSp>
          <p:cxnSp>
            <p:nvCxnSpPr>
              <p:cNvPr id="122" name="직선 화살표 연결선 100">
                <a:extLst>
                  <a:ext uri="{FF2B5EF4-FFF2-40B4-BE49-F238E27FC236}">
                    <a16:creationId xmlns:a16="http://schemas.microsoft.com/office/drawing/2014/main" id="{A733BF5F-F7C8-0F49-97FB-D66DE18A54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6003" y="2252410"/>
                <a:ext cx="0" cy="2722552"/>
              </a:xfrm>
              <a:prstGeom prst="straightConnector1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dash"/>
                <a:miter lim="800000"/>
                <a:headEnd w="lg" len="lg"/>
                <a:tailEnd type="none" w="lg" len="lg"/>
              </a:ln>
              <a:effectLst/>
            </p:spPr>
          </p:cxnSp>
          <p:cxnSp>
            <p:nvCxnSpPr>
              <p:cNvPr id="78" name="직선 화살표 연결선 101">
                <a:extLst>
                  <a:ext uri="{FF2B5EF4-FFF2-40B4-BE49-F238E27FC236}">
                    <a16:creationId xmlns:a16="http://schemas.microsoft.com/office/drawing/2014/main" id="{1A0FDBBE-BA18-464B-A234-01614D73FC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64338" y="4096676"/>
                <a:ext cx="0" cy="847422"/>
              </a:xfrm>
              <a:prstGeom prst="straightConnector1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dash"/>
                <a:miter lim="800000"/>
                <a:headEnd w="lg" len="lg"/>
                <a:tailEnd type="none" w="lg" len="lg"/>
              </a:ln>
              <a:effectLst/>
            </p:spPr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00E6B66-57DF-184E-9E58-648C48911C05}"/>
                </a:ext>
              </a:extLst>
            </p:cNvPr>
            <p:cNvSpPr txBox="1"/>
            <p:nvPr/>
          </p:nvSpPr>
          <p:spPr>
            <a:xfrm>
              <a:off x="3624399" y="5203472"/>
              <a:ext cx="3369843" cy="369332"/>
            </a:xfrm>
            <a:prstGeom prst="rect">
              <a:avLst/>
            </a:prstGeom>
            <a:solidFill>
              <a:sysClr val="window" lastClr="FFFFFF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>
                <a:defRPr/>
              </a:pPr>
              <a:r>
                <a:rPr kumimoji="0" lang="en-US" altLang="ko-KR" sz="24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=</a:t>
              </a:r>
              <a:r>
                <a:rPr kumimoji="0" lang="en-US" altLang="ko-KR" sz="24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2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 </a:t>
              </a:r>
              <a:r>
                <a:rPr lang="en-US" altLang="ko-KR" sz="2400" b="1" i="1" kern="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N×</a:t>
              </a:r>
              <a:r>
                <a:rPr kumimoji="0" lang="en-US" altLang="ko-KR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(</a:t>
              </a:r>
              <a:r>
                <a:rPr kumimoji="0" lang="en-US" altLang="ko-KR" sz="24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tR+tDMA</a:t>
              </a:r>
              <a:r>
                <a:rPr lang="en-US" altLang="ko-KR" sz="2400" b="1" kern="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+</a:t>
              </a:r>
              <a:r>
                <a:rPr lang="en-US" altLang="ko-KR" sz="2400" b="1" kern="0" dirty="0" err="1">
                  <a:solidFill>
                    <a:prstClr val="black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tECC</a:t>
              </a:r>
              <a:r>
                <a:rPr lang="en-US" altLang="ko-KR" sz="2400" b="1" kern="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)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grpSp>
          <p:nvGrpSpPr>
            <p:cNvPr id="86" name="그룹 45">
              <a:extLst>
                <a:ext uri="{FF2B5EF4-FFF2-40B4-BE49-F238E27FC236}">
                  <a16:creationId xmlns:a16="http://schemas.microsoft.com/office/drawing/2014/main" id="{077974F3-44A7-444D-B991-8B87F2F93A38}"/>
                </a:ext>
              </a:extLst>
            </p:cNvPr>
            <p:cNvGrpSpPr/>
            <p:nvPr/>
          </p:nvGrpSpPr>
          <p:grpSpPr>
            <a:xfrm>
              <a:off x="4295030" y="3196123"/>
              <a:ext cx="1388022" cy="404485"/>
              <a:chOff x="1874519" y="3830320"/>
              <a:chExt cx="4230088" cy="275440"/>
            </a:xfrm>
          </p:grpSpPr>
          <p:sp>
            <p:nvSpPr>
              <p:cNvPr id="91" name="직사각형 46">
                <a:extLst>
                  <a:ext uri="{FF2B5EF4-FFF2-40B4-BE49-F238E27FC236}">
                    <a16:creationId xmlns:a16="http://schemas.microsoft.com/office/drawing/2014/main" id="{4498DDAC-602D-BB4B-A639-21C224FC1D19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92" name="직사각형 47">
                <a:extLst>
                  <a:ext uri="{FF2B5EF4-FFF2-40B4-BE49-F238E27FC236}">
                    <a16:creationId xmlns:a16="http://schemas.microsoft.com/office/drawing/2014/main" id="{22B26D93-79A1-AF48-B414-1AD0F65F9857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93" name="직사각형 48">
                <a:extLst>
                  <a:ext uri="{FF2B5EF4-FFF2-40B4-BE49-F238E27FC236}">
                    <a16:creationId xmlns:a16="http://schemas.microsoft.com/office/drawing/2014/main" id="{C7C76533-4345-E349-BB9B-2A314534032B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FCBC9B0E-1977-544B-8CD6-46A8EAC6A119}"/>
                </a:ext>
              </a:extLst>
            </p:cNvPr>
            <p:cNvSpPr txBox="1"/>
            <p:nvPr/>
          </p:nvSpPr>
          <p:spPr>
            <a:xfrm>
              <a:off x="5532480" y="3145942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118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17C69579-6F3B-2C41-A7E7-25789D52447F}"/>
                </a:ext>
              </a:extLst>
            </p:cNvPr>
            <p:cNvSpPr txBox="1"/>
            <p:nvPr/>
          </p:nvSpPr>
          <p:spPr>
            <a:xfrm>
              <a:off x="-117071" y="3211483"/>
              <a:ext cx="1633294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RR2</a:t>
              </a:r>
              <a:endParaRPr lang="ko-KR" altLang="en-US" sz="2400" b="1" i="1" dirty="0">
                <a:solidFill>
                  <a:prstClr val="black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55A0702E-1E4C-6A48-AABC-F53E43D49292}"/>
                </a:ext>
              </a:extLst>
            </p:cNvPr>
            <p:cNvCxnSpPr>
              <a:cxnSpLocks/>
              <a:stCxn id="101" idx="2"/>
            </p:cNvCxnSpPr>
            <p:nvPr/>
          </p:nvCxnSpPr>
          <p:spPr>
            <a:xfrm flipH="1">
              <a:off x="2568002" y="1926124"/>
              <a:ext cx="2062" cy="689767"/>
            </a:xfrm>
            <a:prstGeom prst="line">
              <a:avLst/>
            </a:prstGeom>
            <a:ln w="12700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b="1" dirty="0"/>
              <a:t>Key idea: </a:t>
            </a:r>
            <a:r>
              <a:rPr lang="en-US" sz="2400" dirty="0">
                <a:solidFill>
                  <a:srgbClr val="C00000"/>
                </a:solidFill>
              </a:rPr>
              <a:t>Concurrently</a:t>
            </a:r>
            <a:r>
              <a:rPr lang="en-US" sz="2400" dirty="0"/>
              <a:t> perform consecutive retry steps</a:t>
            </a:r>
            <a:endParaRPr lang="en-CH" sz="2400" b="1" dirty="0"/>
          </a:p>
        </p:txBody>
      </p:sp>
    </p:spTree>
    <p:extLst>
      <p:ext uri="{BB962C8B-B14F-4D97-AF65-F5344CB8AC3E}">
        <p14:creationId xmlns:p14="http://schemas.microsoft.com/office/powerpoint/2010/main" val="6700414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PR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P</a:t>
            </a:r>
            <a:r>
              <a:rPr lang="en-CH" dirty="0"/>
              <a:t>ipelined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342880" y="4351256"/>
            <a:ext cx="1388022" cy="404485"/>
            <a:chOff x="1874519" y="3830320"/>
            <a:chExt cx="4230088" cy="275440"/>
          </a:xfrm>
        </p:grpSpPr>
        <p:sp>
          <p:nvSpPr>
            <p:cNvPr id="57" name="직사각형 51">
              <a:extLst>
                <a:ext uri="{FF2B5EF4-FFF2-40B4-BE49-F238E27FC236}">
                  <a16:creationId xmlns:a16="http://schemas.microsoft.com/office/drawing/2014/main" id="{B0F904ED-95A8-1742-BF56-2F64A0A75A5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2900546" y="2790102"/>
            <a:ext cx="1388022" cy="404485"/>
            <a:chOff x="1874519" y="3830320"/>
            <a:chExt cx="4230088" cy="275440"/>
          </a:xfrm>
        </p:grpSpPr>
        <p:sp>
          <p:nvSpPr>
            <p:cNvPr id="65" name="직사각형 46">
              <a:extLst>
                <a:ext uri="{FF2B5EF4-FFF2-40B4-BE49-F238E27FC236}">
                  <a16:creationId xmlns:a16="http://schemas.microsoft.com/office/drawing/2014/main" id="{A68CBBA6-3C81-A540-A253-0BDCE8989A3D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4355976" y="3899960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876007" y="3620036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cxnSp>
        <p:nvCxnSpPr>
          <p:cNvPr id="80" name="직선 연결선 102">
            <a:extLst>
              <a:ext uri="{FF2B5EF4-FFF2-40B4-BE49-F238E27FC236}">
                <a16:creationId xmlns:a16="http://schemas.microsoft.com/office/drawing/2014/main" id="{401A9DF0-B3FC-8440-A8F2-25A5AE2CD35B}"/>
              </a:ext>
            </a:extLst>
          </p:cNvPr>
          <p:cNvCxnSpPr>
            <a:cxnSpLocks/>
          </p:cNvCxnSpPr>
          <p:nvPr/>
        </p:nvCxnSpPr>
        <p:spPr>
          <a:xfrm>
            <a:off x="2912642" y="5057948"/>
            <a:ext cx="4804478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99B9B69E-A562-A140-949F-65C0B44523BC}"/>
              </a:ext>
            </a:extLst>
          </p:cNvPr>
          <p:cNvSpPr txBox="1"/>
          <p:nvPr/>
        </p:nvSpPr>
        <p:spPr>
          <a:xfrm>
            <a:off x="4703972" y="4852724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057948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4852724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4137990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647953" y="3891977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6491374" y="4305970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6202160" cy="2544742"/>
            <a:chOff x="1866003" y="2252410"/>
            <a:chExt cx="6398335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78" name="직선 화살표 연결선 101">
              <a:extLst>
                <a:ext uri="{FF2B5EF4-FFF2-40B4-BE49-F238E27FC236}">
                  <a16:creationId xmlns:a16="http://schemas.microsoft.com/office/drawing/2014/main" id="{1A0FDBBE-BA18-464B-A234-01614D73FCCE}"/>
                </a:ext>
              </a:extLst>
            </p:cNvPr>
            <p:cNvCxnSpPr>
              <a:cxnSpLocks/>
            </p:cNvCxnSpPr>
            <p:nvPr/>
          </p:nvCxnSpPr>
          <p:spPr>
            <a:xfrm>
              <a:off x="8264338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300E6B66-57DF-184E-9E58-648C48911C05}"/>
              </a:ext>
            </a:extLst>
          </p:cNvPr>
          <p:cNvSpPr txBox="1"/>
          <p:nvPr/>
        </p:nvSpPr>
        <p:spPr>
          <a:xfrm>
            <a:off x="3624399" y="5203472"/>
            <a:ext cx="3369843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(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r>
              <a:rPr lang="en-US" altLang="ko-KR" sz="2400" b="1" kern="0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)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3860428" y="3196123"/>
            <a:ext cx="1388022" cy="404485"/>
            <a:chOff x="1874519" y="3830320"/>
            <a:chExt cx="4230088" cy="275440"/>
          </a:xfrm>
        </p:grpSpPr>
        <p:sp>
          <p:nvSpPr>
            <p:cNvPr id="91" name="직사각형 46">
              <a:extLst>
                <a:ext uri="{FF2B5EF4-FFF2-40B4-BE49-F238E27FC236}">
                  <a16:creationId xmlns:a16="http://schemas.microsoft.com/office/drawing/2014/main" id="{4498DDAC-602D-BB4B-A639-21C224FC1D19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5097878" y="314594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b="1" dirty="0"/>
              <a:t>Key idea: </a:t>
            </a:r>
            <a:r>
              <a:rPr lang="en-US" sz="2400" dirty="0">
                <a:solidFill>
                  <a:srgbClr val="C00000"/>
                </a:solidFill>
              </a:rPr>
              <a:t>Concurrently</a:t>
            </a:r>
            <a:r>
              <a:rPr lang="en-US" sz="2400" dirty="0"/>
              <a:t> perform consecutive retry steps</a:t>
            </a:r>
            <a:endParaRPr lang="en-CH" sz="2400" b="1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6B8DF99-55DE-1744-8F90-6153C1DE7FE6}"/>
              </a:ext>
            </a:extLst>
          </p:cNvPr>
          <p:cNvSpPr txBox="1"/>
          <p:nvPr/>
        </p:nvSpPr>
        <p:spPr>
          <a:xfrm>
            <a:off x="1751869" y="3343526"/>
            <a:ext cx="201310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C00000"/>
                </a:solidFill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CACHE</a:t>
            </a:r>
            <a:r>
              <a:rPr lang="en-US" sz="2400" b="1" i="1" dirty="0">
                <a:solidFill>
                  <a:srgbClr val="C00000"/>
                </a:solidFill>
                <a:latin typeface="Helvetica" pitchFamily="2" charset="0"/>
                <a:ea typeface="Cambria" panose="02040503050406030204" pitchFamily="18" charset="0"/>
                <a:cs typeface="Courier New" panose="02070309020205020404" pitchFamily="49" charset="0"/>
              </a:rPr>
              <a:t> </a:t>
            </a:r>
            <a:r>
              <a:rPr lang="en-US" sz="2400" b="1" i="1" dirty="0">
                <a:solidFill>
                  <a:srgbClr val="C00000"/>
                </a:solidFill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READ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0291365-9C77-B449-A7E3-E9957D892101}"/>
              </a:ext>
            </a:extLst>
          </p:cNvPr>
          <p:cNvCxnSpPr>
            <a:cxnSpLocks/>
          </p:cNvCxnSpPr>
          <p:nvPr/>
        </p:nvCxnSpPr>
        <p:spPr>
          <a:xfrm flipV="1">
            <a:off x="3618652" y="3181806"/>
            <a:ext cx="237084" cy="198910"/>
          </a:xfrm>
          <a:prstGeom prst="line">
            <a:avLst/>
          </a:prstGeom>
          <a:ln w="1270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51ACE2A-36DF-4E44-8CF1-E30BD7EC7362}"/>
              </a:ext>
            </a:extLst>
          </p:cNvPr>
          <p:cNvCxnSpPr>
            <a:cxnSpLocks/>
          </p:cNvCxnSpPr>
          <p:nvPr/>
        </p:nvCxnSpPr>
        <p:spPr>
          <a:xfrm>
            <a:off x="3606676" y="3718238"/>
            <a:ext cx="1775776" cy="628230"/>
          </a:xfrm>
          <a:prstGeom prst="line">
            <a:avLst/>
          </a:prstGeom>
          <a:ln w="1270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246315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PR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P</a:t>
            </a:r>
            <a:r>
              <a:rPr lang="en-CH" dirty="0"/>
              <a:t>ipelined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342880" y="4351256"/>
            <a:ext cx="1388022" cy="404485"/>
            <a:chOff x="1874519" y="3830320"/>
            <a:chExt cx="4230088" cy="275440"/>
          </a:xfrm>
        </p:grpSpPr>
        <p:sp>
          <p:nvSpPr>
            <p:cNvPr id="57" name="직사각형 51">
              <a:extLst>
                <a:ext uri="{FF2B5EF4-FFF2-40B4-BE49-F238E27FC236}">
                  <a16:creationId xmlns:a16="http://schemas.microsoft.com/office/drawing/2014/main" id="{B0F904ED-95A8-1742-BF56-2F64A0A75A5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2900546" y="2790102"/>
            <a:ext cx="1388022" cy="404485"/>
            <a:chOff x="1874519" y="3830320"/>
            <a:chExt cx="4230088" cy="275440"/>
          </a:xfrm>
        </p:grpSpPr>
        <p:sp>
          <p:nvSpPr>
            <p:cNvPr id="65" name="직사각형 46">
              <a:extLst>
                <a:ext uri="{FF2B5EF4-FFF2-40B4-BE49-F238E27FC236}">
                  <a16:creationId xmlns:a16="http://schemas.microsoft.com/office/drawing/2014/main" id="{A68CBBA6-3C81-A540-A253-0BDCE8989A3D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4355976" y="3899960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876007" y="3620036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057948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4852724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4137990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647953" y="3891977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6491374" y="4305970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6202160" cy="2544742"/>
            <a:chOff x="1866003" y="2252410"/>
            <a:chExt cx="6398335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78" name="직선 화살표 연결선 101">
              <a:extLst>
                <a:ext uri="{FF2B5EF4-FFF2-40B4-BE49-F238E27FC236}">
                  <a16:creationId xmlns:a16="http://schemas.microsoft.com/office/drawing/2014/main" id="{1A0FDBBE-BA18-464B-A234-01614D73FCCE}"/>
                </a:ext>
              </a:extLst>
            </p:cNvPr>
            <p:cNvCxnSpPr>
              <a:cxnSpLocks/>
            </p:cNvCxnSpPr>
            <p:nvPr/>
          </p:nvCxnSpPr>
          <p:spPr>
            <a:xfrm>
              <a:off x="8264338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03" name="직선 화살표 연결선 101">
              <a:extLst>
                <a:ext uri="{FF2B5EF4-FFF2-40B4-BE49-F238E27FC236}">
                  <a16:creationId xmlns:a16="http://schemas.microsoft.com/office/drawing/2014/main" id="{F1C7D1B7-CE46-814D-9D10-357802A2512B}"/>
                </a:ext>
              </a:extLst>
            </p:cNvPr>
            <p:cNvCxnSpPr>
              <a:cxnSpLocks/>
            </p:cNvCxnSpPr>
            <p:nvPr/>
          </p:nvCxnSpPr>
          <p:spPr>
            <a:xfrm>
              <a:off x="7242304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3860428" y="3196123"/>
            <a:ext cx="1388022" cy="404485"/>
            <a:chOff x="1874519" y="3830320"/>
            <a:chExt cx="4230088" cy="275440"/>
          </a:xfrm>
        </p:grpSpPr>
        <p:sp>
          <p:nvSpPr>
            <p:cNvPr id="91" name="직사각형 46">
              <a:extLst>
                <a:ext uri="{FF2B5EF4-FFF2-40B4-BE49-F238E27FC236}">
                  <a16:creationId xmlns:a16="http://schemas.microsoft.com/office/drawing/2014/main" id="{4498DDAC-602D-BB4B-A639-21C224FC1D19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5097878" y="314594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b="1" dirty="0"/>
              <a:t>Key idea: </a:t>
            </a:r>
            <a:r>
              <a:rPr lang="en-US" sz="2400" dirty="0">
                <a:solidFill>
                  <a:srgbClr val="C00000"/>
                </a:solidFill>
              </a:rPr>
              <a:t>Concurrently</a:t>
            </a:r>
            <a:r>
              <a:rPr lang="en-US" sz="2400" dirty="0"/>
              <a:t> perform consecutive retry steps</a:t>
            </a:r>
            <a:endParaRPr lang="en-CH" sz="2400" b="1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6B8DF99-55DE-1744-8F90-6153C1DE7FE6}"/>
              </a:ext>
            </a:extLst>
          </p:cNvPr>
          <p:cNvSpPr txBox="1"/>
          <p:nvPr/>
        </p:nvSpPr>
        <p:spPr>
          <a:xfrm>
            <a:off x="1751869" y="3343526"/>
            <a:ext cx="201310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C00000"/>
                </a:solidFill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CACHE</a:t>
            </a:r>
            <a:r>
              <a:rPr lang="en-US" sz="2400" b="1" i="1" dirty="0">
                <a:solidFill>
                  <a:srgbClr val="C00000"/>
                </a:solidFill>
                <a:latin typeface="Helvetica" pitchFamily="2" charset="0"/>
                <a:ea typeface="Cambria" panose="02040503050406030204" pitchFamily="18" charset="0"/>
                <a:cs typeface="Courier New" panose="02070309020205020404" pitchFamily="49" charset="0"/>
              </a:rPr>
              <a:t> </a:t>
            </a:r>
            <a:r>
              <a:rPr lang="en-US" sz="2400" b="1" i="1" dirty="0">
                <a:solidFill>
                  <a:srgbClr val="C00000"/>
                </a:solidFill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READ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0291365-9C77-B449-A7E3-E9957D892101}"/>
              </a:ext>
            </a:extLst>
          </p:cNvPr>
          <p:cNvCxnSpPr>
            <a:cxnSpLocks/>
          </p:cNvCxnSpPr>
          <p:nvPr/>
        </p:nvCxnSpPr>
        <p:spPr>
          <a:xfrm flipV="1">
            <a:off x="3618652" y="3181806"/>
            <a:ext cx="237084" cy="198910"/>
          </a:xfrm>
          <a:prstGeom prst="line">
            <a:avLst/>
          </a:prstGeom>
          <a:ln w="1270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51ACE2A-36DF-4E44-8CF1-E30BD7EC7362}"/>
              </a:ext>
            </a:extLst>
          </p:cNvPr>
          <p:cNvCxnSpPr>
            <a:cxnSpLocks/>
          </p:cNvCxnSpPr>
          <p:nvPr/>
        </p:nvCxnSpPr>
        <p:spPr>
          <a:xfrm>
            <a:off x="3606676" y="3718238"/>
            <a:ext cx="1775776" cy="628230"/>
          </a:xfrm>
          <a:prstGeom prst="line">
            <a:avLst/>
          </a:prstGeom>
          <a:ln w="1270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연결선 102">
            <a:extLst>
              <a:ext uri="{FF2B5EF4-FFF2-40B4-BE49-F238E27FC236}">
                <a16:creationId xmlns:a16="http://schemas.microsoft.com/office/drawing/2014/main" id="{B9EDF43C-79BA-754D-AF5A-1E3990C9EDBC}"/>
              </a:ext>
            </a:extLst>
          </p:cNvPr>
          <p:cNvCxnSpPr>
            <a:cxnSpLocks/>
          </p:cNvCxnSpPr>
          <p:nvPr/>
        </p:nvCxnSpPr>
        <p:spPr>
          <a:xfrm>
            <a:off x="2912642" y="5052538"/>
            <a:ext cx="3813780" cy="0"/>
          </a:xfrm>
          <a:prstGeom prst="line">
            <a:avLst/>
          </a:prstGeom>
          <a:noFill/>
          <a:ln w="12700" cap="flat" cmpd="sng" algn="ctr">
            <a:solidFill>
              <a:schemeClr val="accent6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3C1B9E7C-7E4C-C145-9ABC-6A9EAF425458}"/>
              </a:ext>
            </a:extLst>
          </p:cNvPr>
          <p:cNvSpPr txBox="1"/>
          <p:nvPr/>
        </p:nvSpPr>
        <p:spPr>
          <a:xfrm>
            <a:off x="4210864" y="4860014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’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641DAB0-2D02-3F4A-A4B4-CDBBBB781DE2}"/>
              </a:ext>
            </a:extLst>
          </p:cNvPr>
          <p:cNvSpPr txBox="1"/>
          <p:nvPr/>
        </p:nvSpPr>
        <p:spPr>
          <a:xfrm>
            <a:off x="3131291" y="5210762"/>
            <a:ext cx="3369843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104" name="직선 연결선 102">
            <a:extLst>
              <a:ext uri="{FF2B5EF4-FFF2-40B4-BE49-F238E27FC236}">
                <a16:creationId xmlns:a16="http://schemas.microsoft.com/office/drawing/2014/main" id="{F7D9735F-36B6-2C41-BA18-BFF232D19B79}"/>
              </a:ext>
            </a:extLst>
          </p:cNvPr>
          <p:cNvCxnSpPr>
            <a:cxnSpLocks/>
          </p:cNvCxnSpPr>
          <p:nvPr/>
        </p:nvCxnSpPr>
        <p:spPr>
          <a:xfrm>
            <a:off x="6726422" y="5052538"/>
            <a:ext cx="990698" cy="0"/>
          </a:xfrm>
          <a:prstGeom prst="line">
            <a:avLst/>
          </a:prstGeom>
          <a:noFill/>
          <a:ln w="12700" cap="flat" cmpd="sng" algn="ctr">
            <a:solidFill>
              <a:srgbClr val="00B0F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id="{9BF8467C-98A9-BF4B-8F85-72AD2738FA98}"/>
              </a:ext>
            </a:extLst>
          </p:cNvPr>
          <p:cNvSpPr txBox="1"/>
          <p:nvPr/>
        </p:nvSpPr>
        <p:spPr>
          <a:xfrm>
            <a:off x="5868144" y="5210616"/>
            <a:ext cx="2630438" cy="738664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Latency</a:t>
            </a:r>
            <a:b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 reduction</a:t>
            </a:r>
            <a:endParaRPr lang="ko-KR" altLang="en-US" sz="2400" b="1" i="1" dirty="0">
              <a:solidFill>
                <a:srgbClr val="00B0F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B8DD5BEE-5DD1-7E4A-A787-F6F2E4379345}"/>
              </a:ext>
            </a:extLst>
          </p:cNvPr>
          <p:cNvSpPr/>
          <p:nvPr/>
        </p:nvSpPr>
        <p:spPr>
          <a:xfrm>
            <a:off x="-14601" y="5230293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PR</a:t>
            </a:r>
            <a:r>
              <a:rPr lang="en-US" sz="3200" baseline="30000" dirty="0">
                <a:solidFill>
                  <a:schemeClr val="tx1"/>
                </a:solidFill>
                <a:latin typeface="Helvetica" pitchFamily="2" charset="0"/>
              </a:rPr>
              <a:t>2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: Removes </a:t>
            </a:r>
            <a:r>
              <a:rPr lang="en-US" sz="3200" dirty="0" err="1">
                <a:solidFill>
                  <a:schemeClr val="tx1"/>
                </a:solidFill>
                <a:latin typeface="Courier" pitchFamily="2" charset="0"/>
                <a:cs typeface="Courier New" panose="02070309020205020404" pitchFamily="49" charset="0"/>
              </a:rPr>
              <a:t>tDMA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&amp; </a:t>
            </a:r>
            <a:r>
              <a:rPr lang="en-US" sz="3200" dirty="0" err="1">
                <a:solidFill>
                  <a:schemeClr val="tx1"/>
                </a:solidFill>
                <a:latin typeface="Courier" pitchFamily="2" charset="0"/>
              </a:rPr>
              <a:t>tECC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</a:t>
            </a:r>
            <a:br>
              <a:rPr lang="en-US" sz="32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(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~30% of each retry step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) from the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critical path</a:t>
            </a:r>
            <a:endParaRPr lang="en-CH" sz="3200" dirty="0">
              <a:solidFill>
                <a:srgbClr val="C00000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6435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DD1AC-8398-8B47-99A7-FD2626BF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Talk Outline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28B04-7DFB-BE49-AB96-B9D22F0C75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10DBA6E-2BB1-394E-8FD6-212EEB70BDD6}"/>
              </a:ext>
            </a:extLst>
          </p:cNvPr>
          <p:cNvSpPr txBox="1">
            <a:spLocks/>
          </p:cNvSpPr>
          <p:nvPr/>
        </p:nvSpPr>
        <p:spPr bwMode="auto">
          <a:xfrm>
            <a:off x="233362" y="760206"/>
            <a:ext cx="8610600" cy="568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Helvetica" pitchFamily="2" charset="0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Helvetica" pitchFamily="2" charset="0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Helvetica" pitchFamily="2" charset="0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" pitchFamily="2" charset="0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Read-Retry in Modern NAND Flash-Based SSDs</a:t>
            </a:r>
          </a:p>
          <a:p>
            <a:pPr marL="344487" lvl="1" indent="0">
              <a:buFont typeface="Wingdings" pitchFamily="2" charset="2"/>
              <a:buNone/>
            </a:pPr>
            <a:endParaRPr lang="en-CH" sz="2800" kern="0" dirty="0"/>
          </a:p>
          <a:p>
            <a:pPr marL="344487" lvl="1" indent="0">
              <a:buFont typeface="Wingdings" pitchFamily="2" charset="2"/>
              <a:buNone/>
            </a:pPr>
            <a:endParaRPr lang="en-CH" sz="1500" kern="0" dirty="0"/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PR</a:t>
            </a:r>
            <a:r>
              <a:rPr lang="en-CH" sz="2800" kern="0" baseline="300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: Pipelined Read-Retry</a:t>
            </a:r>
          </a:p>
          <a:p>
            <a:endParaRPr lang="en-CH" sz="2800" kern="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CH" sz="1500" kern="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CH" sz="2800" kern="0" dirty="0"/>
              <a:t>AR</a:t>
            </a:r>
            <a:r>
              <a:rPr lang="en-CH" sz="2800" kern="0" baseline="30000" dirty="0"/>
              <a:t>2</a:t>
            </a:r>
            <a:r>
              <a:rPr lang="en-CH" sz="2800" kern="0" dirty="0"/>
              <a:t>: Adaptive Read-Retry</a:t>
            </a:r>
          </a:p>
          <a:p>
            <a:endParaRPr lang="en-CH" sz="2800" kern="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CH" sz="1500" kern="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Evaluation Results</a:t>
            </a:r>
          </a:p>
        </p:txBody>
      </p:sp>
    </p:spTree>
    <p:extLst>
      <p:ext uri="{BB962C8B-B14F-4D97-AF65-F5344CB8AC3E}">
        <p14:creationId xmlns:p14="http://schemas.microsoft.com/office/powerpoint/2010/main" val="1673957160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A</a:t>
            </a:r>
            <a:r>
              <a:rPr lang="en-CH" dirty="0"/>
              <a:t>daptive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2900546" y="2790102"/>
            <a:ext cx="1388022" cy="404485"/>
            <a:chOff x="1874519" y="3830320"/>
            <a:chExt cx="4230088" cy="275440"/>
          </a:xfrm>
        </p:grpSpPr>
        <p:sp>
          <p:nvSpPr>
            <p:cNvPr id="65" name="직사각형 46">
              <a:extLst>
                <a:ext uri="{FF2B5EF4-FFF2-40B4-BE49-F238E27FC236}">
                  <a16:creationId xmlns:a16="http://schemas.microsoft.com/office/drawing/2014/main" id="{A68CBBA6-3C81-A540-A253-0BDCE8989A3D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4355976" y="3899960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876007" y="3620036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057948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4852724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4137990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647953" y="3891977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5211462" cy="2544742"/>
            <a:chOff x="1866003" y="2252410"/>
            <a:chExt cx="5376301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03" name="직선 화살표 연결선 101">
              <a:extLst>
                <a:ext uri="{FF2B5EF4-FFF2-40B4-BE49-F238E27FC236}">
                  <a16:creationId xmlns:a16="http://schemas.microsoft.com/office/drawing/2014/main" id="{F1C7D1B7-CE46-814D-9D10-357802A2512B}"/>
                </a:ext>
              </a:extLst>
            </p:cNvPr>
            <p:cNvCxnSpPr>
              <a:cxnSpLocks/>
            </p:cNvCxnSpPr>
            <p:nvPr/>
          </p:nvCxnSpPr>
          <p:spPr>
            <a:xfrm>
              <a:off x="7242304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3860428" y="3196123"/>
            <a:ext cx="1388022" cy="404485"/>
            <a:chOff x="1874519" y="3830320"/>
            <a:chExt cx="4230088" cy="275440"/>
          </a:xfrm>
        </p:grpSpPr>
        <p:sp>
          <p:nvSpPr>
            <p:cNvPr id="91" name="직사각형 46">
              <a:extLst>
                <a:ext uri="{FF2B5EF4-FFF2-40B4-BE49-F238E27FC236}">
                  <a16:creationId xmlns:a16="http://schemas.microsoft.com/office/drawing/2014/main" id="{4498DDAC-602D-BB4B-A639-21C224FC1D19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5097878" y="314594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연결선 102">
            <a:extLst>
              <a:ext uri="{FF2B5EF4-FFF2-40B4-BE49-F238E27FC236}">
                <a16:creationId xmlns:a16="http://schemas.microsoft.com/office/drawing/2014/main" id="{B9EDF43C-79BA-754D-AF5A-1E3990C9EDBC}"/>
              </a:ext>
            </a:extLst>
          </p:cNvPr>
          <p:cNvCxnSpPr>
            <a:cxnSpLocks/>
          </p:cNvCxnSpPr>
          <p:nvPr/>
        </p:nvCxnSpPr>
        <p:spPr>
          <a:xfrm>
            <a:off x="2912642" y="5052538"/>
            <a:ext cx="3813780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3C1B9E7C-7E4C-C145-9ABC-6A9EAF425458}"/>
              </a:ext>
            </a:extLst>
          </p:cNvPr>
          <p:cNvSpPr txBox="1"/>
          <p:nvPr/>
        </p:nvSpPr>
        <p:spPr>
          <a:xfrm>
            <a:off x="4210864" y="4860014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’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641DAB0-2D02-3F4A-A4B4-CDBBBB781DE2}"/>
              </a:ext>
            </a:extLst>
          </p:cNvPr>
          <p:cNvSpPr txBox="1"/>
          <p:nvPr/>
        </p:nvSpPr>
        <p:spPr>
          <a:xfrm>
            <a:off x="3131291" y="5210762"/>
            <a:ext cx="3369843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342880" y="4359723"/>
            <a:ext cx="1388022" cy="404485"/>
            <a:chOff x="1874519" y="3830320"/>
            <a:chExt cx="4230088" cy="275440"/>
          </a:xfrm>
        </p:grpSpPr>
        <p:sp>
          <p:nvSpPr>
            <p:cNvPr id="57" name="직사각형 51">
              <a:extLst>
                <a:ext uri="{FF2B5EF4-FFF2-40B4-BE49-F238E27FC236}">
                  <a16:creationId xmlns:a16="http://schemas.microsoft.com/office/drawing/2014/main" id="{B0F904ED-95A8-1742-BF56-2F64A0A75A5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6491374" y="4305970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</p:spTree>
    <p:extLst>
      <p:ext uri="{BB962C8B-B14F-4D97-AF65-F5344CB8AC3E}">
        <p14:creationId xmlns:p14="http://schemas.microsoft.com/office/powerpoint/2010/main" val="131215724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A</a:t>
            </a:r>
            <a:r>
              <a:rPr lang="en-CH" dirty="0"/>
              <a:t>daptive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2900546" y="2790102"/>
            <a:ext cx="1388022" cy="404485"/>
            <a:chOff x="1874519" y="3830320"/>
            <a:chExt cx="4230088" cy="275440"/>
          </a:xfrm>
        </p:grpSpPr>
        <p:sp>
          <p:nvSpPr>
            <p:cNvPr id="65" name="직사각형 46">
              <a:extLst>
                <a:ext uri="{FF2B5EF4-FFF2-40B4-BE49-F238E27FC236}">
                  <a16:creationId xmlns:a16="http://schemas.microsoft.com/office/drawing/2014/main" id="{A68CBBA6-3C81-A540-A253-0BDCE8989A3D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4355976" y="3899960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876007" y="3620036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057948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4852724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4137990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647953" y="3891977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5211462" cy="2544742"/>
            <a:chOff x="1866003" y="2252410"/>
            <a:chExt cx="5376301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03" name="직선 화살표 연결선 101">
              <a:extLst>
                <a:ext uri="{FF2B5EF4-FFF2-40B4-BE49-F238E27FC236}">
                  <a16:creationId xmlns:a16="http://schemas.microsoft.com/office/drawing/2014/main" id="{F1C7D1B7-CE46-814D-9D10-357802A2512B}"/>
                </a:ext>
              </a:extLst>
            </p:cNvPr>
            <p:cNvCxnSpPr>
              <a:cxnSpLocks/>
            </p:cNvCxnSpPr>
            <p:nvPr/>
          </p:nvCxnSpPr>
          <p:spPr>
            <a:xfrm>
              <a:off x="7242304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3860428" y="3196123"/>
            <a:ext cx="1388022" cy="404485"/>
            <a:chOff x="1874519" y="3830320"/>
            <a:chExt cx="4230088" cy="275440"/>
          </a:xfrm>
        </p:grpSpPr>
        <p:sp>
          <p:nvSpPr>
            <p:cNvPr id="91" name="직사각형 46">
              <a:extLst>
                <a:ext uri="{FF2B5EF4-FFF2-40B4-BE49-F238E27FC236}">
                  <a16:creationId xmlns:a16="http://schemas.microsoft.com/office/drawing/2014/main" id="{4498DDAC-602D-BB4B-A639-21C224FC1D19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5097878" y="314594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연결선 102">
            <a:extLst>
              <a:ext uri="{FF2B5EF4-FFF2-40B4-BE49-F238E27FC236}">
                <a16:creationId xmlns:a16="http://schemas.microsoft.com/office/drawing/2014/main" id="{B9EDF43C-79BA-754D-AF5A-1E3990C9EDBC}"/>
              </a:ext>
            </a:extLst>
          </p:cNvPr>
          <p:cNvCxnSpPr>
            <a:cxnSpLocks/>
          </p:cNvCxnSpPr>
          <p:nvPr/>
        </p:nvCxnSpPr>
        <p:spPr>
          <a:xfrm>
            <a:off x="2912642" y="5052538"/>
            <a:ext cx="3813780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3C1B9E7C-7E4C-C145-9ABC-6A9EAF425458}"/>
              </a:ext>
            </a:extLst>
          </p:cNvPr>
          <p:cNvSpPr txBox="1"/>
          <p:nvPr/>
        </p:nvSpPr>
        <p:spPr>
          <a:xfrm>
            <a:off x="4210864" y="4860014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’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641DAB0-2D02-3F4A-A4B4-CDBBBB781DE2}"/>
              </a:ext>
            </a:extLst>
          </p:cNvPr>
          <p:cNvSpPr txBox="1"/>
          <p:nvPr/>
        </p:nvSpPr>
        <p:spPr>
          <a:xfrm>
            <a:off x="3131291" y="5210762"/>
            <a:ext cx="3369843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348B93-08AF-F346-AAAE-3BE9F2F54559}"/>
              </a:ext>
            </a:extLst>
          </p:cNvPr>
          <p:cNvSpPr/>
          <p:nvPr/>
        </p:nvSpPr>
        <p:spPr>
          <a:xfrm>
            <a:off x="0" y="1501220"/>
            <a:ext cx="9137814" cy="286337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F93298DF-595C-9C4E-BF5E-787E17D8842E}"/>
              </a:ext>
            </a:extLst>
          </p:cNvPr>
          <p:cNvSpPr/>
          <p:nvPr/>
        </p:nvSpPr>
        <p:spPr>
          <a:xfrm>
            <a:off x="0" y="4743298"/>
            <a:ext cx="9137814" cy="1500331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0139E65-197D-1447-9C78-186B522EFC9F}"/>
              </a:ext>
            </a:extLst>
          </p:cNvPr>
          <p:cNvSpPr/>
          <p:nvPr/>
        </p:nvSpPr>
        <p:spPr>
          <a:xfrm>
            <a:off x="1424487" y="4364596"/>
            <a:ext cx="3275062" cy="38760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342880" y="4337608"/>
            <a:ext cx="1388022" cy="404485"/>
            <a:chOff x="1874519" y="3830320"/>
            <a:chExt cx="4230088" cy="275440"/>
          </a:xfrm>
        </p:grpSpPr>
        <p:sp>
          <p:nvSpPr>
            <p:cNvPr id="57" name="직사각형 51">
              <a:extLst>
                <a:ext uri="{FF2B5EF4-FFF2-40B4-BE49-F238E27FC236}">
                  <a16:creationId xmlns:a16="http://schemas.microsoft.com/office/drawing/2014/main" id="{B0F904ED-95A8-1742-BF56-2F64A0A75A5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6491374" y="429232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id="{DC51405C-825B-664D-A05F-5E11416B0472}"/>
              </a:ext>
            </a:extLst>
          </p:cNvPr>
          <p:cNvSpPr/>
          <p:nvPr/>
        </p:nvSpPr>
        <p:spPr>
          <a:xfrm>
            <a:off x="5244142" y="4288647"/>
            <a:ext cx="2825210" cy="494323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2C5018A-5FA8-D14D-B846-4265DE0CC39D}"/>
              </a:ext>
            </a:extLst>
          </p:cNvPr>
          <p:cNvSpPr/>
          <p:nvPr/>
        </p:nvSpPr>
        <p:spPr>
          <a:xfrm>
            <a:off x="-3093" y="5230293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Observation: A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positive ECC margin </a:t>
            </a:r>
            <a:br>
              <a:rPr lang="en-US" sz="32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in the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final retry step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when read-retry succeeds</a:t>
            </a:r>
            <a:endParaRPr lang="en-CH" sz="3200" dirty="0">
              <a:solidFill>
                <a:srgbClr val="C00000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511232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A</a:t>
            </a:r>
            <a:r>
              <a:rPr lang="en-CH" dirty="0"/>
              <a:t>daptive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3563888" y="2790102"/>
            <a:ext cx="429552" cy="404485"/>
            <a:chOff x="4795518" y="3830320"/>
            <a:chExt cx="1309089" cy="275440"/>
          </a:xfrm>
        </p:grpSpPr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3851920" y="3899960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FFC1B3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281677" y="3620036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057948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4852724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3842864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143897" y="3891977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5211462" cy="2544742"/>
            <a:chOff x="1866003" y="2252410"/>
            <a:chExt cx="5376301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03" name="직선 화살표 연결선 101">
              <a:extLst>
                <a:ext uri="{FF2B5EF4-FFF2-40B4-BE49-F238E27FC236}">
                  <a16:creationId xmlns:a16="http://schemas.microsoft.com/office/drawing/2014/main" id="{F1C7D1B7-CE46-814D-9D10-357802A2512B}"/>
                </a:ext>
              </a:extLst>
            </p:cNvPr>
            <p:cNvCxnSpPr>
              <a:cxnSpLocks/>
            </p:cNvCxnSpPr>
            <p:nvPr/>
          </p:nvCxnSpPr>
          <p:spPr>
            <a:xfrm>
              <a:off x="7242304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4222951" y="3196123"/>
            <a:ext cx="429552" cy="404485"/>
            <a:chOff x="4795518" y="3830320"/>
            <a:chExt cx="1309089" cy="275440"/>
          </a:xfrm>
        </p:grpSpPr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4501933" y="314594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064" y="764703"/>
            <a:ext cx="8783673" cy="5680231"/>
          </a:xfrm>
        </p:spPr>
        <p:txBody>
          <a:bodyPr tIns="108000" bIns="108000"/>
          <a:lstStyle/>
          <a:p>
            <a:r>
              <a:rPr lang="en-US" sz="2400" b="1" dirty="0"/>
              <a:t>Key idea: </a:t>
            </a:r>
            <a:r>
              <a:rPr lang="en-US" sz="2400" dirty="0"/>
              <a:t>Reduce </a:t>
            </a:r>
            <a:r>
              <a:rPr lang="en-US" sz="2400" dirty="0">
                <a:solidFill>
                  <a:srgbClr val="C00000"/>
                </a:solidFill>
              </a:rPr>
              <a:t>read-timing parameters </a:t>
            </a:r>
            <a:r>
              <a:rPr lang="en-US" sz="2400" dirty="0"/>
              <a:t>for </a:t>
            </a:r>
            <a:r>
              <a:rPr lang="en-US" sz="2400" dirty="0">
                <a:solidFill>
                  <a:srgbClr val="C00000"/>
                </a:solidFill>
              </a:rPr>
              <a:t>every retry step</a:t>
            </a:r>
            <a:endParaRPr lang="en-CH" sz="2400" b="1" dirty="0">
              <a:solidFill>
                <a:srgbClr val="C00000"/>
              </a:solidFill>
            </a:endParaRPr>
          </a:p>
        </p:txBody>
      </p:sp>
      <p:cxnSp>
        <p:nvCxnSpPr>
          <p:cNvPr id="76" name="직선 연결선 102">
            <a:extLst>
              <a:ext uri="{FF2B5EF4-FFF2-40B4-BE49-F238E27FC236}">
                <a16:creationId xmlns:a16="http://schemas.microsoft.com/office/drawing/2014/main" id="{B9EDF43C-79BA-754D-AF5A-1E3990C9EDBC}"/>
              </a:ext>
            </a:extLst>
          </p:cNvPr>
          <p:cNvCxnSpPr>
            <a:cxnSpLocks/>
          </p:cNvCxnSpPr>
          <p:nvPr/>
        </p:nvCxnSpPr>
        <p:spPr>
          <a:xfrm>
            <a:off x="2912642" y="5052538"/>
            <a:ext cx="3813780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3C1B9E7C-7E4C-C145-9ABC-6A9EAF425458}"/>
              </a:ext>
            </a:extLst>
          </p:cNvPr>
          <p:cNvSpPr txBox="1"/>
          <p:nvPr/>
        </p:nvSpPr>
        <p:spPr>
          <a:xfrm>
            <a:off x="4210864" y="4860014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’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641DAB0-2D02-3F4A-A4B4-CDBBBB781DE2}"/>
              </a:ext>
            </a:extLst>
          </p:cNvPr>
          <p:cNvSpPr txBox="1"/>
          <p:nvPr/>
        </p:nvSpPr>
        <p:spPr>
          <a:xfrm>
            <a:off x="3131291" y="5210762"/>
            <a:ext cx="3369843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503871" y="4346075"/>
            <a:ext cx="429552" cy="404485"/>
            <a:chOff x="4795518" y="3830320"/>
            <a:chExt cx="1309089" cy="275440"/>
          </a:xfrm>
        </p:grpSpPr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5693897" y="4300789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62" name="직사각형 46">
            <a:extLst>
              <a:ext uri="{FF2B5EF4-FFF2-40B4-BE49-F238E27FC236}">
                <a16:creationId xmlns:a16="http://schemas.microsoft.com/office/drawing/2014/main" id="{D5625524-C19D-C54E-9AA8-8266217E6CE6}"/>
              </a:ext>
            </a:extLst>
          </p:cNvPr>
          <p:cNvSpPr/>
          <p:nvPr/>
        </p:nvSpPr>
        <p:spPr>
          <a:xfrm>
            <a:off x="2899840" y="2790101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63" name="직사각형 46">
            <a:extLst>
              <a:ext uri="{FF2B5EF4-FFF2-40B4-BE49-F238E27FC236}">
                <a16:creationId xmlns:a16="http://schemas.microsoft.com/office/drawing/2014/main" id="{D2E717D5-8E75-A245-BBED-B09CC2DB3311}"/>
              </a:ext>
            </a:extLst>
          </p:cNvPr>
          <p:cNvSpPr/>
          <p:nvPr/>
        </p:nvSpPr>
        <p:spPr>
          <a:xfrm>
            <a:off x="3572355" y="3196115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1" name="직사각형 46">
            <a:extLst>
              <a:ext uri="{FF2B5EF4-FFF2-40B4-BE49-F238E27FC236}">
                <a16:creationId xmlns:a16="http://schemas.microsoft.com/office/drawing/2014/main" id="{1838B667-90ED-DC49-B983-093BFCDBC0DC}"/>
              </a:ext>
            </a:extLst>
          </p:cNvPr>
          <p:cNvSpPr/>
          <p:nvPr/>
        </p:nvSpPr>
        <p:spPr>
          <a:xfrm>
            <a:off x="4843099" y="4347061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A238F79-B2E5-7F49-A52B-D450038E9BD1}"/>
              </a:ext>
            </a:extLst>
          </p:cNvPr>
          <p:cNvSpPr txBox="1"/>
          <p:nvPr/>
        </p:nvSpPr>
        <p:spPr>
          <a:xfrm>
            <a:off x="3003743" y="3770456"/>
            <a:ext cx="1118742" cy="73866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l-G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altLang="ko-KR" sz="2400" b="1" i="1" kern="0" dirty="0">
                <a:solidFill>
                  <a:srgbClr val="C00000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×</a:t>
            </a:r>
            <a:r>
              <a:rPr lang="en-US" altLang="ko-KR" sz="2400" b="1" i="1" kern="0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dirty="0" err="1">
                <a:solidFill>
                  <a:srgbClr val="C00000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br>
              <a:rPr lang="en-US" altLang="ko-KR" sz="2400" b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sz="2400" b="1" i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(0&lt;</a:t>
            </a:r>
            <a:r>
              <a:rPr lang="el-G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&lt;1)</a:t>
            </a:r>
            <a:endParaRPr lang="ko-KR" altLang="en-US" sz="2400" b="1" i="1" dirty="0">
              <a:solidFill>
                <a:srgbClr val="C00000"/>
              </a:solidFill>
              <a:latin typeface="Cambria" panose="02040503050406030204" pitchFamily="18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9573700-15F0-E241-BA6B-2E6066B30FA3}"/>
              </a:ext>
            </a:extLst>
          </p:cNvPr>
          <p:cNvCxnSpPr>
            <a:cxnSpLocks/>
          </p:cNvCxnSpPr>
          <p:nvPr/>
        </p:nvCxnSpPr>
        <p:spPr>
          <a:xfrm flipH="1" flipV="1">
            <a:off x="3258187" y="2996769"/>
            <a:ext cx="70452" cy="787307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03639BDA-9582-964E-A053-CF3CCAE5C22E}"/>
              </a:ext>
            </a:extLst>
          </p:cNvPr>
          <p:cNvCxnSpPr>
            <a:cxnSpLocks/>
          </p:cNvCxnSpPr>
          <p:nvPr/>
        </p:nvCxnSpPr>
        <p:spPr>
          <a:xfrm flipV="1">
            <a:off x="3701939" y="3395239"/>
            <a:ext cx="206844" cy="384990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01B264E-247D-1F4D-A622-61CA76259333}"/>
              </a:ext>
            </a:extLst>
          </p:cNvPr>
          <p:cNvCxnSpPr>
            <a:cxnSpLocks/>
          </p:cNvCxnSpPr>
          <p:nvPr/>
        </p:nvCxnSpPr>
        <p:spPr>
          <a:xfrm>
            <a:off x="4155339" y="4084409"/>
            <a:ext cx="582503" cy="53905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35270CE7-1B21-3B45-B4DA-CE707A7E492B}"/>
              </a:ext>
            </a:extLst>
          </p:cNvPr>
          <p:cNvCxnSpPr>
            <a:cxnSpLocks/>
          </p:cNvCxnSpPr>
          <p:nvPr/>
        </p:nvCxnSpPr>
        <p:spPr>
          <a:xfrm>
            <a:off x="4155339" y="4246782"/>
            <a:ext cx="1014406" cy="300830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3167663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A</a:t>
            </a:r>
            <a:r>
              <a:rPr lang="en-CH" dirty="0"/>
              <a:t>daptive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3563888" y="2790102"/>
            <a:ext cx="429552" cy="404485"/>
            <a:chOff x="4795518" y="3830320"/>
            <a:chExt cx="1309089" cy="275440"/>
          </a:xfrm>
        </p:grpSpPr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3851920" y="3899960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FFC1B3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281677" y="3620036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057948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4852724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3842864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143897" y="3891977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5211462" cy="2544742"/>
            <a:chOff x="1866003" y="2252410"/>
            <a:chExt cx="5376301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03" name="직선 화살표 연결선 101">
              <a:extLst>
                <a:ext uri="{FF2B5EF4-FFF2-40B4-BE49-F238E27FC236}">
                  <a16:creationId xmlns:a16="http://schemas.microsoft.com/office/drawing/2014/main" id="{F1C7D1B7-CE46-814D-9D10-357802A2512B}"/>
                </a:ext>
              </a:extLst>
            </p:cNvPr>
            <p:cNvCxnSpPr>
              <a:cxnSpLocks/>
            </p:cNvCxnSpPr>
            <p:nvPr/>
          </p:nvCxnSpPr>
          <p:spPr>
            <a:xfrm>
              <a:off x="7242304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79" name="직선 화살표 연결선 101">
              <a:extLst>
                <a:ext uri="{FF2B5EF4-FFF2-40B4-BE49-F238E27FC236}">
                  <a16:creationId xmlns:a16="http://schemas.microsoft.com/office/drawing/2014/main" id="{77E71E87-E0F7-6E49-AC7B-2C7780628FC3}"/>
                </a:ext>
              </a:extLst>
            </p:cNvPr>
            <p:cNvCxnSpPr>
              <a:cxnSpLocks/>
            </p:cNvCxnSpPr>
            <p:nvPr/>
          </p:nvCxnSpPr>
          <p:spPr>
            <a:xfrm>
              <a:off x="6424222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4222951" y="3196123"/>
            <a:ext cx="429552" cy="404485"/>
            <a:chOff x="4795518" y="3830320"/>
            <a:chExt cx="1309089" cy="275440"/>
          </a:xfrm>
        </p:grpSpPr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4501933" y="314594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064" y="764703"/>
            <a:ext cx="8783673" cy="5680231"/>
          </a:xfrm>
        </p:spPr>
        <p:txBody>
          <a:bodyPr tIns="108000" bIns="108000"/>
          <a:lstStyle/>
          <a:p>
            <a:r>
              <a:rPr lang="en-US" sz="2400" b="1" dirty="0"/>
              <a:t>Key idea: </a:t>
            </a:r>
            <a:r>
              <a:rPr lang="en-US" sz="2400" dirty="0"/>
              <a:t>Reduce </a:t>
            </a:r>
            <a:r>
              <a:rPr lang="en-US" sz="2400" dirty="0">
                <a:solidFill>
                  <a:srgbClr val="C00000"/>
                </a:solidFill>
              </a:rPr>
              <a:t>read-timing parameters </a:t>
            </a:r>
            <a:r>
              <a:rPr lang="en-US" sz="2400" dirty="0"/>
              <a:t>for </a:t>
            </a:r>
            <a:r>
              <a:rPr lang="en-US" sz="2400" dirty="0">
                <a:solidFill>
                  <a:srgbClr val="C00000"/>
                </a:solidFill>
              </a:rPr>
              <a:t>every retry step</a:t>
            </a:r>
            <a:endParaRPr lang="en-CH" sz="2400" b="1" dirty="0">
              <a:solidFill>
                <a:srgbClr val="C00000"/>
              </a:solidFill>
            </a:endParaRPr>
          </a:p>
        </p:txBody>
      </p:sp>
      <p:cxnSp>
        <p:nvCxnSpPr>
          <p:cNvPr id="76" name="직선 연결선 102">
            <a:extLst>
              <a:ext uri="{FF2B5EF4-FFF2-40B4-BE49-F238E27FC236}">
                <a16:creationId xmlns:a16="http://schemas.microsoft.com/office/drawing/2014/main" id="{B9EDF43C-79BA-754D-AF5A-1E3990C9EDBC}"/>
              </a:ext>
            </a:extLst>
          </p:cNvPr>
          <p:cNvCxnSpPr>
            <a:cxnSpLocks/>
          </p:cNvCxnSpPr>
          <p:nvPr/>
        </p:nvCxnSpPr>
        <p:spPr>
          <a:xfrm>
            <a:off x="2912642" y="5052538"/>
            <a:ext cx="3020781" cy="0"/>
          </a:xfrm>
          <a:prstGeom prst="line">
            <a:avLst/>
          </a:prstGeom>
          <a:noFill/>
          <a:ln w="12700" cap="flat" cmpd="sng" algn="ctr">
            <a:solidFill>
              <a:schemeClr val="accent6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503871" y="4346075"/>
            <a:ext cx="429552" cy="404485"/>
            <a:chOff x="4795518" y="3830320"/>
            <a:chExt cx="1309089" cy="275440"/>
          </a:xfrm>
        </p:grpSpPr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5693897" y="4300789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62" name="직사각형 46">
            <a:extLst>
              <a:ext uri="{FF2B5EF4-FFF2-40B4-BE49-F238E27FC236}">
                <a16:creationId xmlns:a16="http://schemas.microsoft.com/office/drawing/2014/main" id="{D5625524-C19D-C54E-9AA8-8266217E6CE6}"/>
              </a:ext>
            </a:extLst>
          </p:cNvPr>
          <p:cNvSpPr/>
          <p:nvPr/>
        </p:nvSpPr>
        <p:spPr>
          <a:xfrm>
            <a:off x="2899840" y="2790101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63" name="직사각형 46">
            <a:extLst>
              <a:ext uri="{FF2B5EF4-FFF2-40B4-BE49-F238E27FC236}">
                <a16:creationId xmlns:a16="http://schemas.microsoft.com/office/drawing/2014/main" id="{D2E717D5-8E75-A245-BBED-B09CC2DB3311}"/>
              </a:ext>
            </a:extLst>
          </p:cNvPr>
          <p:cNvSpPr/>
          <p:nvPr/>
        </p:nvSpPr>
        <p:spPr>
          <a:xfrm>
            <a:off x="3572355" y="3196115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1" name="직사각형 46">
            <a:extLst>
              <a:ext uri="{FF2B5EF4-FFF2-40B4-BE49-F238E27FC236}">
                <a16:creationId xmlns:a16="http://schemas.microsoft.com/office/drawing/2014/main" id="{1838B667-90ED-DC49-B983-093BFCDBC0DC}"/>
              </a:ext>
            </a:extLst>
          </p:cNvPr>
          <p:cNvSpPr/>
          <p:nvPr/>
        </p:nvSpPr>
        <p:spPr>
          <a:xfrm>
            <a:off x="4843099" y="4347061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A238F79-B2E5-7F49-A52B-D450038E9BD1}"/>
              </a:ext>
            </a:extLst>
          </p:cNvPr>
          <p:cNvSpPr txBox="1"/>
          <p:nvPr/>
        </p:nvSpPr>
        <p:spPr>
          <a:xfrm>
            <a:off x="3003743" y="3770456"/>
            <a:ext cx="1118742" cy="73866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l-G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altLang="ko-KR" sz="2400" b="1" i="1" kern="0" dirty="0">
                <a:solidFill>
                  <a:srgbClr val="C00000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×</a:t>
            </a:r>
            <a:r>
              <a:rPr lang="en-US" altLang="ko-KR" sz="2400" b="1" i="1" kern="0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dirty="0" err="1">
                <a:solidFill>
                  <a:srgbClr val="C00000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br>
              <a:rPr lang="en-US" altLang="ko-KR" sz="2400" b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sz="2400" b="1" i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(0&lt;</a:t>
            </a:r>
            <a:r>
              <a:rPr lang="el-G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&lt;1)</a:t>
            </a:r>
            <a:endParaRPr lang="ko-KR" altLang="en-US" sz="2400" b="1" i="1" dirty="0">
              <a:solidFill>
                <a:srgbClr val="C00000"/>
              </a:solidFill>
              <a:latin typeface="Cambria" panose="02040503050406030204" pitchFamily="18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9573700-15F0-E241-BA6B-2E6066B30FA3}"/>
              </a:ext>
            </a:extLst>
          </p:cNvPr>
          <p:cNvCxnSpPr>
            <a:cxnSpLocks/>
          </p:cNvCxnSpPr>
          <p:nvPr/>
        </p:nvCxnSpPr>
        <p:spPr>
          <a:xfrm flipH="1" flipV="1">
            <a:off x="3258187" y="2996769"/>
            <a:ext cx="70452" cy="787307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03639BDA-9582-964E-A053-CF3CCAE5C22E}"/>
              </a:ext>
            </a:extLst>
          </p:cNvPr>
          <p:cNvCxnSpPr>
            <a:cxnSpLocks/>
          </p:cNvCxnSpPr>
          <p:nvPr/>
        </p:nvCxnSpPr>
        <p:spPr>
          <a:xfrm flipV="1">
            <a:off x="3701939" y="3395239"/>
            <a:ext cx="206844" cy="384990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01B264E-247D-1F4D-A622-61CA76259333}"/>
              </a:ext>
            </a:extLst>
          </p:cNvPr>
          <p:cNvCxnSpPr>
            <a:cxnSpLocks/>
          </p:cNvCxnSpPr>
          <p:nvPr/>
        </p:nvCxnSpPr>
        <p:spPr>
          <a:xfrm>
            <a:off x="4155339" y="4084409"/>
            <a:ext cx="582503" cy="53905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35270CE7-1B21-3B45-B4DA-CE707A7E492B}"/>
              </a:ext>
            </a:extLst>
          </p:cNvPr>
          <p:cNvCxnSpPr>
            <a:cxnSpLocks/>
          </p:cNvCxnSpPr>
          <p:nvPr/>
        </p:nvCxnSpPr>
        <p:spPr>
          <a:xfrm>
            <a:off x="4155339" y="4246782"/>
            <a:ext cx="1014406" cy="300830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6779296D-01B0-7341-9AE5-A3FE41C8AE9F}"/>
              </a:ext>
            </a:extLst>
          </p:cNvPr>
          <p:cNvSpPr txBox="1"/>
          <p:nvPr/>
        </p:nvSpPr>
        <p:spPr>
          <a:xfrm>
            <a:off x="3765861" y="4857207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’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B77630E-36C3-3143-9A2C-AA04EB9A8D6C}"/>
              </a:ext>
            </a:extLst>
          </p:cNvPr>
          <p:cNvSpPr txBox="1"/>
          <p:nvPr/>
        </p:nvSpPr>
        <p:spPr>
          <a:xfrm>
            <a:off x="2686288" y="5207955"/>
            <a:ext cx="3504296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lang="el-GR" sz="2400" b="1" i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altLang="ko-KR" sz="2400" b="1" i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×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90" name="직선 연결선 102">
            <a:extLst>
              <a:ext uri="{FF2B5EF4-FFF2-40B4-BE49-F238E27FC236}">
                <a16:creationId xmlns:a16="http://schemas.microsoft.com/office/drawing/2014/main" id="{B4A17B9C-9169-B448-983B-9CAF318B59E6}"/>
              </a:ext>
            </a:extLst>
          </p:cNvPr>
          <p:cNvCxnSpPr>
            <a:cxnSpLocks/>
          </p:cNvCxnSpPr>
          <p:nvPr/>
        </p:nvCxnSpPr>
        <p:spPr>
          <a:xfrm>
            <a:off x="5933423" y="5052538"/>
            <a:ext cx="792999" cy="0"/>
          </a:xfrm>
          <a:prstGeom prst="line">
            <a:avLst/>
          </a:prstGeom>
          <a:noFill/>
          <a:ln w="12700" cap="flat" cmpd="sng" algn="ctr">
            <a:solidFill>
              <a:srgbClr val="00B0F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91" name="TextBox 90">
            <a:extLst>
              <a:ext uri="{FF2B5EF4-FFF2-40B4-BE49-F238E27FC236}">
                <a16:creationId xmlns:a16="http://schemas.microsoft.com/office/drawing/2014/main" id="{10034406-4D84-2041-BC8E-9221A2C8F833}"/>
              </a:ext>
            </a:extLst>
          </p:cNvPr>
          <p:cNvSpPr txBox="1"/>
          <p:nvPr/>
        </p:nvSpPr>
        <p:spPr>
          <a:xfrm>
            <a:off x="6012160" y="4850576"/>
            <a:ext cx="2630438" cy="738664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Latency</a:t>
            </a:r>
            <a:b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reduction</a:t>
            </a:r>
            <a:endParaRPr lang="ko-KR" altLang="en-US" sz="2400" b="1" i="1" dirty="0">
              <a:solidFill>
                <a:srgbClr val="00B0F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558771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A</a:t>
            </a:r>
            <a:r>
              <a:rPr lang="en-CH" dirty="0"/>
              <a:t>daptive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3563888" y="2790102"/>
            <a:ext cx="429552" cy="404485"/>
            <a:chOff x="4795518" y="3830320"/>
            <a:chExt cx="1309089" cy="275440"/>
          </a:xfrm>
        </p:grpSpPr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3851920" y="3899960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FFC1B3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281677" y="3620036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057948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4852724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3842864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143897" y="3891977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5211462" cy="2544742"/>
            <a:chOff x="1866003" y="2252410"/>
            <a:chExt cx="5376301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03" name="직선 화살표 연결선 101">
              <a:extLst>
                <a:ext uri="{FF2B5EF4-FFF2-40B4-BE49-F238E27FC236}">
                  <a16:creationId xmlns:a16="http://schemas.microsoft.com/office/drawing/2014/main" id="{F1C7D1B7-CE46-814D-9D10-357802A2512B}"/>
                </a:ext>
              </a:extLst>
            </p:cNvPr>
            <p:cNvCxnSpPr>
              <a:cxnSpLocks/>
            </p:cNvCxnSpPr>
            <p:nvPr/>
          </p:nvCxnSpPr>
          <p:spPr>
            <a:xfrm>
              <a:off x="7242304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79" name="직선 화살표 연결선 101">
              <a:extLst>
                <a:ext uri="{FF2B5EF4-FFF2-40B4-BE49-F238E27FC236}">
                  <a16:creationId xmlns:a16="http://schemas.microsoft.com/office/drawing/2014/main" id="{77E71E87-E0F7-6E49-AC7B-2C7780628FC3}"/>
                </a:ext>
              </a:extLst>
            </p:cNvPr>
            <p:cNvCxnSpPr>
              <a:cxnSpLocks/>
            </p:cNvCxnSpPr>
            <p:nvPr/>
          </p:nvCxnSpPr>
          <p:spPr>
            <a:xfrm>
              <a:off x="6424222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4222951" y="3196123"/>
            <a:ext cx="429552" cy="404485"/>
            <a:chOff x="4795518" y="3830320"/>
            <a:chExt cx="1309089" cy="275440"/>
          </a:xfrm>
        </p:grpSpPr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4501933" y="314594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064" y="764703"/>
            <a:ext cx="8783673" cy="5680231"/>
          </a:xfrm>
        </p:spPr>
        <p:txBody>
          <a:bodyPr tIns="108000" bIns="108000"/>
          <a:lstStyle/>
          <a:p>
            <a:r>
              <a:rPr lang="en-US" sz="2400" b="1" dirty="0"/>
              <a:t>Key idea: </a:t>
            </a:r>
            <a:r>
              <a:rPr lang="en-US" sz="2400" dirty="0"/>
              <a:t>Reduce </a:t>
            </a:r>
            <a:r>
              <a:rPr lang="en-US" sz="2400" dirty="0">
                <a:solidFill>
                  <a:srgbClr val="C00000"/>
                </a:solidFill>
              </a:rPr>
              <a:t>read-timing parameters </a:t>
            </a:r>
            <a:r>
              <a:rPr lang="en-US" sz="2400" dirty="0"/>
              <a:t>for </a:t>
            </a:r>
            <a:r>
              <a:rPr lang="en-US" sz="2400" dirty="0">
                <a:solidFill>
                  <a:srgbClr val="C00000"/>
                </a:solidFill>
              </a:rPr>
              <a:t>every retry step</a:t>
            </a:r>
            <a:endParaRPr lang="en-CH" sz="2400" b="1" dirty="0">
              <a:solidFill>
                <a:srgbClr val="C00000"/>
              </a:solidFill>
            </a:endParaRPr>
          </a:p>
        </p:txBody>
      </p:sp>
      <p:cxnSp>
        <p:nvCxnSpPr>
          <p:cNvPr id="76" name="직선 연결선 102">
            <a:extLst>
              <a:ext uri="{FF2B5EF4-FFF2-40B4-BE49-F238E27FC236}">
                <a16:creationId xmlns:a16="http://schemas.microsoft.com/office/drawing/2014/main" id="{B9EDF43C-79BA-754D-AF5A-1E3990C9EDBC}"/>
              </a:ext>
            </a:extLst>
          </p:cNvPr>
          <p:cNvCxnSpPr>
            <a:cxnSpLocks/>
          </p:cNvCxnSpPr>
          <p:nvPr/>
        </p:nvCxnSpPr>
        <p:spPr>
          <a:xfrm>
            <a:off x="2912642" y="5052538"/>
            <a:ext cx="3020781" cy="0"/>
          </a:xfrm>
          <a:prstGeom prst="line">
            <a:avLst/>
          </a:prstGeom>
          <a:noFill/>
          <a:ln w="12700" cap="flat" cmpd="sng" algn="ctr">
            <a:solidFill>
              <a:schemeClr val="accent6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503871" y="4346075"/>
            <a:ext cx="429552" cy="404485"/>
            <a:chOff x="4795518" y="3830320"/>
            <a:chExt cx="1309089" cy="275440"/>
          </a:xfrm>
        </p:grpSpPr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5693897" y="4300789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62" name="직사각형 46">
            <a:extLst>
              <a:ext uri="{FF2B5EF4-FFF2-40B4-BE49-F238E27FC236}">
                <a16:creationId xmlns:a16="http://schemas.microsoft.com/office/drawing/2014/main" id="{D5625524-C19D-C54E-9AA8-8266217E6CE6}"/>
              </a:ext>
            </a:extLst>
          </p:cNvPr>
          <p:cNvSpPr/>
          <p:nvPr/>
        </p:nvSpPr>
        <p:spPr>
          <a:xfrm>
            <a:off x="2899840" y="2790101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63" name="직사각형 46">
            <a:extLst>
              <a:ext uri="{FF2B5EF4-FFF2-40B4-BE49-F238E27FC236}">
                <a16:creationId xmlns:a16="http://schemas.microsoft.com/office/drawing/2014/main" id="{D2E717D5-8E75-A245-BBED-B09CC2DB3311}"/>
              </a:ext>
            </a:extLst>
          </p:cNvPr>
          <p:cNvSpPr/>
          <p:nvPr/>
        </p:nvSpPr>
        <p:spPr>
          <a:xfrm>
            <a:off x="3572355" y="3196115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1" name="직사각형 46">
            <a:extLst>
              <a:ext uri="{FF2B5EF4-FFF2-40B4-BE49-F238E27FC236}">
                <a16:creationId xmlns:a16="http://schemas.microsoft.com/office/drawing/2014/main" id="{1838B667-90ED-DC49-B983-093BFCDBC0DC}"/>
              </a:ext>
            </a:extLst>
          </p:cNvPr>
          <p:cNvSpPr/>
          <p:nvPr/>
        </p:nvSpPr>
        <p:spPr>
          <a:xfrm>
            <a:off x="4843099" y="4347061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A238F79-B2E5-7F49-A52B-D450038E9BD1}"/>
              </a:ext>
            </a:extLst>
          </p:cNvPr>
          <p:cNvSpPr txBox="1"/>
          <p:nvPr/>
        </p:nvSpPr>
        <p:spPr>
          <a:xfrm>
            <a:off x="3003743" y="3770456"/>
            <a:ext cx="1118742" cy="73866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l-G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altLang="ko-KR" sz="2400" b="1" i="1" kern="0" dirty="0">
                <a:solidFill>
                  <a:srgbClr val="C00000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×</a:t>
            </a:r>
            <a:r>
              <a:rPr lang="en-US" altLang="ko-KR" sz="2400" b="1" i="1" kern="0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dirty="0" err="1">
                <a:solidFill>
                  <a:srgbClr val="C00000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br>
              <a:rPr lang="en-US" altLang="ko-KR" sz="2400" b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sz="2400" b="1" i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(0&lt;</a:t>
            </a:r>
            <a:r>
              <a:rPr lang="el-G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&lt;1)</a:t>
            </a:r>
            <a:endParaRPr lang="ko-KR" altLang="en-US" sz="2400" b="1" i="1" dirty="0">
              <a:solidFill>
                <a:srgbClr val="C00000"/>
              </a:solidFill>
              <a:latin typeface="Cambria" panose="02040503050406030204" pitchFamily="18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9573700-15F0-E241-BA6B-2E6066B30FA3}"/>
              </a:ext>
            </a:extLst>
          </p:cNvPr>
          <p:cNvCxnSpPr>
            <a:cxnSpLocks/>
          </p:cNvCxnSpPr>
          <p:nvPr/>
        </p:nvCxnSpPr>
        <p:spPr>
          <a:xfrm flipH="1" flipV="1">
            <a:off x="3258187" y="2996769"/>
            <a:ext cx="70452" cy="787307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03639BDA-9582-964E-A053-CF3CCAE5C22E}"/>
              </a:ext>
            </a:extLst>
          </p:cNvPr>
          <p:cNvCxnSpPr>
            <a:cxnSpLocks/>
          </p:cNvCxnSpPr>
          <p:nvPr/>
        </p:nvCxnSpPr>
        <p:spPr>
          <a:xfrm flipV="1">
            <a:off x="3701939" y="3395239"/>
            <a:ext cx="206844" cy="384990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01B264E-247D-1F4D-A622-61CA76259333}"/>
              </a:ext>
            </a:extLst>
          </p:cNvPr>
          <p:cNvCxnSpPr>
            <a:cxnSpLocks/>
          </p:cNvCxnSpPr>
          <p:nvPr/>
        </p:nvCxnSpPr>
        <p:spPr>
          <a:xfrm>
            <a:off x="4155339" y="4084409"/>
            <a:ext cx="582503" cy="53905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35270CE7-1B21-3B45-B4DA-CE707A7E492B}"/>
              </a:ext>
            </a:extLst>
          </p:cNvPr>
          <p:cNvCxnSpPr>
            <a:cxnSpLocks/>
          </p:cNvCxnSpPr>
          <p:nvPr/>
        </p:nvCxnSpPr>
        <p:spPr>
          <a:xfrm>
            <a:off x="4155339" y="4246782"/>
            <a:ext cx="1014406" cy="300830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6779296D-01B0-7341-9AE5-A3FE41C8AE9F}"/>
              </a:ext>
            </a:extLst>
          </p:cNvPr>
          <p:cNvSpPr txBox="1"/>
          <p:nvPr/>
        </p:nvSpPr>
        <p:spPr>
          <a:xfrm>
            <a:off x="3765861" y="4857207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’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B77630E-36C3-3143-9A2C-AA04EB9A8D6C}"/>
              </a:ext>
            </a:extLst>
          </p:cNvPr>
          <p:cNvSpPr txBox="1"/>
          <p:nvPr/>
        </p:nvSpPr>
        <p:spPr>
          <a:xfrm>
            <a:off x="2686288" y="5207955"/>
            <a:ext cx="3504296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lang="el-GR" sz="2400" b="1" i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altLang="ko-KR" sz="2400" b="1" i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×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90" name="직선 연결선 102">
            <a:extLst>
              <a:ext uri="{FF2B5EF4-FFF2-40B4-BE49-F238E27FC236}">
                <a16:creationId xmlns:a16="http://schemas.microsoft.com/office/drawing/2014/main" id="{B4A17B9C-9169-B448-983B-9CAF318B59E6}"/>
              </a:ext>
            </a:extLst>
          </p:cNvPr>
          <p:cNvCxnSpPr>
            <a:cxnSpLocks/>
          </p:cNvCxnSpPr>
          <p:nvPr/>
        </p:nvCxnSpPr>
        <p:spPr>
          <a:xfrm>
            <a:off x="5933423" y="5052538"/>
            <a:ext cx="792999" cy="0"/>
          </a:xfrm>
          <a:prstGeom prst="line">
            <a:avLst/>
          </a:prstGeom>
          <a:noFill/>
          <a:ln w="12700" cap="flat" cmpd="sng" algn="ctr">
            <a:solidFill>
              <a:srgbClr val="00B0F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7E35397B-F371-FB47-93F6-5CF39C2B4FBD}"/>
              </a:ext>
            </a:extLst>
          </p:cNvPr>
          <p:cNvSpPr txBox="1"/>
          <p:nvPr/>
        </p:nvSpPr>
        <p:spPr>
          <a:xfrm>
            <a:off x="3637223" y="2335700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l-G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C9F2954C-1648-6F4F-B808-6267E0951F88}"/>
              </a:ext>
            </a:extLst>
          </p:cNvPr>
          <p:cNvSpPr txBox="1"/>
          <p:nvPr/>
        </p:nvSpPr>
        <p:spPr>
          <a:xfrm>
            <a:off x="4738380" y="2717610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l-G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E48EE4A4-383C-B74C-92CD-89E7AF7D026C}"/>
              </a:ext>
            </a:extLst>
          </p:cNvPr>
          <p:cNvSpPr txBox="1"/>
          <p:nvPr/>
        </p:nvSpPr>
        <p:spPr>
          <a:xfrm>
            <a:off x="5436689" y="314053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l-G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74713712-C5BD-3548-B559-3E7974008E8F}"/>
              </a:ext>
            </a:extLst>
          </p:cNvPr>
          <p:cNvSpPr txBox="1"/>
          <p:nvPr/>
        </p:nvSpPr>
        <p:spPr>
          <a:xfrm>
            <a:off x="5960404" y="387864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l-G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769EF7BC-11D6-264F-A740-0A24D8ADE186}"/>
              </a:ext>
            </a:extLst>
          </p:cNvPr>
          <p:cNvSpPr txBox="1"/>
          <p:nvPr/>
        </p:nvSpPr>
        <p:spPr>
          <a:xfrm>
            <a:off x="6476208" y="4287455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l-G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85E3143-7B9E-2440-97DD-1146951B0AA8}"/>
              </a:ext>
            </a:extLst>
          </p:cNvPr>
          <p:cNvSpPr txBox="1"/>
          <p:nvPr/>
        </p:nvSpPr>
        <p:spPr>
          <a:xfrm>
            <a:off x="4749874" y="2385726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i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(additional errors)</a:t>
            </a:r>
            <a:endParaRPr lang="ko-KR" altLang="en-US" sz="2400" b="1" i="1" dirty="0">
              <a:solidFill>
                <a:srgbClr val="C0000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EA3F2159-7619-0D43-BC46-390C509E2368}"/>
              </a:ext>
            </a:extLst>
          </p:cNvPr>
          <p:cNvSpPr txBox="1"/>
          <p:nvPr/>
        </p:nvSpPr>
        <p:spPr>
          <a:xfrm>
            <a:off x="6012160" y="4850576"/>
            <a:ext cx="2630438" cy="738664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Latency</a:t>
            </a:r>
            <a:b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reduction</a:t>
            </a:r>
            <a:endParaRPr lang="ko-KR" altLang="en-US" sz="2400" b="1" i="1" dirty="0">
              <a:solidFill>
                <a:srgbClr val="00B0F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15F192DB-6DC4-6C49-9372-2BAD6608BA5F}"/>
              </a:ext>
            </a:extLst>
          </p:cNvPr>
          <p:cNvSpPr/>
          <p:nvPr/>
        </p:nvSpPr>
        <p:spPr>
          <a:xfrm>
            <a:off x="-3093" y="5230293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Needs to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ensure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that</a:t>
            </a:r>
            <a:br>
              <a:rPr lang="en-US" sz="32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# of additional errors &lt; ECC margin </a:t>
            </a:r>
            <a:endParaRPr lang="en-CH" sz="3200" dirty="0">
              <a:solidFill>
                <a:srgbClr val="C00000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8646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E7EF8-FE21-AC41-8477-1B38177E7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7839C-6305-144D-8EA1-04C99F0CC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134" y="764703"/>
            <a:ext cx="8739732" cy="5680231"/>
          </a:xfrm>
        </p:spPr>
        <p:txBody>
          <a:bodyPr/>
          <a:lstStyle/>
          <a:p>
            <a:r>
              <a:rPr lang="en-CH" b="1" u="sng" dirty="0">
                <a:solidFill>
                  <a:srgbClr val="C00000"/>
                </a:solidFill>
              </a:rPr>
              <a:t>Problem:</a:t>
            </a:r>
            <a:r>
              <a:rPr lang="en-CH" dirty="0"/>
              <a:t> </a:t>
            </a:r>
            <a:r>
              <a:rPr lang="en-CH" dirty="0">
                <a:solidFill>
                  <a:srgbClr val="C00000"/>
                </a:solidFill>
              </a:rPr>
              <a:t>Long read latency </a:t>
            </a:r>
            <a:r>
              <a:rPr lang="en-CH" dirty="0"/>
              <a:t>in modern SSDs due to </a:t>
            </a:r>
            <a:r>
              <a:rPr lang="en-CH" dirty="0">
                <a:solidFill>
                  <a:srgbClr val="C00000"/>
                </a:solidFill>
              </a:rPr>
              <a:t>read-retry</a:t>
            </a:r>
          </a:p>
          <a:p>
            <a:pPr lvl="1"/>
            <a:r>
              <a:rPr lang="en-CH" dirty="0">
                <a:solidFill>
                  <a:srgbClr val="C00000"/>
                </a:solidFill>
              </a:rPr>
              <a:t>Multiple retry steps </a:t>
            </a:r>
            <a:r>
              <a:rPr lang="en-CH" dirty="0"/>
              <a:t>required to read an erroneous page</a:t>
            </a:r>
          </a:p>
          <a:p>
            <a:pPr lvl="1"/>
            <a:r>
              <a:rPr lang="en-CH" dirty="0"/>
              <a:t>Read-retry</a:t>
            </a:r>
            <a:r>
              <a:rPr lang="en-CH" dirty="0">
                <a:solidFill>
                  <a:srgbClr val="C00000"/>
                </a:solidFill>
              </a:rPr>
              <a:t> frequently occurs </a:t>
            </a:r>
            <a:r>
              <a:rPr lang="en-CH" dirty="0"/>
              <a:t>in modern NAND flash memory</a:t>
            </a:r>
          </a:p>
          <a:p>
            <a:pPr lvl="1"/>
            <a:endParaRPr lang="en-CH" dirty="0"/>
          </a:p>
          <a:p>
            <a:r>
              <a:rPr lang="en-CH" b="1" u="sng" dirty="0">
                <a:solidFill>
                  <a:srgbClr val="0070C0"/>
                </a:solidFill>
              </a:rPr>
              <a:t>Goal:</a:t>
            </a:r>
            <a:r>
              <a:rPr lang="en-CH" dirty="0"/>
              <a:t> Reduce the </a:t>
            </a:r>
            <a:r>
              <a:rPr lang="en-CH" dirty="0">
                <a:solidFill>
                  <a:srgbClr val="0070C0"/>
                </a:solidFill>
              </a:rPr>
              <a:t>latency</a:t>
            </a:r>
            <a:r>
              <a:rPr lang="en-CH" dirty="0"/>
              <a:t> of each read-retry operation</a:t>
            </a:r>
          </a:p>
          <a:p>
            <a:endParaRPr lang="en-CH" dirty="0"/>
          </a:p>
          <a:p>
            <a:r>
              <a:rPr lang="en-CH" b="1" u="sng" dirty="0">
                <a:solidFill>
                  <a:schemeClr val="accent6"/>
                </a:solidFill>
              </a:rPr>
              <a:t>Key Ideas:</a:t>
            </a:r>
            <a:endParaRPr lang="en-CH" dirty="0">
              <a:solidFill>
                <a:schemeClr val="accent6"/>
              </a:solidFill>
            </a:endParaRPr>
          </a:p>
          <a:p>
            <a:pPr lvl="1"/>
            <a:r>
              <a:rPr lang="en-CH" b="1" dirty="0"/>
              <a:t>Pipelined Read-Retry (PR</a:t>
            </a:r>
            <a:r>
              <a:rPr lang="en-CH" b="1" baseline="30000" dirty="0"/>
              <a:t>2</a:t>
            </a:r>
            <a:r>
              <a:rPr lang="en-CH" b="1" dirty="0"/>
              <a:t>): </a:t>
            </a:r>
            <a:r>
              <a:rPr lang="en-CH" dirty="0">
                <a:solidFill>
                  <a:schemeClr val="accent6"/>
                </a:solidFill>
              </a:rPr>
              <a:t>Concurrently</a:t>
            </a:r>
            <a:r>
              <a:rPr lang="en-CH" dirty="0"/>
              <a:t> perform consecutive retry steps using the </a:t>
            </a:r>
            <a:r>
              <a:rPr lang="en-CH" dirty="0">
                <a:solidFill>
                  <a:schemeClr val="accent6"/>
                </a:solidFill>
              </a:rPr>
              <a:t>CACHE READ command</a:t>
            </a:r>
          </a:p>
          <a:p>
            <a:pPr lvl="1"/>
            <a:r>
              <a:rPr lang="en-CH" b="1" dirty="0"/>
              <a:t>Adaptive Read-Retry (AR</a:t>
            </a:r>
            <a:r>
              <a:rPr lang="en-CH" b="1" baseline="30000" dirty="0"/>
              <a:t>2</a:t>
            </a:r>
            <a:r>
              <a:rPr lang="en-CH" b="1" dirty="0"/>
              <a:t>): </a:t>
            </a:r>
            <a:r>
              <a:rPr lang="en-CH" dirty="0"/>
              <a:t>Reduce </a:t>
            </a:r>
            <a:r>
              <a:rPr lang="en-CH" dirty="0">
                <a:solidFill>
                  <a:schemeClr val="accent6"/>
                </a:solidFill>
              </a:rPr>
              <a:t>read-timing parameters </a:t>
            </a:r>
            <a:r>
              <a:rPr lang="en-CH" dirty="0"/>
              <a:t>for every retry step</a:t>
            </a:r>
            <a:r>
              <a:rPr lang="en-CH" dirty="0">
                <a:solidFill>
                  <a:schemeClr val="accent6"/>
                </a:solidFill>
              </a:rPr>
              <a:t> </a:t>
            </a:r>
            <a:r>
              <a:rPr lang="en-CH" dirty="0"/>
              <a:t>by exploiting the </a:t>
            </a:r>
            <a:r>
              <a:rPr lang="en-CH" dirty="0">
                <a:solidFill>
                  <a:schemeClr val="accent6"/>
                </a:solidFill>
              </a:rPr>
              <a:t>reliability margin</a:t>
            </a:r>
            <a:r>
              <a:rPr lang="en-CH" dirty="0"/>
              <a:t> provided by </a:t>
            </a:r>
            <a:r>
              <a:rPr lang="en-CH" dirty="0">
                <a:solidFill>
                  <a:schemeClr val="accent6"/>
                </a:solidFill>
              </a:rPr>
              <a:t>strong ECC</a:t>
            </a:r>
          </a:p>
          <a:p>
            <a:pPr lvl="1"/>
            <a:endParaRPr lang="en-CH" dirty="0"/>
          </a:p>
          <a:p>
            <a:r>
              <a:rPr lang="en-CH" b="1" u="sng" dirty="0">
                <a:solidFill>
                  <a:srgbClr val="7030A0"/>
                </a:solidFill>
              </a:rPr>
              <a:t>Evaluation Results:</a:t>
            </a:r>
            <a:r>
              <a:rPr lang="en-CH" b="1" dirty="0">
                <a:solidFill>
                  <a:srgbClr val="7030A0"/>
                </a:solidFill>
              </a:rPr>
              <a:t> </a:t>
            </a:r>
            <a:r>
              <a:rPr lang="en-CH" dirty="0"/>
              <a:t>Our proposal improves SSD response time by</a:t>
            </a:r>
          </a:p>
          <a:p>
            <a:pPr lvl="1"/>
            <a:r>
              <a:rPr lang="en-CH" dirty="0"/>
              <a:t>Up to </a:t>
            </a:r>
            <a:r>
              <a:rPr lang="en-CH" dirty="0">
                <a:solidFill>
                  <a:srgbClr val="7030A0"/>
                </a:solidFill>
              </a:rPr>
              <a:t>51%</a:t>
            </a:r>
            <a:r>
              <a:rPr lang="en-CH" dirty="0"/>
              <a:t> (</a:t>
            </a:r>
            <a:r>
              <a:rPr lang="en-CH" dirty="0">
                <a:solidFill>
                  <a:srgbClr val="7030A0"/>
                </a:solidFill>
              </a:rPr>
              <a:t>35%</a:t>
            </a:r>
            <a:r>
              <a:rPr lang="en-CH" dirty="0"/>
              <a:t> on average) compared to a high-end SSD</a:t>
            </a:r>
          </a:p>
          <a:p>
            <a:pPr lvl="1"/>
            <a:r>
              <a:rPr lang="en-CH" dirty="0"/>
              <a:t>Up to </a:t>
            </a:r>
            <a:r>
              <a:rPr lang="en-CH" dirty="0">
                <a:solidFill>
                  <a:srgbClr val="7030A0"/>
                </a:solidFill>
              </a:rPr>
              <a:t>32%</a:t>
            </a:r>
            <a:r>
              <a:rPr lang="en-CH" dirty="0"/>
              <a:t> (</a:t>
            </a:r>
            <a:r>
              <a:rPr lang="en-CH" dirty="0">
                <a:solidFill>
                  <a:srgbClr val="7030A0"/>
                </a:solidFill>
              </a:rPr>
              <a:t>17%</a:t>
            </a:r>
            <a:r>
              <a:rPr lang="en-CH" dirty="0"/>
              <a:t> on average) compared to a state-of-the-art baseline</a:t>
            </a:r>
          </a:p>
          <a:p>
            <a:pPr lvl="1"/>
            <a:endParaRPr lang="en-CH" dirty="0"/>
          </a:p>
          <a:p>
            <a:pPr lvl="1"/>
            <a:endParaRPr lang="en-C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739E57-6196-DA44-8610-C1D8142D97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32939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Validation with Real 3D NAND Flash Chips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A261A-9E2A-0E4E-9C8A-B7EBF0961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08000" bIns="108000"/>
          <a:lstStyle/>
          <a:p>
            <a:r>
              <a:rPr lang="en-US" sz="2400" dirty="0">
                <a:solidFill>
                  <a:srgbClr val="C00000"/>
                </a:solidFill>
              </a:rPr>
              <a:t>160 real</a:t>
            </a:r>
            <a:r>
              <a:rPr lang="en-US" sz="2400" dirty="0"/>
              <a:t> 48-layer Triple-Level Cell (TLC) NAND flash chips</a:t>
            </a:r>
          </a:p>
          <a:p>
            <a:endParaRPr lang="en-US" sz="2400" dirty="0"/>
          </a:p>
          <a:p>
            <a:r>
              <a:rPr lang="en-US" sz="2400" b="1" dirty="0"/>
              <a:t>Observation 1:</a:t>
            </a:r>
            <a:r>
              <a:rPr lang="en-US" sz="2400" dirty="0"/>
              <a:t> A </a:t>
            </a:r>
            <a:r>
              <a:rPr lang="en-US" sz="2400" dirty="0">
                <a:solidFill>
                  <a:srgbClr val="C00000"/>
                </a:solidFill>
              </a:rPr>
              <a:t>large ECC margin </a:t>
            </a:r>
            <a:r>
              <a:rPr lang="en-US" sz="2400" dirty="0"/>
              <a:t>in the final retry step even under </a:t>
            </a:r>
            <a:r>
              <a:rPr lang="en-US" sz="2400" dirty="0">
                <a:solidFill>
                  <a:srgbClr val="C00000"/>
                </a:solidFill>
              </a:rPr>
              <a:t>worst-case operating conditions</a:t>
            </a:r>
          </a:p>
          <a:p>
            <a:pPr lvl="1"/>
            <a:r>
              <a:rPr lang="en-US" sz="2200" dirty="0"/>
              <a:t>Max. 40 errors per KiB under 1-year retention @ 2K P/E cycles</a:t>
            </a:r>
          </a:p>
          <a:p>
            <a:endParaRPr lang="en-US" sz="2400" dirty="0"/>
          </a:p>
          <a:p>
            <a:r>
              <a:rPr lang="en-US" sz="2400" b="1" dirty="0"/>
              <a:t>Observation 2:</a:t>
            </a:r>
            <a:r>
              <a:rPr lang="en-US" sz="2400" dirty="0"/>
              <a:t> A </a:t>
            </a:r>
            <a:r>
              <a:rPr lang="en-US" sz="2400" dirty="0">
                <a:solidFill>
                  <a:srgbClr val="C00000"/>
                </a:solidFill>
              </a:rPr>
              <a:t>large reliability margin </a:t>
            </a:r>
            <a:r>
              <a:rPr lang="en-US" sz="2400" dirty="0"/>
              <a:t>incorporated in </a:t>
            </a:r>
            <a:r>
              <a:rPr lang="en-US" sz="2400" dirty="0">
                <a:solidFill>
                  <a:srgbClr val="C00000"/>
                </a:solidFill>
              </a:rPr>
              <a:t>read-timing parameters</a:t>
            </a:r>
          </a:p>
          <a:p>
            <a:pPr lvl="1"/>
            <a:r>
              <a:rPr lang="en-US" sz="2200" dirty="0"/>
              <a:t>25%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en-US" sz="2200" dirty="0"/>
              <a:t> reduction </a:t>
            </a:r>
            <a:r>
              <a:rPr lang="en-US" sz="2200" dirty="0">
                <a:sym typeface="Wingdings" pitchFamily="2" charset="2"/>
              </a:rPr>
              <a:t> Max. 23 additional errors</a:t>
            </a:r>
          </a:p>
          <a:p>
            <a:pPr marL="0" indent="0">
              <a:buNone/>
            </a:pPr>
            <a:r>
              <a:rPr lang="en-US" sz="2400" dirty="0"/>
              <a:t>  </a:t>
            </a:r>
          </a:p>
          <a:p>
            <a:endParaRPr lang="en-CH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20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E8F13A-2F5B-7541-AB48-3A3A828FF291}"/>
              </a:ext>
            </a:extLst>
          </p:cNvPr>
          <p:cNvSpPr/>
          <p:nvPr/>
        </p:nvSpPr>
        <p:spPr>
          <a:xfrm>
            <a:off x="0" y="4858860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AR</a:t>
            </a:r>
            <a:r>
              <a:rPr lang="en-US" sz="3200" baseline="30000" dirty="0">
                <a:solidFill>
                  <a:schemeClr val="tx1"/>
                </a:solidFill>
                <a:latin typeface="Helvetica" pitchFamily="2" charset="0"/>
              </a:rPr>
              <a:t>2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can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easily work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in state-of-the-art </a:t>
            </a:r>
            <a:br>
              <a:rPr lang="en-US" sz="32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NAND flash chips w/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at least 25% </a:t>
            </a:r>
            <a:r>
              <a:rPr lang="en-US" sz="3200" dirty="0" err="1">
                <a:solidFill>
                  <a:srgbClr val="C00000"/>
                </a:solidFill>
                <a:latin typeface="Courier" pitchFamily="2" charset="0"/>
              </a:rPr>
              <a:t>tR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 reduction</a:t>
            </a:r>
            <a:endParaRPr lang="en-CH" sz="3200" dirty="0">
              <a:solidFill>
                <a:srgbClr val="C00000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3738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DD1AC-8398-8B47-99A7-FD2626BF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Talk Outline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28B04-7DFB-BE49-AB96-B9D22F0C75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21</a:t>
            </a:fld>
            <a:endParaRPr lang="en-US" alt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6133C13-8614-C846-A2F9-1289BAC954E0}"/>
              </a:ext>
            </a:extLst>
          </p:cNvPr>
          <p:cNvSpPr txBox="1">
            <a:spLocks/>
          </p:cNvSpPr>
          <p:nvPr/>
        </p:nvSpPr>
        <p:spPr bwMode="auto">
          <a:xfrm>
            <a:off x="233362" y="760206"/>
            <a:ext cx="8610600" cy="568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Helvetica" pitchFamily="2" charset="0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Helvetica" pitchFamily="2" charset="0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Helvetica" pitchFamily="2" charset="0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" pitchFamily="2" charset="0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Read-Retry in Modern NAND Flash-Based SSDs</a:t>
            </a:r>
          </a:p>
          <a:p>
            <a:pPr marL="344487" lvl="1" indent="0">
              <a:buFont typeface="Wingdings" pitchFamily="2" charset="2"/>
              <a:buNone/>
            </a:pPr>
            <a:endParaRPr lang="en-CH" sz="2800" kern="0" dirty="0"/>
          </a:p>
          <a:p>
            <a:pPr marL="344487" lvl="1" indent="0">
              <a:buFont typeface="Wingdings" pitchFamily="2" charset="2"/>
              <a:buNone/>
            </a:pPr>
            <a:endParaRPr lang="en-CH" sz="1500" kern="0" dirty="0"/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PR</a:t>
            </a:r>
            <a:r>
              <a:rPr lang="en-CH" sz="2800" kern="0" baseline="300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: Pipelined Read-Retry</a:t>
            </a:r>
          </a:p>
          <a:p>
            <a:endParaRPr lang="en-CH" sz="2800" kern="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CH" sz="1500" kern="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AR</a:t>
            </a:r>
            <a:r>
              <a:rPr lang="en-CH" sz="2800" kern="0" baseline="300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: Adaptive Read-Retry</a:t>
            </a:r>
          </a:p>
          <a:p>
            <a:endParaRPr lang="en-CH" sz="2800" kern="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CH" sz="1500" kern="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CH" sz="2800" kern="0" dirty="0"/>
              <a:t>Evaluation Results</a:t>
            </a:r>
          </a:p>
        </p:txBody>
      </p:sp>
    </p:spTree>
    <p:extLst>
      <p:ext uri="{BB962C8B-B14F-4D97-AF65-F5344CB8AC3E}">
        <p14:creationId xmlns:p14="http://schemas.microsoft.com/office/powerpoint/2010/main" val="1462838262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Evaluation 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22</a:t>
            </a:fld>
            <a:endParaRPr lang="en-US" alt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0A55313-0FC1-114D-A958-D3DDA15B1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 anchor="t"/>
          <a:lstStyle/>
          <a:p>
            <a:pPr marL="342900" lvl="1" indent="-342900"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400" dirty="0">
                <a:sym typeface="Wingdings" pitchFamily="2" charset="2"/>
              </a:rPr>
              <a:t>Simulation using </a:t>
            </a:r>
            <a:r>
              <a:rPr lang="en-US" sz="2400" dirty="0" err="1">
                <a:solidFill>
                  <a:srgbClr val="0039AA"/>
                </a:solidFill>
                <a:sym typeface="Wingdings" pitchFamily="2" charset="2"/>
              </a:rPr>
              <a:t>MQSim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[</a:t>
            </a:r>
            <a:r>
              <a:rPr lang="en-US" dirty="0" err="1">
                <a:sym typeface="Wingdings" pitchFamily="2" charset="2"/>
              </a:rPr>
              <a:t>Tavakkol</a:t>
            </a:r>
            <a:r>
              <a:rPr lang="en-US" dirty="0">
                <a:sym typeface="Wingdings" pitchFamily="2" charset="2"/>
              </a:rPr>
              <a:t>, FAST18] </a:t>
            </a:r>
            <a:r>
              <a:rPr lang="en-US" sz="2400" dirty="0">
                <a:sym typeface="Wingdings" pitchFamily="2" charset="2"/>
              </a:rPr>
              <a:t>and 12 real workloads</a:t>
            </a:r>
          </a:p>
          <a:p>
            <a:pPr marL="342900" lvl="1" indent="-342900"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lang="en-US" sz="2400" dirty="0">
              <a:sym typeface="Wingdings" pitchFamily="2" charset="2"/>
            </a:endParaRPr>
          </a:p>
          <a:p>
            <a:pPr marL="342900" lvl="1" indent="-342900"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400" dirty="0">
                <a:sym typeface="Wingdings" pitchFamily="2" charset="2"/>
              </a:rPr>
              <a:t>Our proposal improves </a:t>
            </a:r>
            <a:r>
              <a:rPr lang="en-US" sz="2400" dirty="0">
                <a:solidFill>
                  <a:schemeClr val="accent6"/>
                </a:solidFill>
                <a:sym typeface="Wingdings" pitchFamily="2" charset="2"/>
              </a:rPr>
              <a:t>SSD response time </a:t>
            </a:r>
            <a:r>
              <a:rPr lang="en-US" sz="2400" dirty="0">
                <a:sym typeface="Wingdings" pitchFamily="2" charset="2"/>
              </a:rPr>
              <a:t>by</a:t>
            </a:r>
          </a:p>
          <a:p>
            <a:pPr marL="695325" lvl="2" indent="-342900"/>
            <a:r>
              <a:rPr lang="en-US" sz="2400" dirty="0">
                <a:sym typeface="Wingdings" pitchFamily="2" charset="2"/>
              </a:rPr>
              <a:t>Up to </a:t>
            </a:r>
            <a:r>
              <a:rPr lang="en-US" sz="2400" dirty="0">
                <a:solidFill>
                  <a:schemeClr val="accent6"/>
                </a:solidFill>
                <a:sym typeface="Wingdings" pitchFamily="2" charset="2"/>
              </a:rPr>
              <a:t>51%</a:t>
            </a:r>
            <a:r>
              <a:rPr lang="en-US" sz="2400" dirty="0">
                <a:sym typeface="Wingdings" pitchFamily="2" charset="2"/>
              </a:rPr>
              <a:t> (</a:t>
            </a:r>
            <a:r>
              <a:rPr lang="en-US" sz="2400" dirty="0">
                <a:solidFill>
                  <a:schemeClr val="accent6"/>
                </a:solidFill>
                <a:sym typeface="Wingdings" pitchFamily="2" charset="2"/>
              </a:rPr>
              <a:t>35%</a:t>
            </a:r>
            <a:r>
              <a:rPr lang="en-US" sz="2400" dirty="0">
                <a:sym typeface="Wingdings" pitchFamily="2" charset="2"/>
              </a:rPr>
              <a:t> on average) compared to a high-end SSD w/o read-retry mitigation</a:t>
            </a:r>
          </a:p>
          <a:p>
            <a:pPr marL="342900" lvl="1" indent="-342900"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lang="en-US" sz="2400" dirty="0">
              <a:sym typeface="Wingdings" pitchFamily="2" charset="2"/>
            </a:endParaRPr>
          </a:p>
          <a:p>
            <a:pPr marL="695325" lvl="2" indent="-342900"/>
            <a:r>
              <a:rPr lang="en-US" sz="2400" dirty="0">
                <a:sym typeface="Wingdings" pitchFamily="2" charset="2"/>
              </a:rPr>
              <a:t>Up to </a:t>
            </a:r>
            <a:r>
              <a:rPr lang="en-US" sz="2400" dirty="0">
                <a:solidFill>
                  <a:schemeClr val="accent6"/>
                </a:solidFill>
                <a:sym typeface="Wingdings" pitchFamily="2" charset="2"/>
              </a:rPr>
              <a:t>32%</a:t>
            </a:r>
            <a:r>
              <a:rPr lang="en-US" sz="2400" dirty="0">
                <a:sym typeface="Wingdings" pitchFamily="2" charset="2"/>
              </a:rPr>
              <a:t> (</a:t>
            </a:r>
            <a:r>
              <a:rPr lang="en-US" sz="2400" dirty="0">
                <a:solidFill>
                  <a:schemeClr val="accent6"/>
                </a:solidFill>
                <a:sym typeface="Wingdings" pitchFamily="2" charset="2"/>
              </a:rPr>
              <a:t>17%</a:t>
            </a:r>
            <a:r>
              <a:rPr lang="en-US" sz="2400" dirty="0">
                <a:sym typeface="Wingdings" pitchFamily="2" charset="2"/>
              </a:rPr>
              <a:t> on average) compared to a </a:t>
            </a:r>
            <a:r>
              <a:rPr lang="en-US" sz="2400" dirty="0">
                <a:solidFill>
                  <a:schemeClr val="accent6"/>
                </a:solidFill>
                <a:sym typeface="Wingdings" pitchFamily="2" charset="2"/>
              </a:rPr>
              <a:t>state-of-the-art read-retry mitigation technique</a:t>
            </a:r>
          </a:p>
          <a:p>
            <a:pPr marL="352425" lvl="2" indent="0">
              <a:buNone/>
            </a:pPr>
            <a:endParaRPr lang="en-US" sz="2400" dirty="0">
              <a:sym typeface="Wingdings" pitchFamily="2" charset="2"/>
            </a:endParaRPr>
          </a:p>
          <a:p>
            <a:pPr marL="342900" lvl="1" indent="-342900"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400" dirty="0">
                <a:sym typeface="Wingdings" pitchFamily="2" charset="2"/>
              </a:rPr>
              <a:t> Many more detailed studies in the paper</a:t>
            </a:r>
            <a:endParaRPr lang="en-US" sz="2400" dirty="0">
              <a:solidFill>
                <a:schemeClr val="accent6"/>
              </a:solidFill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511228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50" y="3429000"/>
            <a:ext cx="9120101" cy="3240360"/>
          </a:xfrm>
        </p:spPr>
        <p:txBody>
          <a:bodyPr lIns="0" rIns="0">
            <a:noAutofit/>
          </a:bodyPr>
          <a:lstStyle/>
          <a:p>
            <a:endParaRPr lang="en-US" sz="1800" b="1" dirty="0">
              <a:latin typeface="Helvetica" pitchFamily="2" charset="0"/>
              <a:ea typeface="APPLE LIGOTHIC MEDIUM" pitchFamily="2" charset="-120"/>
            </a:endParaRPr>
          </a:p>
          <a:p>
            <a:r>
              <a:rPr lang="en-US" b="1" dirty="0" err="1">
                <a:latin typeface="Helvetica" pitchFamily="2" charset="0"/>
                <a:ea typeface="APPLE LIGOTHIC MEDIUM" pitchFamily="2" charset="-120"/>
              </a:rPr>
              <a:t>Jisung</a:t>
            </a:r>
            <a:r>
              <a:rPr lang="en-US" b="1" dirty="0">
                <a:latin typeface="Helvetica" pitchFamily="2" charset="0"/>
                <a:ea typeface="APPLE LIGOTHIC MEDIUM" pitchFamily="2" charset="-120"/>
              </a:rPr>
              <a:t> Park</a:t>
            </a:r>
            <a:r>
              <a:rPr lang="en-US" b="1" baseline="30000" dirty="0">
                <a:latin typeface="Helvetica" pitchFamily="2" charset="0"/>
                <a:ea typeface="APPLE LIGOTHIC MEDIUM" pitchFamily="2" charset="-120"/>
              </a:rPr>
              <a:t>1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</a:t>
            </a:r>
            <a:r>
              <a:rPr lang="en-US" dirty="0" err="1">
                <a:latin typeface="Helvetica" pitchFamily="2" charset="0"/>
                <a:ea typeface="Apple LiGothic Medium" pitchFamily="2" charset="-120"/>
              </a:rPr>
              <a:t>Myungsuk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 Kim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2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</a:t>
            </a:r>
            <a:r>
              <a:rPr lang="en-US" dirty="0" err="1">
                <a:latin typeface="Helvetica" pitchFamily="2" charset="0"/>
                <a:ea typeface="Apple LiGothic Medium" pitchFamily="2" charset="-120"/>
              </a:rPr>
              <a:t>Myoungjun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 Chun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2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</a:t>
            </a:r>
            <a:br>
              <a:rPr lang="en-US" dirty="0">
                <a:latin typeface="Helvetica" pitchFamily="2" charset="0"/>
                <a:ea typeface="Apple LiGothic Medium" pitchFamily="2" charset="-120"/>
              </a:rPr>
            </a:br>
            <a:r>
              <a:rPr lang="en-US" dirty="0">
                <a:latin typeface="Helvetica" pitchFamily="2" charset="0"/>
                <a:ea typeface="Apple LiGothic Medium" pitchFamily="2" charset="-120"/>
              </a:rPr>
              <a:t>Lois Orosa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1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</a:t>
            </a:r>
            <a:r>
              <a:rPr lang="en-US" dirty="0" err="1">
                <a:latin typeface="Helvetica" pitchFamily="2" charset="0"/>
                <a:ea typeface="Apple LiGothic Medium" pitchFamily="2" charset="-120"/>
              </a:rPr>
              <a:t>Jihong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 Kim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2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and </a:t>
            </a:r>
            <a:r>
              <a:rPr lang="en-US" dirty="0" err="1">
                <a:latin typeface="Helvetica" pitchFamily="2" charset="0"/>
                <a:ea typeface="Apple LiGothic Medium" pitchFamily="2" charset="-120"/>
              </a:rPr>
              <a:t>Onur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 Mutlu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1</a:t>
            </a:r>
          </a:p>
          <a:p>
            <a:endParaRPr lang="en-US" sz="2000" dirty="0">
              <a:latin typeface="Helvetica" pitchFamily="2" charset="0"/>
              <a:ea typeface="Apple LiGothic Medium" pitchFamily="2" charset="-120"/>
            </a:endParaRPr>
          </a:p>
          <a:p>
            <a:endParaRPr lang="en-US" sz="2000" b="1" dirty="0">
              <a:latin typeface="Helvetica" pitchFamily="2" charset="0"/>
              <a:ea typeface="APPLE LIGOTHIC MEDIUM" pitchFamily="2" charset="-120"/>
            </a:endParaRPr>
          </a:p>
          <a:p>
            <a:endParaRPr lang="en-US" sz="2000" b="1" dirty="0">
              <a:latin typeface="Helvetica" pitchFamily="2" charset="0"/>
              <a:ea typeface="APPLE LIGOTHIC MEDIUM" pitchFamily="2" charset="-120"/>
            </a:endParaRPr>
          </a:p>
          <a:p>
            <a:br>
              <a:rPr lang="en-US" sz="2000" b="1" dirty="0">
                <a:latin typeface="Helvetica" pitchFamily="2" charset="0"/>
                <a:ea typeface="APPLE LIGOTHIC MEDIUM" pitchFamily="2" charset="-120"/>
              </a:rPr>
            </a:br>
            <a:endParaRPr lang="en-US" b="1" dirty="0">
              <a:latin typeface="Helvetica" pitchFamily="2" charset="0"/>
              <a:ea typeface="APPLE LIGOTHIC MEDIUM" pitchFamily="2" charset="-120"/>
            </a:endParaRPr>
          </a:p>
          <a:p>
            <a:r>
              <a:rPr lang="en-US" b="1" dirty="0">
                <a:solidFill>
                  <a:srgbClr val="0039AA"/>
                </a:solidFill>
                <a:latin typeface="Helvetica" pitchFamily="2" charset="0"/>
                <a:ea typeface="APPLE LIGOTHIC MEDIUM" pitchFamily="2" charset="-120"/>
              </a:rPr>
              <a:t>ASPLOS 2021 (Session 17: Solid State Drives)</a:t>
            </a:r>
          </a:p>
          <a:p>
            <a:endParaRPr lang="en-US" sz="1800" b="1" dirty="0">
              <a:latin typeface="Helvetica" pitchFamily="2" charset="0"/>
              <a:ea typeface="APPLE LIGOTHIC MEDIUM" pitchFamily="2" charset="-120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5FD59E3-2B19-4087-BD2E-3871A71556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196752"/>
            <a:ext cx="8071048" cy="2088232"/>
          </a:xfrm>
        </p:spPr>
        <p:txBody>
          <a:bodyPr lIns="0" tIns="0" rIns="0" bIns="0" anchor="ctr"/>
          <a:lstStyle/>
          <a:p>
            <a:pPr algn="ctr"/>
            <a:r>
              <a:rPr lang="en-US" altLang="ko-KR" sz="3400" b="0" dirty="0">
                <a:ea typeface="Apple LiGothic Medium" pitchFamily="2" charset="-120"/>
              </a:rPr>
              <a:t>Reducing Solid-State Drive Read Latency</a:t>
            </a:r>
            <a:br>
              <a:rPr lang="en-US" altLang="ko-KR" sz="3400" b="0" dirty="0">
                <a:ea typeface="Apple LiGothic Medium" pitchFamily="2" charset="-120"/>
              </a:rPr>
            </a:br>
            <a:r>
              <a:rPr lang="en-US" altLang="ko-KR" sz="3400" b="0" dirty="0">
                <a:ea typeface="Apple LiGothic Medium" pitchFamily="2" charset="-120"/>
              </a:rPr>
              <a:t>by Optimizing Read-Retry</a:t>
            </a:r>
            <a:endParaRPr lang="ko-KR" altLang="en-US" sz="3400" b="0" dirty="0">
              <a:latin typeface="Helvetica" pitchFamily="2" charset="0"/>
            </a:endParaRPr>
          </a:p>
        </p:txBody>
      </p:sp>
      <p:pic>
        <p:nvPicPr>
          <p:cNvPr id="6" name="Picture 210">
            <a:extLst>
              <a:ext uri="{FF2B5EF4-FFF2-40B4-BE49-F238E27FC236}">
                <a16:creationId xmlns:a16="http://schemas.microsoft.com/office/drawing/2014/main" id="{19FE0F4E-5A58-4F12-B387-0A45AED9F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3539" y="4807096"/>
            <a:ext cx="1224136" cy="1270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E740D69-4AA7-DD48-B85C-F761EF935798}"/>
              </a:ext>
            </a:extLst>
          </p:cNvPr>
          <p:cNvSpPr/>
          <p:nvPr/>
        </p:nvSpPr>
        <p:spPr>
          <a:xfrm>
            <a:off x="2359163" y="4854497"/>
            <a:ext cx="2984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aseline="30000" dirty="0">
                <a:latin typeface="Helvetica" pitchFamily="2" charset="0"/>
                <a:ea typeface="Apple LiGothic Medium" pitchFamily="2" charset="-120"/>
              </a:rPr>
              <a:t>1</a:t>
            </a:r>
            <a:endParaRPr lang="en-CH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035213-14E1-1F48-8A74-3B93474C42D8}"/>
              </a:ext>
            </a:extLst>
          </p:cNvPr>
          <p:cNvSpPr txBox="1"/>
          <p:nvPr/>
        </p:nvSpPr>
        <p:spPr>
          <a:xfrm>
            <a:off x="-2493818" y="2701636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/>
            <a:endParaRPr lang="en-CH" sz="1600" dirty="0">
              <a:latin typeface="Cambria" panose="020405030504060302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3E425E3-8A74-D840-B645-7F7D8C98FCE0}"/>
              </a:ext>
            </a:extLst>
          </p:cNvPr>
          <p:cNvSpPr/>
          <p:nvPr/>
        </p:nvSpPr>
        <p:spPr>
          <a:xfrm>
            <a:off x="4835059" y="4854497"/>
            <a:ext cx="2984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aseline="30000" dirty="0">
                <a:latin typeface="Helvetica" pitchFamily="2" charset="0"/>
                <a:ea typeface="Apple LiGothic Medium" pitchFamily="2" charset="-120"/>
              </a:rPr>
              <a:t>2</a:t>
            </a:r>
            <a:endParaRPr lang="en-CH" sz="2400" dirty="0"/>
          </a:p>
        </p:txBody>
      </p:sp>
      <p:pic>
        <p:nvPicPr>
          <p:cNvPr id="1026" name="Picture 2" descr="ETH-Logo ">
            <a:extLst>
              <a:ext uri="{FF2B5EF4-FFF2-40B4-BE49-F238E27FC236}">
                <a16:creationId xmlns:a16="http://schemas.microsoft.com/office/drawing/2014/main" id="{12C2F9D3-C67C-4041-998C-8CDEDBFCF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157192"/>
            <a:ext cx="2607638" cy="956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그래픽 12">
            <a:extLst>
              <a:ext uri="{FF2B5EF4-FFF2-40B4-BE49-F238E27FC236}">
                <a16:creationId xmlns:a16="http://schemas.microsoft.com/office/drawing/2014/main" id="{433A0296-7468-4B5A-AE11-2C09F05338F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04874" y="4998513"/>
            <a:ext cx="1557989" cy="29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823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DD1AC-8398-8B47-99A7-FD2626BF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b="0" dirty="0"/>
              <a:t>Talk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E492C-5484-8A42-BD35-D712708F4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362" y="760206"/>
            <a:ext cx="8610600" cy="5680231"/>
          </a:xfrm>
        </p:spPr>
        <p:txBody>
          <a:bodyPr anchor="ctr"/>
          <a:lstStyle/>
          <a:p>
            <a:r>
              <a:rPr lang="en-CH" sz="2800" dirty="0"/>
              <a:t>Read-Retry in Modern NAND Flash-Based SSDs</a:t>
            </a:r>
          </a:p>
          <a:p>
            <a:pPr marL="344487" lvl="1" indent="0">
              <a:buNone/>
            </a:pPr>
            <a:endParaRPr lang="en-CH" sz="2800" dirty="0"/>
          </a:p>
          <a:p>
            <a:pPr marL="344487" lvl="1" indent="0">
              <a:buNone/>
            </a:pPr>
            <a:endParaRPr lang="en-CH" sz="1500" dirty="0"/>
          </a:p>
          <a:p>
            <a:r>
              <a:rPr lang="en-CH" sz="2800" dirty="0"/>
              <a:t>PR</a:t>
            </a:r>
            <a:r>
              <a:rPr lang="en-CH" sz="2800" baseline="30000" dirty="0"/>
              <a:t>2</a:t>
            </a:r>
            <a:r>
              <a:rPr lang="en-CH" sz="2800" dirty="0"/>
              <a:t>: Pipelined Read-Retry</a:t>
            </a:r>
          </a:p>
          <a:p>
            <a:endParaRPr lang="en-CH" sz="2800" dirty="0"/>
          </a:p>
          <a:p>
            <a:endParaRPr lang="en-CH" sz="1500" dirty="0"/>
          </a:p>
          <a:p>
            <a:r>
              <a:rPr lang="en-CH" sz="2800" dirty="0"/>
              <a:t>AR</a:t>
            </a:r>
            <a:r>
              <a:rPr lang="en-CH" sz="2800" baseline="30000" dirty="0"/>
              <a:t>2</a:t>
            </a:r>
            <a:r>
              <a:rPr lang="en-CH" sz="2800" dirty="0"/>
              <a:t>: Adaptive Read-Retry</a:t>
            </a:r>
          </a:p>
          <a:p>
            <a:endParaRPr lang="en-CH" sz="2800" dirty="0"/>
          </a:p>
          <a:p>
            <a:endParaRPr lang="en-CH" sz="1500" dirty="0"/>
          </a:p>
          <a:p>
            <a:r>
              <a:rPr lang="en-CH" sz="2800" dirty="0"/>
              <a:t>Evaluation 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28B04-7DFB-BE49-AB96-B9D22F0C75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702CFB4-53AE-C04F-AC18-0FD476F140BA}"/>
              </a:ext>
            </a:extLst>
          </p:cNvPr>
          <p:cNvSpPr txBox="1">
            <a:spLocks/>
          </p:cNvSpPr>
          <p:nvPr/>
        </p:nvSpPr>
        <p:spPr bwMode="auto">
          <a:xfrm>
            <a:off x="233362" y="760206"/>
            <a:ext cx="8610600" cy="568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Helvetica" pitchFamily="2" charset="0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Helvetica" pitchFamily="2" charset="0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Helvetica" pitchFamily="2" charset="0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" pitchFamily="2" charset="0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CH" sz="2800" kern="0" dirty="0"/>
              <a:t>Read-Retry in Modern NAND Flash-Based SSDs</a:t>
            </a:r>
          </a:p>
          <a:p>
            <a:pPr marL="344487" lvl="1" indent="0">
              <a:buFont typeface="Wingdings" pitchFamily="2" charset="2"/>
              <a:buNone/>
            </a:pPr>
            <a:endParaRPr lang="en-CH" sz="2800" kern="0" dirty="0"/>
          </a:p>
          <a:p>
            <a:pPr marL="344487" lvl="1" indent="0">
              <a:buFont typeface="Wingdings" pitchFamily="2" charset="2"/>
              <a:buNone/>
            </a:pPr>
            <a:endParaRPr lang="en-CH" sz="1500" kern="0" dirty="0"/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PR</a:t>
            </a:r>
            <a:r>
              <a:rPr lang="en-CH" sz="2800" kern="0" baseline="300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: Pipelined Read-Retry</a:t>
            </a:r>
          </a:p>
          <a:p>
            <a:endParaRPr lang="en-CH" sz="2800" kern="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CH" sz="1500" kern="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AR</a:t>
            </a:r>
            <a:r>
              <a:rPr lang="en-CH" sz="2800" kern="0" baseline="300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: Adaptive Read-Retry</a:t>
            </a:r>
          </a:p>
          <a:p>
            <a:endParaRPr lang="en-CH" sz="2800" kern="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CH" sz="1500" kern="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Evaluation Results</a:t>
            </a:r>
          </a:p>
        </p:txBody>
      </p:sp>
    </p:spTree>
    <p:extLst>
      <p:ext uri="{BB962C8B-B14F-4D97-AF65-F5344CB8AC3E}">
        <p14:creationId xmlns:p14="http://schemas.microsoft.com/office/powerpoint/2010/main" val="33368851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Errors in NAND Flash Memory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</a:t>
            </a:fld>
            <a:endParaRPr lang="en-US" alt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B4D680D-58ED-F14A-9E80-BDB361617ADB}"/>
              </a:ext>
            </a:extLst>
          </p:cNvPr>
          <p:cNvGrpSpPr/>
          <p:nvPr/>
        </p:nvGrpSpPr>
        <p:grpSpPr>
          <a:xfrm>
            <a:off x="1115616" y="1624739"/>
            <a:ext cx="6802273" cy="3460445"/>
            <a:chOff x="1115616" y="1624739"/>
            <a:chExt cx="6802273" cy="346044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9371EF4-6CE2-6446-B269-5DA550DFD2CA}"/>
                </a:ext>
              </a:extLst>
            </p:cNvPr>
            <p:cNvSpPr txBox="1"/>
            <p:nvPr/>
          </p:nvSpPr>
          <p:spPr>
            <a:xfrm>
              <a:off x="6804131" y="3061320"/>
              <a:ext cx="1113758" cy="57710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3200" b="1" baseline="-25000" dirty="0">
                  <a:latin typeface="Cambria" panose="02040503050406030204" pitchFamily="18" charset="0"/>
                  <a:cs typeface="Times New Roman" panose="02020603050405020304" pitchFamily="18" charset="0"/>
                </a:rPr>
                <a:t>…</a:t>
              </a:r>
              <a:endParaRPr lang="ko-KR" altLang="en-US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1487809-8066-BA49-9993-96FB0B876A50}"/>
                </a:ext>
              </a:extLst>
            </p:cNvPr>
            <p:cNvSpPr txBox="1"/>
            <p:nvPr/>
          </p:nvSpPr>
          <p:spPr>
            <a:xfrm rot="16200000">
              <a:off x="-313935" y="3308058"/>
              <a:ext cx="3197657" cy="33855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Number of Cells</a:t>
              </a:r>
            </a:p>
          </p:txBody>
        </p:sp>
        <p:cxnSp>
          <p:nvCxnSpPr>
            <p:cNvPr id="14" name="Straight Arrow Connector 59">
              <a:extLst>
                <a:ext uri="{FF2B5EF4-FFF2-40B4-BE49-F238E27FC236}">
                  <a16:creationId xmlns:a16="http://schemas.microsoft.com/office/drawing/2014/main" id="{C0C81B69-F2E3-D34F-88EE-1E44C45416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26340" y="2269362"/>
              <a:ext cx="0" cy="2350921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tailEnd type="triangle" w="lg" len="lg"/>
            </a:ln>
            <a:effectLst/>
          </p:spPr>
        </p:cxnSp>
        <p:sp>
          <p:nvSpPr>
            <p:cNvPr id="15" name="Freeform 32">
              <a:extLst>
                <a:ext uri="{FF2B5EF4-FFF2-40B4-BE49-F238E27FC236}">
                  <a16:creationId xmlns:a16="http://schemas.microsoft.com/office/drawing/2014/main" id="{8A3BE9E4-7A5D-7C43-8044-C2AB4C3AD1E9}"/>
                </a:ext>
              </a:extLst>
            </p:cNvPr>
            <p:cNvSpPr/>
            <p:nvPr/>
          </p:nvSpPr>
          <p:spPr>
            <a:xfrm>
              <a:off x="5572608" y="2268061"/>
              <a:ext cx="1387667" cy="2350921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rgbClr val="0070C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Freeform 32">
              <a:extLst>
                <a:ext uri="{FF2B5EF4-FFF2-40B4-BE49-F238E27FC236}">
                  <a16:creationId xmlns:a16="http://schemas.microsoft.com/office/drawing/2014/main" id="{12BFD358-054C-A344-BC7F-45D29C43DCEC}"/>
                </a:ext>
              </a:extLst>
            </p:cNvPr>
            <p:cNvSpPr/>
            <p:nvPr/>
          </p:nvSpPr>
          <p:spPr>
            <a:xfrm>
              <a:off x="3962876" y="2268061"/>
              <a:ext cx="1387667" cy="2350921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rgbClr val="0070C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E9EB347-8693-8047-B6A0-DBDC5A0D93C7}"/>
                </a:ext>
              </a:extLst>
            </p:cNvPr>
            <p:cNvSpPr txBox="1"/>
            <p:nvPr/>
          </p:nvSpPr>
          <p:spPr>
            <a:xfrm>
              <a:off x="4064827" y="3698640"/>
              <a:ext cx="1158328" cy="67710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ko-KR" sz="22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br>
                <a:rPr lang="en-US" altLang="ko-KR" sz="22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</a:br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state</a:t>
              </a:r>
              <a:endParaRPr lang="ko-KR" altLang="en-US" sz="2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Freeform 32">
              <a:extLst>
                <a:ext uri="{FF2B5EF4-FFF2-40B4-BE49-F238E27FC236}">
                  <a16:creationId xmlns:a16="http://schemas.microsoft.com/office/drawing/2014/main" id="{9F451EC9-3DF2-F441-93F9-88BA0F9DADDA}"/>
                </a:ext>
              </a:extLst>
            </p:cNvPr>
            <p:cNvSpPr/>
            <p:nvPr/>
          </p:nvSpPr>
          <p:spPr>
            <a:xfrm>
              <a:off x="2332007" y="2268061"/>
              <a:ext cx="1387667" cy="2350921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rgbClr val="0070C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4737B29-4E74-A544-881F-A526843678E8}"/>
                </a:ext>
              </a:extLst>
            </p:cNvPr>
            <p:cNvSpPr txBox="1"/>
            <p:nvPr/>
          </p:nvSpPr>
          <p:spPr>
            <a:xfrm>
              <a:off x="2424789" y="3698640"/>
              <a:ext cx="1158328" cy="67710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P(</a:t>
              </a:r>
              <a:r>
                <a:rPr lang="en-US" altLang="ko-KR" sz="22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x-1</a:t>
              </a:r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br>
                <a:rPr lang="en-US" altLang="ko-KR" sz="22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</a:br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state</a:t>
              </a:r>
              <a:endParaRPr lang="ko-KR" altLang="en-US" sz="2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9" name="직선 연결선 165">
              <a:extLst>
                <a:ext uri="{FF2B5EF4-FFF2-40B4-BE49-F238E27FC236}">
                  <a16:creationId xmlns:a16="http://schemas.microsoft.com/office/drawing/2014/main" id="{D1FB8450-2D63-2247-8AF2-FC36E893223C}"/>
                </a:ext>
              </a:extLst>
            </p:cNvPr>
            <p:cNvCxnSpPr/>
            <p:nvPr/>
          </p:nvCxnSpPr>
          <p:spPr>
            <a:xfrm>
              <a:off x="3886312" y="2375662"/>
              <a:ext cx="0" cy="2252586"/>
            </a:xfrm>
            <a:prstGeom prst="line">
              <a:avLst/>
            </a:prstGeom>
            <a:ln w="15875">
              <a:solidFill>
                <a:schemeClr val="accent2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78">
              <a:extLst>
                <a:ext uri="{FF2B5EF4-FFF2-40B4-BE49-F238E27FC236}">
                  <a16:creationId xmlns:a16="http://schemas.microsoft.com/office/drawing/2014/main" id="{F8BBFD5A-F206-0B44-8860-2BD967DE8FAE}"/>
                </a:ext>
              </a:extLst>
            </p:cNvPr>
            <p:cNvCxnSpPr>
              <a:cxnSpLocks/>
            </p:cNvCxnSpPr>
            <p:nvPr/>
          </p:nvCxnSpPr>
          <p:spPr>
            <a:xfrm>
              <a:off x="1515199" y="4622663"/>
              <a:ext cx="6224109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tailEnd type="triangle" w="lg" len="lg"/>
            </a:ln>
            <a:effectLst/>
          </p:spPr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203A5E3-DC2C-6647-AB85-6E1A15DFCAC6}"/>
                </a:ext>
              </a:extLst>
            </p:cNvPr>
            <p:cNvSpPr txBox="1"/>
            <p:nvPr/>
          </p:nvSpPr>
          <p:spPr>
            <a:xfrm>
              <a:off x="1292601" y="3061320"/>
              <a:ext cx="1158328" cy="57710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3200" b="1" baseline="-25000" dirty="0">
                  <a:latin typeface="Cambria" panose="02040503050406030204" pitchFamily="18" charset="0"/>
                  <a:cs typeface="Times New Roman" panose="02020603050405020304" pitchFamily="18" charset="0"/>
                </a:rPr>
                <a:t>…</a:t>
              </a:r>
              <a:endParaRPr lang="ko-KR" altLang="en-US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B459EF6-A3B6-BD4B-9FF0-7FC115BB48DF}"/>
                </a:ext>
              </a:extLst>
            </p:cNvPr>
            <p:cNvSpPr txBox="1"/>
            <p:nvPr/>
          </p:nvSpPr>
          <p:spPr>
            <a:xfrm>
              <a:off x="5765893" y="3685250"/>
              <a:ext cx="1038238" cy="67710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P(</a:t>
              </a:r>
              <a:r>
                <a:rPr lang="en-US" altLang="ko-KR" sz="22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x+1</a:t>
              </a:r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br>
                <a:rPr lang="en-US" altLang="ko-KR" sz="22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</a:br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state</a:t>
              </a:r>
              <a:endParaRPr lang="ko-KR" altLang="en-US" sz="2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6" name="그룹 93">
              <a:extLst>
                <a:ext uri="{FF2B5EF4-FFF2-40B4-BE49-F238E27FC236}">
                  <a16:creationId xmlns:a16="http://schemas.microsoft.com/office/drawing/2014/main" id="{66BC0CA2-68F6-694C-BA45-F394B7879304}"/>
                </a:ext>
              </a:extLst>
            </p:cNvPr>
            <p:cNvGrpSpPr/>
            <p:nvPr/>
          </p:nvGrpSpPr>
          <p:grpSpPr>
            <a:xfrm>
              <a:off x="2998016" y="1933945"/>
              <a:ext cx="1590176" cy="381451"/>
              <a:chOff x="4245096" y="1920152"/>
              <a:chExt cx="898521" cy="226540"/>
            </a:xfrm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C3A20BDB-D64F-9740-A33D-D8CF4B3A7CE5}"/>
                  </a:ext>
                </a:extLst>
              </p:cNvPr>
              <p:cNvSpPr txBox="1"/>
              <p:nvPr/>
            </p:nvSpPr>
            <p:spPr>
              <a:xfrm>
                <a:off x="4245096" y="1920152"/>
                <a:ext cx="368967" cy="201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2200" b="1" baseline="-25000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F733AC1C-055C-C949-B68F-3B68678EDB85}"/>
                  </a:ext>
                </a:extLst>
              </p:cNvPr>
              <p:cNvSpPr txBox="1"/>
              <p:nvPr/>
            </p:nvSpPr>
            <p:spPr>
              <a:xfrm>
                <a:off x="4492525" y="2000464"/>
                <a:ext cx="651092" cy="146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6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REF(</a:t>
                </a:r>
                <a:r>
                  <a:rPr lang="en-US" altLang="ko-KR" sz="1600" b="1" i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x-1</a:t>
                </a:r>
                <a:r>
                  <a:rPr lang="en-US" altLang="ko-KR" sz="16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)</a:t>
                </a:r>
                <a:endParaRPr lang="ko-KR" altLang="en-US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69" name="그룹 99">
              <a:extLst>
                <a:ext uri="{FF2B5EF4-FFF2-40B4-BE49-F238E27FC236}">
                  <a16:creationId xmlns:a16="http://schemas.microsoft.com/office/drawing/2014/main" id="{FE23A315-1FD5-DC43-A3AB-1B9A09FFF6E1}"/>
                </a:ext>
              </a:extLst>
            </p:cNvPr>
            <p:cNvGrpSpPr/>
            <p:nvPr/>
          </p:nvGrpSpPr>
          <p:grpSpPr>
            <a:xfrm>
              <a:off x="4899966" y="1933945"/>
              <a:ext cx="1590176" cy="381451"/>
              <a:chOff x="4245096" y="1920152"/>
              <a:chExt cx="898521" cy="226540"/>
            </a:xfrm>
          </p:grpSpPr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0AAC97AD-97C4-3E43-9148-4FE58B7DD619}"/>
                  </a:ext>
                </a:extLst>
              </p:cNvPr>
              <p:cNvSpPr txBox="1"/>
              <p:nvPr/>
            </p:nvSpPr>
            <p:spPr>
              <a:xfrm>
                <a:off x="4245096" y="1920152"/>
                <a:ext cx="368967" cy="201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2200" b="1" baseline="-25000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6ECA5D26-D542-244C-971F-049F49AE8FA0}"/>
                  </a:ext>
                </a:extLst>
              </p:cNvPr>
              <p:cNvSpPr txBox="1"/>
              <p:nvPr/>
            </p:nvSpPr>
            <p:spPr>
              <a:xfrm>
                <a:off x="4492525" y="2000464"/>
                <a:ext cx="651092" cy="146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600" b="1" dirty="0" err="1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REF</a:t>
                </a:r>
                <a:r>
                  <a:rPr lang="en-US" altLang="ko-KR" sz="1600" b="1" i="1" dirty="0" err="1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x</a:t>
                </a:r>
                <a:endParaRPr lang="ko-KR" altLang="en-US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AD4A42B8-8443-E448-8476-650C57E6FA5F}"/>
                </a:ext>
              </a:extLst>
            </p:cNvPr>
            <p:cNvGrpSpPr/>
            <p:nvPr/>
          </p:nvGrpSpPr>
          <p:grpSpPr>
            <a:xfrm>
              <a:off x="2823816" y="4703726"/>
              <a:ext cx="4708663" cy="381458"/>
              <a:chOff x="1284893" y="5239121"/>
              <a:chExt cx="4708663" cy="381458"/>
            </a:xfrm>
          </p:grpSpPr>
          <p:grpSp>
            <p:nvGrpSpPr>
              <p:cNvPr id="72" name="그룹 107">
                <a:extLst>
                  <a:ext uri="{FF2B5EF4-FFF2-40B4-BE49-F238E27FC236}">
                    <a16:creationId xmlns:a16="http://schemas.microsoft.com/office/drawing/2014/main" id="{8E0CEADA-3BE0-8149-B340-EB4996CCC2C6}"/>
                  </a:ext>
                </a:extLst>
              </p:cNvPr>
              <p:cNvGrpSpPr/>
              <p:nvPr/>
            </p:nvGrpSpPr>
            <p:grpSpPr>
              <a:xfrm>
                <a:off x="4403380" y="5239121"/>
                <a:ext cx="1590176" cy="381458"/>
                <a:chOff x="3833522" y="2260240"/>
                <a:chExt cx="898521" cy="226545"/>
              </a:xfrm>
            </p:grpSpPr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EBD80E2E-D6C3-EB4F-B6C5-59C8EDE18451}"/>
                    </a:ext>
                  </a:extLst>
                </p:cNvPr>
                <p:cNvSpPr txBox="1"/>
                <p:nvPr/>
              </p:nvSpPr>
              <p:spPr>
                <a:xfrm>
                  <a:off x="3833522" y="2260240"/>
                  <a:ext cx="368967" cy="20106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spAutoFit/>
                </a:bodyPr>
                <a:lstStyle/>
                <a:p>
                  <a:pPr algn="ctr"/>
                  <a:r>
                    <a:rPr lang="en-US" altLang="ko-KR" sz="2200" b="1" dirty="0">
                      <a:latin typeface="Cambria" panose="02040503050406030204" pitchFamily="18" charset="0"/>
                      <a:cs typeface="Times New Roman" panose="02020603050405020304" pitchFamily="18" charset="0"/>
                    </a:rPr>
                    <a:t>V</a:t>
                  </a:r>
                  <a:endParaRPr lang="ko-KR" altLang="en-US" sz="2200" b="1" baseline="-25000" dirty="0">
                    <a:latin typeface="Cambria" panose="020405030504060302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C21AB29F-527C-7D49-850A-1C65BC6D3607}"/>
                    </a:ext>
                  </a:extLst>
                </p:cNvPr>
                <p:cNvSpPr txBox="1"/>
                <p:nvPr/>
              </p:nvSpPr>
              <p:spPr>
                <a:xfrm>
                  <a:off x="4080951" y="2340557"/>
                  <a:ext cx="651092" cy="14622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spAutoFit/>
                </a:bodyPr>
                <a:lstStyle/>
                <a:p>
                  <a:r>
                    <a:rPr lang="en-US" altLang="ko-KR" sz="1600" b="1" dirty="0">
                      <a:latin typeface="Cambria" panose="02040503050406030204" pitchFamily="18" charset="0"/>
                      <a:cs typeface="Times New Roman" panose="02020603050405020304" pitchFamily="18" charset="0"/>
                    </a:rPr>
                    <a:t>TH</a:t>
                  </a:r>
                  <a:endParaRPr lang="ko-KR" altLang="en-US" sz="1600" b="1" dirty="0">
                    <a:latin typeface="Cambria" panose="020405030504060302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D21AA65E-B6E4-464B-90EF-2C4BF6398C66}"/>
                  </a:ext>
                </a:extLst>
              </p:cNvPr>
              <p:cNvSpPr txBox="1"/>
              <p:nvPr/>
            </p:nvSpPr>
            <p:spPr>
              <a:xfrm>
                <a:off x="1284893" y="5245394"/>
                <a:ext cx="4042979" cy="33855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Cell’s Threshold Voltage (         )  </a:t>
                </a:r>
              </a:p>
            </p:txBody>
          </p:sp>
        </p:grpSp>
        <p:cxnSp>
          <p:nvCxnSpPr>
            <p:cNvPr id="39" name="직선 연결선 164">
              <a:extLst>
                <a:ext uri="{FF2B5EF4-FFF2-40B4-BE49-F238E27FC236}">
                  <a16:creationId xmlns:a16="http://schemas.microsoft.com/office/drawing/2014/main" id="{1C1C8B72-F25B-884B-882B-FD331577C74F}"/>
                </a:ext>
              </a:extLst>
            </p:cNvPr>
            <p:cNvCxnSpPr/>
            <p:nvPr/>
          </p:nvCxnSpPr>
          <p:spPr>
            <a:xfrm>
              <a:off x="5488176" y="2375660"/>
              <a:ext cx="0" cy="2252586"/>
            </a:xfrm>
            <a:prstGeom prst="line">
              <a:avLst/>
            </a:prstGeom>
            <a:ln w="15875">
              <a:solidFill>
                <a:schemeClr val="accent2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165">
              <a:extLst>
                <a:ext uri="{FF2B5EF4-FFF2-40B4-BE49-F238E27FC236}">
                  <a16:creationId xmlns:a16="http://schemas.microsoft.com/office/drawing/2014/main" id="{7DE88520-A7F2-C245-AE00-6138EFCAE6BE}"/>
                </a:ext>
              </a:extLst>
            </p:cNvPr>
            <p:cNvCxnSpPr/>
            <p:nvPr/>
          </p:nvCxnSpPr>
          <p:spPr>
            <a:xfrm>
              <a:off x="2259837" y="2375662"/>
              <a:ext cx="0" cy="2252586"/>
            </a:xfrm>
            <a:prstGeom prst="line">
              <a:avLst/>
            </a:prstGeom>
            <a:ln w="15875">
              <a:solidFill>
                <a:schemeClr val="accent2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" name="그룹 93">
              <a:extLst>
                <a:ext uri="{FF2B5EF4-FFF2-40B4-BE49-F238E27FC236}">
                  <a16:creationId xmlns:a16="http://schemas.microsoft.com/office/drawing/2014/main" id="{780BFBCB-326F-534A-AB5A-D7121C69D8AC}"/>
                </a:ext>
              </a:extLst>
            </p:cNvPr>
            <p:cNvGrpSpPr/>
            <p:nvPr/>
          </p:nvGrpSpPr>
          <p:grpSpPr>
            <a:xfrm>
              <a:off x="1371541" y="1933945"/>
              <a:ext cx="1590176" cy="381451"/>
              <a:chOff x="4245096" y="1920152"/>
              <a:chExt cx="898521" cy="226540"/>
            </a:xfrm>
          </p:grpSpPr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640681F1-4961-A64E-932A-263B6335DE7C}"/>
                  </a:ext>
                </a:extLst>
              </p:cNvPr>
              <p:cNvSpPr txBox="1"/>
              <p:nvPr/>
            </p:nvSpPr>
            <p:spPr>
              <a:xfrm>
                <a:off x="4245096" y="1920152"/>
                <a:ext cx="368967" cy="201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2200" b="1" baseline="-25000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E2AEDED9-B1CA-0449-996A-CC5A44FEE5C0}"/>
                  </a:ext>
                </a:extLst>
              </p:cNvPr>
              <p:cNvSpPr txBox="1"/>
              <p:nvPr/>
            </p:nvSpPr>
            <p:spPr>
              <a:xfrm>
                <a:off x="4492525" y="2000464"/>
                <a:ext cx="651092" cy="146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6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REF(</a:t>
                </a:r>
                <a:r>
                  <a:rPr lang="en-US" altLang="ko-KR" sz="1600" b="1" i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x-2</a:t>
                </a:r>
                <a:r>
                  <a:rPr lang="en-US" altLang="ko-KR" sz="16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)</a:t>
                </a:r>
                <a:endParaRPr lang="ko-KR" altLang="en-US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44" name="직선 연결선 165">
              <a:extLst>
                <a:ext uri="{FF2B5EF4-FFF2-40B4-BE49-F238E27FC236}">
                  <a16:creationId xmlns:a16="http://schemas.microsoft.com/office/drawing/2014/main" id="{77E4B801-1B8C-194B-A44D-3D8B7B1DB9CF}"/>
                </a:ext>
              </a:extLst>
            </p:cNvPr>
            <p:cNvCxnSpPr/>
            <p:nvPr/>
          </p:nvCxnSpPr>
          <p:spPr>
            <a:xfrm>
              <a:off x="7095711" y="2375662"/>
              <a:ext cx="0" cy="2252586"/>
            </a:xfrm>
            <a:prstGeom prst="line">
              <a:avLst/>
            </a:prstGeom>
            <a:ln w="15875">
              <a:solidFill>
                <a:schemeClr val="accent2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그룹 93">
              <a:extLst>
                <a:ext uri="{FF2B5EF4-FFF2-40B4-BE49-F238E27FC236}">
                  <a16:creationId xmlns:a16="http://schemas.microsoft.com/office/drawing/2014/main" id="{64C4C433-BCE0-1C4E-92C5-E09A0EAA033A}"/>
                </a:ext>
              </a:extLst>
            </p:cNvPr>
            <p:cNvGrpSpPr/>
            <p:nvPr/>
          </p:nvGrpSpPr>
          <p:grpSpPr>
            <a:xfrm>
              <a:off x="6207415" y="1933945"/>
              <a:ext cx="1590176" cy="381451"/>
              <a:chOff x="4245096" y="1920152"/>
              <a:chExt cx="898521" cy="226540"/>
            </a:xfrm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F0FE731A-3815-3647-BD49-92F197C8BE67}"/>
                  </a:ext>
                </a:extLst>
              </p:cNvPr>
              <p:cNvSpPr txBox="1"/>
              <p:nvPr/>
            </p:nvSpPr>
            <p:spPr>
              <a:xfrm>
                <a:off x="4245096" y="1920152"/>
                <a:ext cx="368967" cy="201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2200" b="1" baseline="-25000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28BAB760-23BA-3C4F-BAF2-29A221171BFD}"/>
                  </a:ext>
                </a:extLst>
              </p:cNvPr>
              <p:cNvSpPr txBox="1"/>
              <p:nvPr/>
            </p:nvSpPr>
            <p:spPr>
              <a:xfrm>
                <a:off x="4492525" y="2000464"/>
                <a:ext cx="651092" cy="146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6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REF(</a:t>
                </a:r>
                <a:r>
                  <a:rPr lang="en-US" altLang="ko-KR" sz="1600" b="1" i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x+1</a:t>
                </a:r>
                <a:r>
                  <a:rPr lang="en-US" altLang="ko-KR" sz="16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)</a:t>
                </a:r>
                <a:endParaRPr lang="ko-KR" altLang="en-US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BE378C0F-0CBB-F848-B7C0-7389FB26CD30}"/>
                </a:ext>
              </a:extLst>
            </p:cNvPr>
            <p:cNvSpPr txBox="1"/>
            <p:nvPr/>
          </p:nvSpPr>
          <p:spPr>
            <a:xfrm>
              <a:off x="1115616" y="1624739"/>
              <a:ext cx="4042979" cy="33855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6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Read-Reference Voltage</a:t>
              </a:r>
            </a:p>
          </p:txBody>
        </p:sp>
      </p:grp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33364571-D1C4-484E-B8D3-4D0DC14F8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dirty="0"/>
              <a:t>NAND flash memory stores data by using </a:t>
            </a:r>
            <a:r>
              <a:rPr lang="en-US" sz="2400" dirty="0">
                <a:solidFill>
                  <a:srgbClr val="C00000"/>
                </a:solidFill>
              </a:rPr>
              <a:t>cells’ V</a:t>
            </a:r>
            <a:r>
              <a:rPr lang="en-US" sz="2400" baseline="-25000" dirty="0">
                <a:solidFill>
                  <a:srgbClr val="C00000"/>
                </a:solidFill>
              </a:rPr>
              <a:t>TH</a:t>
            </a:r>
            <a:r>
              <a:rPr lang="en-US" sz="2400" dirty="0">
                <a:solidFill>
                  <a:srgbClr val="C00000"/>
                </a:solidFill>
              </a:rPr>
              <a:t> values</a:t>
            </a:r>
            <a:endParaRPr lang="en-CH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270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Errors in NAND Flash Memory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371EF4-6CE2-6446-B269-5DA550DFD2CA}"/>
              </a:ext>
            </a:extLst>
          </p:cNvPr>
          <p:cNvSpPr txBox="1"/>
          <p:nvPr/>
        </p:nvSpPr>
        <p:spPr>
          <a:xfrm>
            <a:off x="6804131" y="3061320"/>
            <a:ext cx="111375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487809-8066-BA49-9993-96FB0B876A50}"/>
              </a:ext>
            </a:extLst>
          </p:cNvPr>
          <p:cNvSpPr txBox="1"/>
          <p:nvPr/>
        </p:nvSpPr>
        <p:spPr>
          <a:xfrm rot="16200000">
            <a:off x="-313935" y="3308058"/>
            <a:ext cx="3197657" cy="33855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Number of Cells</a:t>
            </a:r>
          </a:p>
        </p:txBody>
      </p:sp>
      <p:cxnSp>
        <p:nvCxnSpPr>
          <p:cNvPr id="14" name="Straight Arrow Connector 59">
            <a:extLst>
              <a:ext uri="{FF2B5EF4-FFF2-40B4-BE49-F238E27FC236}">
                <a16:creationId xmlns:a16="http://schemas.microsoft.com/office/drawing/2014/main" id="{C0C81B69-F2E3-D34F-88EE-1E44C454160C}"/>
              </a:ext>
            </a:extLst>
          </p:cNvPr>
          <p:cNvCxnSpPr>
            <a:cxnSpLocks/>
          </p:cNvCxnSpPr>
          <p:nvPr/>
        </p:nvCxnSpPr>
        <p:spPr>
          <a:xfrm flipV="1">
            <a:off x="1526340" y="2269362"/>
            <a:ext cx="0" cy="235092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sp>
        <p:nvSpPr>
          <p:cNvPr id="15" name="Freeform 32">
            <a:extLst>
              <a:ext uri="{FF2B5EF4-FFF2-40B4-BE49-F238E27FC236}">
                <a16:creationId xmlns:a16="http://schemas.microsoft.com/office/drawing/2014/main" id="{8A3BE9E4-7A5D-7C43-8044-C2AB4C3AD1E9}"/>
              </a:ext>
            </a:extLst>
          </p:cNvPr>
          <p:cNvSpPr/>
          <p:nvPr/>
        </p:nvSpPr>
        <p:spPr>
          <a:xfrm>
            <a:off x="5572608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Freeform 32">
            <a:extLst>
              <a:ext uri="{FF2B5EF4-FFF2-40B4-BE49-F238E27FC236}">
                <a16:creationId xmlns:a16="http://schemas.microsoft.com/office/drawing/2014/main" id="{12BFD358-054C-A344-BC7F-45D29C43DCEC}"/>
              </a:ext>
            </a:extLst>
          </p:cNvPr>
          <p:cNvSpPr/>
          <p:nvPr/>
        </p:nvSpPr>
        <p:spPr>
          <a:xfrm>
            <a:off x="3962876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9EB347-8693-8047-B6A0-DBDC5A0D93C7}"/>
              </a:ext>
            </a:extLst>
          </p:cNvPr>
          <p:cNvSpPr txBox="1"/>
          <p:nvPr/>
        </p:nvSpPr>
        <p:spPr>
          <a:xfrm>
            <a:off x="4064827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Freeform 32">
            <a:extLst>
              <a:ext uri="{FF2B5EF4-FFF2-40B4-BE49-F238E27FC236}">
                <a16:creationId xmlns:a16="http://schemas.microsoft.com/office/drawing/2014/main" id="{9F451EC9-3DF2-F441-93F9-88BA0F9DADDA}"/>
              </a:ext>
            </a:extLst>
          </p:cNvPr>
          <p:cNvSpPr/>
          <p:nvPr/>
        </p:nvSpPr>
        <p:spPr>
          <a:xfrm>
            <a:off x="2332007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737B29-4E74-A544-881F-A526843678E8}"/>
              </a:ext>
            </a:extLst>
          </p:cNvPr>
          <p:cNvSpPr txBox="1"/>
          <p:nvPr/>
        </p:nvSpPr>
        <p:spPr>
          <a:xfrm>
            <a:off x="2424789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x-1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Straight Arrow Connector 78">
            <a:extLst>
              <a:ext uri="{FF2B5EF4-FFF2-40B4-BE49-F238E27FC236}">
                <a16:creationId xmlns:a16="http://schemas.microsoft.com/office/drawing/2014/main" id="{F8BBFD5A-F206-0B44-8860-2BD967DE8FAE}"/>
              </a:ext>
            </a:extLst>
          </p:cNvPr>
          <p:cNvCxnSpPr>
            <a:cxnSpLocks/>
          </p:cNvCxnSpPr>
          <p:nvPr/>
        </p:nvCxnSpPr>
        <p:spPr>
          <a:xfrm>
            <a:off x="1515199" y="4622663"/>
            <a:ext cx="6224109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9203A5E3-DC2C-6647-AB85-6E1A15DFCAC6}"/>
              </a:ext>
            </a:extLst>
          </p:cNvPr>
          <p:cNvSpPr txBox="1"/>
          <p:nvPr/>
        </p:nvSpPr>
        <p:spPr>
          <a:xfrm>
            <a:off x="1292601" y="3061320"/>
            <a:ext cx="115832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B459EF6-A3B6-BD4B-9FF0-7FC115BB48DF}"/>
              </a:ext>
            </a:extLst>
          </p:cNvPr>
          <p:cNvSpPr txBox="1"/>
          <p:nvPr/>
        </p:nvSpPr>
        <p:spPr>
          <a:xfrm>
            <a:off x="5765893" y="3685250"/>
            <a:ext cx="1038238" cy="67710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x+1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6" name="그룹 93">
            <a:extLst>
              <a:ext uri="{FF2B5EF4-FFF2-40B4-BE49-F238E27FC236}">
                <a16:creationId xmlns:a16="http://schemas.microsoft.com/office/drawing/2014/main" id="{66BC0CA2-68F6-694C-BA45-F394B7879304}"/>
              </a:ext>
            </a:extLst>
          </p:cNvPr>
          <p:cNvGrpSpPr/>
          <p:nvPr/>
        </p:nvGrpSpPr>
        <p:grpSpPr>
          <a:xfrm>
            <a:off x="2998016" y="1933945"/>
            <a:ext cx="1590176" cy="381451"/>
            <a:chOff x="4245096" y="1920152"/>
            <a:chExt cx="898521" cy="226540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C3A20BDB-D64F-9740-A33D-D8CF4B3A7CE5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F733AC1C-055C-C949-B68F-3B68678EDB85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x-1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9" name="그룹 99">
            <a:extLst>
              <a:ext uri="{FF2B5EF4-FFF2-40B4-BE49-F238E27FC236}">
                <a16:creationId xmlns:a16="http://schemas.microsoft.com/office/drawing/2014/main" id="{FE23A315-1FD5-DC43-A3AB-1B9A09FFF6E1}"/>
              </a:ext>
            </a:extLst>
          </p:cNvPr>
          <p:cNvGrpSpPr/>
          <p:nvPr/>
        </p:nvGrpSpPr>
        <p:grpSpPr>
          <a:xfrm>
            <a:off x="4899966" y="1933945"/>
            <a:ext cx="1590176" cy="381451"/>
            <a:chOff x="4245096" y="1920152"/>
            <a:chExt cx="898521" cy="226540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AAC97AD-97C4-3E43-9148-4FE58B7DD619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6ECA5D26-D542-244C-971F-049F49AE8FA0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 err="1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</a:t>
              </a:r>
              <a:r>
                <a:rPr lang="en-US" altLang="ko-KR" sz="1600" b="1" i="1" dirty="0" err="1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D4A42B8-8443-E448-8476-650C57E6FA5F}"/>
              </a:ext>
            </a:extLst>
          </p:cNvPr>
          <p:cNvGrpSpPr/>
          <p:nvPr/>
        </p:nvGrpSpPr>
        <p:grpSpPr>
          <a:xfrm>
            <a:off x="2823816" y="4703726"/>
            <a:ext cx="4708663" cy="381458"/>
            <a:chOff x="1284893" y="5239121"/>
            <a:chExt cx="4708663" cy="381458"/>
          </a:xfrm>
        </p:grpSpPr>
        <p:grpSp>
          <p:nvGrpSpPr>
            <p:cNvPr id="72" name="그룹 107">
              <a:extLst>
                <a:ext uri="{FF2B5EF4-FFF2-40B4-BE49-F238E27FC236}">
                  <a16:creationId xmlns:a16="http://schemas.microsoft.com/office/drawing/2014/main" id="{8E0CEADA-3BE0-8149-B340-EB4996CCC2C6}"/>
                </a:ext>
              </a:extLst>
            </p:cNvPr>
            <p:cNvGrpSpPr/>
            <p:nvPr/>
          </p:nvGrpSpPr>
          <p:grpSpPr>
            <a:xfrm>
              <a:off x="4403380" y="5239121"/>
              <a:ext cx="1590176" cy="381458"/>
              <a:chOff x="3833522" y="2260240"/>
              <a:chExt cx="898521" cy="226545"/>
            </a:xfrm>
          </p:grpSpPr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EBD80E2E-D6C3-EB4F-B6C5-59C8EDE18451}"/>
                  </a:ext>
                </a:extLst>
              </p:cNvPr>
              <p:cNvSpPr txBox="1"/>
              <p:nvPr/>
            </p:nvSpPr>
            <p:spPr>
              <a:xfrm>
                <a:off x="3833522" y="2260240"/>
                <a:ext cx="368967" cy="201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2200" b="1" baseline="-25000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21AB29F-527C-7D49-850A-1C65BC6D3607}"/>
                  </a:ext>
                </a:extLst>
              </p:cNvPr>
              <p:cNvSpPr txBox="1"/>
              <p:nvPr/>
            </p:nvSpPr>
            <p:spPr>
              <a:xfrm>
                <a:off x="4080951" y="2340557"/>
                <a:ext cx="651092" cy="146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6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TH</a:t>
                </a:r>
                <a:endParaRPr lang="ko-KR" altLang="en-US" sz="1600" b="1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21AA65E-B6E4-464B-90EF-2C4BF6398C66}"/>
                </a:ext>
              </a:extLst>
            </p:cNvPr>
            <p:cNvSpPr txBox="1"/>
            <p:nvPr/>
          </p:nvSpPr>
          <p:spPr>
            <a:xfrm>
              <a:off x="1284893" y="5245394"/>
              <a:ext cx="4042979" cy="33855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Cell’s Threshold Voltage (         )  </a:t>
              </a:r>
            </a:p>
          </p:txBody>
        </p:sp>
      </p:grpSp>
      <p:grpSp>
        <p:nvGrpSpPr>
          <p:cNvPr id="41" name="그룹 93">
            <a:extLst>
              <a:ext uri="{FF2B5EF4-FFF2-40B4-BE49-F238E27FC236}">
                <a16:creationId xmlns:a16="http://schemas.microsoft.com/office/drawing/2014/main" id="{780BFBCB-326F-534A-AB5A-D7121C69D8AC}"/>
              </a:ext>
            </a:extLst>
          </p:cNvPr>
          <p:cNvGrpSpPr/>
          <p:nvPr/>
        </p:nvGrpSpPr>
        <p:grpSpPr>
          <a:xfrm>
            <a:off x="1371541" y="1933945"/>
            <a:ext cx="1590176" cy="381451"/>
            <a:chOff x="4245096" y="1920152"/>
            <a:chExt cx="898521" cy="226540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640681F1-4961-A64E-932A-263B6335DE7C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2AEDED9-B1CA-0449-996A-CC5A44FEE5C0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x-2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44" name="직선 연결선 165">
            <a:extLst>
              <a:ext uri="{FF2B5EF4-FFF2-40B4-BE49-F238E27FC236}">
                <a16:creationId xmlns:a16="http://schemas.microsoft.com/office/drawing/2014/main" id="{77E4B801-1B8C-194B-A44D-3D8B7B1DB9CF}"/>
              </a:ext>
            </a:extLst>
          </p:cNvPr>
          <p:cNvCxnSpPr/>
          <p:nvPr/>
        </p:nvCxnSpPr>
        <p:spPr>
          <a:xfrm>
            <a:off x="7095711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그룹 93">
            <a:extLst>
              <a:ext uri="{FF2B5EF4-FFF2-40B4-BE49-F238E27FC236}">
                <a16:creationId xmlns:a16="http://schemas.microsoft.com/office/drawing/2014/main" id="{64C4C433-BCE0-1C4E-92C5-E09A0EAA033A}"/>
              </a:ext>
            </a:extLst>
          </p:cNvPr>
          <p:cNvGrpSpPr/>
          <p:nvPr/>
        </p:nvGrpSpPr>
        <p:grpSpPr>
          <a:xfrm>
            <a:off x="6207415" y="1933945"/>
            <a:ext cx="1590176" cy="381451"/>
            <a:chOff x="4245096" y="1920152"/>
            <a:chExt cx="898521" cy="226540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0FE731A-3815-3647-BD49-92F197C8BE67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8BAB760-23BA-3C4F-BAF2-29A221171BFD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x+1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33364571-D1C4-484E-B8D3-4D0DC14F8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dirty="0"/>
              <a:t>Various sources </a:t>
            </a:r>
            <a:r>
              <a:rPr lang="en-US" sz="2400" dirty="0">
                <a:solidFill>
                  <a:srgbClr val="C00000"/>
                </a:solidFill>
              </a:rPr>
              <a:t>shift and widen</a:t>
            </a:r>
            <a:r>
              <a:rPr lang="en-US" sz="2400" dirty="0"/>
              <a:t> programmed V</a:t>
            </a:r>
            <a:r>
              <a:rPr lang="en-US" sz="2400" baseline="-25000" dirty="0"/>
              <a:t>TH</a:t>
            </a:r>
            <a:r>
              <a:rPr lang="en-US" sz="2400" dirty="0"/>
              <a:t> states</a:t>
            </a:r>
          </a:p>
          <a:p>
            <a:pPr lvl="1"/>
            <a:r>
              <a:rPr lang="en-US" sz="2200" dirty="0"/>
              <a:t>Retention loss, program interference, read disturbance, etc.</a:t>
            </a:r>
            <a:endParaRPr lang="en-CH" sz="2200" dirty="0"/>
          </a:p>
        </p:txBody>
      </p:sp>
      <p:sp>
        <p:nvSpPr>
          <p:cNvPr id="38" name="Freeform 32">
            <a:extLst>
              <a:ext uri="{FF2B5EF4-FFF2-40B4-BE49-F238E27FC236}">
                <a16:creationId xmlns:a16="http://schemas.microsoft.com/office/drawing/2014/main" id="{C725AFC8-7ADB-9240-AF9A-82177D5929B8}"/>
              </a:ext>
            </a:extLst>
          </p:cNvPr>
          <p:cNvSpPr/>
          <p:nvPr/>
        </p:nvSpPr>
        <p:spPr>
          <a:xfrm>
            <a:off x="5381811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Freeform 32">
            <a:extLst>
              <a:ext uri="{FF2B5EF4-FFF2-40B4-BE49-F238E27FC236}">
                <a16:creationId xmlns:a16="http://schemas.microsoft.com/office/drawing/2014/main" id="{34FE8023-5BBE-E948-9775-26A607853E00}"/>
              </a:ext>
            </a:extLst>
          </p:cNvPr>
          <p:cNvSpPr/>
          <p:nvPr/>
        </p:nvSpPr>
        <p:spPr>
          <a:xfrm>
            <a:off x="3768714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Freeform 32">
            <a:extLst>
              <a:ext uri="{FF2B5EF4-FFF2-40B4-BE49-F238E27FC236}">
                <a16:creationId xmlns:a16="http://schemas.microsoft.com/office/drawing/2014/main" id="{6D46E709-490F-6E47-B09D-58E842AB8EC9}"/>
              </a:ext>
            </a:extLst>
          </p:cNvPr>
          <p:cNvSpPr/>
          <p:nvPr/>
        </p:nvSpPr>
        <p:spPr>
          <a:xfrm>
            <a:off x="2142489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직선 연결선 165">
            <a:extLst>
              <a:ext uri="{FF2B5EF4-FFF2-40B4-BE49-F238E27FC236}">
                <a16:creationId xmlns:a16="http://schemas.microsoft.com/office/drawing/2014/main" id="{D1FB8450-2D63-2247-8AF2-FC36E893223C}"/>
              </a:ext>
            </a:extLst>
          </p:cNvPr>
          <p:cNvCxnSpPr/>
          <p:nvPr/>
        </p:nvCxnSpPr>
        <p:spPr>
          <a:xfrm>
            <a:off x="3886312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164">
            <a:extLst>
              <a:ext uri="{FF2B5EF4-FFF2-40B4-BE49-F238E27FC236}">
                <a16:creationId xmlns:a16="http://schemas.microsoft.com/office/drawing/2014/main" id="{1C1C8B72-F25B-884B-882B-FD331577C74F}"/>
              </a:ext>
            </a:extLst>
          </p:cNvPr>
          <p:cNvCxnSpPr/>
          <p:nvPr/>
        </p:nvCxnSpPr>
        <p:spPr>
          <a:xfrm>
            <a:off x="5488176" y="2375660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165">
            <a:extLst>
              <a:ext uri="{FF2B5EF4-FFF2-40B4-BE49-F238E27FC236}">
                <a16:creationId xmlns:a16="http://schemas.microsoft.com/office/drawing/2014/main" id="{7DE88520-A7F2-C245-AE00-6138EFCAE6BE}"/>
              </a:ext>
            </a:extLst>
          </p:cNvPr>
          <p:cNvCxnSpPr/>
          <p:nvPr/>
        </p:nvCxnSpPr>
        <p:spPr>
          <a:xfrm>
            <a:off x="2259837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7C0317C8-3BE6-1C43-8DBF-28BA17C4F6E7}"/>
              </a:ext>
            </a:extLst>
          </p:cNvPr>
          <p:cNvSpPr txBox="1"/>
          <p:nvPr/>
        </p:nvSpPr>
        <p:spPr>
          <a:xfrm>
            <a:off x="2854448" y="2672125"/>
            <a:ext cx="1952518" cy="32611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2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Retention loss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7E30A80-8A09-EA4D-87B6-51EDD9A55D86}"/>
              </a:ext>
            </a:extLst>
          </p:cNvPr>
          <p:cNvSpPr txBox="1"/>
          <p:nvPr/>
        </p:nvSpPr>
        <p:spPr>
          <a:xfrm>
            <a:off x="3027850" y="3183549"/>
            <a:ext cx="3414959" cy="34563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2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Interference/disturbance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C132BD-AC09-6D40-B65E-1F701E937F6C}"/>
              </a:ext>
            </a:extLst>
          </p:cNvPr>
          <p:cNvSpPr/>
          <p:nvPr/>
        </p:nvSpPr>
        <p:spPr>
          <a:xfrm>
            <a:off x="-14601" y="5098441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# of error cells &gt; ECC correction capability</a:t>
            </a:r>
            <a:br>
              <a:rPr lang="en-CH" sz="32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CH" sz="32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 </a:t>
            </a:r>
            <a:r>
              <a:rPr lang="en-CH" sz="3200" dirty="0">
                <a:solidFill>
                  <a:srgbClr val="C00000"/>
                </a:solidFill>
                <a:latin typeface="Helvetica" pitchFamily="2" charset="0"/>
                <a:sym typeface="Wingdings" pitchFamily="2" charset="2"/>
              </a:rPr>
              <a:t>Uncorrectable errors </a:t>
            </a:r>
            <a:r>
              <a:rPr lang="en-CH" sz="32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in stored data</a:t>
            </a:r>
            <a:endParaRPr lang="en-CH" sz="3200" dirty="0">
              <a:solidFill>
                <a:schemeClr val="tx1"/>
              </a:solidFill>
              <a:latin typeface="Helvetica" pitchFamily="2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D02CBDC-37AB-6E48-8B93-9DAF91B94E94}"/>
              </a:ext>
            </a:extLst>
          </p:cNvPr>
          <p:cNvGrpSpPr/>
          <p:nvPr/>
        </p:nvGrpSpPr>
        <p:grpSpPr>
          <a:xfrm>
            <a:off x="606797" y="3838425"/>
            <a:ext cx="4881476" cy="1236665"/>
            <a:chOff x="606797" y="3838425"/>
            <a:chExt cx="4881476" cy="1236665"/>
          </a:xfrm>
        </p:grpSpPr>
        <p:sp>
          <p:nvSpPr>
            <p:cNvPr id="57" name="이등변 삼각형 176">
              <a:extLst>
                <a:ext uri="{FF2B5EF4-FFF2-40B4-BE49-F238E27FC236}">
                  <a16:creationId xmlns:a16="http://schemas.microsoft.com/office/drawing/2014/main" id="{7809AF77-BF8A-4E4A-A563-1AC937A2F31D}"/>
                </a:ext>
              </a:extLst>
            </p:cNvPr>
            <p:cNvSpPr/>
            <p:nvPr/>
          </p:nvSpPr>
          <p:spPr>
            <a:xfrm>
              <a:off x="2148557" y="3838425"/>
              <a:ext cx="119187" cy="775912"/>
            </a:xfrm>
            <a:prstGeom prst="triangle">
              <a:avLst>
                <a:gd name="adj" fmla="val 100000"/>
              </a:avLst>
            </a:prstGeom>
            <a:solidFill>
              <a:srgbClr val="FF0000">
                <a:alpha val="4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  <p:sp>
          <p:nvSpPr>
            <p:cNvPr id="58" name="이등변 삼각형 176">
              <a:extLst>
                <a:ext uri="{FF2B5EF4-FFF2-40B4-BE49-F238E27FC236}">
                  <a16:creationId xmlns:a16="http://schemas.microsoft.com/office/drawing/2014/main" id="{5B5E1E9B-1387-5142-A94F-A45B338A2A6E}"/>
                </a:ext>
              </a:extLst>
            </p:cNvPr>
            <p:cNvSpPr/>
            <p:nvPr/>
          </p:nvSpPr>
          <p:spPr>
            <a:xfrm>
              <a:off x="3774261" y="3838425"/>
              <a:ext cx="119187" cy="775912"/>
            </a:xfrm>
            <a:prstGeom prst="triangle">
              <a:avLst>
                <a:gd name="adj" fmla="val 100000"/>
              </a:avLst>
            </a:prstGeom>
            <a:solidFill>
              <a:srgbClr val="FF0000">
                <a:alpha val="4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  <p:sp>
          <p:nvSpPr>
            <p:cNvPr id="59" name="이등변 삼각형 176">
              <a:extLst>
                <a:ext uri="{FF2B5EF4-FFF2-40B4-BE49-F238E27FC236}">
                  <a16:creationId xmlns:a16="http://schemas.microsoft.com/office/drawing/2014/main" id="{90091C6B-6C84-3342-A889-ECE662A294F7}"/>
                </a:ext>
              </a:extLst>
            </p:cNvPr>
            <p:cNvSpPr/>
            <p:nvPr/>
          </p:nvSpPr>
          <p:spPr>
            <a:xfrm>
              <a:off x="5369086" y="3838425"/>
              <a:ext cx="119187" cy="775912"/>
            </a:xfrm>
            <a:prstGeom prst="triangle">
              <a:avLst>
                <a:gd name="adj" fmla="val 100000"/>
              </a:avLst>
            </a:prstGeom>
            <a:solidFill>
              <a:srgbClr val="FF0000">
                <a:alpha val="4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18CFA784-0E17-0B43-B42C-98C8A11B8C53}"/>
                </a:ext>
              </a:extLst>
            </p:cNvPr>
            <p:cNvSpPr txBox="1"/>
            <p:nvPr/>
          </p:nvSpPr>
          <p:spPr>
            <a:xfrm>
              <a:off x="606797" y="4613425"/>
              <a:ext cx="184768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Error cells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462F624-ED6E-EB48-BFBF-E6D1BC7A2F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31841" y="4499213"/>
              <a:ext cx="570315" cy="204513"/>
            </a:xfrm>
            <a:prstGeom prst="line">
              <a:avLst/>
            </a:prstGeom>
            <a:ln>
              <a:solidFill>
                <a:srgbClr val="FF0000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화살표: 오른쪽 552">
            <a:extLst>
              <a:ext uri="{FF2B5EF4-FFF2-40B4-BE49-F238E27FC236}">
                <a16:creationId xmlns:a16="http://schemas.microsoft.com/office/drawing/2014/main" id="{032B8C63-F01B-CF44-9C02-8533F137D024}"/>
              </a:ext>
            </a:extLst>
          </p:cNvPr>
          <p:cNvSpPr/>
          <p:nvPr/>
        </p:nvSpPr>
        <p:spPr>
          <a:xfrm rot="10800000">
            <a:off x="2334936" y="2757333"/>
            <a:ext cx="545431" cy="187622"/>
          </a:xfrm>
          <a:prstGeom prst="rightArrow">
            <a:avLst>
              <a:gd name="adj1" fmla="val 50000"/>
              <a:gd name="adj2" fmla="val 88902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56" name="화살표: 오른쪽 552">
            <a:extLst>
              <a:ext uri="{FF2B5EF4-FFF2-40B4-BE49-F238E27FC236}">
                <a16:creationId xmlns:a16="http://schemas.microsoft.com/office/drawing/2014/main" id="{7F919826-61CF-CB4B-8360-2CC967C15BC2}"/>
              </a:ext>
            </a:extLst>
          </p:cNvPr>
          <p:cNvSpPr/>
          <p:nvPr/>
        </p:nvSpPr>
        <p:spPr>
          <a:xfrm>
            <a:off x="6415550" y="3295667"/>
            <a:ext cx="545431" cy="187622"/>
          </a:xfrm>
          <a:prstGeom prst="rightArrow">
            <a:avLst>
              <a:gd name="adj1" fmla="val 50000"/>
              <a:gd name="adj2" fmla="val 88902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</p:spTree>
    <p:extLst>
      <p:ext uri="{BB962C8B-B14F-4D97-AF65-F5344CB8AC3E}">
        <p14:creationId xmlns:p14="http://schemas.microsoft.com/office/powerpoint/2010/main" val="24355021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Read-Retry 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A261A-9E2A-0E4E-9C8A-B7EBF0961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08000" bIns="108000"/>
          <a:lstStyle/>
          <a:p>
            <a:r>
              <a:rPr lang="en-US" sz="2400" dirty="0"/>
              <a:t>Reads the page </a:t>
            </a:r>
            <a:r>
              <a:rPr lang="en-US" sz="2400" dirty="0">
                <a:solidFill>
                  <a:srgbClr val="C00000"/>
                </a:solidFill>
              </a:rPr>
              <a:t>again</a:t>
            </a:r>
            <a:r>
              <a:rPr lang="en-US" sz="2400" dirty="0"/>
              <a:t> with </a:t>
            </a:r>
            <a:r>
              <a:rPr lang="en-US" sz="2400" dirty="0">
                <a:solidFill>
                  <a:srgbClr val="C00000"/>
                </a:solidFill>
              </a:rPr>
              <a:t>adjusted V</a:t>
            </a:r>
            <a:r>
              <a:rPr lang="en-US" sz="2400" baseline="-25000" dirty="0">
                <a:solidFill>
                  <a:srgbClr val="C00000"/>
                </a:solidFill>
              </a:rPr>
              <a:t>REF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/>
              <a:t>values</a:t>
            </a:r>
            <a:endParaRPr lang="en-CH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DE99A2-1AAD-1042-828E-A01561FCCC72}"/>
              </a:ext>
            </a:extLst>
          </p:cNvPr>
          <p:cNvSpPr txBox="1"/>
          <p:nvPr/>
        </p:nvSpPr>
        <p:spPr>
          <a:xfrm>
            <a:off x="6804131" y="3061320"/>
            <a:ext cx="111375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FE99CB-BDBE-DC4E-AA43-1EB512CA7928}"/>
              </a:ext>
            </a:extLst>
          </p:cNvPr>
          <p:cNvSpPr txBox="1"/>
          <p:nvPr/>
        </p:nvSpPr>
        <p:spPr>
          <a:xfrm rot="16200000">
            <a:off x="-313935" y="3308058"/>
            <a:ext cx="3197657" cy="33855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Number of Cells</a:t>
            </a:r>
          </a:p>
        </p:txBody>
      </p:sp>
      <p:cxnSp>
        <p:nvCxnSpPr>
          <p:cNvPr id="7" name="Straight Arrow Connector 59">
            <a:extLst>
              <a:ext uri="{FF2B5EF4-FFF2-40B4-BE49-F238E27FC236}">
                <a16:creationId xmlns:a16="http://schemas.microsoft.com/office/drawing/2014/main" id="{1FBC7F5F-5046-CD48-918C-676FB6DCB1FD}"/>
              </a:ext>
            </a:extLst>
          </p:cNvPr>
          <p:cNvCxnSpPr>
            <a:cxnSpLocks/>
          </p:cNvCxnSpPr>
          <p:nvPr/>
        </p:nvCxnSpPr>
        <p:spPr>
          <a:xfrm flipV="1">
            <a:off x="1526340" y="2269362"/>
            <a:ext cx="0" cy="235092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sp>
        <p:nvSpPr>
          <p:cNvPr id="8" name="Freeform 32">
            <a:extLst>
              <a:ext uri="{FF2B5EF4-FFF2-40B4-BE49-F238E27FC236}">
                <a16:creationId xmlns:a16="http://schemas.microsoft.com/office/drawing/2014/main" id="{F6A9B713-EF6F-F845-99C7-38A99EA5BA74}"/>
              </a:ext>
            </a:extLst>
          </p:cNvPr>
          <p:cNvSpPr/>
          <p:nvPr/>
        </p:nvSpPr>
        <p:spPr>
          <a:xfrm>
            <a:off x="5572608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 32">
            <a:extLst>
              <a:ext uri="{FF2B5EF4-FFF2-40B4-BE49-F238E27FC236}">
                <a16:creationId xmlns:a16="http://schemas.microsoft.com/office/drawing/2014/main" id="{49EF4EFD-FD2E-1A42-AA8F-5E87FC1B6269}"/>
              </a:ext>
            </a:extLst>
          </p:cNvPr>
          <p:cNvSpPr/>
          <p:nvPr/>
        </p:nvSpPr>
        <p:spPr>
          <a:xfrm>
            <a:off x="3962876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B7AAFD-C3A3-6E4D-8317-F0D9CAC198D3}"/>
              </a:ext>
            </a:extLst>
          </p:cNvPr>
          <p:cNvSpPr txBox="1"/>
          <p:nvPr/>
        </p:nvSpPr>
        <p:spPr>
          <a:xfrm>
            <a:off x="4064827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Freeform 32">
            <a:extLst>
              <a:ext uri="{FF2B5EF4-FFF2-40B4-BE49-F238E27FC236}">
                <a16:creationId xmlns:a16="http://schemas.microsoft.com/office/drawing/2014/main" id="{01B8C6FC-163F-B241-A5F2-C8E28EB62750}"/>
              </a:ext>
            </a:extLst>
          </p:cNvPr>
          <p:cNvSpPr/>
          <p:nvPr/>
        </p:nvSpPr>
        <p:spPr>
          <a:xfrm>
            <a:off x="2332007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89C780-FBF7-B64C-918B-F865FC00384A}"/>
              </a:ext>
            </a:extLst>
          </p:cNvPr>
          <p:cNvSpPr txBox="1"/>
          <p:nvPr/>
        </p:nvSpPr>
        <p:spPr>
          <a:xfrm>
            <a:off x="2424789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x-1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Arrow Connector 78">
            <a:extLst>
              <a:ext uri="{FF2B5EF4-FFF2-40B4-BE49-F238E27FC236}">
                <a16:creationId xmlns:a16="http://schemas.microsoft.com/office/drawing/2014/main" id="{A4D20741-55FB-1C47-8674-6A1857297F20}"/>
              </a:ext>
            </a:extLst>
          </p:cNvPr>
          <p:cNvCxnSpPr>
            <a:cxnSpLocks/>
          </p:cNvCxnSpPr>
          <p:nvPr/>
        </p:nvCxnSpPr>
        <p:spPr>
          <a:xfrm>
            <a:off x="1515199" y="4622663"/>
            <a:ext cx="6224109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9DA3F62-3A0D-9B44-A975-8653C70C7C98}"/>
              </a:ext>
            </a:extLst>
          </p:cNvPr>
          <p:cNvSpPr txBox="1"/>
          <p:nvPr/>
        </p:nvSpPr>
        <p:spPr>
          <a:xfrm>
            <a:off x="1292601" y="3061320"/>
            <a:ext cx="115832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5BF18E4-00DF-7D43-B025-B7D6E1F4F6AE}"/>
              </a:ext>
            </a:extLst>
          </p:cNvPr>
          <p:cNvSpPr txBox="1"/>
          <p:nvPr/>
        </p:nvSpPr>
        <p:spPr>
          <a:xfrm>
            <a:off x="5765893" y="3685250"/>
            <a:ext cx="1038238" cy="67710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x+1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그룹 93">
            <a:extLst>
              <a:ext uri="{FF2B5EF4-FFF2-40B4-BE49-F238E27FC236}">
                <a16:creationId xmlns:a16="http://schemas.microsoft.com/office/drawing/2014/main" id="{6F65D3EE-C45A-9346-A974-8B8AAAFD4418}"/>
              </a:ext>
            </a:extLst>
          </p:cNvPr>
          <p:cNvGrpSpPr/>
          <p:nvPr/>
        </p:nvGrpSpPr>
        <p:grpSpPr>
          <a:xfrm>
            <a:off x="2998016" y="1933945"/>
            <a:ext cx="1590176" cy="381451"/>
            <a:chOff x="4245096" y="1920152"/>
            <a:chExt cx="898521" cy="226540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155455B-48A9-1247-AF46-391ECF465D25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EA03CF0-5916-B04A-82F3-8B8E88BFD44C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x-1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" name="그룹 99">
            <a:extLst>
              <a:ext uri="{FF2B5EF4-FFF2-40B4-BE49-F238E27FC236}">
                <a16:creationId xmlns:a16="http://schemas.microsoft.com/office/drawing/2014/main" id="{9D559159-0E40-004E-B0D7-FA19FD886877}"/>
              </a:ext>
            </a:extLst>
          </p:cNvPr>
          <p:cNvGrpSpPr/>
          <p:nvPr/>
        </p:nvGrpSpPr>
        <p:grpSpPr>
          <a:xfrm>
            <a:off x="4899966" y="1933945"/>
            <a:ext cx="1590176" cy="381451"/>
            <a:chOff x="4245096" y="1920152"/>
            <a:chExt cx="898521" cy="226540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D505EDC-7B1D-254D-B713-0C7A45E1292E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21FB3CF-E957-C043-9284-40F2EA43B04B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 err="1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</a:t>
              </a:r>
              <a:r>
                <a:rPr lang="en-US" altLang="ko-KR" sz="1600" b="1" i="1" dirty="0" err="1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5AEE79B-9F10-D54A-9FC5-939C66EAB2E0}"/>
              </a:ext>
            </a:extLst>
          </p:cNvPr>
          <p:cNvGrpSpPr/>
          <p:nvPr/>
        </p:nvGrpSpPr>
        <p:grpSpPr>
          <a:xfrm>
            <a:off x="2823816" y="4703726"/>
            <a:ext cx="4708663" cy="381458"/>
            <a:chOff x="1284893" y="5239121"/>
            <a:chExt cx="4708663" cy="381458"/>
          </a:xfrm>
        </p:grpSpPr>
        <p:grpSp>
          <p:nvGrpSpPr>
            <p:cNvPr id="23" name="그룹 107">
              <a:extLst>
                <a:ext uri="{FF2B5EF4-FFF2-40B4-BE49-F238E27FC236}">
                  <a16:creationId xmlns:a16="http://schemas.microsoft.com/office/drawing/2014/main" id="{C32819F9-D3EC-004C-9CDE-34810146EB18}"/>
                </a:ext>
              </a:extLst>
            </p:cNvPr>
            <p:cNvGrpSpPr/>
            <p:nvPr/>
          </p:nvGrpSpPr>
          <p:grpSpPr>
            <a:xfrm>
              <a:off x="4403380" y="5239121"/>
              <a:ext cx="1590176" cy="381458"/>
              <a:chOff x="3833522" y="2260240"/>
              <a:chExt cx="898521" cy="226545"/>
            </a:xfrm>
          </p:grpSpPr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9045C01-68AF-9642-94A2-B6CBC554493D}"/>
                  </a:ext>
                </a:extLst>
              </p:cNvPr>
              <p:cNvSpPr txBox="1"/>
              <p:nvPr/>
            </p:nvSpPr>
            <p:spPr>
              <a:xfrm>
                <a:off x="3833522" y="2260240"/>
                <a:ext cx="368967" cy="201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2200" b="1" baseline="-25000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988A39B-D754-8C44-9C20-48507139F5FD}"/>
                  </a:ext>
                </a:extLst>
              </p:cNvPr>
              <p:cNvSpPr txBox="1"/>
              <p:nvPr/>
            </p:nvSpPr>
            <p:spPr>
              <a:xfrm>
                <a:off x="4080951" y="2340557"/>
                <a:ext cx="651092" cy="146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6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TH</a:t>
                </a:r>
                <a:endParaRPr lang="ko-KR" altLang="en-US" sz="1600" b="1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184D5B5-1EFE-F74C-BEF2-C75A57433B4C}"/>
                </a:ext>
              </a:extLst>
            </p:cNvPr>
            <p:cNvSpPr txBox="1"/>
            <p:nvPr/>
          </p:nvSpPr>
          <p:spPr>
            <a:xfrm>
              <a:off x="1284893" y="5245394"/>
              <a:ext cx="4042979" cy="33855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Cell’s Threshold Voltage (         )  </a:t>
              </a:r>
            </a:p>
          </p:txBody>
        </p:sp>
      </p:grpSp>
      <p:grpSp>
        <p:nvGrpSpPr>
          <p:cNvPr id="27" name="그룹 93">
            <a:extLst>
              <a:ext uri="{FF2B5EF4-FFF2-40B4-BE49-F238E27FC236}">
                <a16:creationId xmlns:a16="http://schemas.microsoft.com/office/drawing/2014/main" id="{27D623C1-F4CA-0545-B26D-AD969AF426B1}"/>
              </a:ext>
            </a:extLst>
          </p:cNvPr>
          <p:cNvGrpSpPr/>
          <p:nvPr/>
        </p:nvGrpSpPr>
        <p:grpSpPr>
          <a:xfrm>
            <a:off x="1371541" y="1933945"/>
            <a:ext cx="1590176" cy="381451"/>
            <a:chOff x="4245096" y="1920152"/>
            <a:chExt cx="898521" cy="226540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FE0A1E8-938C-8847-8EA9-51225FD1B207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1D9D42B-606B-1F47-AB1A-C4404E1AF971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x-2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0" name="직선 연결선 165">
            <a:extLst>
              <a:ext uri="{FF2B5EF4-FFF2-40B4-BE49-F238E27FC236}">
                <a16:creationId xmlns:a16="http://schemas.microsoft.com/office/drawing/2014/main" id="{A0B605BF-D001-AD42-8151-A83843DA52E3}"/>
              </a:ext>
            </a:extLst>
          </p:cNvPr>
          <p:cNvCxnSpPr/>
          <p:nvPr/>
        </p:nvCxnSpPr>
        <p:spPr>
          <a:xfrm>
            <a:off x="7095711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그룹 93">
            <a:extLst>
              <a:ext uri="{FF2B5EF4-FFF2-40B4-BE49-F238E27FC236}">
                <a16:creationId xmlns:a16="http://schemas.microsoft.com/office/drawing/2014/main" id="{BAE8CF4D-44AB-D04E-A163-C2009643FADF}"/>
              </a:ext>
            </a:extLst>
          </p:cNvPr>
          <p:cNvGrpSpPr/>
          <p:nvPr/>
        </p:nvGrpSpPr>
        <p:grpSpPr>
          <a:xfrm>
            <a:off x="6207415" y="1933945"/>
            <a:ext cx="1590176" cy="381451"/>
            <a:chOff x="4245096" y="1920152"/>
            <a:chExt cx="898521" cy="226540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EFD72F7-D286-4B4E-889B-16D43DCD554E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9F849D6-EE2C-954C-A0C5-E33DAFF40A02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x+1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4" name="Freeform 32">
            <a:extLst>
              <a:ext uri="{FF2B5EF4-FFF2-40B4-BE49-F238E27FC236}">
                <a16:creationId xmlns:a16="http://schemas.microsoft.com/office/drawing/2014/main" id="{DFF0AC9A-FA1C-5F41-99B1-F4DF27D5E07B}"/>
              </a:ext>
            </a:extLst>
          </p:cNvPr>
          <p:cNvSpPr/>
          <p:nvPr/>
        </p:nvSpPr>
        <p:spPr>
          <a:xfrm>
            <a:off x="5381811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C8E45A8E-0A1C-3E4F-8AEC-BA62A715B55A}"/>
              </a:ext>
            </a:extLst>
          </p:cNvPr>
          <p:cNvSpPr/>
          <p:nvPr/>
        </p:nvSpPr>
        <p:spPr>
          <a:xfrm>
            <a:off x="3768714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Freeform 32">
            <a:extLst>
              <a:ext uri="{FF2B5EF4-FFF2-40B4-BE49-F238E27FC236}">
                <a16:creationId xmlns:a16="http://schemas.microsoft.com/office/drawing/2014/main" id="{B6DCAC1A-B67E-F94B-8312-F8BF9589452F}"/>
              </a:ext>
            </a:extLst>
          </p:cNvPr>
          <p:cNvSpPr/>
          <p:nvPr/>
        </p:nvSpPr>
        <p:spPr>
          <a:xfrm>
            <a:off x="2142489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이등변 삼각형 176">
            <a:extLst>
              <a:ext uri="{FF2B5EF4-FFF2-40B4-BE49-F238E27FC236}">
                <a16:creationId xmlns:a16="http://schemas.microsoft.com/office/drawing/2014/main" id="{5D9FE731-7C9A-7149-822D-39441E1BE2D2}"/>
              </a:ext>
            </a:extLst>
          </p:cNvPr>
          <p:cNvSpPr/>
          <p:nvPr/>
        </p:nvSpPr>
        <p:spPr>
          <a:xfrm>
            <a:off x="2148557" y="3838425"/>
            <a:ext cx="119187" cy="775912"/>
          </a:xfrm>
          <a:prstGeom prst="triangle">
            <a:avLst>
              <a:gd name="adj" fmla="val 100000"/>
            </a:avLst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38" name="이등변 삼각형 176">
            <a:extLst>
              <a:ext uri="{FF2B5EF4-FFF2-40B4-BE49-F238E27FC236}">
                <a16:creationId xmlns:a16="http://schemas.microsoft.com/office/drawing/2014/main" id="{4E70D25B-0BC5-0C40-B1A0-9D46E4C8E1BE}"/>
              </a:ext>
            </a:extLst>
          </p:cNvPr>
          <p:cNvSpPr/>
          <p:nvPr/>
        </p:nvSpPr>
        <p:spPr>
          <a:xfrm>
            <a:off x="3774261" y="3838425"/>
            <a:ext cx="119187" cy="775912"/>
          </a:xfrm>
          <a:prstGeom prst="triangle">
            <a:avLst>
              <a:gd name="adj" fmla="val 100000"/>
            </a:avLst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39" name="이등변 삼각형 176">
            <a:extLst>
              <a:ext uri="{FF2B5EF4-FFF2-40B4-BE49-F238E27FC236}">
                <a16:creationId xmlns:a16="http://schemas.microsoft.com/office/drawing/2014/main" id="{BFB0673F-BF25-D744-8B59-C6EB879D09E2}"/>
              </a:ext>
            </a:extLst>
          </p:cNvPr>
          <p:cNvSpPr/>
          <p:nvPr/>
        </p:nvSpPr>
        <p:spPr>
          <a:xfrm>
            <a:off x="5369086" y="3838425"/>
            <a:ext cx="119187" cy="775912"/>
          </a:xfrm>
          <a:prstGeom prst="triangle">
            <a:avLst>
              <a:gd name="adj" fmla="val 100000"/>
            </a:avLst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cxnSp>
        <p:nvCxnSpPr>
          <p:cNvPr id="40" name="직선 연결선 165">
            <a:extLst>
              <a:ext uri="{FF2B5EF4-FFF2-40B4-BE49-F238E27FC236}">
                <a16:creationId xmlns:a16="http://schemas.microsoft.com/office/drawing/2014/main" id="{B2E1A078-B4C5-B94C-81C8-13A87CA28368}"/>
              </a:ext>
            </a:extLst>
          </p:cNvPr>
          <p:cNvCxnSpPr/>
          <p:nvPr/>
        </p:nvCxnSpPr>
        <p:spPr>
          <a:xfrm>
            <a:off x="3886312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164">
            <a:extLst>
              <a:ext uri="{FF2B5EF4-FFF2-40B4-BE49-F238E27FC236}">
                <a16:creationId xmlns:a16="http://schemas.microsoft.com/office/drawing/2014/main" id="{39AC25C0-CA7B-D34F-B9CF-00C6E985BD8C}"/>
              </a:ext>
            </a:extLst>
          </p:cNvPr>
          <p:cNvCxnSpPr/>
          <p:nvPr/>
        </p:nvCxnSpPr>
        <p:spPr>
          <a:xfrm>
            <a:off x="5488176" y="2375660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165">
            <a:extLst>
              <a:ext uri="{FF2B5EF4-FFF2-40B4-BE49-F238E27FC236}">
                <a16:creationId xmlns:a16="http://schemas.microsoft.com/office/drawing/2014/main" id="{55E02188-7426-3C45-B1EB-A5119F5C23F9}"/>
              </a:ext>
            </a:extLst>
          </p:cNvPr>
          <p:cNvCxnSpPr/>
          <p:nvPr/>
        </p:nvCxnSpPr>
        <p:spPr>
          <a:xfrm>
            <a:off x="2259837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354449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Read-Retry 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A261A-9E2A-0E4E-9C8A-B7EBF0961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08000" bIns="108000"/>
          <a:lstStyle/>
          <a:p>
            <a:r>
              <a:rPr lang="en-US" sz="2400" dirty="0"/>
              <a:t>Reads the page </a:t>
            </a:r>
            <a:r>
              <a:rPr lang="en-US" sz="2400" dirty="0">
                <a:solidFill>
                  <a:srgbClr val="C00000"/>
                </a:solidFill>
              </a:rPr>
              <a:t>again</a:t>
            </a:r>
            <a:r>
              <a:rPr lang="en-US" sz="2400" dirty="0"/>
              <a:t> with </a:t>
            </a:r>
            <a:r>
              <a:rPr lang="en-US" sz="2400" dirty="0">
                <a:solidFill>
                  <a:srgbClr val="C00000"/>
                </a:solidFill>
              </a:rPr>
              <a:t>adjusted V</a:t>
            </a:r>
            <a:r>
              <a:rPr lang="en-US" sz="2400" baseline="-25000" dirty="0">
                <a:solidFill>
                  <a:srgbClr val="C00000"/>
                </a:solidFill>
              </a:rPr>
              <a:t>REF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/>
              <a:t>values</a:t>
            </a:r>
            <a:endParaRPr lang="en-CH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DE99A2-1AAD-1042-828E-A01561FCCC72}"/>
              </a:ext>
            </a:extLst>
          </p:cNvPr>
          <p:cNvSpPr txBox="1"/>
          <p:nvPr/>
        </p:nvSpPr>
        <p:spPr>
          <a:xfrm>
            <a:off x="6804131" y="3061320"/>
            <a:ext cx="111375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FE99CB-BDBE-DC4E-AA43-1EB512CA7928}"/>
              </a:ext>
            </a:extLst>
          </p:cNvPr>
          <p:cNvSpPr txBox="1"/>
          <p:nvPr/>
        </p:nvSpPr>
        <p:spPr>
          <a:xfrm rot="16200000">
            <a:off x="-313935" y="3308058"/>
            <a:ext cx="3197657" cy="33855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Number of Cells</a:t>
            </a:r>
          </a:p>
        </p:txBody>
      </p:sp>
      <p:cxnSp>
        <p:nvCxnSpPr>
          <p:cNvPr id="7" name="Straight Arrow Connector 59">
            <a:extLst>
              <a:ext uri="{FF2B5EF4-FFF2-40B4-BE49-F238E27FC236}">
                <a16:creationId xmlns:a16="http://schemas.microsoft.com/office/drawing/2014/main" id="{1FBC7F5F-5046-CD48-918C-676FB6DCB1FD}"/>
              </a:ext>
            </a:extLst>
          </p:cNvPr>
          <p:cNvCxnSpPr>
            <a:cxnSpLocks/>
          </p:cNvCxnSpPr>
          <p:nvPr/>
        </p:nvCxnSpPr>
        <p:spPr>
          <a:xfrm flipV="1">
            <a:off x="1526340" y="2269362"/>
            <a:ext cx="0" cy="235092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sp>
        <p:nvSpPr>
          <p:cNvPr id="8" name="Freeform 32">
            <a:extLst>
              <a:ext uri="{FF2B5EF4-FFF2-40B4-BE49-F238E27FC236}">
                <a16:creationId xmlns:a16="http://schemas.microsoft.com/office/drawing/2014/main" id="{F6A9B713-EF6F-F845-99C7-38A99EA5BA74}"/>
              </a:ext>
            </a:extLst>
          </p:cNvPr>
          <p:cNvSpPr/>
          <p:nvPr/>
        </p:nvSpPr>
        <p:spPr>
          <a:xfrm>
            <a:off x="5572608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 32">
            <a:extLst>
              <a:ext uri="{FF2B5EF4-FFF2-40B4-BE49-F238E27FC236}">
                <a16:creationId xmlns:a16="http://schemas.microsoft.com/office/drawing/2014/main" id="{49EF4EFD-FD2E-1A42-AA8F-5E87FC1B6269}"/>
              </a:ext>
            </a:extLst>
          </p:cNvPr>
          <p:cNvSpPr/>
          <p:nvPr/>
        </p:nvSpPr>
        <p:spPr>
          <a:xfrm>
            <a:off x="3962876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B7AAFD-C3A3-6E4D-8317-F0D9CAC198D3}"/>
              </a:ext>
            </a:extLst>
          </p:cNvPr>
          <p:cNvSpPr txBox="1"/>
          <p:nvPr/>
        </p:nvSpPr>
        <p:spPr>
          <a:xfrm>
            <a:off x="4064827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Freeform 32">
            <a:extLst>
              <a:ext uri="{FF2B5EF4-FFF2-40B4-BE49-F238E27FC236}">
                <a16:creationId xmlns:a16="http://schemas.microsoft.com/office/drawing/2014/main" id="{01B8C6FC-163F-B241-A5F2-C8E28EB62750}"/>
              </a:ext>
            </a:extLst>
          </p:cNvPr>
          <p:cNvSpPr/>
          <p:nvPr/>
        </p:nvSpPr>
        <p:spPr>
          <a:xfrm>
            <a:off x="2332007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89C780-FBF7-B64C-918B-F865FC00384A}"/>
              </a:ext>
            </a:extLst>
          </p:cNvPr>
          <p:cNvSpPr txBox="1"/>
          <p:nvPr/>
        </p:nvSpPr>
        <p:spPr>
          <a:xfrm>
            <a:off x="2424789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x-1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Arrow Connector 78">
            <a:extLst>
              <a:ext uri="{FF2B5EF4-FFF2-40B4-BE49-F238E27FC236}">
                <a16:creationId xmlns:a16="http://schemas.microsoft.com/office/drawing/2014/main" id="{A4D20741-55FB-1C47-8674-6A1857297F20}"/>
              </a:ext>
            </a:extLst>
          </p:cNvPr>
          <p:cNvCxnSpPr>
            <a:cxnSpLocks/>
          </p:cNvCxnSpPr>
          <p:nvPr/>
        </p:nvCxnSpPr>
        <p:spPr>
          <a:xfrm>
            <a:off x="1515199" y="4622663"/>
            <a:ext cx="6224109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9DA3F62-3A0D-9B44-A975-8653C70C7C98}"/>
              </a:ext>
            </a:extLst>
          </p:cNvPr>
          <p:cNvSpPr txBox="1"/>
          <p:nvPr/>
        </p:nvSpPr>
        <p:spPr>
          <a:xfrm>
            <a:off x="1292601" y="3061320"/>
            <a:ext cx="115832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5BF18E4-00DF-7D43-B025-B7D6E1F4F6AE}"/>
              </a:ext>
            </a:extLst>
          </p:cNvPr>
          <p:cNvSpPr txBox="1"/>
          <p:nvPr/>
        </p:nvSpPr>
        <p:spPr>
          <a:xfrm>
            <a:off x="5765893" y="3685250"/>
            <a:ext cx="1038238" cy="67710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x+1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그룹 93">
            <a:extLst>
              <a:ext uri="{FF2B5EF4-FFF2-40B4-BE49-F238E27FC236}">
                <a16:creationId xmlns:a16="http://schemas.microsoft.com/office/drawing/2014/main" id="{6F65D3EE-C45A-9346-A974-8B8AAAFD4418}"/>
              </a:ext>
            </a:extLst>
          </p:cNvPr>
          <p:cNvGrpSpPr/>
          <p:nvPr/>
        </p:nvGrpSpPr>
        <p:grpSpPr>
          <a:xfrm>
            <a:off x="2998016" y="1933945"/>
            <a:ext cx="1590176" cy="381451"/>
            <a:chOff x="4245096" y="1920152"/>
            <a:chExt cx="898521" cy="226540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155455B-48A9-1247-AF46-391ECF465D25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EA03CF0-5916-B04A-82F3-8B8E88BFD44C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x-1</a:t>
              </a:r>
              <a:r>
                <a:rPr lang="en-US" altLang="ko-KR" sz="16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" name="그룹 99">
            <a:extLst>
              <a:ext uri="{FF2B5EF4-FFF2-40B4-BE49-F238E27FC236}">
                <a16:creationId xmlns:a16="http://schemas.microsoft.com/office/drawing/2014/main" id="{9D559159-0E40-004E-B0D7-FA19FD886877}"/>
              </a:ext>
            </a:extLst>
          </p:cNvPr>
          <p:cNvGrpSpPr/>
          <p:nvPr/>
        </p:nvGrpSpPr>
        <p:grpSpPr>
          <a:xfrm>
            <a:off x="4899966" y="1933945"/>
            <a:ext cx="1590176" cy="381451"/>
            <a:chOff x="4245096" y="1920152"/>
            <a:chExt cx="898521" cy="226540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D505EDC-7B1D-254D-B713-0C7A45E1292E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21FB3CF-E957-C043-9284-40F2EA43B04B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 err="1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</a:t>
              </a:r>
              <a:r>
                <a:rPr lang="en-US" altLang="ko-KR" sz="1600" b="1" i="1" dirty="0" err="1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endParaRPr lang="ko-KR" altLang="en-US" sz="1600" b="1" dirty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5AEE79B-9F10-D54A-9FC5-939C66EAB2E0}"/>
              </a:ext>
            </a:extLst>
          </p:cNvPr>
          <p:cNvGrpSpPr/>
          <p:nvPr/>
        </p:nvGrpSpPr>
        <p:grpSpPr>
          <a:xfrm>
            <a:off x="2823816" y="4703726"/>
            <a:ext cx="4708663" cy="381458"/>
            <a:chOff x="1284893" y="5239121"/>
            <a:chExt cx="4708663" cy="381458"/>
          </a:xfrm>
        </p:grpSpPr>
        <p:grpSp>
          <p:nvGrpSpPr>
            <p:cNvPr id="23" name="그룹 107">
              <a:extLst>
                <a:ext uri="{FF2B5EF4-FFF2-40B4-BE49-F238E27FC236}">
                  <a16:creationId xmlns:a16="http://schemas.microsoft.com/office/drawing/2014/main" id="{C32819F9-D3EC-004C-9CDE-34810146EB18}"/>
                </a:ext>
              </a:extLst>
            </p:cNvPr>
            <p:cNvGrpSpPr/>
            <p:nvPr/>
          </p:nvGrpSpPr>
          <p:grpSpPr>
            <a:xfrm>
              <a:off x="4403380" y="5239121"/>
              <a:ext cx="1590176" cy="381458"/>
              <a:chOff x="3833522" y="2260240"/>
              <a:chExt cx="898521" cy="226545"/>
            </a:xfrm>
          </p:grpSpPr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9045C01-68AF-9642-94A2-B6CBC554493D}"/>
                  </a:ext>
                </a:extLst>
              </p:cNvPr>
              <p:cNvSpPr txBox="1"/>
              <p:nvPr/>
            </p:nvSpPr>
            <p:spPr>
              <a:xfrm>
                <a:off x="3833522" y="2260240"/>
                <a:ext cx="368967" cy="201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2200" b="1" baseline="-25000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988A39B-D754-8C44-9C20-48507139F5FD}"/>
                  </a:ext>
                </a:extLst>
              </p:cNvPr>
              <p:cNvSpPr txBox="1"/>
              <p:nvPr/>
            </p:nvSpPr>
            <p:spPr>
              <a:xfrm>
                <a:off x="4080951" y="2340557"/>
                <a:ext cx="651092" cy="146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6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TH</a:t>
                </a:r>
                <a:endParaRPr lang="ko-KR" altLang="en-US" sz="1600" b="1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184D5B5-1EFE-F74C-BEF2-C75A57433B4C}"/>
                </a:ext>
              </a:extLst>
            </p:cNvPr>
            <p:cNvSpPr txBox="1"/>
            <p:nvPr/>
          </p:nvSpPr>
          <p:spPr>
            <a:xfrm>
              <a:off x="1284893" y="5245394"/>
              <a:ext cx="4042979" cy="33855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Cell’s Threshold Voltage (         )  </a:t>
              </a:r>
            </a:p>
          </p:txBody>
        </p:sp>
      </p:grpSp>
      <p:grpSp>
        <p:nvGrpSpPr>
          <p:cNvPr id="27" name="그룹 93">
            <a:extLst>
              <a:ext uri="{FF2B5EF4-FFF2-40B4-BE49-F238E27FC236}">
                <a16:creationId xmlns:a16="http://schemas.microsoft.com/office/drawing/2014/main" id="{27D623C1-F4CA-0545-B26D-AD969AF426B1}"/>
              </a:ext>
            </a:extLst>
          </p:cNvPr>
          <p:cNvGrpSpPr/>
          <p:nvPr/>
        </p:nvGrpSpPr>
        <p:grpSpPr>
          <a:xfrm>
            <a:off x="1371541" y="1933945"/>
            <a:ext cx="1590176" cy="381451"/>
            <a:chOff x="4245096" y="1920152"/>
            <a:chExt cx="898521" cy="226540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FE0A1E8-938C-8847-8EA9-51225FD1B207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1D9D42B-606B-1F47-AB1A-C4404E1AF971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x-2</a:t>
              </a:r>
              <a:r>
                <a:rPr lang="en-US" altLang="ko-KR" sz="16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0" name="직선 연결선 165">
            <a:extLst>
              <a:ext uri="{FF2B5EF4-FFF2-40B4-BE49-F238E27FC236}">
                <a16:creationId xmlns:a16="http://schemas.microsoft.com/office/drawing/2014/main" id="{A0B605BF-D001-AD42-8151-A83843DA52E3}"/>
              </a:ext>
            </a:extLst>
          </p:cNvPr>
          <p:cNvCxnSpPr/>
          <p:nvPr/>
        </p:nvCxnSpPr>
        <p:spPr>
          <a:xfrm>
            <a:off x="7095711" y="2375662"/>
            <a:ext cx="0" cy="2252586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그룹 93">
            <a:extLst>
              <a:ext uri="{FF2B5EF4-FFF2-40B4-BE49-F238E27FC236}">
                <a16:creationId xmlns:a16="http://schemas.microsoft.com/office/drawing/2014/main" id="{BAE8CF4D-44AB-D04E-A163-C2009643FADF}"/>
              </a:ext>
            </a:extLst>
          </p:cNvPr>
          <p:cNvGrpSpPr/>
          <p:nvPr/>
        </p:nvGrpSpPr>
        <p:grpSpPr>
          <a:xfrm>
            <a:off x="6207415" y="1933945"/>
            <a:ext cx="1590176" cy="381451"/>
            <a:chOff x="4245096" y="1920152"/>
            <a:chExt cx="898521" cy="226540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EFD72F7-D286-4B4E-889B-16D43DCD554E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9F849D6-EE2C-954C-A0C5-E33DAFF40A02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x+1</a:t>
              </a:r>
              <a:r>
                <a:rPr lang="en-US" altLang="ko-KR" sz="16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4" name="Freeform 32">
            <a:extLst>
              <a:ext uri="{FF2B5EF4-FFF2-40B4-BE49-F238E27FC236}">
                <a16:creationId xmlns:a16="http://schemas.microsoft.com/office/drawing/2014/main" id="{DFF0AC9A-FA1C-5F41-99B1-F4DF27D5E07B}"/>
              </a:ext>
            </a:extLst>
          </p:cNvPr>
          <p:cNvSpPr/>
          <p:nvPr/>
        </p:nvSpPr>
        <p:spPr>
          <a:xfrm>
            <a:off x="5381811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C8E45A8E-0A1C-3E4F-8AEC-BA62A715B55A}"/>
              </a:ext>
            </a:extLst>
          </p:cNvPr>
          <p:cNvSpPr/>
          <p:nvPr/>
        </p:nvSpPr>
        <p:spPr>
          <a:xfrm>
            <a:off x="3768714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Freeform 32">
            <a:extLst>
              <a:ext uri="{FF2B5EF4-FFF2-40B4-BE49-F238E27FC236}">
                <a16:creationId xmlns:a16="http://schemas.microsoft.com/office/drawing/2014/main" id="{B6DCAC1A-B67E-F94B-8312-F8BF9589452F}"/>
              </a:ext>
            </a:extLst>
          </p:cNvPr>
          <p:cNvSpPr/>
          <p:nvPr/>
        </p:nvSpPr>
        <p:spPr>
          <a:xfrm>
            <a:off x="2142489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이등변 삼각형 176">
            <a:extLst>
              <a:ext uri="{FF2B5EF4-FFF2-40B4-BE49-F238E27FC236}">
                <a16:creationId xmlns:a16="http://schemas.microsoft.com/office/drawing/2014/main" id="{5D9FE731-7C9A-7149-822D-39441E1BE2D2}"/>
              </a:ext>
            </a:extLst>
          </p:cNvPr>
          <p:cNvSpPr/>
          <p:nvPr/>
        </p:nvSpPr>
        <p:spPr>
          <a:xfrm>
            <a:off x="2148557" y="3838425"/>
            <a:ext cx="119187" cy="775912"/>
          </a:xfrm>
          <a:prstGeom prst="triangle">
            <a:avLst>
              <a:gd name="adj" fmla="val 100000"/>
            </a:avLst>
          </a:prstGeom>
          <a:solidFill>
            <a:schemeClr val="bg1">
              <a:lumMod val="75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38" name="이등변 삼각형 176">
            <a:extLst>
              <a:ext uri="{FF2B5EF4-FFF2-40B4-BE49-F238E27FC236}">
                <a16:creationId xmlns:a16="http://schemas.microsoft.com/office/drawing/2014/main" id="{4E70D25B-0BC5-0C40-B1A0-9D46E4C8E1BE}"/>
              </a:ext>
            </a:extLst>
          </p:cNvPr>
          <p:cNvSpPr/>
          <p:nvPr/>
        </p:nvSpPr>
        <p:spPr>
          <a:xfrm>
            <a:off x="3774261" y="3838425"/>
            <a:ext cx="119187" cy="775912"/>
          </a:xfrm>
          <a:prstGeom prst="triangle">
            <a:avLst>
              <a:gd name="adj" fmla="val 100000"/>
            </a:avLst>
          </a:prstGeom>
          <a:solidFill>
            <a:schemeClr val="bg1">
              <a:lumMod val="75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39" name="이등변 삼각형 176">
            <a:extLst>
              <a:ext uri="{FF2B5EF4-FFF2-40B4-BE49-F238E27FC236}">
                <a16:creationId xmlns:a16="http://schemas.microsoft.com/office/drawing/2014/main" id="{BFB0673F-BF25-D744-8B59-C6EB879D09E2}"/>
              </a:ext>
            </a:extLst>
          </p:cNvPr>
          <p:cNvSpPr/>
          <p:nvPr/>
        </p:nvSpPr>
        <p:spPr>
          <a:xfrm>
            <a:off x="5369086" y="3838425"/>
            <a:ext cx="119187" cy="775912"/>
          </a:xfrm>
          <a:prstGeom prst="triangle">
            <a:avLst>
              <a:gd name="adj" fmla="val 100000"/>
            </a:avLst>
          </a:prstGeom>
          <a:solidFill>
            <a:schemeClr val="bg1">
              <a:lumMod val="75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cxnSp>
        <p:nvCxnSpPr>
          <p:cNvPr id="40" name="직선 연결선 165">
            <a:extLst>
              <a:ext uri="{FF2B5EF4-FFF2-40B4-BE49-F238E27FC236}">
                <a16:creationId xmlns:a16="http://schemas.microsoft.com/office/drawing/2014/main" id="{B2E1A078-B4C5-B94C-81C8-13A87CA28368}"/>
              </a:ext>
            </a:extLst>
          </p:cNvPr>
          <p:cNvCxnSpPr/>
          <p:nvPr/>
        </p:nvCxnSpPr>
        <p:spPr>
          <a:xfrm>
            <a:off x="3886312" y="2375662"/>
            <a:ext cx="0" cy="2252586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164">
            <a:extLst>
              <a:ext uri="{FF2B5EF4-FFF2-40B4-BE49-F238E27FC236}">
                <a16:creationId xmlns:a16="http://schemas.microsoft.com/office/drawing/2014/main" id="{39AC25C0-CA7B-D34F-B9CF-00C6E985BD8C}"/>
              </a:ext>
            </a:extLst>
          </p:cNvPr>
          <p:cNvCxnSpPr/>
          <p:nvPr/>
        </p:nvCxnSpPr>
        <p:spPr>
          <a:xfrm>
            <a:off x="5488176" y="2375660"/>
            <a:ext cx="0" cy="2252586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165">
            <a:extLst>
              <a:ext uri="{FF2B5EF4-FFF2-40B4-BE49-F238E27FC236}">
                <a16:creationId xmlns:a16="http://schemas.microsoft.com/office/drawing/2014/main" id="{55E02188-7426-3C45-B1EB-A5119F5C23F9}"/>
              </a:ext>
            </a:extLst>
          </p:cNvPr>
          <p:cNvCxnSpPr/>
          <p:nvPr/>
        </p:nvCxnSpPr>
        <p:spPr>
          <a:xfrm>
            <a:off x="2259837" y="2375662"/>
            <a:ext cx="0" cy="2252586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165">
            <a:extLst>
              <a:ext uri="{FF2B5EF4-FFF2-40B4-BE49-F238E27FC236}">
                <a16:creationId xmlns:a16="http://schemas.microsoft.com/office/drawing/2014/main" id="{926C6959-A6EE-D645-845F-DE7B940D0E29}"/>
              </a:ext>
            </a:extLst>
          </p:cNvPr>
          <p:cNvCxnSpPr/>
          <p:nvPr/>
        </p:nvCxnSpPr>
        <p:spPr>
          <a:xfrm>
            <a:off x="7095711" y="2366396"/>
            <a:ext cx="0" cy="2252586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165">
            <a:extLst>
              <a:ext uri="{FF2B5EF4-FFF2-40B4-BE49-F238E27FC236}">
                <a16:creationId xmlns:a16="http://schemas.microsoft.com/office/drawing/2014/main" id="{C16A715A-D280-804F-8C8E-9030E13A0A65}"/>
              </a:ext>
            </a:extLst>
          </p:cNvPr>
          <p:cNvCxnSpPr/>
          <p:nvPr/>
        </p:nvCxnSpPr>
        <p:spPr>
          <a:xfrm>
            <a:off x="3886312" y="2366396"/>
            <a:ext cx="0" cy="2252586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164">
            <a:extLst>
              <a:ext uri="{FF2B5EF4-FFF2-40B4-BE49-F238E27FC236}">
                <a16:creationId xmlns:a16="http://schemas.microsoft.com/office/drawing/2014/main" id="{5187396A-30E3-964D-9CC0-3A024A713CA4}"/>
              </a:ext>
            </a:extLst>
          </p:cNvPr>
          <p:cNvCxnSpPr/>
          <p:nvPr/>
        </p:nvCxnSpPr>
        <p:spPr>
          <a:xfrm>
            <a:off x="5488176" y="2366394"/>
            <a:ext cx="0" cy="2252586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165">
            <a:extLst>
              <a:ext uri="{FF2B5EF4-FFF2-40B4-BE49-F238E27FC236}">
                <a16:creationId xmlns:a16="http://schemas.microsoft.com/office/drawing/2014/main" id="{610D5EAC-FDA8-E04E-BAE0-C20EA9802215}"/>
              </a:ext>
            </a:extLst>
          </p:cNvPr>
          <p:cNvCxnSpPr/>
          <p:nvPr/>
        </p:nvCxnSpPr>
        <p:spPr>
          <a:xfrm>
            <a:off x="2259837" y="2366396"/>
            <a:ext cx="0" cy="2252586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272AD63-B2D6-0145-915A-85F75EC0AD89}"/>
              </a:ext>
            </a:extLst>
          </p:cNvPr>
          <p:cNvGrpSpPr/>
          <p:nvPr/>
        </p:nvGrpSpPr>
        <p:grpSpPr>
          <a:xfrm>
            <a:off x="2206170" y="2800392"/>
            <a:ext cx="4835874" cy="1818589"/>
            <a:chOff x="2206170" y="2366394"/>
            <a:chExt cx="4835874" cy="2252588"/>
          </a:xfrm>
        </p:grpSpPr>
        <p:cxnSp>
          <p:nvCxnSpPr>
            <p:cNvPr id="47" name="직선 연결선 165">
              <a:extLst>
                <a:ext uri="{FF2B5EF4-FFF2-40B4-BE49-F238E27FC236}">
                  <a16:creationId xmlns:a16="http://schemas.microsoft.com/office/drawing/2014/main" id="{F27202E7-CB59-5841-9D74-83756398F5DA}"/>
                </a:ext>
              </a:extLst>
            </p:cNvPr>
            <p:cNvCxnSpPr>
              <a:cxnSpLocks/>
            </p:cNvCxnSpPr>
            <p:nvPr/>
          </p:nvCxnSpPr>
          <p:spPr>
            <a:xfrm>
              <a:off x="7042044" y="2366396"/>
              <a:ext cx="0" cy="2252586"/>
            </a:xfrm>
            <a:prstGeom prst="line">
              <a:avLst/>
            </a:prstGeom>
            <a:ln w="190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연결선 165">
              <a:extLst>
                <a:ext uri="{FF2B5EF4-FFF2-40B4-BE49-F238E27FC236}">
                  <a16:creationId xmlns:a16="http://schemas.microsoft.com/office/drawing/2014/main" id="{6784F214-5DE4-364B-AC6D-0F25C01307E2}"/>
                </a:ext>
              </a:extLst>
            </p:cNvPr>
            <p:cNvCxnSpPr>
              <a:cxnSpLocks/>
            </p:cNvCxnSpPr>
            <p:nvPr/>
          </p:nvCxnSpPr>
          <p:spPr>
            <a:xfrm>
              <a:off x="3832645" y="2366396"/>
              <a:ext cx="0" cy="2252586"/>
            </a:xfrm>
            <a:prstGeom prst="line">
              <a:avLst/>
            </a:prstGeom>
            <a:ln w="190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연결선 164">
              <a:extLst>
                <a:ext uri="{FF2B5EF4-FFF2-40B4-BE49-F238E27FC236}">
                  <a16:creationId xmlns:a16="http://schemas.microsoft.com/office/drawing/2014/main" id="{9DAD0D15-E506-114E-A129-F663C64E9D3D}"/>
                </a:ext>
              </a:extLst>
            </p:cNvPr>
            <p:cNvCxnSpPr>
              <a:cxnSpLocks/>
            </p:cNvCxnSpPr>
            <p:nvPr/>
          </p:nvCxnSpPr>
          <p:spPr>
            <a:xfrm>
              <a:off x="5434509" y="2366394"/>
              <a:ext cx="0" cy="2252586"/>
            </a:xfrm>
            <a:prstGeom prst="line">
              <a:avLst/>
            </a:prstGeom>
            <a:ln w="190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165">
              <a:extLst>
                <a:ext uri="{FF2B5EF4-FFF2-40B4-BE49-F238E27FC236}">
                  <a16:creationId xmlns:a16="http://schemas.microsoft.com/office/drawing/2014/main" id="{58EED4E2-B9B9-104F-8631-39C9BC216470}"/>
                </a:ext>
              </a:extLst>
            </p:cNvPr>
            <p:cNvCxnSpPr>
              <a:cxnSpLocks/>
            </p:cNvCxnSpPr>
            <p:nvPr/>
          </p:nvCxnSpPr>
          <p:spPr>
            <a:xfrm>
              <a:off x="2206170" y="2366396"/>
              <a:ext cx="0" cy="2252586"/>
            </a:xfrm>
            <a:prstGeom prst="line">
              <a:avLst/>
            </a:prstGeom>
            <a:ln w="190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그룹 93">
            <a:extLst>
              <a:ext uri="{FF2B5EF4-FFF2-40B4-BE49-F238E27FC236}">
                <a16:creationId xmlns:a16="http://schemas.microsoft.com/office/drawing/2014/main" id="{B3362F2C-0A34-EE48-99CB-5D0E85FB7F2E}"/>
              </a:ext>
            </a:extLst>
          </p:cNvPr>
          <p:cNvGrpSpPr/>
          <p:nvPr/>
        </p:nvGrpSpPr>
        <p:grpSpPr>
          <a:xfrm>
            <a:off x="1411082" y="2307447"/>
            <a:ext cx="1590176" cy="443122"/>
            <a:chOff x="4245096" y="1883526"/>
            <a:chExt cx="898521" cy="263166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3D0264-4B30-8A46-8D97-C9AA4CCC6B36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V’</a:t>
              </a:r>
              <a:endParaRPr lang="ko-KR" altLang="en-US" sz="2200" b="1" baseline="-25000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D97209A-03B4-A748-AEF4-CEF9965B4925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x-2</a:t>
              </a:r>
              <a:r>
                <a:rPr lang="en-US" altLang="ko-KR" sz="16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2D815EC-4704-7144-AA96-BEE83D8149CA}"/>
                </a:ext>
              </a:extLst>
            </p:cNvPr>
            <p:cNvSpPr txBox="1"/>
            <p:nvPr/>
          </p:nvSpPr>
          <p:spPr>
            <a:xfrm>
              <a:off x="4492525" y="1883526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endParaRPr lang="ko-KR" altLang="en-US" sz="1600" b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0" name="그룹 93">
            <a:extLst>
              <a:ext uri="{FF2B5EF4-FFF2-40B4-BE49-F238E27FC236}">
                <a16:creationId xmlns:a16="http://schemas.microsoft.com/office/drawing/2014/main" id="{0F493AF6-F7D2-684F-A679-5144D0190843}"/>
              </a:ext>
            </a:extLst>
          </p:cNvPr>
          <p:cNvGrpSpPr/>
          <p:nvPr/>
        </p:nvGrpSpPr>
        <p:grpSpPr>
          <a:xfrm>
            <a:off x="3019976" y="2369121"/>
            <a:ext cx="1590176" cy="381451"/>
            <a:chOff x="4245096" y="1920152"/>
            <a:chExt cx="898521" cy="226540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712476F5-FF64-8F4E-B22C-59BA39149CD1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V’</a:t>
              </a:r>
              <a:endParaRPr lang="ko-KR" altLang="en-US" sz="2200" b="1" baseline="-25000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6AE3D33-8A98-9B4A-BBEA-39182C3CD71C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x-1</a:t>
              </a:r>
              <a:r>
                <a:rPr lang="en-US" altLang="ko-KR" sz="16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4" name="그룹 93">
            <a:extLst>
              <a:ext uri="{FF2B5EF4-FFF2-40B4-BE49-F238E27FC236}">
                <a16:creationId xmlns:a16="http://schemas.microsoft.com/office/drawing/2014/main" id="{C93F8EB9-D085-C048-BF3C-024405E484FB}"/>
              </a:ext>
            </a:extLst>
          </p:cNvPr>
          <p:cNvGrpSpPr/>
          <p:nvPr/>
        </p:nvGrpSpPr>
        <p:grpSpPr>
          <a:xfrm>
            <a:off x="4902409" y="2369121"/>
            <a:ext cx="1590176" cy="381451"/>
            <a:chOff x="4245096" y="1920152"/>
            <a:chExt cx="898521" cy="226540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162757C3-72BF-DF43-9C05-A16E0C9DE83A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V’</a:t>
              </a:r>
              <a:endParaRPr lang="ko-KR" altLang="en-US" sz="2200" b="1" baseline="-25000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2DECCCEC-ABF9-754A-AE61-AE50B1230A19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 err="1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</a:t>
              </a:r>
              <a:r>
                <a:rPr lang="en-US" altLang="ko-KR" sz="1600" b="1" i="1" dirty="0" err="1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endParaRPr lang="ko-KR" altLang="en-US" sz="1600" b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8" name="그룹 93">
            <a:extLst>
              <a:ext uri="{FF2B5EF4-FFF2-40B4-BE49-F238E27FC236}">
                <a16:creationId xmlns:a16="http://schemas.microsoft.com/office/drawing/2014/main" id="{FC98F84B-53EE-1D41-ADCF-5A326F26D837}"/>
              </a:ext>
            </a:extLst>
          </p:cNvPr>
          <p:cNvGrpSpPr/>
          <p:nvPr/>
        </p:nvGrpSpPr>
        <p:grpSpPr>
          <a:xfrm>
            <a:off x="6219059" y="2369121"/>
            <a:ext cx="1590176" cy="381451"/>
            <a:chOff x="4245096" y="1920152"/>
            <a:chExt cx="898521" cy="226540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11E21851-7A66-984F-9915-A3508EFE85D1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V’</a:t>
              </a:r>
              <a:endParaRPr lang="ko-KR" altLang="en-US" sz="2200" b="1" baseline="-25000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47A50551-ABE2-904A-8DC4-6A227EB635C0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x+1</a:t>
              </a:r>
              <a:r>
                <a:rPr lang="en-US" altLang="ko-KR" sz="16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2" name="이등변 삼각형 176">
            <a:extLst>
              <a:ext uri="{FF2B5EF4-FFF2-40B4-BE49-F238E27FC236}">
                <a16:creationId xmlns:a16="http://schemas.microsoft.com/office/drawing/2014/main" id="{7B0E58B2-B342-9443-B6B5-6A58F1CA09DF}"/>
              </a:ext>
            </a:extLst>
          </p:cNvPr>
          <p:cNvSpPr/>
          <p:nvPr/>
        </p:nvSpPr>
        <p:spPr>
          <a:xfrm>
            <a:off x="2146555" y="4149080"/>
            <a:ext cx="60331" cy="469747"/>
          </a:xfrm>
          <a:prstGeom prst="triangle">
            <a:avLst>
              <a:gd name="adj" fmla="val 100000"/>
            </a:avLst>
          </a:prstGeom>
          <a:solidFill>
            <a:srgbClr val="C0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83" name="이등변 삼각형 176">
            <a:extLst>
              <a:ext uri="{FF2B5EF4-FFF2-40B4-BE49-F238E27FC236}">
                <a16:creationId xmlns:a16="http://schemas.microsoft.com/office/drawing/2014/main" id="{C1794DBF-8B5F-D040-B31F-3CA7DFBEE7F4}"/>
              </a:ext>
            </a:extLst>
          </p:cNvPr>
          <p:cNvSpPr/>
          <p:nvPr/>
        </p:nvSpPr>
        <p:spPr>
          <a:xfrm>
            <a:off x="3772259" y="4149080"/>
            <a:ext cx="60331" cy="469747"/>
          </a:xfrm>
          <a:prstGeom prst="triangle">
            <a:avLst>
              <a:gd name="adj" fmla="val 100000"/>
            </a:avLst>
          </a:prstGeom>
          <a:solidFill>
            <a:srgbClr val="C0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84" name="이등변 삼각형 176">
            <a:extLst>
              <a:ext uri="{FF2B5EF4-FFF2-40B4-BE49-F238E27FC236}">
                <a16:creationId xmlns:a16="http://schemas.microsoft.com/office/drawing/2014/main" id="{8BDCA053-48F1-6444-8D33-87A587F0301D}"/>
              </a:ext>
            </a:extLst>
          </p:cNvPr>
          <p:cNvSpPr/>
          <p:nvPr/>
        </p:nvSpPr>
        <p:spPr>
          <a:xfrm>
            <a:off x="5373908" y="4149080"/>
            <a:ext cx="60331" cy="469747"/>
          </a:xfrm>
          <a:prstGeom prst="triangle">
            <a:avLst>
              <a:gd name="adj" fmla="val 100000"/>
            </a:avLst>
          </a:prstGeom>
          <a:solidFill>
            <a:srgbClr val="C0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011F1C6-8FC6-F84C-9C17-69D60C694FD9}"/>
              </a:ext>
            </a:extLst>
          </p:cNvPr>
          <p:cNvSpPr txBox="1"/>
          <p:nvPr/>
        </p:nvSpPr>
        <p:spPr>
          <a:xfrm>
            <a:off x="606797" y="4613425"/>
            <a:ext cx="184768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Error cells</a:t>
            </a: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E5E43C94-1BDE-1F4E-B9AE-9C7711DC3535}"/>
              </a:ext>
            </a:extLst>
          </p:cNvPr>
          <p:cNvCxnSpPr>
            <a:cxnSpLocks/>
          </p:cNvCxnSpPr>
          <p:nvPr/>
        </p:nvCxnSpPr>
        <p:spPr>
          <a:xfrm flipV="1">
            <a:off x="1631841" y="4509120"/>
            <a:ext cx="551884" cy="194607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화살표: 오른쪽 552">
            <a:extLst>
              <a:ext uri="{FF2B5EF4-FFF2-40B4-BE49-F238E27FC236}">
                <a16:creationId xmlns:a16="http://schemas.microsoft.com/office/drawing/2014/main" id="{8C10DC8D-02B7-DE4B-AFDA-2D4D2FE25037}"/>
              </a:ext>
            </a:extLst>
          </p:cNvPr>
          <p:cNvSpPr/>
          <p:nvPr/>
        </p:nvSpPr>
        <p:spPr>
          <a:xfrm rot="5400000">
            <a:off x="2256314" y="4723610"/>
            <a:ext cx="323467" cy="250534"/>
          </a:xfrm>
          <a:prstGeom prst="rightArrow">
            <a:avLst>
              <a:gd name="adj1" fmla="val 56518"/>
              <a:gd name="adj2" fmla="val 5957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54396A2-E848-424C-8347-9EBF87759315}"/>
              </a:ext>
            </a:extLst>
          </p:cNvPr>
          <p:cNvSpPr/>
          <p:nvPr/>
        </p:nvSpPr>
        <p:spPr>
          <a:xfrm>
            <a:off x="-14601" y="5098441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Read using </a:t>
            </a:r>
            <a:r>
              <a:rPr lang="en-CH" sz="3200" dirty="0">
                <a:solidFill>
                  <a:srgbClr val="C00000"/>
                </a:solidFill>
                <a:latin typeface="Helvetica" pitchFamily="2" charset="0"/>
              </a:rPr>
              <a:t>properly-adjusted V</a:t>
            </a:r>
            <a:r>
              <a:rPr lang="en-CH" sz="3200" baseline="-25000" dirty="0">
                <a:solidFill>
                  <a:srgbClr val="C00000"/>
                </a:solidFill>
                <a:latin typeface="Helvetica" pitchFamily="2" charset="0"/>
              </a:rPr>
              <a:t>REF</a:t>
            </a:r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 values</a:t>
            </a:r>
          </a:p>
          <a:p>
            <a:pPr algn="ctr"/>
            <a:r>
              <a:rPr lang="en-CH" sz="32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 Decreases # of raw bit errors</a:t>
            </a:r>
            <a:endParaRPr lang="en-CH" sz="3200" dirty="0">
              <a:solidFill>
                <a:schemeClr val="tx1"/>
              </a:solidFill>
              <a:latin typeface="Helvetica" pitchFamily="2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DA0AAE5-073A-714E-B0C3-751D699A08C4}"/>
              </a:ext>
            </a:extLst>
          </p:cNvPr>
          <p:cNvSpPr txBox="1"/>
          <p:nvPr/>
        </p:nvSpPr>
        <p:spPr>
          <a:xfrm>
            <a:off x="1550936" y="1529293"/>
            <a:ext cx="5901384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400" b="1" i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Read-retry: Adjusting </a:t>
            </a:r>
            <a:r>
              <a:rPr lang="en-US" altLang="ko-KR" sz="2400" b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2400" b="1" baseline="-25000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REF</a:t>
            </a:r>
            <a:r>
              <a:rPr lang="en-US" altLang="ko-KR" sz="2400" b="1" i="1" baseline="-25000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i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values</a:t>
            </a:r>
            <a:endParaRPr lang="ko-KR" altLang="en-US" sz="2400" b="1" i="1" baseline="-25000" dirty="0">
              <a:solidFill>
                <a:srgbClr val="7030A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0622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Read-Retry: Performance Overhead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84102" y="1752674"/>
            <a:ext cx="815898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81839" y="1752674"/>
            <a:ext cx="484434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836F6370-2E82-8B4C-8237-8B3397888B83}"/>
              </a:ext>
            </a:extLst>
          </p:cNvPr>
          <p:cNvGrpSpPr/>
          <p:nvPr/>
        </p:nvGrpSpPr>
        <p:grpSpPr>
          <a:xfrm>
            <a:off x="2033121" y="1803617"/>
            <a:ext cx="5789361" cy="467235"/>
            <a:chOff x="2107820" y="1791025"/>
            <a:chExt cx="3373690" cy="467235"/>
          </a:xfrm>
        </p:grpSpPr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110025AA-B2D2-1F4A-A2C2-9C93CD921C50}"/>
                </a:ext>
              </a:extLst>
            </p:cNvPr>
            <p:cNvSpPr txBox="1"/>
            <p:nvPr/>
          </p:nvSpPr>
          <p:spPr>
            <a:xfrm>
              <a:off x="2107820" y="1796595"/>
              <a:ext cx="184768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 </a:t>
              </a:r>
              <a:r>
                <a:rPr lang="en-US" sz="2400" b="1" i="1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32</a:t>
              </a: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20DEB8DB-E78C-F04D-A7F9-CF4B9DF3D77F}"/>
                </a:ext>
              </a:extLst>
            </p:cNvPr>
            <p:cNvSpPr txBox="1"/>
            <p:nvPr/>
          </p:nvSpPr>
          <p:spPr>
            <a:xfrm>
              <a:off x="3298134" y="1791025"/>
              <a:ext cx="2183376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&lt; ECC capability C</a:t>
              </a:r>
              <a:r>
                <a:rPr lang="en-US" sz="2400" b="1" baseline="-25000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ECC </a:t>
              </a:r>
              <a:r>
                <a:rPr lang="en-US" sz="2400" b="1" i="1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72</a:t>
              </a:r>
            </a:p>
          </p:txBody>
        </p:sp>
      </p:grpSp>
      <p:cxnSp>
        <p:nvCxnSpPr>
          <p:cNvPr id="145" name="직선 화살표 연결선 80">
            <a:extLst>
              <a:ext uri="{FF2B5EF4-FFF2-40B4-BE49-F238E27FC236}">
                <a16:creationId xmlns:a16="http://schemas.microsoft.com/office/drawing/2014/main" id="{FB6ED828-016A-D74C-9BFC-ADDFA83B2C2B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006951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149" name="TextBox 148">
            <a:extLst>
              <a:ext uri="{FF2B5EF4-FFF2-40B4-BE49-F238E27FC236}">
                <a16:creationId xmlns:a16="http://schemas.microsoft.com/office/drawing/2014/main" id="{23845BB0-F9FC-004A-AEA1-ED748DA08C2A}"/>
              </a:ext>
            </a:extLst>
          </p:cNvPr>
          <p:cNvSpPr txBox="1"/>
          <p:nvPr/>
        </p:nvSpPr>
        <p:spPr>
          <a:xfrm>
            <a:off x="-273072" y="1821522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150" name="그룹 45">
            <a:extLst>
              <a:ext uri="{FF2B5EF4-FFF2-40B4-BE49-F238E27FC236}">
                <a16:creationId xmlns:a16="http://schemas.microsoft.com/office/drawing/2014/main" id="{EAA6C6FC-CEBB-A746-8B20-71F0B43525E3}"/>
              </a:ext>
            </a:extLst>
          </p:cNvPr>
          <p:cNvGrpSpPr/>
          <p:nvPr/>
        </p:nvGrpSpPr>
        <p:grpSpPr>
          <a:xfrm>
            <a:off x="1514960" y="1835979"/>
            <a:ext cx="1388022" cy="404485"/>
            <a:chOff x="1874519" y="3830320"/>
            <a:chExt cx="4230088" cy="275440"/>
          </a:xfrm>
        </p:grpSpPr>
        <p:sp>
          <p:nvSpPr>
            <p:cNvPr id="151" name="직사각형 46">
              <a:extLst>
                <a:ext uri="{FF2B5EF4-FFF2-40B4-BE49-F238E27FC236}">
                  <a16:creationId xmlns:a16="http://schemas.microsoft.com/office/drawing/2014/main" id="{3F975928-129D-C94F-B5BC-36681CFB26F5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152" name="직사각형 47">
              <a:extLst>
                <a:ext uri="{FF2B5EF4-FFF2-40B4-BE49-F238E27FC236}">
                  <a16:creationId xmlns:a16="http://schemas.microsoft.com/office/drawing/2014/main" id="{265AE1B4-CD65-FB4A-AF96-03CC6E7498D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153" name="직사각형 48">
              <a:extLst>
                <a:ext uri="{FF2B5EF4-FFF2-40B4-BE49-F238E27FC236}">
                  <a16:creationId xmlns:a16="http://schemas.microsoft.com/office/drawing/2014/main" id="{FF3D2336-8B15-D14B-B947-F52F393D6543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54" name="직선 연결선 102">
            <a:extLst>
              <a:ext uri="{FF2B5EF4-FFF2-40B4-BE49-F238E27FC236}">
                <a16:creationId xmlns:a16="http://schemas.microsoft.com/office/drawing/2014/main" id="{A85B9FC0-5F66-3941-84E0-F91993FFBF56}"/>
              </a:ext>
            </a:extLst>
          </p:cNvPr>
          <p:cNvCxnSpPr>
            <a:cxnSpLocks/>
          </p:cNvCxnSpPr>
          <p:nvPr/>
        </p:nvCxnSpPr>
        <p:spPr>
          <a:xfrm>
            <a:off x="1514960" y="2598671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55" name="TextBox 154">
            <a:extLst>
              <a:ext uri="{FF2B5EF4-FFF2-40B4-BE49-F238E27FC236}">
                <a16:creationId xmlns:a16="http://schemas.microsoft.com/office/drawing/2014/main" id="{A024B13F-02DC-5842-8CDC-B60A560713C7}"/>
              </a:ext>
            </a:extLst>
          </p:cNvPr>
          <p:cNvSpPr txBox="1"/>
          <p:nvPr/>
        </p:nvSpPr>
        <p:spPr>
          <a:xfrm>
            <a:off x="1754227" y="2406147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7DE72426-57DB-B349-973C-24E69424B018}"/>
              </a:ext>
            </a:extLst>
          </p:cNvPr>
          <p:cNvGrpSpPr/>
          <p:nvPr/>
        </p:nvGrpSpPr>
        <p:grpSpPr>
          <a:xfrm>
            <a:off x="1514960" y="2252410"/>
            <a:ext cx="1385579" cy="706867"/>
            <a:chOff x="1866003" y="2252410"/>
            <a:chExt cx="1429405" cy="2722552"/>
          </a:xfrm>
        </p:grpSpPr>
        <p:cxnSp>
          <p:nvCxnSpPr>
            <p:cNvPr id="160" name="직선 화살표 연결선 100">
              <a:extLst>
                <a:ext uri="{FF2B5EF4-FFF2-40B4-BE49-F238E27FC236}">
                  <a16:creationId xmlns:a16="http://schemas.microsoft.com/office/drawing/2014/main" id="{76DBF57E-2922-654E-8566-67C4B63FA452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61" name="직선 화살표 연결선 100">
              <a:extLst>
                <a:ext uri="{FF2B5EF4-FFF2-40B4-BE49-F238E27FC236}">
                  <a16:creationId xmlns:a16="http://schemas.microsoft.com/office/drawing/2014/main" id="{2A0C399E-111E-4F42-936C-D0E2890671C7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3C5256A4-1069-C946-A945-BB8555EAE1FB}"/>
              </a:ext>
            </a:extLst>
          </p:cNvPr>
          <p:cNvGrpSpPr/>
          <p:nvPr/>
        </p:nvGrpSpPr>
        <p:grpSpPr>
          <a:xfrm>
            <a:off x="159880" y="1320065"/>
            <a:ext cx="2358960" cy="740783"/>
            <a:chOff x="159880" y="1320065"/>
            <a:chExt cx="2358960" cy="740783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51372EC4-7D9C-E846-B7BB-771C5B44D230}"/>
                </a:ext>
              </a:extLst>
            </p:cNvPr>
            <p:cNvSpPr txBox="1"/>
            <p:nvPr/>
          </p:nvSpPr>
          <p:spPr>
            <a:xfrm>
              <a:off x="159880" y="1320065"/>
              <a:ext cx="2358960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 err="1">
                  <a:solidFill>
                    <a:schemeClr val="accent6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tR</a:t>
              </a:r>
              <a:r>
                <a:rPr lang="en-US" altLang="ko-KR" sz="2400" b="1" dirty="0">
                  <a:solidFill>
                    <a:schemeClr val="accent6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:</a:t>
              </a:r>
              <a:r>
                <a:rPr lang="en-US" altLang="ko-KR" sz="2400" b="1" i="1" dirty="0">
                  <a:solidFill>
                    <a:schemeClr val="accent6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 Page sensing</a:t>
              </a:r>
              <a:endParaRPr lang="ko-KR" altLang="en-US" sz="2400" b="1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FEB362F2-CFF3-6A40-B743-4641036CAA5D}"/>
                </a:ext>
              </a:extLst>
            </p:cNvPr>
            <p:cNvCxnSpPr/>
            <p:nvPr/>
          </p:nvCxnSpPr>
          <p:spPr>
            <a:xfrm>
              <a:off x="2110860" y="1689397"/>
              <a:ext cx="0" cy="371451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DEC0C40E-5DD8-C649-B338-F2DEBA22E353}"/>
              </a:ext>
            </a:extLst>
          </p:cNvPr>
          <p:cNvGrpSpPr/>
          <p:nvPr/>
        </p:nvGrpSpPr>
        <p:grpSpPr>
          <a:xfrm>
            <a:off x="1111890" y="997164"/>
            <a:ext cx="3139776" cy="1059099"/>
            <a:chOff x="1111890" y="997164"/>
            <a:chExt cx="3139776" cy="1059099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390099A3-7D5B-E94B-8113-BB584A809C6C}"/>
                </a:ext>
              </a:extLst>
            </p:cNvPr>
            <p:cNvSpPr txBox="1"/>
            <p:nvPr/>
          </p:nvSpPr>
          <p:spPr>
            <a:xfrm>
              <a:off x="1111890" y="997164"/>
              <a:ext cx="3139776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 err="1">
                  <a:solidFill>
                    <a:schemeClr val="accent1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tDMA</a:t>
              </a:r>
              <a:r>
                <a:rPr lang="en-US" altLang="ko-KR" sz="2400" b="1" dirty="0">
                  <a:solidFill>
                    <a:schemeClr val="accent1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:</a:t>
              </a:r>
              <a:r>
                <a:rPr lang="en-US" altLang="ko-KR" sz="2400" b="1" i="1" dirty="0">
                  <a:solidFill>
                    <a:schemeClr val="accent1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 Data transfer</a:t>
              </a:r>
              <a:endParaRPr lang="ko-KR" altLang="en-US" sz="2400" b="1" dirty="0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55A0702E-1E4C-6A48-AABC-F53E43D4929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53611" y="1366496"/>
              <a:ext cx="2268" cy="689767"/>
            </a:xfrm>
            <a:prstGeom prst="line">
              <a:avLst/>
            </a:prstGeom>
            <a:ln w="12700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87B02AC5-0668-5142-B301-9D79961D2FAA}"/>
              </a:ext>
            </a:extLst>
          </p:cNvPr>
          <p:cNvGrpSpPr/>
          <p:nvPr/>
        </p:nvGrpSpPr>
        <p:grpSpPr>
          <a:xfrm>
            <a:off x="2627784" y="1320065"/>
            <a:ext cx="2820536" cy="740783"/>
            <a:chOff x="2627784" y="1320065"/>
            <a:chExt cx="2820536" cy="740783"/>
          </a:xfrm>
        </p:grpSpPr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BFAEE985-E258-8944-A69B-62805BEEE86E}"/>
                </a:ext>
              </a:extLst>
            </p:cNvPr>
            <p:cNvSpPr txBox="1"/>
            <p:nvPr/>
          </p:nvSpPr>
          <p:spPr>
            <a:xfrm>
              <a:off x="2627784" y="1320065"/>
              <a:ext cx="2820536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 err="1">
                  <a:solidFill>
                    <a:srgbClr val="D77A0B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tECC</a:t>
              </a:r>
              <a:r>
                <a:rPr lang="en-US" altLang="ko-KR" sz="2400" b="1" dirty="0">
                  <a:solidFill>
                    <a:srgbClr val="D77A0B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:</a:t>
              </a:r>
              <a:r>
                <a:rPr lang="en-US" altLang="ko-KR" sz="2400" b="1" i="1" dirty="0">
                  <a:solidFill>
                    <a:srgbClr val="D77A0B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 ECC decoding</a:t>
              </a:r>
              <a:endParaRPr lang="ko-KR" altLang="en-US" sz="2400" b="1" dirty="0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FC567114-D8F7-D74F-9EC7-6897ECCB24C6}"/>
                </a:ext>
              </a:extLst>
            </p:cNvPr>
            <p:cNvCxnSpPr/>
            <p:nvPr/>
          </p:nvCxnSpPr>
          <p:spPr>
            <a:xfrm>
              <a:off x="2785541" y="1689397"/>
              <a:ext cx="0" cy="371451"/>
            </a:xfrm>
            <a:prstGeom prst="line">
              <a:avLst/>
            </a:prstGeom>
            <a:ln w="12700">
              <a:solidFill>
                <a:srgbClr val="D77A0B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906648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Read-Retry: Performance Overhead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320065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102093" y="997164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669919" y="1366496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320065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836022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2B033C4-6655-2A48-8388-E607A8157976}"/>
              </a:ext>
            </a:extLst>
          </p:cNvPr>
          <p:cNvSpPr/>
          <p:nvPr/>
        </p:nvSpPr>
        <p:spPr>
          <a:xfrm>
            <a:off x="-14601" y="5098441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Read-retry increases the read latency</a:t>
            </a:r>
          </a:p>
          <a:p>
            <a:pPr algn="ctr"/>
            <a:r>
              <a:rPr lang="en-GB" sz="3200" dirty="0">
                <a:solidFill>
                  <a:schemeClr val="tx1"/>
                </a:solidFill>
                <a:latin typeface="Helvetica" pitchFamily="2" charset="0"/>
              </a:rPr>
              <a:t>a</a:t>
            </a:r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lmost </a:t>
            </a:r>
            <a:r>
              <a:rPr lang="en-CH" sz="3200" dirty="0">
                <a:solidFill>
                  <a:srgbClr val="C00000"/>
                </a:solidFill>
                <a:latin typeface="Helvetica" pitchFamily="2" charset="0"/>
              </a:rPr>
              <a:t>linearly </a:t>
            </a:r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with</a:t>
            </a:r>
            <a:r>
              <a:rPr lang="en-CH" sz="3200" dirty="0">
                <a:solidFill>
                  <a:srgbClr val="C00000"/>
                </a:solidFill>
                <a:latin typeface="Helvetica" pitchFamily="2" charset="0"/>
              </a:rPr>
              <a:t> </a:t>
            </a:r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the</a:t>
            </a:r>
            <a:r>
              <a:rPr lang="en-CH" sz="3200" dirty="0">
                <a:solidFill>
                  <a:srgbClr val="C00000"/>
                </a:solidFill>
                <a:latin typeface="Helvetica" pitchFamily="2" charset="0"/>
              </a:rPr>
              <a:t> number of retry steps</a:t>
            </a: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1752674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006951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1752674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1821522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1835979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1689397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1689397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1783335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4485620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4293096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29083B-0B46-F444-9B67-B68341DA2886}"/>
              </a:ext>
            </a:extLst>
          </p:cNvPr>
          <p:cNvGrpSpPr/>
          <p:nvPr/>
        </p:nvGrpSpPr>
        <p:grpSpPr>
          <a:xfrm>
            <a:off x="-117071" y="2175970"/>
            <a:ext cx="6046094" cy="471689"/>
            <a:chOff x="-117071" y="2175970"/>
            <a:chExt cx="6046094" cy="471689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A86C21B-F826-F04B-B6B5-23950E2E520E}"/>
                </a:ext>
              </a:extLst>
            </p:cNvPr>
            <p:cNvSpPr txBox="1"/>
            <p:nvPr/>
          </p:nvSpPr>
          <p:spPr>
            <a:xfrm>
              <a:off x="-117071" y="2267825"/>
              <a:ext cx="1633294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RR1</a:t>
              </a:r>
              <a:endParaRPr lang="ko-KR" altLang="en-US" sz="2400" b="1" i="1" dirty="0">
                <a:solidFill>
                  <a:prstClr val="black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grpSp>
          <p:nvGrpSpPr>
            <p:cNvPr id="64" name="그룹 45">
              <a:extLst>
                <a:ext uri="{FF2B5EF4-FFF2-40B4-BE49-F238E27FC236}">
                  <a16:creationId xmlns:a16="http://schemas.microsoft.com/office/drawing/2014/main" id="{F1485BDF-EB06-7E4E-B1FE-802D6C5365E3}"/>
                </a:ext>
              </a:extLst>
            </p:cNvPr>
            <p:cNvGrpSpPr/>
            <p:nvPr/>
          </p:nvGrpSpPr>
          <p:grpSpPr>
            <a:xfrm>
              <a:off x="2900546" y="2243174"/>
              <a:ext cx="1388022" cy="404485"/>
              <a:chOff x="1874519" y="3830320"/>
              <a:chExt cx="4230088" cy="275440"/>
            </a:xfrm>
          </p:grpSpPr>
          <p:sp>
            <p:nvSpPr>
              <p:cNvPr id="65" name="직사각형 46">
                <a:extLst>
                  <a:ext uri="{FF2B5EF4-FFF2-40B4-BE49-F238E27FC236}">
                    <a16:creationId xmlns:a16="http://schemas.microsoft.com/office/drawing/2014/main" id="{A68CBBA6-3C81-A540-A253-0BDCE8989A3D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66" name="직사각형 47">
                <a:extLst>
                  <a:ext uri="{FF2B5EF4-FFF2-40B4-BE49-F238E27FC236}">
                    <a16:creationId xmlns:a16="http://schemas.microsoft.com/office/drawing/2014/main" id="{C32C9A9B-C5F8-1344-AABA-C3D2595C0720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67" name="직사각형 48">
                <a:extLst>
                  <a:ext uri="{FF2B5EF4-FFF2-40B4-BE49-F238E27FC236}">
                    <a16:creationId xmlns:a16="http://schemas.microsoft.com/office/drawing/2014/main" id="{C11C2938-18E1-0648-A5E3-F59F81090810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55EF5609-B2C4-4349-BE75-E2DB8C377118}"/>
                </a:ext>
              </a:extLst>
            </p:cNvPr>
            <p:cNvSpPr txBox="1"/>
            <p:nvPr/>
          </p:nvSpPr>
          <p:spPr>
            <a:xfrm>
              <a:off x="4137990" y="2175970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173</a:t>
              </a:r>
            </a:p>
          </p:txBody>
        </p:sp>
      </p:grpSp>
      <p:cxnSp>
        <p:nvCxnSpPr>
          <p:cNvPr id="83" name="직선 화살표 연결선 100">
            <a:extLst>
              <a:ext uri="{FF2B5EF4-FFF2-40B4-BE49-F238E27FC236}">
                <a16:creationId xmlns:a16="http://schemas.microsoft.com/office/drawing/2014/main" id="{52CA5ECB-0CE5-3346-AD23-8FCEF4C717AB}"/>
              </a:ext>
            </a:extLst>
          </p:cNvPr>
          <p:cNvCxnSpPr>
            <a:cxnSpLocks/>
          </p:cNvCxnSpPr>
          <p:nvPr/>
        </p:nvCxnSpPr>
        <p:spPr>
          <a:xfrm>
            <a:off x="2900539" y="2304766"/>
            <a:ext cx="0" cy="2492386"/>
          </a:xfrm>
          <a:prstGeom prst="straightConnector1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w="lg" len="lg"/>
            <a:tailEnd type="none" w="lg" len="lg"/>
          </a:ln>
          <a:effectLst/>
        </p:spPr>
      </p:cxnSp>
      <p:cxnSp>
        <p:nvCxnSpPr>
          <p:cNvPr id="122" name="직선 화살표 연결선 100">
            <a:extLst>
              <a:ext uri="{FF2B5EF4-FFF2-40B4-BE49-F238E27FC236}">
                <a16:creationId xmlns:a16="http://schemas.microsoft.com/office/drawing/2014/main" id="{A733BF5F-F7C8-0F49-97FB-D66DE18A5409}"/>
              </a:ext>
            </a:extLst>
          </p:cNvPr>
          <p:cNvCxnSpPr>
            <a:cxnSpLocks/>
          </p:cNvCxnSpPr>
          <p:nvPr/>
        </p:nvCxnSpPr>
        <p:spPr>
          <a:xfrm>
            <a:off x="1514960" y="2252410"/>
            <a:ext cx="0" cy="2544742"/>
          </a:xfrm>
          <a:prstGeom prst="straightConnector1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w="lg" len="lg"/>
            <a:tailEnd type="none" w="lg" len="lg"/>
          </a:ln>
          <a:effectLst/>
        </p:spPr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8957958-57D0-1F47-9490-29901713037D}"/>
              </a:ext>
            </a:extLst>
          </p:cNvPr>
          <p:cNvGrpSpPr/>
          <p:nvPr/>
        </p:nvGrpSpPr>
        <p:grpSpPr>
          <a:xfrm>
            <a:off x="-612576" y="2586314"/>
            <a:ext cx="9881201" cy="2426862"/>
            <a:chOff x="-612576" y="2586314"/>
            <a:chExt cx="9881201" cy="2426862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0C0A287A-5547-9A42-AC0D-47460CC3A15C}"/>
                </a:ext>
              </a:extLst>
            </p:cNvPr>
            <p:cNvSpPr txBox="1"/>
            <p:nvPr/>
          </p:nvSpPr>
          <p:spPr>
            <a:xfrm>
              <a:off x="-612576" y="3435636"/>
              <a:ext cx="2630438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RR</a:t>
              </a:r>
              <a:r>
                <a:rPr lang="en-US" altLang="ko-KR" sz="2400" b="1" i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(N – 1)</a:t>
              </a:r>
              <a:endParaRPr lang="ko-KR" altLang="en-US" sz="2400" b="1" i="1" dirty="0">
                <a:solidFill>
                  <a:prstClr val="black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8659A1C8-F736-EF40-AFBC-85B780BC3A6D}"/>
                </a:ext>
              </a:extLst>
            </p:cNvPr>
            <p:cNvSpPr txBox="1"/>
            <p:nvPr/>
          </p:nvSpPr>
          <p:spPr>
            <a:xfrm>
              <a:off x="-612576" y="3822479"/>
              <a:ext cx="2630438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RR</a:t>
              </a:r>
              <a:r>
                <a:rPr lang="en-US" altLang="ko-KR" sz="2400" b="1" i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N </a:t>
              </a:r>
              <a:endParaRPr lang="ko-KR" altLang="en-US" sz="2400" b="1" i="1" dirty="0">
                <a:solidFill>
                  <a:prstClr val="black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4" name="직사각형 97">
              <a:extLst>
                <a:ext uri="{FF2B5EF4-FFF2-40B4-BE49-F238E27FC236}">
                  <a16:creationId xmlns:a16="http://schemas.microsoft.com/office/drawing/2014/main" id="{06CB87D3-188A-C345-9600-BBFAC0837C6A}"/>
                </a:ext>
              </a:extLst>
            </p:cNvPr>
            <p:cNvSpPr/>
            <p:nvPr/>
          </p:nvSpPr>
          <p:spPr>
            <a:xfrm rot="5460000">
              <a:off x="502029" y="2975556"/>
              <a:ext cx="388773" cy="61024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맑은 고딕" panose="020B0503020000020004" pitchFamily="34" charset="-127"/>
                  <a:cs typeface="+mn-cs"/>
                </a:rPr>
                <a:t>⋯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endParaRPr>
            </a:p>
          </p:txBody>
        </p:sp>
        <p:grpSp>
          <p:nvGrpSpPr>
            <p:cNvPr id="56" name="그룹 50">
              <a:extLst>
                <a:ext uri="{FF2B5EF4-FFF2-40B4-BE49-F238E27FC236}">
                  <a16:creationId xmlns:a16="http://schemas.microsoft.com/office/drawing/2014/main" id="{2C97B421-A53A-7F45-99D7-4DF177BCED1C}"/>
                </a:ext>
              </a:extLst>
            </p:cNvPr>
            <p:cNvGrpSpPr/>
            <p:nvPr/>
          </p:nvGrpSpPr>
          <p:grpSpPr>
            <a:xfrm>
              <a:off x="6329098" y="3790680"/>
              <a:ext cx="1388022" cy="404485"/>
              <a:chOff x="1874519" y="3830320"/>
              <a:chExt cx="4230088" cy="275440"/>
            </a:xfrm>
          </p:grpSpPr>
          <p:sp>
            <p:nvSpPr>
              <p:cNvPr id="57" name="직사각형 51">
                <a:extLst>
                  <a:ext uri="{FF2B5EF4-FFF2-40B4-BE49-F238E27FC236}">
                    <a16:creationId xmlns:a16="http://schemas.microsoft.com/office/drawing/2014/main" id="{B0F904ED-95A8-1742-BF56-2F64A0A75A5A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58" name="직사각형 52">
                <a:extLst>
                  <a:ext uri="{FF2B5EF4-FFF2-40B4-BE49-F238E27FC236}">
                    <a16:creationId xmlns:a16="http://schemas.microsoft.com/office/drawing/2014/main" id="{DCB6BCD1-2EBF-8C43-A163-694541B10DE6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59" name="직사각형 53">
                <a:extLst>
                  <a:ext uri="{FF2B5EF4-FFF2-40B4-BE49-F238E27FC236}">
                    <a16:creationId xmlns:a16="http://schemas.microsoft.com/office/drawing/2014/main" id="{F6412F78-A75E-4C41-A42B-FCD2B4ED9AA8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68" name="그룹 58">
              <a:extLst>
                <a:ext uri="{FF2B5EF4-FFF2-40B4-BE49-F238E27FC236}">
                  <a16:creationId xmlns:a16="http://schemas.microsoft.com/office/drawing/2014/main" id="{343875D2-BAD1-3D4B-95A9-3B134EE22800}"/>
                </a:ext>
              </a:extLst>
            </p:cNvPr>
            <p:cNvGrpSpPr/>
            <p:nvPr/>
          </p:nvGrpSpPr>
          <p:grpSpPr>
            <a:xfrm>
              <a:off x="4900354" y="3340332"/>
              <a:ext cx="1420876" cy="489429"/>
              <a:chOff x="1774395" y="3801400"/>
              <a:chExt cx="4330212" cy="333284"/>
            </a:xfrm>
          </p:grpSpPr>
          <p:sp>
            <p:nvSpPr>
              <p:cNvPr id="69" name="직사각형 59">
                <a:extLst>
                  <a:ext uri="{FF2B5EF4-FFF2-40B4-BE49-F238E27FC236}">
                    <a16:creationId xmlns:a16="http://schemas.microsoft.com/office/drawing/2014/main" id="{05363645-36D6-E042-9CD5-273F2D546F7A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70" name="직사각형 60">
                <a:extLst>
                  <a:ext uri="{FF2B5EF4-FFF2-40B4-BE49-F238E27FC236}">
                    <a16:creationId xmlns:a16="http://schemas.microsoft.com/office/drawing/2014/main" id="{5FACB5C4-5293-2B43-AA65-D91AE4E4B1BB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71" name="직사각형 61">
                <a:extLst>
                  <a:ext uri="{FF2B5EF4-FFF2-40B4-BE49-F238E27FC236}">
                    <a16:creationId xmlns:a16="http://schemas.microsoft.com/office/drawing/2014/main" id="{6C0B8EF8-6ED1-894A-B4DB-E871B28B1670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72" name="직사각형 70">
                <a:extLst>
                  <a:ext uri="{FF2B5EF4-FFF2-40B4-BE49-F238E27FC236}">
                    <a16:creationId xmlns:a16="http://schemas.microsoft.com/office/drawing/2014/main" id="{C40D06FC-B6CB-3547-893C-C22CCEFBA804}"/>
                  </a:ext>
                </a:extLst>
              </p:cNvPr>
              <p:cNvSpPr/>
              <p:nvPr/>
            </p:nvSpPr>
            <p:spPr>
              <a:xfrm>
                <a:off x="1774395" y="3801400"/>
                <a:ext cx="2492712" cy="333284"/>
              </a:xfrm>
              <a:prstGeom prst="rect">
                <a:avLst/>
              </a:prstGeom>
              <a:solidFill>
                <a:sysClr val="window" lastClr="FFFFFF"/>
              </a:solidFill>
              <a:ln w="15875" cap="flat" cmpd="sng" algn="ctr">
                <a:noFill/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sp>
          <p:nvSpPr>
            <p:cNvPr id="77" name="직사각형 87">
              <a:extLst>
                <a:ext uri="{FF2B5EF4-FFF2-40B4-BE49-F238E27FC236}">
                  <a16:creationId xmlns:a16="http://schemas.microsoft.com/office/drawing/2014/main" id="{E62C594C-3B60-3345-AF73-C65E60EA0F78}"/>
                </a:ext>
              </a:extLst>
            </p:cNvPr>
            <p:cNvSpPr/>
            <p:nvPr/>
          </p:nvSpPr>
          <p:spPr>
            <a:xfrm>
              <a:off x="5420385" y="3060408"/>
              <a:ext cx="362331" cy="38877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맑은 고딕" panose="020B0503020000020004" pitchFamily="34" charset="-127"/>
                  <a:cs typeface="+mn-cs"/>
                </a:rPr>
                <a:t>⋯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endParaRPr>
            </a:p>
          </p:txBody>
        </p:sp>
        <p:cxnSp>
          <p:nvCxnSpPr>
            <p:cNvPr id="80" name="직선 연결선 102">
              <a:extLst>
                <a:ext uri="{FF2B5EF4-FFF2-40B4-BE49-F238E27FC236}">
                  <a16:creationId xmlns:a16="http://schemas.microsoft.com/office/drawing/2014/main" id="{401A9DF0-B3FC-8440-A8F2-25A5AE2CD35B}"/>
                </a:ext>
              </a:extLst>
            </p:cNvPr>
            <p:cNvCxnSpPr>
              <a:cxnSpLocks/>
            </p:cNvCxnSpPr>
            <p:nvPr/>
          </p:nvCxnSpPr>
          <p:spPr>
            <a:xfrm>
              <a:off x="2912642" y="4485620"/>
              <a:ext cx="4804478" cy="0"/>
            </a:xfrm>
            <a:prstGeom prst="line">
              <a:avLst/>
            </a:prstGeom>
            <a:noFill/>
            <a:ln w="12700" cap="flat" cmpd="sng" algn="ctr">
              <a:solidFill>
                <a:srgbClr val="C00000"/>
              </a:solidFill>
              <a:prstDash val="dash"/>
              <a:miter lim="800000"/>
              <a:headEnd type="triangle" w="lg" len="lg"/>
              <a:tailEnd type="triangle" w="lg" len="lg"/>
            </a:ln>
            <a:effectLst/>
          </p:spPr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99B9B69E-A562-A140-949F-65C0B44523BC}"/>
                </a:ext>
              </a:extLst>
            </p:cNvPr>
            <p:cNvSpPr txBox="1"/>
            <p:nvPr/>
          </p:nvSpPr>
          <p:spPr>
            <a:xfrm>
              <a:off x="4703972" y="4293096"/>
              <a:ext cx="1290747" cy="369332"/>
            </a:xfrm>
            <a:prstGeom prst="rect">
              <a:avLst/>
            </a:prstGeom>
            <a:solidFill>
              <a:sysClr val="window" lastClr="FFFFFF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tRETRY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998FE7F0-566A-6347-AFB8-9784FCAE755C}"/>
                </a:ext>
              </a:extLst>
            </p:cNvPr>
            <p:cNvSpPr txBox="1"/>
            <p:nvPr/>
          </p:nvSpPr>
          <p:spPr>
            <a:xfrm>
              <a:off x="6192331" y="3345049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87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DDA55A0B-BE8F-5243-857F-41C80FCAF1AC}"/>
                </a:ext>
              </a:extLst>
            </p:cNvPr>
            <p:cNvSpPr txBox="1"/>
            <p:nvPr/>
          </p:nvSpPr>
          <p:spPr>
            <a:xfrm>
              <a:off x="7477592" y="3745394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23</a:t>
              </a:r>
            </a:p>
          </p:txBody>
        </p:sp>
        <p:cxnSp>
          <p:nvCxnSpPr>
            <p:cNvPr id="78" name="직선 화살표 연결선 101">
              <a:extLst>
                <a:ext uri="{FF2B5EF4-FFF2-40B4-BE49-F238E27FC236}">
                  <a16:creationId xmlns:a16="http://schemas.microsoft.com/office/drawing/2014/main" id="{1A0FDBBE-BA18-464B-A234-01614D73FCCE}"/>
                </a:ext>
              </a:extLst>
            </p:cNvPr>
            <p:cNvCxnSpPr>
              <a:cxnSpLocks/>
            </p:cNvCxnSpPr>
            <p:nvPr/>
          </p:nvCxnSpPr>
          <p:spPr>
            <a:xfrm>
              <a:off x="7717120" y="3976227"/>
              <a:ext cx="0" cy="792077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00E6B66-57DF-184E-9E58-648C48911C05}"/>
                </a:ext>
              </a:extLst>
            </p:cNvPr>
            <p:cNvSpPr txBox="1"/>
            <p:nvPr/>
          </p:nvSpPr>
          <p:spPr>
            <a:xfrm>
              <a:off x="3624399" y="4643844"/>
              <a:ext cx="3369843" cy="369332"/>
            </a:xfrm>
            <a:prstGeom prst="rect">
              <a:avLst/>
            </a:prstGeom>
            <a:solidFill>
              <a:sysClr val="window" lastClr="FFFFFF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>
                <a:defRPr/>
              </a:pPr>
              <a:r>
                <a:rPr kumimoji="0" lang="en-US" altLang="ko-KR" sz="2400" b="1" i="1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=</a:t>
              </a:r>
              <a:r>
                <a:rPr kumimoji="0" lang="en-US" altLang="ko-KR" sz="2400" b="1" i="1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Helvetica" pitchFamily="2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 </a:t>
              </a:r>
              <a:r>
                <a:rPr lang="en-US" altLang="ko-KR" sz="2400" b="1" i="1" kern="0" dirty="0">
                  <a:solidFill>
                    <a:srgbClr val="C00000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N×</a:t>
              </a:r>
              <a:r>
                <a:rPr kumimoji="0" lang="en-US" altLang="ko-KR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(</a:t>
              </a:r>
              <a:r>
                <a:rPr kumimoji="0" lang="en-US" altLang="ko-KR" sz="24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tR+tDMA</a:t>
              </a:r>
              <a:r>
                <a:rPr lang="en-US" altLang="ko-KR" sz="2400" b="1" kern="0" dirty="0">
                  <a:solidFill>
                    <a:srgbClr val="C00000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+</a:t>
              </a:r>
              <a:r>
                <a:rPr lang="en-US" altLang="ko-KR" sz="2400" b="1" kern="0" dirty="0" err="1">
                  <a:solidFill>
                    <a:srgbClr val="C00000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tECC</a:t>
              </a:r>
              <a:r>
                <a:rPr lang="en-US" altLang="ko-KR" sz="2400" b="1" kern="0" dirty="0">
                  <a:solidFill>
                    <a:srgbClr val="C00000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)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grpSp>
          <p:nvGrpSpPr>
            <p:cNvPr id="86" name="그룹 45">
              <a:extLst>
                <a:ext uri="{FF2B5EF4-FFF2-40B4-BE49-F238E27FC236}">
                  <a16:creationId xmlns:a16="http://schemas.microsoft.com/office/drawing/2014/main" id="{077974F3-44A7-444D-B991-8B87F2F93A38}"/>
                </a:ext>
              </a:extLst>
            </p:cNvPr>
            <p:cNvGrpSpPr/>
            <p:nvPr/>
          </p:nvGrpSpPr>
          <p:grpSpPr>
            <a:xfrm>
              <a:off x="4295030" y="2636495"/>
              <a:ext cx="1388022" cy="404485"/>
              <a:chOff x="1874519" y="3830320"/>
              <a:chExt cx="4230088" cy="275440"/>
            </a:xfrm>
          </p:grpSpPr>
          <p:sp>
            <p:nvSpPr>
              <p:cNvPr id="91" name="직사각형 46">
                <a:extLst>
                  <a:ext uri="{FF2B5EF4-FFF2-40B4-BE49-F238E27FC236}">
                    <a16:creationId xmlns:a16="http://schemas.microsoft.com/office/drawing/2014/main" id="{4498DDAC-602D-BB4B-A639-21C224FC1D19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92" name="직사각형 47">
                <a:extLst>
                  <a:ext uri="{FF2B5EF4-FFF2-40B4-BE49-F238E27FC236}">
                    <a16:creationId xmlns:a16="http://schemas.microsoft.com/office/drawing/2014/main" id="{22B26D93-79A1-AF48-B414-1AD0F65F9857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93" name="직사각형 48">
                <a:extLst>
                  <a:ext uri="{FF2B5EF4-FFF2-40B4-BE49-F238E27FC236}">
                    <a16:creationId xmlns:a16="http://schemas.microsoft.com/office/drawing/2014/main" id="{C7C76533-4345-E349-BB9B-2A314534032B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FCBC9B0E-1977-544B-8CD6-46A8EAC6A119}"/>
                </a:ext>
              </a:extLst>
            </p:cNvPr>
            <p:cNvSpPr txBox="1"/>
            <p:nvPr/>
          </p:nvSpPr>
          <p:spPr>
            <a:xfrm>
              <a:off x="5532480" y="2586314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118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17C69579-6F3B-2C41-A7E7-25789D52447F}"/>
                </a:ext>
              </a:extLst>
            </p:cNvPr>
            <p:cNvSpPr txBox="1"/>
            <p:nvPr/>
          </p:nvSpPr>
          <p:spPr>
            <a:xfrm>
              <a:off x="-117071" y="2639155"/>
              <a:ext cx="1633294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RR2</a:t>
              </a:r>
              <a:endParaRPr lang="ko-KR" altLang="en-US" sz="2400" b="1" i="1" dirty="0">
                <a:solidFill>
                  <a:prstClr val="black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28740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</p:bld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lIns="0" tIns="0" rIns="0" bIns="0" rtlCol="0" anchor="ctr"/>
      <a:lstStyle>
        <a:defPPr algn="ctr">
          <a:defRPr sz="1600" b="1" dirty="0" smtClean="0">
            <a:solidFill>
              <a:schemeClr val="tx1"/>
            </a:solidFill>
            <a:latin typeface="Cambria" panose="02040503050406030204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/>
        </a:solidFill>
      </a:spPr>
      <a:bodyPr wrap="square" lIns="0" tIns="0" rIns="0" bIns="0" rtlCol="0">
        <a:spAutoFit/>
      </a:bodyPr>
      <a:lstStyle>
        <a:defPPr algn="l">
          <a:defRPr dirty="0" smtClean="0">
            <a:latin typeface="Cambria" panose="02040503050406030204" pitchFamily="18" charset="0"/>
          </a:defRPr>
        </a:defPPr>
      </a:lstStyle>
    </a:tx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9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8_Edge">
  <a:themeElements>
    <a:clrScheme name="1_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1_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69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C0C0C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Cambria" panose="02040503050406030204" pitchFamily="18" charset="0"/>
            <a:ea typeface="Cambria" panose="020405030504060302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>
        <a:noFill/>
      </a:spPr>
      <a:bodyPr wrap="none" lIns="0" tIns="0" rIns="0" bIns="0" rtlCol="0" anchor="ctr">
        <a:noAutofit/>
      </a:bodyPr>
      <a:lstStyle>
        <a:defPPr algn="ctr">
          <a:defRPr sz="1600" dirty="0" smtClean="0">
            <a:latin typeface="Cambria" panose="02040503050406030204" pitchFamily="18" charset="0"/>
          </a:defRPr>
        </a:defPPr>
      </a:lstStyle>
    </a:tx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4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216229</TotalTime>
  <Words>1473</Words>
  <Application>Microsoft Macintosh PowerPoint</Application>
  <PresentationFormat>On-screen Show (4:3)</PresentationFormat>
  <Paragraphs>458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23</vt:i4>
      </vt:variant>
    </vt:vector>
  </HeadingPairs>
  <TitlesOfParts>
    <vt:vector size="40" baseType="lpstr">
      <vt:lpstr>Arial</vt:lpstr>
      <vt:lpstr>Calibri</vt:lpstr>
      <vt:lpstr>Calibri Light</vt:lpstr>
      <vt:lpstr>Cambria</vt:lpstr>
      <vt:lpstr>Courier</vt:lpstr>
      <vt:lpstr>Courier New</vt:lpstr>
      <vt:lpstr>Garamond</vt:lpstr>
      <vt:lpstr>Helvetica</vt:lpstr>
      <vt:lpstr>Tahoma</vt:lpstr>
      <vt:lpstr>Times New Roman</vt:lpstr>
      <vt:lpstr>Wingdings</vt:lpstr>
      <vt:lpstr>Edge</vt:lpstr>
      <vt:lpstr>3_Edge</vt:lpstr>
      <vt:lpstr>39_Edge</vt:lpstr>
      <vt:lpstr>98_Edge</vt:lpstr>
      <vt:lpstr>169_Edge</vt:lpstr>
      <vt:lpstr>14_Edge</vt:lpstr>
      <vt:lpstr>Reducing Solid-State Drive Read Latency by Optimizing Read-Retry</vt:lpstr>
      <vt:lpstr>Executive Summary</vt:lpstr>
      <vt:lpstr>Talk Outline</vt:lpstr>
      <vt:lpstr>Errors in NAND Flash Memory</vt:lpstr>
      <vt:lpstr>Errors in NAND Flash Memory</vt:lpstr>
      <vt:lpstr>Read-Retry Operation</vt:lpstr>
      <vt:lpstr>Read-Retry Operation</vt:lpstr>
      <vt:lpstr>Read-Retry: Performance Overhead</vt:lpstr>
      <vt:lpstr>Read-Retry: Performance Overhead</vt:lpstr>
      <vt:lpstr>Talk Outline</vt:lpstr>
      <vt:lpstr>PR2: Pipelined Read-Retry</vt:lpstr>
      <vt:lpstr>PR2: Pipelined Read-Retry</vt:lpstr>
      <vt:lpstr>PR2: Pipelined Read-Retry</vt:lpstr>
      <vt:lpstr>Talk Outline</vt:lpstr>
      <vt:lpstr>AR2: Adaptive Read-Retry</vt:lpstr>
      <vt:lpstr>AR2: Adaptive Read-Retry</vt:lpstr>
      <vt:lpstr>AR2: Adaptive Read-Retry</vt:lpstr>
      <vt:lpstr>AR2: Adaptive Read-Retry</vt:lpstr>
      <vt:lpstr>AR2: Adaptive Read-Retry</vt:lpstr>
      <vt:lpstr>Validation with Real 3D NAND Flash Chips</vt:lpstr>
      <vt:lpstr>Talk Outline</vt:lpstr>
      <vt:lpstr>Evaluation Results</vt:lpstr>
      <vt:lpstr>Reducing Solid-State Drive Read Latency by Optimizing Read-Retry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ATLAS: A Scalable and High-Performance Scheduling Algorithm for Multiple Memory Controllers</dc:title>
  <dc:creator>yoongu</dc:creator>
  <cp:lastModifiedBy>Park  Jisung</cp:lastModifiedBy>
  <cp:revision>3751</cp:revision>
  <cp:lastPrinted>2017-12-05T03:30:35Z</cp:lastPrinted>
  <dcterms:created xsi:type="dcterms:W3CDTF">2010-10-08T20:41:54Z</dcterms:created>
  <dcterms:modified xsi:type="dcterms:W3CDTF">2021-04-14T22:26:49Z</dcterms:modified>
</cp:coreProperties>
</file>