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3" r:id="rId6"/>
    <p:sldId id="265" r:id="rId7"/>
    <p:sldId id="266" r:id="rId8"/>
    <p:sldId id="268" r:id="rId9"/>
    <p:sldId id="269" r:id="rId10"/>
    <p:sldId id="270" r:id="rId11"/>
    <p:sldId id="271" r:id="rId12"/>
    <p:sldId id="273" r:id="rId13"/>
    <p:sldId id="279" r:id="rId14"/>
    <p:sldId id="280" r:id="rId15"/>
    <p:sldId id="281" r:id="rId16"/>
    <p:sldId id="283" r:id="rId17"/>
    <p:sldId id="288" r:id="rId18"/>
    <p:sldId id="289" r:id="rId19"/>
    <p:sldId id="290" r:id="rId20"/>
    <p:sldId id="295" r:id="rId21"/>
    <p:sldId id="297" r:id="rId22"/>
    <p:sldId id="298" r:id="rId23"/>
    <p:sldId id="303" r:id="rId24"/>
    <p:sldId id="304" r:id="rId25"/>
    <p:sldId id="305" r:id="rId26"/>
    <p:sldId id="306" r:id="rId27"/>
    <p:sldId id="307" r:id="rId28"/>
    <p:sldId id="291" r:id="rId29"/>
    <p:sldId id="292" r:id="rId30"/>
    <p:sldId id="293" r:id="rId31"/>
    <p:sldId id="294" r:id="rId32"/>
    <p:sldId id="296" r:id="rId3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rge Gonzalez" initials="JG"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5701"/>
  </p:normalViewPr>
  <p:slideViewPr>
    <p:cSldViewPr snapToGrid="0" snapToObjects="1">
      <p:cViewPr varScale="1">
        <p:scale>
          <a:sx n="51" d="100"/>
          <a:sy n="51" d="100"/>
        </p:scale>
        <p:origin x="464"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1143000" y="685800"/>
            <a:ext cx="4572000" cy="3429000"/>
          </a:xfrm>
          <a:prstGeom prst="rect">
            <a:avLst/>
          </a:prstGeom>
        </p:spPr>
        <p:txBody>
          <a:bodyPr/>
          <a:lstStyle/>
          <a:p>
            <a:endParaRPr/>
          </a:p>
        </p:txBody>
      </p:sp>
      <p:sp>
        <p:nvSpPr>
          <p:cNvPr id="251" name="Shape 25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1600">
        <a:latin typeface="Helvetica Neue"/>
        <a:ea typeface="Helvetica Neue"/>
        <a:cs typeface="Helvetica Neue"/>
        <a:sym typeface="Helvetica Neue"/>
      </a:defRPr>
    </a:lvl1pPr>
    <a:lvl2pPr indent="228600" defTabSz="457200" latinLnBrk="0">
      <a:lnSpc>
        <a:spcPct val="117999"/>
      </a:lnSpc>
      <a:defRPr sz="1600">
        <a:latin typeface="Helvetica Neue"/>
        <a:ea typeface="Helvetica Neue"/>
        <a:cs typeface="Helvetica Neue"/>
        <a:sym typeface="Helvetica Neue"/>
      </a:defRPr>
    </a:lvl2pPr>
    <a:lvl3pPr indent="457200" defTabSz="457200" latinLnBrk="0">
      <a:lnSpc>
        <a:spcPct val="117999"/>
      </a:lnSpc>
      <a:defRPr sz="1600">
        <a:latin typeface="Helvetica Neue"/>
        <a:ea typeface="Helvetica Neue"/>
        <a:cs typeface="Helvetica Neue"/>
        <a:sym typeface="Helvetica Neue"/>
      </a:defRPr>
    </a:lvl3pPr>
    <a:lvl4pPr indent="685800" defTabSz="457200" latinLnBrk="0">
      <a:lnSpc>
        <a:spcPct val="117999"/>
      </a:lnSpc>
      <a:defRPr sz="1600">
        <a:latin typeface="Helvetica Neue"/>
        <a:ea typeface="Helvetica Neue"/>
        <a:cs typeface="Helvetica Neue"/>
        <a:sym typeface="Helvetica Neue"/>
      </a:defRPr>
    </a:lvl4pPr>
    <a:lvl5pPr indent="914400" defTabSz="457200" latinLnBrk="0">
      <a:lnSpc>
        <a:spcPct val="117999"/>
      </a:lnSpc>
      <a:defRPr sz="1600">
        <a:latin typeface="Helvetica Neue"/>
        <a:ea typeface="Helvetica Neue"/>
        <a:cs typeface="Helvetica Neue"/>
        <a:sym typeface="Helvetica Neue"/>
      </a:defRPr>
    </a:lvl5pPr>
    <a:lvl6pPr indent="1143000" defTabSz="457200" latinLnBrk="0">
      <a:lnSpc>
        <a:spcPct val="117999"/>
      </a:lnSpc>
      <a:defRPr sz="1600">
        <a:latin typeface="Helvetica Neue"/>
        <a:ea typeface="Helvetica Neue"/>
        <a:cs typeface="Helvetica Neue"/>
        <a:sym typeface="Helvetica Neue"/>
      </a:defRPr>
    </a:lvl6pPr>
    <a:lvl7pPr indent="1371600" defTabSz="457200" latinLnBrk="0">
      <a:lnSpc>
        <a:spcPct val="117999"/>
      </a:lnSpc>
      <a:defRPr sz="1600">
        <a:latin typeface="Helvetica Neue"/>
        <a:ea typeface="Helvetica Neue"/>
        <a:cs typeface="Helvetica Neue"/>
        <a:sym typeface="Helvetica Neue"/>
      </a:defRPr>
    </a:lvl7pPr>
    <a:lvl8pPr indent="1600200" defTabSz="457200" latinLnBrk="0">
      <a:lnSpc>
        <a:spcPct val="117999"/>
      </a:lnSpc>
      <a:defRPr sz="1600">
        <a:latin typeface="Helvetica Neue"/>
        <a:ea typeface="Helvetica Neue"/>
        <a:cs typeface="Helvetica Neue"/>
        <a:sym typeface="Helvetica Neue"/>
      </a:defRPr>
    </a:lvl8pPr>
    <a:lvl9pPr indent="1828800" defTabSz="457200" latinLnBrk="0">
      <a:lnSpc>
        <a:spcPct val="117999"/>
      </a:lnSpc>
      <a:defRPr sz="16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Shape 276"/>
          <p:cNvSpPr>
            <a:spLocks noGrp="1" noRot="1" noChangeAspect="1"/>
          </p:cNvSpPr>
          <p:nvPr>
            <p:ph type="sldImg"/>
          </p:nvPr>
        </p:nvSpPr>
        <p:spPr>
          <a:xfrm>
            <a:off x="381000" y="685800"/>
            <a:ext cx="6096000" cy="3429000"/>
          </a:xfrm>
          <a:prstGeom prst="rect">
            <a:avLst/>
          </a:prstGeom>
        </p:spPr>
        <p:txBody>
          <a:bodyPr/>
          <a:lstStyle/>
          <a:p>
            <a:endParaRPr/>
          </a:p>
        </p:txBody>
      </p:sp>
      <p:sp>
        <p:nvSpPr>
          <p:cNvPr id="277" name="Shape 277"/>
          <p:cNvSpPr>
            <a:spLocks noGrp="1"/>
          </p:cNvSpPr>
          <p:nvPr>
            <p:ph type="body" sz="quarter" idx="1"/>
          </p:nvPr>
        </p:nvSpPr>
        <p:spPr>
          <a:prstGeom prst="rect">
            <a:avLst/>
          </a:prstGeom>
        </p:spPr>
        <p:txBody>
          <a:bodyPr/>
          <a:lstStyle/>
          <a:p>
            <a:r>
              <a:t>This is the summary of our work.</a:t>
            </a:r>
          </a:p>
          <a:p>
            <a:r>
              <a:t>Our motivation is the limitation in bandwidth and energy efficiency of current interconnects to disaggregate main memory, </a:t>
            </a:r>
          </a:p>
          <a:p>
            <a:r>
              <a:t>This represents a problem for scaling memory for future datacenters.</a:t>
            </a:r>
          </a:p>
          <a:p>
            <a:r>
              <a:t>Our work OCM proposes a new optical disaggregated memory to overcome that problem, by studying processor performance when memory is disaggregated and the design of a Silicon Photonic link to sustain DDR memory.</a:t>
            </a:r>
          </a:p>
          <a:p>
            <a:r>
              <a:t>Our work show promising results with 5.5x better performance compared to 40G NIC-based disaggregated system, and low energy overhead of 10.7 %.</a:t>
            </a:r>
          </a:p>
          <a:p>
            <a:r>
              <a:t>We conclude that our work is a promising step toward main memory disaggregation.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 name="Shape 999"/>
          <p:cNvSpPr>
            <a:spLocks noGrp="1" noRot="1" noChangeAspect="1"/>
          </p:cNvSpPr>
          <p:nvPr>
            <p:ph type="sldImg"/>
          </p:nvPr>
        </p:nvSpPr>
        <p:spPr>
          <a:xfrm>
            <a:off x="381000" y="685800"/>
            <a:ext cx="6096000" cy="3429000"/>
          </a:xfrm>
          <a:prstGeom prst="rect">
            <a:avLst/>
          </a:prstGeom>
        </p:spPr>
        <p:txBody>
          <a:bodyPr/>
          <a:lstStyle/>
          <a:p>
            <a:endParaRPr/>
          </a:p>
        </p:txBody>
      </p:sp>
      <p:sp>
        <p:nvSpPr>
          <p:cNvPr id="1000" name="Shape 1000"/>
          <p:cNvSpPr>
            <a:spLocks noGrp="1"/>
          </p:cNvSpPr>
          <p:nvPr>
            <p:ph type="body" sz="quarter" idx="1"/>
          </p:nvPr>
        </p:nvSpPr>
        <p:spPr>
          <a:prstGeom prst="rect">
            <a:avLst/>
          </a:prstGeom>
        </p:spPr>
        <p:txBody>
          <a:bodyPr/>
          <a:lstStyle/>
          <a:p>
            <a:r>
              <a:t>The memory access latency on a conventional system results of sum up the (read or write latency) inside the module and the controller latency.</a:t>
            </a:r>
          </a:p>
          <a:p>
            <a:r>
              <a:t>In a disaggregation system with OCM we need to consider the time of Serialization and Deserialization , this is the conversion from different domain …. electrical to optical or viceversa . </a:t>
            </a:r>
          </a:p>
          <a:p>
            <a:r>
              <a:t>We also consider the signal propagation delay at rack distances.</a:t>
            </a:r>
          </a:p>
          <a:p>
            <a:endParaRPr/>
          </a:p>
          <a:p>
            <a:r>
              <a:t>To alleviate those latencies, OCM performs parallel access to the DRAM DIMMs in the same channel and increase the SiP link usage</a:t>
            </a:r>
          </a:p>
          <a:p>
            <a:r>
              <a:t>OCM works in lockstep operation by splitting the cache line in all the DIMMs con the same channel. </a:t>
            </a:r>
          </a:p>
          <a:p>
            <a:r>
              <a:t>For example a 128B line can be divided in two DIMMs.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Shape 1094"/>
          <p:cNvSpPr>
            <a:spLocks noGrp="1" noRot="1" noChangeAspect="1"/>
          </p:cNvSpPr>
          <p:nvPr>
            <p:ph type="sldImg"/>
          </p:nvPr>
        </p:nvSpPr>
        <p:spPr>
          <a:xfrm>
            <a:off x="381000" y="685800"/>
            <a:ext cx="6096000" cy="3429000"/>
          </a:xfrm>
          <a:prstGeom prst="rect">
            <a:avLst/>
          </a:prstGeom>
        </p:spPr>
        <p:txBody>
          <a:bodyPr/>
          <a:lstStyle/>
          <a:p>
            <a:endParaRPr/>
          </a:p>
        </p:txBody>
      </p:sp>
      <p:sp>
        <p:nvSpPr>
          <p:cNvPr id="1095" name="Shape 1095"/>
          <p:cNvSpPr>
            <a:spLocks noGrp="1"/>
          </p:cNvSpPr>
          <p:nvPr>
            <p:ph type="body" sz="quarter" idx="1"/>
          </p:nvPr>
        </p:nvSpPr>
        <p:spPr>
          <a:prstGeom prst="rect">
            <a:avLst/>
          </a:prstGeom>
        </p:spPr>
        <p:txBody>
          <a:bodyPr/>
          <a:lstStyle/>
          <a:p>
            <a:r>
              <a:t>We evaluate the system level performance of our OCM architecture, using a modified ZSIM simulator, and execute: two versions of SPEC, parsec, and a graph benchmark suite.</a:t>
            </a:r>
          </a:p>
          <a:p>
            <a:endParaRPr/>
          </a:p>
          <a:p>
            <a:r>
              <a:t>We crate two memory scenarios, one without a DRAM cache, and the other with a 4GB in package DRAM cache (to the processor). </a:t>
            </a:r>
          </a:p>
          <a:p>
            <a:r>
              <a:t>We use a multicore processor and we compared performance with three types of interconnect:</a:t>
            </a:r>
          </a:p>
          <a:p>
            <a:r>
              <a:t>The baseline interconnect, which represents the conventional memory bus - not disaggregated</a:t>
            </a:r>
          </a:p>
          <a:p>
            <a:r>
              <a:t>The OCM interconnect for disaggregation</a:t>
            </a:r>
          </a:p>
          <a:p>
            <a:r>
              <a:t>A NIC-based interconnect for disaggregation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 name="Shape 1108"/>
          <p:cNvSpPr>
            <a:spLocks noGrp="1" noRot="1" noChangeAspect="1"/>
          </p:cNvSpPr>
          <p:nvPr>
            <p:ph type="sldImg"/>
          </p:nvPr>
        </p:nvSpPr>
        <p:spPr>
          <a:xfrm>
            <a:off x="381000" y="685800"/>
            <a:ext cx="6096000" cy="3429000"/>
          </a:xfrm>
          <a:prstGeom prst="rect">
            <a:avLst/>
          </a:prstGeom>
        </p:spPr>
        <p:txBody>
          <a:bodyPr/>
          <a:lstStyle/>
          <a:p>
            <a:endParaRPr/>
          </a:p>
        </p:txBody>
      </p:sp>
      <p:sp>
        <p:nvSpPr>
          <p:cNvPr id="1109" name="Shape 1109"/>
          <p:cNvSpPr>
            <a:spLocks noGrp="1"/>
          </p:cNvSpPr>
          <p:nvPr>
            <p:ph type="body" sz="quarter" idx="1"/>
          </p:nvPr>
        </p:nvSpPr>
        <p:spPr>
          <a:prstGeom prst="rect">
            <a:avLst/>
          </a:prstGeom>
        </p:spPr>
        <p:txBody>
          <a:bodyPr/>
          <a:lstStyle/>
          <a:p>
            <a:r>
              <a:t>Our results without DRAM cache, as expected show that higher OCM latency and larger distances desgrades performance.  Each bar inside a group represents a different latency, where the light green at the right is 6m.</a:t>
            </a:r>
          </a:p>
          <a:p>
            <a:r>
              <a:t>On average OCM is 5.5x faster than 40G Nic based disaggregation. </a:t>
            </a:r>
          </a:p>
          <a:p>
            <a:r>
              <a:t>OCM showed an Average slowdown is 1.07x  with with minimum latency of 10 cycles.</a:t>
            </a:r>
          </a:p>
          <a:p>
            <a:r>
              <a:t>Average slowdown is 1.78x  with with maximum latency of 340 cycles.</a:t>
            </a:r>
          </a:p>
          <a:p>
            <a:endParaRPr/>
          </a:p>
          <a:p>
            <a:endParaRP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1" name="Shape 1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182" name="Shape 1182"/>
          <p:cNvSpPr>
            <a:spLocks noGrp="1"/>
          </p:cNvSpPr>
          <p:nvPr>
            <p:ph type="body" sz="quarter" idx="1"/>
          </p:nvPr>
        </p:nvSpPr>
        <p:spPr>
          <a:prstGeom prst="rect">
            <a:avLst/>
          </a:prstGeom>
        </p:spPr>
        <p:txBody>
          <a:bodyPr/>
          <a:lstStyle/>
          <a:p>
            <a:endParaRPr/>
          </a:p>
          <a:p>
            <a:r>
              <a:t>In this figure we can observe the results of a disaggregated system with OCM with DRAM cache. It shows an average slowdown of 10%, and for most oof the benchmarks, OCM has less than 38% slowdown.</a:t>
            </a:r>
          </a:p>
          <a:p>
            <a:r>
              <a:t>We also observe an application (pagerank with the urand input graph) that exhibits speedup on both non and disaggregated scneharios, with a 20% slowdown with OCM.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Shape 1211"/>
          <p:cNvSpPr>
            <a:spLocks noGrp="1" noRot="1" noChangeAspect="1"/>
          </p:cNvSpPr>
          <p:nvPr>
            <p:ph type="sldImg"/>
          </p:nvPr>
        </p:nvSpPr>
        <p:spPr>
          <a:xfrm>
            <a:off x="381000" y="685800"/>
            <a:ext cx="6096000" cy="3429000"/>
          </a:xfrm>
          <a:prstGeom prst="rect">
            <a:avLst/>
          </a:prstGeom>
        </p:spPr>
        <p:txBody>
          <a:bodyPr/>
          <a:lstStyle/>
          <a:p>
            <a:endParaRPr/>
          </a:p>
        </p:txBody>
      </p:sp>
      <p:sp>
        <p:nvSpPr>
          <p:cNvPr id="1212" name="Shape 1212"/>
          <p:cNvSpPr>
            <a:spLocks noGrp="1"/>
          </p:cNvSpPr>
          <p:nvPr>
            <p:ph type="body" sz="quarter" idx="1"/>
          </p:nvPr>
        </p:nvSpPr>
        <p:spPr>
          <a:prstGeom prst="rect">
            <a:avLst/>
          </a:prstGeom>
        </p:spPr>
        <p:txBody>
          <a:bodyPr/>
          <a:lstStyle/>
          <a:p>
            <a:r>
              <a:t>This figure shows the energy-per-bit results of the SiP link operating at 615 Gbps, which is the DDR4 standard.</a:t>
            </a:r>
          </a:p>
          <a:p>
            <a:r>
              <a:t>We evaluated three MRRs sizes represented in three colors blue orange and green.</a:t>
            </a:r>
          </a:p>
          <a:p>
            <a:r>
              <a:t>We observe that the the lowest energy consumption was obtained with the 183.5 squared micrometer rings (the orange one). This results allow to determine the number of MRRs and the maximum bit rate per wavelength with DWDM. </a:t>
            </a:r>
          </a:p>
          <a:p>
            <a:r>
              <a:t>For DDR4 technology standards we need  two SiP links. Each with 35 wavelengths with a bit rate per wavelength of 17.6</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 name="Shape 1219"/>
          <p:cNvSpPr>
            <a:spLocks noGrp="1" noRot="1" noChangeAspect="1"/>
          </p:cNvSpPr>
          <p:nvPr>
            <p:ph type="sldImg"/>
          </p:nvPr>
        </p:nvSpPr>
        <p:spPr>
          <a:xfrm>
            <a:off x="381000" y="685800"/>
            <a:ext cx="6096000" cy="3429000"/>
          </a:xfrm>
          <a:prstGeom prst="rect">
            <a:avLst/>
          </a:prstGeom>
        </p:spPr>
        <p:txBody>
          <a:bodyPr/>
          <a:lstStyle/>
          <a:p>
            <a:endParaRPr/>
          </a:p>
        </p:txBody>
      </p:sp>
      <p:sp>
        <p:nvSpPr>
          <p:cNvPr id="1220" name="Shape 1220"/>
          <p:cNvSpPr>
            <a:spLocks noGrp="1"/>
          </p:cNvSpPr>
          <p:nvPr>
            <p:ph type="body" sz="quarter" idx="1"/>
          </p:nvPr>
        </p:nvSpPr>
        <p:spPr>
          <a:prstGeom prst="rect">
            <a:avLst/>
          </a:prstGeom>
        </p:spPr>
        <p:txBody>
          <a:bodyPr/>
          <a:lstStyle/>
          <a:p>
            <a:r>
              <a:t>Please refer to our paper for additional details.</a:t>
            </a:r>
          </a:p>
          <a:p>
            <a:r>
              <a:t>We included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 name="Shape 1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167" name="Shape 1167"/>
          <p:cNvSpPr>
            <a:spLocks noGrp="1"/>
          </p:cNvSpPr>
          <p:nvPr>
            <p:ph type="body" sz="quarter" idx="1"/>
          </p:nvPr>
        </p:nvSpPr>
        <p:spPr>
          <a:prstGeom prst="rect">
            <a:avLst/>
          </a:prstGeom>
        </p:spPr>
        <p:txBody>
          <a:bodyPr/>
          <a:lstStyle/>
          <a:p>
            <a:r>
              <a:t>In the left figure we can observe the results of a disaggregated system with OCM and  without DRAM cache. All results show slowdown.</a:t>
            </a:r>
          </a:p>
          <a:p>
            <a:r>
              <a:t>In the figure to the right we can observe the results of a disaggregated system with OCM with DRAM cache. With a DRAM Cache the slowdown is lower than the results of the left. With a max slowdown of 45 % as marked with an arrow in the second group of bars. </a:t>
            </a:r>
          </a:p>
          <a:p>
            <a:r>
              <a:t>We also observe an application (pagerank with the urand input graph) that exhibits speedup on both non and disaggregated scneharios, with a 20% slowdown with OCM.</a:t>
            </a:r>
          </a:p>
        </p:txBody>
      </p:sp>
    </p:spTree>
    <p:extLst>
      <p:ext uri="{BB962C8B-B14F-4D97-AF65-F5344CB8AC3E}">
        <p14:creationId xmlns:p14="http://schemas.microsoft.com/office/powerpoint/2010/main" val="969639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t>In today agenda:</a:t>
            </a:r>
          </a:p>
          <a:p>
            <a:r>
              <a:t>First we will introduce the disaggregation concepts</a:t>
            </a:r>
          </a:p>
          <a:p>
            <a:r>
              <a:t>Second, we will give some background of the memory interface </a:t>
            </a:r>
          </a:p>
          <a:p>
            <a:r>
              <a:t>Then we discuss our work motivation and goals to present our Optically Connected Memory proposal.</a:t>
            </a:r>
          </a:p>
          <a:p>
            <a:r>
              <a:t>Finally we show the evaluation, discuss results and conclusions of our work.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Shape 337"/>
          <p:cNvSpPr>
            <a:spLocks noGrp="1" noRot="1" noChangeAspect="1"/>
          </p:cNvSpPr>
          <p:nvPr>
            <p:ph type="sldImg"/>
          </p:nvPr>
        </p:nvSpPr>
        <p:spPr>
          <a:xfrm>
            <a:off x="381000" y="685800"/>
            <a:ext cx="6096000" cy="3429000"/>
          </a:xfrm>
          <a:prstGeom prst="rect">
            <a:avLst/>
          </a:prstGeom>
        </p:spPr>
        <p:txBody>
          <a:bodyPr/>
          <a:lstStyle/>
          <a:p>
            <a:endParaRPr/>
          </a:p>
        </p:txBody>
      </p:sp>
      <p:sp>
        <p:nvSpPr>
          <p:cNvPr id="338" name="Shape 338"/>
          <p:cNvSpPr>
            <a:spLocks noGrp="1"/>
          </p:cNvSpPr>
          <p:nvPr>
            <p:ph type="body" sz="quarter" idx="1"/>
          </p:nvPr>
        </p:nvSpPr>
        <p:spPr>
          <a:prstGeom prst="rect">
            <a:avLst/>
          </a:prstGeom>
        </p:spPr>
        <p:txBody>
          <a:bodyPr/>
          <a:lstStyle/>
          <a:p>
            <a:r>
              <a:t>In HPC Datacenters, the gap between computing power and communication is increasing. For example, with Summit the rank #1 supercomputer in 2019, the Communication per Computation or Bytes/Flops ratio decreases 8 times compared to 2017.</a:t>
            </a:r>
          </a:p>
          <a:p>
            <a:endParaRPr/>
          </a:p>
          <a:p>
            <a:r>
              <a:t>This shows that data centers require maintaining most of data inside the node for computation.</a:t>
            </a:r>
          </a:p>
          <a:p>
            <a:r>
              <a:t>To improve the compute power and efficiency, we increase the resources.</a:t>
            </a:r>
          </a:p>
          <a:p>
            <a:r>
              <a:t>However, the existing underutilization of resources and operation costs motivates to develop</a:t>
            </a:r>
          </a:p>
          <a:p>
            <a:r>
              <a:t>new architectures and new interconnect technologies efficient data movement to reduce this gap.</a:t>
            </a:r>
          </a:p>
          <a:p>
            <a:endParaRPr/>
          </a:p>
          <a:p>
            <a:r>
              <a:t>One solution is the disaggregated approach, where instead of having a server-centric data center, we have a network of resources.  The figure shows a pool of resources in different racks: CPU, GPU, storage, memory. Those resources can be allocated according to the dynamic workload to compose a disaggregated server. If we consider memory as a critical resource for computing, To disaggregate memory from the processor remains a challenge, because we need a high-bandwidth and reconfigurable interconnect that enables up to 10m distances considering its actual limit of few cm.</a:t>
            </a:r>
          </a:p>
          <a:p>
            <a:endParaRPr/>
          </a:p>
          <a:p>
            <a:endParaRPr/>
          </a:p>
          <a:p>
            <a:endParaRPr/>
          </a:p>
          <a:p>
            <a:endParaRPr/>
          </a:p>
          <a:p>
            <a:endParaRPr/>
          </a:p>
          <a:p>
            <a:r>
              <a:t>If we compare Summit energy efficiency of 0.36 pJ/bit to the data movement energy of a DDR3 off-chip which is around 100pJ/bit and consider the Bytes per Flop ratio; we observe that most of the computation occurs inside the node.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9" name="Shape 689"/>
          <p:cNvSpPr>
            <a:spLocks noGrp="1" noRot="1" noChangeAspect="1"/>
          </p:cNvSpPr>
          <p:nvPr>
            <p:ph type="sldImg"/>
          </p:nvPr>
        </p:nvSpPr>
        <p:spPr>
          <a:xfrm>
            <a:off x="381000" y="685800"/>
            <a:ext cx="6096000" cy="3429000"/>
          </a:xfrm>
          <a:prstGeom prst="rect">
            <a:avLst/>
          </a:prstGeom>
        </p:spPr>
        <p:txBody>
          <a:bodyPr/>
          <a:lstStyle/>
          <a:p>
            <a:endParaRPr/>
          </a:p>
        </p:txBody>
      </p:sp>
      <p:sp>
        <p:nvSpPr>
          <p:cNvPr id="690" name="Shape 690"/>
          <p:cNvSpPr>
            <a:spLocks noGrp="1"/>
          </p:cNvSpPr>
          <p:nvPr>
            <p:ph type="body" sz="quarter" idx="1"/>
          </p:nvPr>
        </p:nvSpPr>
        <p:spPr>
          <a:prstGeom prst="rect">
            <a:avLst/>
          </a:prstGeom>
        </p:spPr>
        <p:txBody>
          <a:bodyPr/>
          <a:lstStyle/>
          <a:p>
            <a:r>
              <a:t>The conventional memory interface establish a communication channel communication between processor and memory</a:t>
            </a:r>
          </a:p>
          <a:p>
            <a:r>
              <a:t>As we can see in the single channel figure from the left, it uses a shared data bus to access one DRAM DIMM per time. </a:t>
            </a:r>
          </a:p>
          <a:p>
            <a:r>
              <a:t>Its physical constraints limit the number of transaction required, for example a 64B cache line performs 8 transactions.</a:t>
            </a:r>
          </a:p>
          <a:p>
            <a:r>
              <a:t>In case we need more channels, we need to add more channes. For example, double the previous interface for a dual channel configuration. </a:t>
            </a:r>
          </a:p>
          <a:p>
            <a:r>
              <a:t>We need to consider the electrical constraints such as pin count, the associate wiring and in datacenter scenarios (rack distance).</a:t>
            </a:r>
          </a:p>
          <a:p>
            <a:endParaRPr/>
          </a:p>
          <a:p>
            <a:r>
              <a:t>How can we disaggregate main memory?</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Shape 723"/>
          <p:cNvSpPr>
            <a:spLocks noGrp="1" noRot="1" noChangeAspect="1"/>
          </p:cNvSpPr>
          <p:nvPr>
            <p:ph type="sldImg"/>
          </p:nvPr>
        </p:nvSpPr>
        <p:spPr>
          <a:xfrm>
            <a:off x="381000" y="685800"/>
            <a:ext cx="6096000" cy="3429000"/>
          </a:xfrm>
          <a:prstGeom prst="rect">
            <a:avLst/>
          </a:prstGeom>
        </p:spPr>
        <p:txBody>
          <a:bodyPr/>
          <a:lstStyle/>
          <a:p>
            <a:endParaRPr/>
          </a:p>
        </p:txBody>
      </p:sp>
      <p:sp>
        <p:nvSpPr>
          <p:cNvPr id="724" name="Shape 724"/>
          <p:cNvSpPr>
            <a:spLocks noGrp="1"/>
          </p:cNvSpPr>
          <p:nvPr>
            <p:ph type="body" sz="quarter" idx="1"/>
          </p:nvPr>
        </p:nvSpPr>
        <p:spPr>
          <a:prstGeom prst="rect">
            <a:avLst/>
          </a:prstGeom>
        </p:spPr>
        <p:txBody>
          <a:bodyPr/>
          <a:lstStyle/>
          <a:p>
            <a:r>
              <a:t>If memory off-chip bandwidth is limited to a few cm. We need a new technology as photonics that provides high-bandwidth, low-energy and large distances.</a:t>
            </a:r>
          </a:p>
          <a:p>
            <a:r>
              <a:t>In this Figure we estimate the number IO count of the memory channels for DDR4. In the blue bar we can see, that electrical interconnects require 1040 IOs to sustain the DDR4 aggregated bandwidth, while a photonic interconnect will require only 2 IOs.</a:t>
            </a:r>
          </a:p>
          <a:p>
            <a:r>
              <a:t>We can scale the number of memory channels using photonics.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Shape 729"/>
          <p:cNvSpPr>
            <a:spLocks noGrp="1" noRot="1" noChangeAspect="1"/>
          </p:cNvSpPr>
          <p:nvPr>
            <p:ph type="sldImg"/>
          </p:nvPr>
        </p:nvSpPr>
        <p:spPr>
          <a:xfrm>
            <a:off x="381000" y="685800"/>
            <a:ext cx="6096000" cy="3429000"/>
          </a:xfrm>
          <a:prstGeom prst="rect">
            <a:avLst/>
          </a:prstGeom>
        </p:spPr>
        <p:txBody>
          <a:bodyPr/>
          <a:lstStyle/>
          <a:p>
            <a:endParaRPr/>
          </a:p>
        </p:txBody>
      </p:sp>
      <p:sp>
        <p:nvSpPr>
          <p:cNvPr id="730" name="Shape 730"/>
          <p:cNvSpPr>
            <a:spLocks noGrp="1"/>
          </p:cNvSpPr>
          <p:nvPr>
            <p:ph type="body" sz="quarter" idx="1"/>
          </p:nvPr>
        </p:nvSpPr>
        <p:spPr>
          <a:prstGeom prst="rect">
            <a:avLst/>
          </a:prstGeom>
        </p:spPr>
        <p:txBody>
          <a:bodyPr/>
          <a:lstStyle/>
          <a:p>
            <a:r>
              <a:t>Prior works show that photonics is a promising solution for main memory disaggregation.</a:t>
            </a:r>
          </a:p>
          <a:p>
            <a:r>
              <a:t>However, there is no comprehensive analysis that evaluates both:</a:t>
            </a:r>
          </a:p>
          <a:p>
            <a:pPr marL="222250" indent="-222250">
              <a:buSzPct val="145000"/>
              <a:buChar char="-"/>
            </a:pPr>
            <a:r>
              <a:t>How a processor interact with a disaggregated mem subsystem executing With real applications, and at the same time evaluates</a:t>
            </a:r>
          </a:p>
          <a:p>
            <a:pPr marL="222250" indent="-222250">
              <a:buSzPct val="145000"/>
              <a:buChar char="-"/>
            </a:pPr>
            <a:r>
              <a:t>The sip link design, to obtain relevant metrics such as energy and the number of required optical devices.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noRot="1" noChangeAspect="1"/>
          </p:cNvSpPr>
          <p:nvPr>
            <p:ph type="sldImg"/>
          </p:nvPr>
        </p:nvSpPr>
        <p:spPr>
          <a:xfrm>
            <a:off x="381000" y="685800"/>
            <a:ext cx="6096000" cy="3429000"/>
          </a:xfrm>
          <a:prstGeom prst="rect">
            <a:avLst/>
          </a:prstGeom>
        </p:spPr>
        <p:txBody>
          <a:bodyPr/>
          <a:lstStyle/>
          <a:p>
            <a:endParaRPr/>
          </a:p>
        </p:txBody>
      </p:sp>
      <p:sp>
        <p:nvSpPr>
          <p:cNvPr id="736" name="Shape 736"/>
          <p:cNvSpPr>
            <a:spLocks noGrp="1"/>
          </p:cNvSpPr>
          <p:nvPr>
            <p:ph type="body" sz="quarter" idx="1"/>
          </p:nvPr>
        </p:nvSpPr>
        <p:spPr>
          <a:prstGeom prst="rect">
            <a:avLst/>
          </a:prstGeom>
        </p:spPr>
        <p:txBody>
          <a:bodyPr/>
          <a:lstStyle/>
          <a:p>
            <a:r>
              <a:t>Our goal in this work is to propose the Optically Connected Memory architecture and study both:</a:t>
            </a:r>
          </a:p>
          <a:p>
            <a:r>
              <a:t>Processor performance with OCM</a:t>
            </a:r>
          </a:p>
          <a:p>
            <a:r>
              <a:t>And the SiP link analysis for memory disaggregation.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noRot="1" noChangeAspect="1"/>
          </p:cNvSpPr>
          <p:nvPr>
            <p:ph type="sldImg"/>
          </p:nvPr>
        </p:nvSpPr>
        <p:spPr>
          <a:xfrm>
            <a:off x="381000" y="685800"/>
            <a:ext cx="6096000" cy="3429000"/>
          </a:xfrm>
          <a:prstGeom prst="rect">
            <a:avLst/>
          </a:prstGeom>
        </p:spPr>
        <p:txBody>
          <a:bodyPr/>
          <a:lstStyle/>
          <a:p>
            <a:endParaRPr/>
          </a:p>
        </p:txBody>
      </p:sp>
      <p:sp>
        <p:nvSpPr>
          <p:cNvPr id="881" name="Shape 881"/>
          <p:cNvSpPr>
            <a:spLocks noGrp="1"/>
          </p:cNvSpPr>
          <p:nvPr>
            <p:ph type="body" sz="quarter" idx="1"/>
          </p:nvPr>
        </p:nvSpPr>
        <p:spPr>
          <a:prstGeom prst="rect">
            <a:avLst/>
          </a:prstGeom>
        </p:spPr>
        <p:txBody>
          <a:bodyPr/>
          <a:lstStyle/>
          <a:p>
            <a:r>
              <a:t>To Introduce our Optically Connected memory architecture, first we need a processor and DRAM DIMMs grouped in channels. For example, two DIMMs per channel.</a:t>
            </a:r>
          </a:p>
          <a:p>
            <a:r>
              <a:t>OCM uses state of the art optical devices in its Silicon photonic link. The Sip link has a master controller on the processor side and endpoint controllers on the memory side. .</a:t>
            </a:r>
          </a:p>
          <a:p>
            <a:r>
              <a:t>The SiP link is based on Micro ring resonators or MRRs to obtain low energy and area consumption.</a:t>
            </a:r>
          </a:p>
          <a:p>
            <a:r>
              <a:t>It also is bidirectional, and  composed of sublinks. The physical connection at rack distances is established with optical fibers.</a:t>
            </a:r>
          </a:p>
          <a:p>
            <a:r>
              <a:t>In addition it is required a Laser source, to produce multiple wavelengths for communication.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Shape 898"/>
          <p:cNvSpPr>
            <a:spLocks noGrp="1" noRot="1" noChangeAspect="1"/>
          </p:cNvSpPr>
          <p:nvPr>
            <p:ph type="sldImg"/>
          </p:nvPr>
        </p:nvSpPr>
        <p:spPr>
          <a:xfrm>
            <a:off x="381000" y="685800"/>
            <a:ext cx="6096000" cy="3429000"/>
          </a:xfrm>
          <a:prstGeom prst="rect">
            <a:avLst/>
          </a:prstGeom>
        </p:spPr>
        <p:txBody>
          <a:bodyPr/>
          <a:lstStyle/>
          <a:p>
            <a:endParaRPr/>
          </a:p>
        </p:txBody>
      </p:sp>
      <p:sp>
        <p:nvSpPr>
          <p:cNvPr id="899" name="Shape 899"/>
          <p:cNvSpPr>
            <a:spLocks noGrp="1"/>
          </p:cNvSpPr>
          <p:nvPr>
            <p:ph type="body" sz="quarter" idx="1"/>
          </p:nvPr>
        </p:nvSpPr>
        <p:spPr>
          <a:prstGeom prst="rect">
            <a:avLst/>
          </a:prstGeom>
        </p:spPr>
        <p:txBody>
          <a:bodyPr/>
          <a:lstStyle/>
          <a:p>
            <a:r>
              <a:t>OCM uses the Dense Wavelength Division Multiplexing or DWDM to use the wavelengths and achieve high aggregated bandwidth.</a:t>
            </a:r>
          </a:p>
          <a:p>
            <a:r>
              <a:t>In OCM we use the same wavelengths for all DRAM DIMMs in the same memory channel.</a:t>
            </a:r>
          </a:p>
          <a:p>
            <a:r>
              <a:t>Notice, that with DWDM a single fiber can carry multiple wavelengths at the same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tif"/><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43" name="Title Text"/>
          <p:cNvSpPr txBox="1">
            <a:spLocks noGrp="1"/>
          </p:cNvSpPr>
          <p:nvPr>
            <p:ph type="title"/>
          </p:nvPr>
        </p:nvSpPr>
        <p:spPr>
          <a:xfrm>
            <a:off x="4833937" y="2303859"/>
            <a:ext cx="14716126" cy="4643438"/>
          </a:xfrm>
          <a:prstGeom prst="rect">
            <a:avLst/>
          </a:prstGeom>
        </p:spPr>
        <p:txBody>
          <a:bodyPr lIns="71437" tIns="71437" rIns="71437" bIns="71437" anchor="b">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44" name="Body Level One…"/>
          <p:cNvSpPr txBox="1">
            <a:spLocks noGrp="1"/>
          </p:cNvSpPr>
          <p:nvPr>
            <p:ph type="body" sz="quarter" idx="1"/>
          </p:nvPr>
        </p:nvSpPr>
        <p:spPr>
          <a:xfrm>
            <a:off x="4833937" y="7090171"/>
            <a:ext cx="14716126" cy="1589486"/>
          </a:xfrm>
          <a:prstGeom prst="rect">
            <a:avLst/>
          </a:prstGeom>
        </p:spPr>
        <p:txBody>
          <a:bodyPr lIns="71437" tIns="71437" rIns="71437" bIns="71437">
            <a:normAutofit/>
          </a:bodyPr>
          <a:lstStyle>
            <a:lvl1pPr marL="0" indent="0" algn="ctr" defTabSz="821531">
              <a:spcBef>
                <a:spcPts val="0"/>
              </a:spcBef>
              <a:buSzTx/>
              <a:buNone/>
              <a:defRPr sz="5200">
                <a:latin typeface="Helvetica Neue"/>
                <a:ea typeface="Helvetica Neue"/>
                <a:cs typeface="Helvetica Neue"/>
                <a:sym typeface="Helvetica Neue"/>
              </a:defRPr>
            </a:lvl1pPr>
            <a:lvl2pPr marL="0" indent="0" algn="ctr" defTabSz="821531">
              <a:spcBef>
                <a:spcPts val="0"/>
              </a:spcBef>
              <a:buSzTx/>
              <a:buNone/>
              <a:defRPr sz="5200">
                <a:latin typeface="Helvetica Neue"/>
                <a:ea typeface="Helvetica Neue"/>
                <a:cs typeface="Helvetica Neue"/>
                <a:sym typeface="Helvetica Neue"/>
              </a:defRPr>
            </a:lvl2pPr>
            <a:lvl3pPr marL="0" indent="0" algn="ctr" defTabSz="821531">
              <a:spcBef>
                <a:spcPts val="0"/>
              </a:spcBef>
              <a:buSzTx/>
              <a:buNone/>
              <a:defRPr sz="5200">
                <a:latin typeface="Helvetica Neue"/>
                <a:ea typeface="Helvetica Neue"/>
                <a:cs typeface="Helvetica Neue"/>
                <a:sym typeface="Helvetica Neue"/>
              </a:defRPr>
            </a:lvl3pPr>
            <a:lvl4pPr marL="0" indent="0" algn="ctr" defTabSz="821531">
              <a:spcBef>
                <a:spcPts val="0"/>
              </a:spcBef>
              <a:buSzTx/>
              <a:buNone/>
              <a:defRPr sz="5200">
                <a:latin typeface="Helvetica Neue"/>
                <a:ea typeface="Helvetica Neue"/>
                <a:cs typeface="Helvetica Neue"/>
                <a:sym typeface="Helvetica Neue"/>
              </a:defRPr>
            </a:lvl4pPr>
            <a:lvl5pPr marL="0" indent="0" algn="ctr" defTabSz="821531">
              <a:spcBef>
                <a:spcPts val="0"/>
              </a:spcBef>
              <a:buSzTx/>
              <a:buNone/>
              <a:defRPr sz="5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Thin"/>
                <a:ea typeface="Helvetica Neue Thin"/>
                <a:cs typeface="Helvetica Neue Thin"/>
                <a:sym typeface="Helvetica Neue Thin"/>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25" name="–Johnny Appleseed"/>
          <p:cNvSpPr txBox="1">
            <a:spLocks noGrp="1"/>
          </p:cNvSpPr>
          <p:nvPr>
            <p:ph type="body" sz="quarter" idx="21"/>
          </p:nvPr>
        </p:nvSpPr>
        <p:spPr>
          <a:xfrm>
            <a:off x="4833937" y="8947546"/>
            <a:ext cx="14716126" cy="647701"/>
          </a:xfrm>
          <a:prstGeom prst="rect">
            <a:avLst/>
          </a:prstGeom>
        </p:spPr>
        <p:txBody>
          <a:bodyPr lIns="71437" tIns="71437" rIns="71437" bIns="71437">
            <a:spAutoFit/>
          </a:bodyPr>
          <a:lstStyle>
            <a:lvl1pPr marL="0" indent="0" algn="ctr" defTabSz="821531">
              <a:spcBef>
                <a:spcPts val="0"/>
              </a:spcBef>
              <a:buSzTx/>
              <a:buNone/>
              <a:defRPr sz="3200" i="1">
                <a:latin typeface="Helvetica Neue"/>
                <a:ea typeface="Helvetica Neue"/>
                <a:cs typeface="Helvetica Neue"/>
                <a:sym typeface="Helvetica Neue"/>
              </a:defRPr>
            </a:lvl1pPr>
          </a:lstStyle>
          <a:p>
            <a:r>
              <a:t>–Johnny Appleseed</a:t>
            </a:r>
          </a:p>
        </p:txBody>
      </p:sp>
      <p:sp>
        <p:nvSpPr>
          <p:cNvPr id="126" name="“Type a quote here.”"/>
          <p:cNvSpPr txBox="1">
            <a:spLocks noGrp="1"/>
          </p:cNvSpPr>
          <p:nvPr>
            <p:ph type="body" sz="quarter" idx="22"/>
          </p:nvPr>
        </p:nvSpPr>
        <p:spPr>
          <a:xfrm>
            <a:off x="4833937" y="5997575"/>
            <a:ext cx="14716126" cy="863601"/>
          </a:xfrm>
          <a:prstGeom prst="rect">
            <a:avLst/>
          </a:prstGeom>
        </p:spPr>
        <p:txBody>
          <a:bodyPr lIns="71437" tIns="71437" rIns="71437" bIns="71437" anchor="ctr">
            <a:spAutoFit/>
          </a:bodyPr>
          <a:lstStyle>
            <a:lvl1pPr marL="0" indent="0" algn="ctr" defTabSz="821531">
              <a:spcBef>
                <a:spcPts val="0"/>
              </a:spcBef>
              <a:buSzTx/>
              <a:buNone/>
              <a:defRPr sz="4600">
                <a:latin typeface="+mn-lt"/>
                <a:ea typeface="+mn-ea"/>
                <a:cs typeface="+mn-cs"/>
                <a:sym typeface="Helvetica Neue Medium"/>
              </a:defRPr>
            </a:lvl1pPr>
          </a:lstStyle>
          <a:p>
            <a:r>
              <a:t>“Type a quote here.” </a:t>
            </a:r>
          </a:p>
        </p:txBody>
      </p:sp>
      <p:sp>
        <p:nvSpPr>
          <p:cNvPr id="127"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712269" y="0"/>
            <a:ext cx="20959463" cy="13983891"/>
          </a:xfrm>
          <a:prstGeom prst="rect">
            <a:avLst/>
          </a:prstGeom>
        </p:spPr>
        <p:txBody>
          <a:bodyPr lIns="91439" tIns="45719" rIns="91439" bIns="45719"/>
          <a:lstStyle/>
          <a:p>
            <a:endParaRPr/>
          </a:p>
        </p:txBody>
      </p:sp>
      <p:sp>
        <p:nvSpPr>
          <p:cNvPr id="135"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Title Text"/>
          <p:cNvSpPr txBox="1">
            <a:spLocks noGrp="1"/>
          </p:cNvSpPr>
          <p:nvPr>
            <p:ph type="title"/>
          </p:nvPr>
        </p:nvSpPr>
        <p:spPr>
          <a:xfrm>
            <a:off x="3548062" y="2875359"/>
            <a:ext cx="17287876" cy="4554141"/>
          </a:xfrm>
          <a:prstGeom prst="rect">
            <a:avLst/>
          </a:prstGeom>
        </p:spPr>
        <p:txBody>
          <a:bodyPr lIns="71437" tIns="71437" rIns="71437" bIns="71437" anchor="b">
            <a:normAutofit/>
          </a:bodyPr>
          <a:lstStyle>
            <a:lvl1pPr defTabSz="821531">
              <a:defRPr sz="10000" b="0" cap="all">
                <a:solidFill>
                  <a:srgbClr val="000000"/>
                </a:solidFill>
                <a:latin typeface="Gill Sans Light"/>
                <a:ea typeface="Gill Sans Light"/>
                <a:cs typeface="Gill Sans Light"/>
                <a:sym typeface="Gill Sans Light"/>
              </a:defRPr>
            </a:lvl1pPr>
          </a:lstStyle>
          <a:p>
            <a:r>
              <a:t>Title Text</a:t>
            </a:r>
          </a:p>
        </p:txBody>
      </p:sp>
      <p:sp>
        <p:nvSpPr>
          <p:cNvPr id="150" name="Body Level One…"/>
          <p:cNvSpPr txBox="1">
            <a:spLocks noGrp="1"/>
          </p:cNvSpPr>
          <p:nvPr>
            <p:ph type="body" sz="quarter" idx="1"/>
          </p:nvPr>
        </p:nvSpPr>
        <p:spPr>
          <a:xfrm>
            <a:off x="3548062" y="7411640"/>
            <a:ext cx="17287876" cy="1821657"/>
          </a:xfrm>
          <a:prstGeom prst="rect">
            <a:avLst/>
          </a:prstGeom>
        </p:spPr>
        <p:txBody>
          <a:bodyPr lIns="71437" tIns="71437" rIns="71437" bIns="71437">
            <a:normAutofit/>
          </a:bodyPr>
          <a:lstStyle>
            <a:lvl1pPr marL="0" indent="0" algn="ctr" defTabSz="821531">
              <a:spcBef>
                <a:spcPts val="0"/>
              </a:spcBef>
              <a:buSzTx/>
              <a:buNone/>
              <a:defRPr sz="5200">
                <a:solidFill>
                  <a:srgbClr val="535353"/>
                </a:solidFill>
                <a:latin typeface="Gill Sans Light"/>
                <a:ea typeface="Gill Sans Light"/>
                <a:cs typeface="Gill Sans Light"/>
                <a:sym typeface="Gill Sans Light"/>
              </a:defRPr>
            </a:lvl1pPr>
            <a:lvl2pPr marL="0" indent="228600" algn="ctr" defTabSz="821531">
              <a:spcBef>
                <a:spcPts val="0"/>
              </a:spcBef>
              <a:buSzTx/>
              <a:buNone/>
              <a:defRPr sz="5200">
                <a:solidFill>
                  <a:srgbClr val="535353"/>
                </a:solidFill>
                <a:latin typeface="Gill Sans Light"/>
                <a:ea typeface="Gill Sans Light"/>
                <a:cs typeface="Gill Sans Light"/>
                <a:sym typeface="Gill Sans Light"/>
              </a:defRPr>
            </a:lvl2pPr>
            <a:lvl3pPr marL="0" indent="457200" algn="ctr" defTabSz="821531">
              <a:spcBef>
                <a:spcPts val="0"/>
              </a:spcBef>
              <a:buSzTx/>
              <a:buNone/>
              <a:defRPr sz="5200">
                <a:solidFill>
                  <a:srgbClr val="535353"/>
                </a:solidFill>
                <a:latin typeface="Gill Sans Light"/>
                <a:ea typeface="Gill Sans Light"/>
                <a:cs typeface="Gill Sans Light"/>
                <a:sym typeface="Gill Sans Light"/>
              </a:defRPr>
            </a:lvl3pPr>
            <a:lvl4pPr marL="0" indent="685800" algn="ctr" defTabSz="821531">
              <a:spcBef>
                <a:spcPts val="0"/>
              </a:spcBef>
              <a:buSzTx/>
              <a:buNone/>
              <a:defRPr sz="5200">
                <a:solidFill>
                  <a:srgbClr val="535353"/>
                </a:solidFill>
                <a:latin typeface="Gill Sans Light"/>
                <a:ea typeface="Gill Sans Light"/>
                <a:cs typeface="Gill Sans Light"/>
                <a:sym typeface="Gill Sans Light"/>
              </a:defRPr>
            </a:lvl4pPr>
            <a:lvl5pPr marL="0" indent="914400" algn="ctr" defTabSz="821531">
              <a:spcBef>
                <a:spcPts val="0"/>
              </a:spcBef>
              <a:buSzTx/>
              <a:buNone/>
              <a:defRPr sz="520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51" name="Slide Number"/>
          <p:cNvSpPr txBox="1">
            <a:spLocks noGrp="1"/>
          </p:cNvSpPr>
          <p:nvPr>
            <p:ph type="sldNum" sz="quarter" idx="2"/>
          </p:nvPr>
        </p:nvSpPr>
        <p:spPr>
          <a:xfrm>
            <a:off x="11952882" y="13037343"/>
            <a:ext cx="460376" cy="498476"/>
          </a:xfrm>
          <a:prstGeom prst="rect">
            <a:avLst/>
          </a:prstGeom>
        </p:spPr>
        <p:txBody>
          <a:bodyPr lIns="71437" tIns="71437" rIns="71437" bIns="71437"/>
          <a:lstStyle>
            <a:lvl1pPr algn="ctr" defTabSz="821531">
              <a:lnSpc>
                <a:spcPct val="100000"/>
              </a:lnSpc>
              <a:defRPr b="0">
                <a:solidFill>
                  <a:srgbClr val="535353"/>
                </a:solidFill>
                <a:latin typeface="Gill Sans Light"/>
                <a:ea typeface="Gill Sans Light"/>
                <a:cs typeface="Gill Sans Light"/>
                <a:sym typeface="Gill Sans Light"/>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8" name="Rectangle"/>
          <p:cNvSpPr/>
          <p:nvPr/>
        </p:nvSpPr>
        <p:spPr>
          <a:xfrm>
            <a:off x="-11981" y="-63903"/>
            <a:ext cx="24407962" cy="13843807"/>
          </a:xfrm>
          <a:prstGeom prst="rect">
            <a:avLst/>
          </a:prstGeom>
          <a:solidFill>
            <a:srgbClr val="FFFFFF"/>
          </a:solidFill>
          <a:ln w="12700">
            <a:miter lim="400000"/>
          </a:ln>
        </p:spPr>
        <p:txBody>
          <a:bodyPr lIns="71437" tIns="71437" rIns="71437" bIns="71437" anchor="ctr"/>
          <a:lstStyle/>
          <a:p>
            <a:pPr>
              <a:defRPr sz="5000" b="0">
                <a:solidFill>
                  <a:srgbClr val="FFFFFF"/>
                </a:solidFill>
                <a:latin typeface="Gill Sans Light"/>
                <a:ea typeface="Gill Sans Light"/>
                <a:cs typeface="Gill Sans Light"/>
                <a:sym typeface="Gill Sans Light"/>
              </a:defRPr>
            </a:pPr>
            <a:endParaRPr/>
          </a:p>
        </p:txBody>
      </p:sp>
      <p:sp>
        <p:nvSpPr>
          <p:cNvPr id="159" name="Title Text"/>
          <p:cNvSpPr txBox="1">
            <a:spLocks noGrp="1"/>
          </p:cNvSpPr>
          <p:nvPr>
            <p:ph type="title"/>
          </p:nvPr>
        </p:nvSpPr>
        <p:spPr>
          <a:xfrm>
            <a:off x="286022" y="-422242"/>
            <a:ext cx="17287876" cy="2224278"/>
          </a:xfrm>
          <a:prstGeom prst="rect">
            <a:avLst/>
          </a:prstGeom>
        </p:spPr>
        <p:txBody>
          <a:bodyPr lIns="71437" tIns="71437" rIns="71437" bIns="71437" anchor="ctr">
            <a:normAutofit/>
          </a:bodyPr>
          <a:lstStyle>
            <a:lvl1pPr defTabSz="821531">
              <a:defRPr sz="10000" b="0">
                <a:solidFill>
                  <a:srgbClr val="000000"/>
                </a:solidFill>
                <a:latin typeface="Gill Sans Light"/>
                <a:ea typeface="Gill Sans Light"/>
                <a:cs typeface="Gill Sans Light"/>
                <a:sym typeface="Gill Sans Light"/>
              </a:defRPr>
            </a:lvl1pPr>
          </a:lstStyle>
          <a:p>
            <a:r>
              <a:t>Title Text</a:t>
            </a:r>
          </a:p>
        </p:txBody>
      </p:sp>
      <p:sp>
        <p:nvSpPr>
          <p:cNvPr id="160" name="Body Level One…"/>
          <p:cNvSpPr txBox="1">
            <a:spLocks noGrp="1"/>
          </p:cNvSpPr>
          <p:nvPr>
            <p:ph type="body" idx="1"/>
          </p:nvPr>
        </p:nvSpPr>
        <p:spPr>
          <a:xfrm>
            <a:off x="474662" y="1456392"/>
            <a:ext cx="23434676" cy="11206123"/>
          </a:xfrm>
          <a:prstGeom prst="rect">
            <a:avLst/>
          </a:prstGeom>
        </p:spPr>
        <p:txBody>
          <a:bodyPr lIns="71437" tIns="71437" rIns="71437" bIns="71437" anchor="ctr">
            <a:normAutofit/>
          </a:bodyPr>
          <a:lstStyle>
            <a:lvl1pPr marL="724452" indent="-724452" defTabSz="821531">
              <a:spcBef>
                <a:spcPts val="5000"/>
              </a:spcBef>
              <a:buSzPct val="82000"/>
              <a:defRPr sz="6400">
                <a:latin typeface="Gill Sans Light"/>
                <a:ea typeface="Gill Sans Light"/>
                <a:cs typeface="Gill Sans Light"/>
                <a:sym typeface="Gill Sans Light"/>
              </a:defRPr>
            </a:lvl1pPr>
            <a:lvl2pPr marL="1245152" indent="-724452" defTabSz="821531">
              <a:spcBef>
                <a:spcPts val="5000"/>
              </a:spcBef>
              <a:buSzPct val="82000"/>
              <a:buChar char="•"/>
              <a:defRPr sz="6400">
                <a:latin typeface="Gill Sans Light"/>
                <a:ea typeface="Gill Sans Light"/>
                <a:cs typeface="Gill Sans Light"/>
                <a:sym typeface="Gill Sans Light"/>
              </a:defRPr>
            </a:lvl2pPr>
            <a:lvl3pPr marL="1765852" indent="-724452" defTabSz="821531">
              <a:spcBef>
                <a:spcPts val="5000"/>
              </a:spcBef>
              <a:buSzPct val="82000"/>
              <a:defRPr sz="6400">
                <a:latin typeface="Gill Sans Light"/>
                <a:ea typeface="Gill Sans Light"/>
                <a:cs typeface="Gill Sans Light"/>
                <a:sym typeface="Gill Sans Light"/>
              </a:defRPr>
            </a:lvl3pPr>
            <a:lvl4pPr marL="2286552" indent="-724452" defTabSz="821531">
              <a:spcBef>
                <a:spcPts val="5000"/>
              </a:spcBef>
              <a:buSzPct val="82000"/>
              <a:buChar char="•"/>
              <a:defRPr sz="6400">
                <a:latin typeface="Gill Sans Light"/>
                <a:ea typeface="Gill Sans Light"/>
                <a:cs typeface="Gill Sans Light"/>
                <a:sym typeface="Gill Sans Light"/>
              </a:defRPr>
            </a:lvl4pPr>
            <a:lvl5pPr marL="2807252" indent="-724452" defTabSz="821531">
              <a:spcBef>
                <a:spcPts val="5000"/>
              </a:spcBef>
              <a:buSzPct val="82000"/>
              <a:buChar char="•"/>
              <a:defRPr sz="6400">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61" name="Rectangle"/>
          <p:cNvSpPr/>
          <p:nvPr/>
        </p:nvSpPr>
        <p:spPr>
          <a:xfrm>
            <a:off x="-70326" y="13066503"/>
            <a:ext cx="24524652" cy="738827"/>
          </a:xfrm>
          <a:prstGeom prst="rect">
            <a:avLst/>
          </a:prstGeom>
          <a:solidFill>
            <a:schemeClr val="accent1">
              <a:hueOff val="114395"/>
              <a:lumOff val="-24975"/>
            </a:schemeClr>
          </a:solidFill>
          <a:ln w="12700">
            <a:miter lim="400000"/>
          </a:ln>
        </p:spPr>
        <p:txBody>
          <a:bodyPr lIns="71437" tIns="71437" rIns="71437" bIns="71437" anchor="ctr"/>
          <a:lstStyle/>
          <a:p>
            <a:pPr>
              <a:defRPr sz="5000" b="0">
                <a:solidFill>
                  <a:srgbClr val="FFFFFF"/>
                </a:solidFill>
                <a:latin typeface="Gill Sans Light"/>
                <a:ea typeface="Gill Sans Light"/>
                <a:cs typeface="Gill Sans Light"/>
                <a:sym typeface="Gill Sans Light"/>
              </a:defRPr>
            </a:pPr>
            <a:endParaRPr/>
          </a:p>
        </p:txBody>
      </p:sp>
      <p:sp>
        <p:nvSpPr>
          <p:cNvPr id="162" name="Slide Number"/>
          <p:cNvSpPr txBox="1">
            <a:spLocks noGrp="1"/>
          </p:cNvSpPr>
          <p:nvPr>
            <p:ph type="sldNum" sz="quarter" idx="2"/>
          </p:nvPr>
        </p:nvSpPr>
        <p:spPr>
          <a:xfrm>
            <a:off x="250095" y="12975752"/>
            <a:ext cx="819697" cy="790576"/>
          </a:xfrm>
          <a:prstGeom prst="rect">
            <a:avLst/>
          </a:prstGeom>
        </p:spPr>
        <p:txBody>
          <a:bodyPr lIns="71437" tIns="71437" rIns="71437" bIns="71437"/>
          <a:lstStyle>
            <a:lvl1pPr algn="ctr" defTabSz="821531">
              <a:lnSpc>
                <a:spcPct val="100000"/>
              </a:lnSpc>
              <a:defRPr sz="4400">
                <a:solidFill>
                  <a:srgbClr val="FFFFFF"/>
                </a:solidFill>
                <a:latin typeface="Gill Sans"/>
                <a:ea typeface="Gill Sans"/>
                <a:cs typeface="Gill Sans"/>
                <a:sym typeface="Gill Sans"/>
              </a:defRPr>
            </a:lvl1pPr>
          </a:lstStyle>
          <a:p>
            <a:fld id="{86CB4B4D-7CA3-9044-876B-883B54F8677D}" type="slidenum">
              <a:t>‹#›</a:t>
            </a:fld>
            <a:endParaRPr/>
          </a:p>
        </p:txBody>
      </p:sp>
      <p:grpSp>
        <p:nvGrpSpPr>
          <p:cNvPr id="166" name="Group"/>
          <p:cNvGrpSpPr/>
          <p:nvPr/>
        </p:nvGrpSpPr>
        <p:grpSpPr>
          <a:xfrm>
            <a:off x="18826505" y="13007840"/>
            <a:ext cx="5541021" cy="776927"/>
            <a:chOff x="0" y="0"/>
            <a:chExt cx="5541020" cy="776926"/>
          </a:xfrm>
        </p:grpSpPr>
        <p:pic>
          <p:nvPicPr>
            <p:cNvPr id="163" name="Image" descr="Image"/>
            <p:cNvPicPr>
              <a:picLocks noChangeAspect="1"/>
            </p:cNvPicPr>
            <p:nvPr/>
          </p:nvPicPr>
          <p:blipFill>
            <a:blip r:embed="rId3">
              <a:extLst/>
            </a:blip>
            <a:stretch>
              <a:fillRect/>
            </a:stretch>
          </p:blipFill>
          <p:spPr>
            <a:xfrm>
              <a:off x="0" y="190820"/>
              <a:ext cx="1452668" cy="398313"/>
            </a:xfrm>
            <a:prstGeom prst="rect">
              <a:avLst/>
            </a:prstGeom>
            <a:ln w="12700" cap="flat">
              <a:noFill/>
              <a:miter lim="400000"/>
            </a:ln>
            <a:effectLst/>
          </p:spPr>
        </p:pic>
        <p:pic>
          <p:nvPicPr>
            <p:cNvPr id="164" name="columbia-university-logo-png-columbia-university-logo-1000.png" descr="columbia-university-logo-png-columbia-university-logo-1000.png"/>
            <p:cNvPicPr>
              <a:picLocks noChangeAspect="1"/>
            </p:cNvPicPr>
            <p:nvPr/>
          </p:nvPicPr>
          <p:blipFill>
            <a:blip r:embed="rId4">
              <a:extLst/>
            </a:blip>
            <a:stretch>
              <a:fillRect/>
            </a:stretch>
          </p:blipFill>
          <p:spPr>
            <a:xfrm>
              <a:off x="1648082" y="56732"/>
              <a:ext cx="3892939" cy="720195"/>
            </a:xfrm>
            <a:prstGeom prst="rect">
              <a:avLst/>
            </a:prstGeom>
            <a:ln w="25400" cap="flat">
              <a:noFill/>
              <a:miter lim="400000"/>
            </a:ln>
            <a:effectLst/>
          </p:spPr>
        </p:pic>
        <p:sp>
          <p:nvSpPr>
            <p:cNvPr id="165" name="-"/>
            <p:cNvSpPr txBox="1"/>
            <p:nvPr/>
          </p:nvSpPr>
          <p:spPr>
            <a:xfrm>
              <a:off x="1406687" y="0"/>
              <a:ext cx="329162" cy="6817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4000">
                  <a:solidFill>
                    <a:srgbClr val="FFFFFF"/>
                  </a:solidFill>
                </a:defRPr>
              </a:lvl1pPr>
            </a:lstStyle>
            <a:p>
              <a:r>
                <a:t>-</a:t>
              </a:r>
            </a:p>
          </p:txBody>
        </p:sp>
      </p:grpSp>
      <p:grpSp>
        <p:nvGrpSpPr>
          <p:cNvPr id="169" name="Group"/>
          <p:cNvGrpSpPr/>
          <p:nvPr/>
        </p:nvGrpSpPr>
        <p:grpSpPr>
          <a:xfrm>
            <a:off x="14181548" y="13022189"/>
            <a:ext cx="4338904" cy="697702"/>
            <a:chOff x="-14194" y="0"/>
            <a:chExt cx="4338902" cy="697701"/>
          </a:xfrm>
        </p:grpSpPr>
        <p:pic>
          <p:nvPicPr>
            <p:cNvPr id="167" name="Image" descr="Image"/>
            <p:cNvPicPr>
              <a:picLocks noChangeAspect="1"/>
            </p:cNvPicPr>
            <p:nvPr/>
          </p:nvPicPr>
          <p:blipFill>
            <a:blip r:embed="rId5">
              <a:extLst/>
            </a:blip>
            <a:stretch>
              <a:fillRect/>
            </a:stretch>
          </p:blipFill>
          <p:spPr>
            <a:xfrm>
              <a:off x="2142183" y="201015"/>
              <a:ext cx="2182525" cy="363186"/>
            </a:xfrm>
            <a:prstGeom prst="rect">
              <a:avLst/>
            </a:prstGeom>
            <a:ln w="12700" cap="flat">
              <a:noFill/>
              <a:miter lim="400000"/>
            </a:ln>
            <a:effectLst/>
          </p:spPr>
        </p:pic>
        <p:sp>
          <p:nvSpPr>
            <p:cNvPr id="168" name="SAFARI -"/>
            <p:cNvSpPr txBox="1"/>
            <p:nvPr/>
          </p:nvSpPr>
          <p:spPr>
            <a:xfrm>
              <a:off x="-14194" y="0"/>
              <a:ext cx="2357211" cy="6977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p>
              <a:pPr>
                <a:defRPr sz="3800">
                  <a:solidFill>
                    <a:srgbClr val="FFFFFF"/>
                  </a:solidFill>
                </a:defRPr>
              </a:pPr>
              <a:r>
                <a:rPr sz="3600" i="1" dirty="0"/>
                <a:t>SAFARI</a:t>
              </a:r>
              <a:r>
                <a:rPr sz="3600" dirty="0"/>
                <a:t> -</a:t>
              </a:r>
            </a:p>
          </p:txBody>
        </p:sp>
      </p:grpSp>
      <p:grpSp>
        <p:nvGrpSpPr>
          <p:cNvPr id="172" name="Group"/>
          <p:cNvGrpSpPr/>
          <p:nvPr/>
        </p:nvGrpSpPr>
        <p:grpSpPr>
          <a:xfrm>
            <a:off x="10099737" y="13089617"/>
            <a:ext cx="3855024" cy="613645"/>
            <a:chOff x="0" y="0"/>
            <a:chExt cx="3855022" cy="613643"/>
          </a:xfrm>
        </p:grpSpPr>
        <p:sp>
          <p:nvSpPr>
            <p:cNvPr id="170" name="LSC -"/>
            <p:cNvSpPr txBox="1"/>
            <p:nvPr/>
          </p:nvSpPr>
          <p:spPr>
            <a:xfrm>
              <a:off x="0" y="0"/>
              <a:ext cx="1093045" cy="6136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3800">
                  <a:solidFill>
                    <a:srgbClr val="FFFFFF"/>
                  </a:solidFill>
                  <a:latin typeface="Carlito"/>
                  <a:ea typeface="Carlito"/>
                  <a:cs typeface="Carlito"/>
                  <a:sym typeface="Carlito"/>
                </a:defRPr>
              </a:lvl1pPr>
            </a:lstStyle>
            <a:p>
              <a:r>
                <a:t>LSC -</a:t>
              </a:r>
            </a:p>
          </p:txBody>
        </p:sp>
        <p:pic>
          <p:nvPicPr>
            <p:cNvPr id="171" name="UECCOR-02.png" descr="UECCOR-02.png"/>
            <p:cNvPicPr>
              <a:picLocks noChangeAspect="1"/>
            </p:cNvPicPr>
            <p:nvPr/>
          </p:nvPicPr>
          <p:blipFill>
            <a:blip r:embed="rId6">
              <a:extLst/>
            </a:blip>
            <a:stretch>
              <a:fillRect/>
            </a:stretch>
          </p:blipFill>
          <p:spPr>
            <a:xfrm>
              <a:off x="1054248" y="115859"/>
              <a:ext cx="2800775" cy="381925"/>
            </a:xfrm>
            <a:prstGeom prst="rect">
              <a:avLst/>
            </a:prstGeom>
            <a:ln w="12700" cap="flat">
              <a:noFill/>
              <a:miter lim="400000"/>
            </a:ln>
            <a:effectLst/>
          </p:spPr>
        </p:pic>
      </p:gr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180" name="Body Level One…"/>
          <p:cNvSpPr txBox="1">
            <a:spLocks noGrp="1"/>
          </p:cNvSpPr>
          <p:nvPr>
            <p:ph type="body" idx="1"/>
          </p:nvPr>
        </p:nvSpPr>
        <p:spPr>
          <a:xfrm>
            <a:off x="4387453" y="3643312"/>
            <a:ext cx="15609094" cy="8840392"/>
          </a:xfrm>
          <a:prstGeom prst="rect">
            <a:avLst/>
          </a:prstGeom>
        </p:spPr>
        <p:txBody>
          <a:bodyPr lIns="71437" tIns="71437" rIns="71437" bIns="71437" anchor="ctr">
            <a:normAutofit/>
          </a:bodyPr>
          <a:lstStyle>
            <a:lvl1pPr marL="611187" indent="-611187" defTabSz="821531">
              <a:spcBef>
                <a:spcPts val="5900"/>
              </a:spcBef>
              <a:buSzPct val="145000"/>
              <a:defRPr sz="4400">
                <a:latin typeface="Helvetica Neue"/>
                <a:ea typeface="Helvetica Neue"/>
                <a:cs typeface="Helvetica Neue"/>
                <a:sym typeface="Helvetica Neue"/>
              </a:defRPr>
            </a:lvl1pPr>
            <a:lvl2pPr marL="1055687" indent="-611187" defTabSz="821531">
              <a:spcBef>
                <a:spcPts val="5900"/>
              </a:spcBef>
              <a:buSzPct val="145000"/>
              <a:buChar char="•"/>
              <a:defRPr sz="4400">
                <a:latin typeface="Helvetica Neue"/>
                <a:ea typeface="Helvetica Neue"/>
                <a:cs typeface="Helvetica Neue"/>
                <a:sym typeface="Helvetica Neue"/>
              </a:defRPr>
            </a:lvl2pPr>
            <a:lvl3pPr marL="1500187" indent="-611187" defTabSz="821531">
              <a:spcBef>
                <a:spcPts val="5900"/>
              </a:spcBef>
              <a:buSzPct val="145000"/>
              <a:defRPr sz="4400">
                <a:latin typeface="Helvetica Neue"/>
                <a:ea typeface="Helvetica Neue"/>
                <a:cs typeface="Helvetica Neue"/>
                <a:sym typeface="Helvetica Neue"/>
              </a:defRPr>
            </a:lvl3pPr>
            <a:lvl4pPr marL="1944687" indent="-611187" defTabSz="821531">
              <a:spcBef>
                <a:spcPts val="5900"/>
              </a:spcBef>
              <a:buSzPct val="145000"/>
              <a:buChar char="•"/>
              <a:defRPr sz="4400">
                <a:latin typeface="Helvetica Neue"/>
                <a:ea typeface="Helvetica Neue"/>
                <a:cs typeface="Helvetica Neue"/>
                <a:sym typeface="Helvetica Neue"/>
              </a:defRPr>
            </a:lvl4pPr>
            <a:lvl5pPr marL="2389187" indent="-611187" defTabSz="821531">
              <a:spcBef>
                <a:spcPts val="5900"/>
              </a:spcBef>
              <a:buSzPct val="145000"/>
              <a:buChar char="•"/>
              <a:defRPr sz="4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195" name="Rectangle 2"/>
          <p:cNvSpPr/>
          <p:nvPr/>
        </p:nvSpPr>
        <p:spPr>
          <a:xfrm>
            <a:off x="0" y="12744452"/>
            <a:ext cx="24384000" cy="971551"/>
          </a:xfrm>
          <a:prstGeom prst="rect">
            <a:avLst/>
          </a:prstGeom>
          <a:solidFill>
            <a:srgbClr val="FFFFFF"/>
          </a:solidFill>
          <a:ln w="12700">
            <a:miter lim="400000"/>
          </a:ln>
        </p:spPr>
        <p:txBody>
          <a:bodyPr tIns="91439" bIns="91439" anchor="ctr"/>
          <a:lstStyle/>
          <a:p>
            <a:pPr defTabSz="1828800">
              <a:spcBef>
                <a:spcPts val="2100"/>
              </a:spcBef>
              <a:defRPr sz="2400" b="0">
                <a:latin typeface="Arial"/>
                <a:ea typeface="Arial"/>
                <a:cs typeface="Arial"/>
                <a:sym typeface="Arial"/>
              </a:defRPr>
            </a:pPr>
            <a:endParaRPr/>
          </a:p>
        </p:txBody>
      </p:sp>
      <p:sp>
        <p:nvSpPr>
          <p:cNvPr id="196" name="Rectangle 5"/>
          <p:cNvSpPr/>
          <p:nvPr/>
        </p:nvSpPr>
        <p:spPr>
          <a:xfrm>
            <a:off x="0" y="12906378"/>
            <a:ext cx="24384000" cy="142875"/>
          </a:xfrm>
          <a:prstGeom prst="rect">
            <a:avLst/>
          </a:prstGeom>
          <a:solidFill>
            <a:srgbClr val="779BC3"/>
          </a:solidFill>
          <a:ln w="12700">
            <a:miter lim="400000"/>
          </a:ln>
        </p:spPr>
        <p:txBody>
          <a:bodyPr tIns="91439" bIns="91439" anchor="ctr"/>
          <a:lstStyle/>
          <a:p>
            <a:pPr defTabSz="1828800">
              <a:spcBef>
                <a:spcPts val="2100"/>
              </a:spcBef>
              <a:defRPr sz="2400" b="0">
                <a:latin typeface="Arial"/>
                <a:ea typeface="Arial"/>
                <a:cs typeface="Arial"/>
                <a:sym typeface="Arial"/>
              </a:defRPr>
            </a:pPr>
            <a:endParaRPr/>
          </a:p>
        </p:txBody>
      </p:sp>
      <p:sp>
        <p:nvSpPr>
          <p:cNvPr id="197" name="txtFooterLeft"/>
          <p:cNvSpPr txBox="1"/>
          <p:nvPr/>
        </p:nvSpPr>
        <p:spPr>
          <a:xfrm>
            <a:off x="2116665" y="13017500"/>
            <a:ext cx="996207" cy="39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ts val="3400"/>
              </a:lnSpc>
              <a:defRPr sz="2000" b="0">
                <a:solidFill>
                  <a:srgbClr val="FFFFFF"/>
                </a:solidFill>
                <a:latin typeface="Arial"/>
                <a:ea typeface="Arial"/>
                <a:cs typeface="Arial"/>
                <a:sym typeface="Arial"/>
              </a:defRPr>
            </a:lvl1pPr>
          </a:lstStyle>
          <a:p>
            <a:r>
              <a:t>Rev PA1</a:t>
            </a:r>
          </a:p>
        </p:txBody>
      </p:sp>
      <p:sp>
        <p:nvSpPr>
          <p:cNvPr id="198" name="txtFooterLeft"/>
          <p:cNvSpPr txBox="1"/>
          <p:nvPr/>
        </p:nvSpPr>
        <p:spPr>
          <a:xfrm>
            <a:off x="2116665" y="13017500"/>
            <a:ext cx="996207" cy="39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ts val="3400"/>
              </a:lnSpc>
              <a:defRPr sz="2000" b="0">
                <a:solidFill>
                  <a:srgbClr val="FFFFFF"/>
                </a:solidFill>
                <a:latin typeface="Arial"/>
                <a:ea typeface="Arial"/>
                <a:cs typeface="Arial"/>
                <a:sym typeface="Arial"/>
              </a:defRPr>
            </a:lvl1pPr>
          </a:lstStyle>
          <a:p>
            <a:r>
              <a:t>Rev PA1</a:t>
            </a:r>
          </a:p>
        </p:txBody>
      </p:sp>
      <p:sp>
        <p:nvSpPr>
          <p:cNvPr id="199"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00" name="Picture 18" descr="Picture 18"/>
          <p:cNvPicPr>
            <a:picLocks noChangeAspect="1"/>
          </p:cNvPicPr>
          <p:nvPr/>
        </p:nvPicPr>
        <p:blipFill>
          <a:blip r:embed="rId2">
            <a:extLst/>
          </a:blip>
          <a:stretch>
            <a:fillRect/>
          </a:stretch>
        </p:blipFill>
        <p:spPr>
          <a:xfrm>
            <a:off x="0" y="2"/>
            <a:ext cx="24384000" cy="1060451"/>
          </a:xfrm>
          <a:prstGeom prst="rect">
            <a:avLst/>
          </a:prstGeom>
          <a:ln w="12700">
            <a:miter lim="400000"/>
          </a:ln>
        </p:spPr>
      </p:pic>
      <p:grpSp>
        <p:nvGrpSpPr>
          <p:cNvPr id="203" name="Group 19"/>
          <p:cNvGrpSpPr/>
          <p:nvPr/>
        </p:nvGrpSpPr>
        <p:grpSpPr>
          <a:xfrm>
            <a:off x="20119975" y="117945"/>
            <a:ext cx="1152647" cy="806803"/>
            <a:chOff x="0" y="0"/>
            <a:chExt cx="1152646" cy="806802"/>
          </a:xfrm>
        </p:grpSpPr>
        <p:sp>
          <p:nvSpPr>
            <p:cNvPr id="201" name="Freeform 20"/>
            <p:cNvSpPr/>
            <p:nvPr/>
          </p:nvSpPr>
          <p:spPr>
            <a:xfrm>
              <a:off x="-1" y="300"/>
              <a:ext cx="1152648" cy="806503"/>
            </a:xfrm>
            <a:custGeom>
              <a:avLst/>
              <a:gdLst/>
              <a:ahLst/>
              <a:cxnLst>
                <a:cxn ang="0">
                  <a:pos x="wd2" y="hd2"/>
                </a:cxn>
                <a:cxn ang="5400000">
                  <a:pos x="wd2" y="hd2"/>
                </a:cxn>
                <a:cxn ang="10800000">
                  <a:pos x="wd2" y="hd2"/>
                </a:cxn>
                <a:cxn ang="16200000">
                  <a:pos x="wd2" y="hd2"/>
                </a:cxn>
              </a:cxnLst>
              <a:rect l="0" t="0" r="r" b="b"/>
              <a:pathLst>
                <a:path w="21464" h="21349" extrusionOk="0">
                  <a:moveTo>
                    <a:pt x="8137" y="325"/>
                  </a:moveTo>
                  <a:cubicBezTo>
                    <a:pt x="8406" y="437"/>
                    <a:pt x="8768" y="1288"/>
                    <a:pt x="8787" y="1570"/>
                  </a:cubicBezTo>
                  <a:cubicBezTo>
                    <a:pt x="8800" y="1844"/>
                    <a:pt x="8373" y="1865"/>
                    <a:pt x="8222" y="1978"/>
                  </a:cubicBezTo>
                  <a:cubicBezTo>
                    <a:pt x="8065" y="2097"/>
                    <a:pt x="7874" y="2160"/>
                    <a:pt x="7855" y="2273"/>
                  </a:cubicBezTo>
                  <a:cubicBezTo>
                    <a:pt x="7842" y="2393"/>
                    <a:pt x="8039" y="2547"/>
                    <a:pt x="8124" y="2681"/>
                  </a:cubicBezTo>
                  <a:cubicBezTo>
                    <a:pt x="8216" y="2815"/>
                    <a:pt x="8209" y="2997"/>
                    <a:pt x="8400" y="3096"/>
                  </a:cubicBezTo>
                  <a:cubicBezTo>
                    <a:pt x="8584" y="3194"/>
                    <a:pt x="8958" y="3096"/>
                    <a:pt x="9253" y="3265"/>
                  </a:cubicBezTo>
                  <a:cubicBezTo>
                    <a:pt x="9549" y="3426"/>
                    <a:pt x="9976" y="3785"/>
                    <a:pt x="10179" y="4109"/>
                  </a:cubicBezTo>
                  <a:cubicBezTo>
                    <a:pt x="10390" y="4432"/>
                    <a:pt x="10468" y="4925"/>
                    <a:pt x="10495" y="5199"/>
                  </a:cubicBezTo>
                  <a:cubicBezTo>
                    <a:pt x="10528" y="5473"/>
                    <a:pt x="10344" y="5621"/>
                    <a:pt x="10344" y="5755"/>
                  </a:cubicBezTo>
                  <a:cubicBezTo>
                    <a:pt x="10337" y="5895"/>
                    <a:pt x="10363" y="5959"/>
                    <a:pt x="10455" y="6022"/>
                  </a:cubicBezTo>
                  <a:cubicBezTo>
                    <a:pt x="10547" y="6092"/>
                    <a:pt x="10731" y="6155"/>
                    <a:pt x="10882" y="6148"/>
                  </a:cubicBezTo>
                  <a:cubicBezTo>
                    <a:pt x="11033" y="6134"/>
                    <a:pt x="10922" y="6430"/>
                    <a:pt x="11355" y="5973"/>
                  </a:cubicBezTo>
                  <a:cubicBezTo>
                    <a:pt x="11795" y="5522"/>
                    <a:pt x="12879" y="4144"/>
                    <a:pt x="13509" y="3441"/>
                  </a:cubicBezTo>
                  <a:cubicBezTo>
                    <a:pt x="14140" y="2730"/>
                    <a:pt x="14494" y="2217"/>
                    <a:pt x="15138" y="1738"/>
                  </a:cubicBezTo>
                  <a:cubicBezTo>
                    <a:pt x="15775" y="1260"/>
                    <a:pt x="16596" y="662"/>
                    <a:pt x="17358" y="571"/>
                  </a:cubicBezTo>
                  <a:cubicBezTo>
                    <a:pt x="18113" y="472"/>
                    <a:pt x="19091" y="711"/>
                    <a:pt x="19696" y="1148"/>
                  </a:cubicBezTo>
                  <a:cubicBezTo>
                    <a:pt x="20300" y="1591"/>
                    <a:pt x="20694" y="2484"/>
                    <a:pt x="20976" y="3208"/>
                  </a:cubicBezTo>
                  <a:cubicBezTo>
                    <a:pt x="21265" y="3940"/>
                    <a:pt x="21331" y="4390"/>
                    <a:pt x="21403" y="5494"/>
                  </a:cubicBezTo>
                  <a:cubicBezTo>
                    <a:pt x="21475" y="6599"/>
                    <a:pt x="21403" y="8505"/>
                    <a:pt x="21403" y="9841"/>
                  </a:cubicBezTo>
                  <a:cubicBezTo>
                    <a:pt x="21403" y="11177"/>
                    <a:pt x="21541" y="12704"/>
                    <a:pt x="21403" y="13505"/>
                  </a:cubicBezTo>
                  <a:cubicBezTo>
                    <a:pt x="21259" y="14307"/>
                    <a:pt x="21259" y="14110"/>
                    <a:pt x="20549" y="14645"/>
                  </a:cubicBezTo>
                  <a:cubicBezTo>
                    <a:pt x="19840" y="15179"/>
                    <a:pt x="18737" y="15714"/>
                    <a:pt x="17134" y="16706"/>
                  </a:cubicBezTo>
                  <a:cubicBezTo>
                    <a:pt x="15538" y="17697"/>
                    <a:pt x="12117" y="19871"/>
                    <a:pt x="10948" y="20595"/>
                  </a:cubicBezTo>
                  <a:cubicBezTo>
                    <a:pt x="9779" y="21320"/>
                    <a:pt x="10422" y="20954"/>
                    <a:pt x="10094" y="21052"/>
                  </a:cubicBezTo>
                  <a:cubicBezTo>
                    <a:pt x="9766" y="21151"/>
                    <a:pt x="9799" y="21580"/>
                    <a:pt x="8965" y="21186"/>
                  </a:cubicBezTo>
                  <a:cubicBezTo>
                    <a:pt x="8130" y="20792"/>
                    <a:pt x="6285" y="19505"/>
                    <a:pt x="5090" y="18682"/>
                  </a:cubicBezTo>
                  <a:cubicBezTo>
                    <a:pt x="3888" y="17859"/>
                    <a:pt x="2568" y="16959"/>
                    <a:pt x="1767" y="16249"/>
                  </a:cubicBezTo>
                  <a:cubicBezTo>
                    <a:pt x="972" y="15538"/>
                    <a:pt x="558" y="15102"/>
                    <a:pt x="276" y="14420"/>
                  </a:cubicBezTo>
                  <a:cubicBezTo>
                    <a:pt x="-6" y="13731"/>
                    <a:pt x="-59" y="12788"/>
                    <a:pt x="59" y="12134"/>
                  </a:cubicBezTo>
                  <a:cubicBezTo>
                    <a:pt x="184" y="11480"/>
                    <a:pt x="558" y="10952"/>
                    <a:pt x="1025" y="10495"/>
                  </a:cubicBezTo>
                  <a:cubicBezTo>
                    <a:pt x="1484" y="10031"/>
                    <a:pt x="1970" y="9721"/>
                    <a:pt x="2837" y="9384"/>
                  </a:cubicBezTo>
                  <a:cubicBezTo>
                    <a:pt x="3711" y="9046"/>
                    <a:pt x="5326" y="8716"/>
                    <a:pt x="6252" y="8469"/>
                  </a:cubicBezTo>
                  <a:cubicBezTo>
                    <a:pt x="7178" y="8223"/>
                    <a:pt x="8006" y="8139"/>
                    <a:pt x="8400" y="7914"/>
                  </a:cubicBezTo>
                  <a:cubicBezTo>
                    <a:pt x="8419" y="7886"/>
                    <a:pt x="8603" y="7091"/>
                    <a:pt x="8603" y="7098"/>
                  </a:cubicBezTo>
                  <a:cubicBezTo>
                    <a:pt x="7947" y="6873"/>
                    <a:pt x="8032" y="6873"/>
                    <a:pt x="7743" y="6641"/>
                  </a:cubicBezTo>
                  <a:cubicBezTo>
                    <a:pt x="7474" y="6402"/>
                    <a:pt x="7119" y="6078"/>
                    <a:pt x="6994" y="5684"/>
                  </a:cubicBezTo>
                  <a:cubicBezTo>
                    <a:pt x="6876" y="5290"/>
                    <a:pt x="6948" y="4594"/>
                    <a:pt x="6994" y="4277"/>
                  </a:cubicBezTo>
                  <a:cubicBezTo>
                    <a:pt x="7047" y="3968"/>
                    <a:pt x="7283" y="3947"/>
                    <a:pt x="7290" y="3799"/>
                  </a:cubicBezTo>
                  <a:cubicBezTo>
                    <a:pt x="7303" y="3644"/>
                    <a:pt x="7139" y="3511"/>
                    <a:pt x="7047" y="3363"/>
                  </a:cubicBezTo>
                  <a:cubicBezTo>
                    <a:pt x="6948" y="3208"/>
                    <a:pt x="6929" y="2871"/>
                    <a:pt x="6732" y="2878"/>
                  </a:cubicBezTo>
                  <a:cubicBezTo>
                    <a:pt x="6528" y="2892"/>
                    <a:pt x="6081" y="3532"/>
                    <a:pt x="5825" y="3441"/>
                  </a:cubicBezTo>
                  <a:cubicBezTo>
                    <a:pt x="5569" y="3342"/>
                    <a:pt x="5155" y="2589"/>
                    <a:pt x="5188" y="2294"/>
                  </a:cubicBezTo>
                  <a:cubicBezTo>
                    <a:pt x="5221" y="1999"/>
                    <a:pt x="5963" y="1907"/>
                    <a:pt x="6029" y="1640"/>
                  </a:cubicBezTo>
                  <a:cubicBezTo>
                    <a:pt x="6095" y="1373"/>
                    <a:pt x="5471" y="944"/>
                    <a:pt x="5576" y="676"/>
                  </a:cubicBezTo>
                  <a:cubicBezTo>
                    <a:pt x="5681" y="402"/>
                    <a:pt x="6416" y="-20"/>
                    <a:pt x="6679" y="1"/>
                  </a:cubicBezTo>
                  <a:cubicBezTo>
                    <a:pt x="6942" y="29"/>
                    <a:pt x="6909" y="768"/>
                    <a:pt x="7159" y="824"/>
                  </a:cubicBezTo>
                  <a:cubicBezTo>
                    <a:pt x="7402" y="873"/>
                    <a:pt x="7933" y="430"/>
                    <a:pt x="8137" y="325"/>
                  </a:cubicBezTo>
                </a:path>
              </a:pathLst>
            </a:custGeom>
            <a:solidFill>
              <a:srgbClr val="FFFFFF"/>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02" name="Freeform 21"/>
            <p:cNvSpPr/>
            <p:nvPr/>
          </p:nvSpPr>
          <p:spPr>
            <a:xfrm>
              <a:off x="89" y="-1"/>
              <a:ext cx="1152440" cy="806647"/>
            </a:xfrm>
            <a:custGeom>
              <a:avLst/>
              <a:gdLst/>
              <a:ahLst/>
              <a:cxnLst>
                <a:cxn ang="0">
                  <a:pos x="wd2" y="hd2"/>
                </a:cxn>
                <a:cxn ang="5400000">
                  <a:pos x="wd2" y="hd2"/>
                </a:cxn>
                <a:cxn ang="10800000">
                  <a:pos x="wd2" y="hd2"/>
                </a:cxn>
                <a:cxn ang="16200000">
                  <a:pos x="wd2" y="hd2"/>
                </a:cxn>
              </a:cxnLst>
              <a:rect l="0" t="0" r="r" b="b"/>
              <a:pathLst>
                <a:path w="21460" h="21353" extrusionOk="0">
                  <a:moveTo>
                    <a:pt x="8132" y="330"/>
                  </a:moveTo>
                  <a:cubicBezTo>
                    <a:pt x="8404" y="444"/>
                    <a:pt x="8771" y="1292"/>
                    <a:pt x="8782" y="1571"/>
                  </a:cubicBezTo>
                  <a:cubicBezTo>
                    <a:pt x="8794" y="1849"/>
                    <a:pt x="8369" y="1862"/>
                    <a:pt x="8227" y="1976"/>
                  </a:cubicBezTo>
                  <a:cubicBezTo>
                    <a:pt x="8061" y="2102"/>
                    <a:pt x="7872" y="2166"/>
                    <a:pt x="7860" y="2280"/>
                  </a:cubicBezTo>
                  <a:cubicBezTo>
                    <a:pt x="7837" y="2394"/>
                    <a:pt x="8038" y="2546"/>
                    <a:pt x="8120" y="2685"/>
                  </a:cubicBezTo>
                  <a:cubicBezTo>
                    <a:pt x="8215" y="2811"/>
                    <a:pt x="8215" y="3001"/>
                    <a:pt x="8404" y="3103"/>
                  </a:cubicBezTo>
                  <a:cubicBezTo>
                    <a:pt x="8581" y="3191"/>
                    <a:pt x="8960" y="3103"/>
                    <a:pt x="9255" y="3267"/>
                  </a:cubicBezTo>
                  <a:cubicBezTo>
                    <a:pt x="9551" y="3432"/>
                    <a:pt x="9976" y="3786"/>
                    <a:pt x="10177" y="4116"/>
                  </a:cubicBezTo>
                  <a:cubicBezTo>
                    <a:pt x="10390" y="4432"/>
                    <a:pt x="10473" y="4926"/>
                    <a:pt x="10497" y="5204"/>
                  </a:cubicBezTo>
                  <a:cubicBezTo>
                    <a:pt x="10532" y="5470"/>
                    <a:pt x="10343" y="5622"/>
                    <a:pt x="10343" y="5762"/>
                  </a:cubicBezTo>
                  <a:cubicBezTo>
                    <a:pt x="10331" y="5901"/>
                    <a:pt x="10367" y="5964"/>
                    <a:pt x="10449" y="6027"/>
                  </a:cubicBezTo>
                  <a:cubicBezTo>
                    <a:pt x="10544" y="6091"/>
                    <a:pt x="10733" y="6154"/>
                    <a:pt x="10887" y="6154"/>
                  </a:cubicBezTo>
                  <a:cubicBezTo>
                    <a:pt x="11029" y="6141"/>
                    <a:pt x="10922" y="6433"/>
                    <a:pt x="11360" y="5977"/>
                  </a:cubicBezTo>
                  <a:cubicBezTo>
                    <a:pt x="11797" y="5521"/>
                    <a:pt x="12873" y="4141"/>
                    <a:pt x="13511" y="3445"/>
                  </a:cubicBezTo>
                  <a:cubicBezTo>
                    <a:pt x="14138" y="2735"/>
                    <a:pt x="14493" y="2216"/>
                    <a:pt x="15131" y="1735"/>
                  </a:cubicBezTo>
                  <a:cubicBezTo>
                    <a:pt x="15770" y="1267"/>
                    <a:pt x="16597" y="659"/>
                    <a:pt x="17354" y="570"/>
                  </a:cubicBezTo>
                  <a:cubicBezTo>
                    <a:pt x="18110" y="469"/>
                    <a:pt x="19092" y="710"/>
                    <a:pt x="19695" y="1153"/>
                  </a:cubicBezTo>
                  <a:cubicBezTo>
                    <a:pt x="20298" y="1596"/>
                    <a:pt x="20688" y="2482"/>
                    <a:pt x="20972" y="3217"/>
                  </a:cubicBezTo>
                  <a:cubicBezTo>
                    <a:pt x="21255" y="3938"/>
                    <a:pt x="21326" y="4394"/>
                    <a:pt x="21397" y="5496"/>
                  </a:cubicBezTo>
                  <a:cubicBezTo>
                    <a:pt x="21468" y="6597"/>
                    <a:pt x="21397" y="8509"/>
                    <a:pt x="21397" y="9838"/>
                  </a:cubicBezTo>
                  <a:cubicBezTo>
                    <a:pt x="21397" y="11180"/>
                    <a:pt x="21539" y="12700"/>
                    <a:pt x="21397" y="13510"/>
                  </a:cubicBezTo>
                  <a:cubicBezTo>
                    <a:pt x="21255" y="14308"/>
                    <a:pt x="21255" y="14118"/>
                    <a:pt x="20546" y="14650"/>
                  </a:cubicBezTo>
                  <a:cubicBezTo>
                    <a:pt x="19837" y="15181"/>
                    <a:pt x="18737" y="15713"/>
                    <a:pt x="17129" y="16713"/>
                  </a:cubicBezTo>
                  <a:cubicBezTo>
                    <a:pt x="15533" y="17701"/>
                    <a:pt x="12116" y="19879"/>
                    <a:pt x="10946" y="20600"/>
                  </a:cubicBezTo>
                  <a:cubicBezTo>
                    <a:pt x="9775" y="21322"/>
                    <a:pt x="10426" y="20955"/>
                    <a:pt x="10095" y="21056"/>
                  </a:cubicBezTo>
                  <a:cubicBezTo>
                    <a:pt x="9764" y="21158"/>
                    <a:pt x="9799" y="21588"/>
                    <a:pt x="8960" y="21183"/>
                  </a:cubicBezTo>
                  <a:cubicBezTo>
                    <a:pt x="8132" y="20790"/>
                    <a:pt x="6288" y="19512"/>
                    <a:pt x="5094" y="18689"/>
                  </a:cubicBezTo>
                  <a:cubicBezTo>
                    <a:pt x="3888" y="17866"/>
                    <a:pt x="2575" y="16967"/>
                    <a:pt x="1772" y="16245"/>
                  </a:cubicBezTo>
                  <a:cubicBezTo>
                    <a:pt x="979" y="15536"/>
                    <a:pt x="566" y="15105"/>
                    <a:pt x="282" y="14422"/>
                  </a:cubicBezTo>
                  <a:cubicBezTo>
                    <a:pt x="-2" y="13738"/>
                    <a:pt x="-61" y="12788"/>
                    <a:pt x="57" y="12130"/>
                  </a:cubicBezTo>
                  <a:cubicBezTo>
                    <a:pt x="187" y="11484"/>
                    <a:pt x="566" y="10953"/>
                    <a:pt x="1027" y="10497"/>
                  </a:cubicBezTo>
                  <a:cubicBezTo>
                    <a:pt x="1488" y="10028"/>
                    <a:pt x="1972" y="9724"/>
                    <a:pt x="2836" y="9383"/>
                  </a:cubicBezTo>
                  <a:cubicBezTo>
                    <a:pt x="3710" y="9053"/>
                    <a:pt x="5330" y="8712"/>
                    <a:pt x="6252" y="8471"/>
                  </a:cubicBezTo>
                  <a:cubicBezTo>
                    <a:pt x="7174" y="8230"/>
                    <a:pt x="8002" y="8142"/>
                    <a:pt x="8404" y="7914"/>
                  </a:cubicBezTo>
                  <a:cubicBezTo>
                    <a:pt x="8416" y="7889"/>
                    <a:pt x="8605" y="7091"/>
                    <a:pt x="8605" y="7104"/>
                  </a:cubicBezTo>
                  <a:cubicBezTo>
                    <a:pt x="7943" y="6876"/>
                    <a:pt x="8038" y="6876"/>
                    <a:pt x="7742" y="6648"/>
                  </a:cubicBezTo>
                  <a:cubicBezTo>
                    <a:pt x="7470" y="6407"/>
                    <a:pt x="7115" y="6078"/>
                    <a:pt x="6997" y="5686"/>
                  </a:cubicBezTo>
                  <a:cubicBezTo>
                    <a:pt x="6879" y="5293"/>
                    <a:pt x="6950" y="4597"/>
                    <a:pt x="6997" y="4280"/>
                  </a:cubicBezTo>
                  <a:cubicBezTo>
                    <a:pt x="7044" y="3976"/>
                    <a:pt x="7281" y="3951"/>
                    <a:pt x="7293" y="3799"/>
                  </a:cubicBezTo>
                  <a:cubicBezTo>
                    <a:pt x="7305" y="3647"/>
                    <a:pt x="7139" y="3508"/>
                    <a:pt x="7044" y="3369"/>
                  </a:cubicBezTo>
                  <a:cubicBezTo>
                    <a:pt x="6950" y="3217"/>
                    <a:pt x="6926" y="2875"/>
                    <a:pt x="6737" y="2875"/>
                  </a:cubicBezTo>
                  <a:cubicBezTo>
                    <a:pt x="6524" y="2900"/>
                    <a:pt x="6087" y="3533"/>
                    <a:pt x="5827" y="3445"/>
                  </a:cubicBezTo>
                  <a:cubicBezTo>
                    <a:pt x="5567" y="3343"/>
                    <a:pt x="5153" y="2596"/>
                    <a:pt x="5188" y="2292"/>
                  </a:cubicBezTo>
                  <a:cubicBezTo>
                    <a:pt x="5224" y="2001"/>
                    <a:pt x="5969" y="1913"/>
                    <a:pt x="6028" y="1647"/>
                  </a:cubicBezTo>
                  <a:cubicBezTo>
                    <a:pt x="6099" y="1381"/>
                    <a:pt x="5472" y="950"/>
                    <a:pt x="5578" y="684"/>
                  </a:cubicBezTo>
                  <a:cubicBezTo>
                    <a:pt x="5685" y="406"/>
                    <a:pt x="6418" y="-12"/>
                    <a:pt x="6678" y="1"/>
                  </a:cubicBezTo>
                  <a:cubicBezTo>
                    <a:pt x="6938" y="26"/>
                    <a:pt x="6914" y="773"/>
                    <a:pt x="7163" y="824"/>
                  </a:cubicBezTo>
                  <a:cubicBezTo>
                    <a:pt x="7399" y="874"/>
                    <a:pt x="7931" y="431"/>
                    <a:pt x="8132" y="330"/>
                  </a:cubicBezTo>
                </a:path>
              </a:pathLst>
            </a:custGeom>
            <a:solidFill>
              <a:srgbClr val="FFFFFF"/>
            </a:solidFill>
            <a:ln w="381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06" name="Group 22"/>
          <p:cNvGrpSpPr/>
          <p:nvPr/>
        </p:nvGrpSpPr>
        <p:grpSpPr>
          <a:xfrm>
            <a:off x="20119975" y="117945"/>
            <a:ext cx="1152647" cy="806803"/>
            <a:chOff x="0" y="0"/>
            <a:chExt cx="1152646" cy="806802"/>
          </a:xfrm>
        </p:grpSpPr>
        <p:sp>
          <p:nvSpPr>
            <p:cNvPr id="204" name="Freeform 23"/>
            <p:cNvSpPr/>
            <p:nvPr/>
          </p:nvSpPr>
          <p:spPr>
            <a:xfrm>
              <a:off x="-1" y="300"/>
              <a:ext cx="1152648" cy="806503"/>
            </a:xfrm>
            <a:custGeom>
              <a:avLst/>
              <a:gdLst/>
              <a:ahLst/>
              <a:cxnLst>
                <a:cxn ang="0">
                  <a:pos x="wd2" y="hd2"/>
                </a:cxn>
                <a:cxn ang="5400000">
                  <a:pos x="wd2" y="hd2"/>
                </a:cxn>
                <a:cxn ang="10800000">
                  <a:pos x="wd2" y="hd2"/>
                </a:cxn>
                <a:cxn ang="16200000">
                  <a:pos x="wd2" y="hd2"/>
                </a:cxn>
              </a:cxnLst>
              <a:rect l="0" t="0" r="r" b="b"/>
              <a:pathLst>
                <a:path w="21464" h="21349" extrusionOk="0">
                  <a:moveTo>
                    <a:pt x="8137" y="325"/>
                  </a:moveTo>
                  <a:cubicBezTo>
                    <a:pt x="8406" y="437"/>
                    <a:pt x="8768" y="1288"/>
                    <a:pt x="8787" y="1570"/>
                  </a:cubicBezTo>
                  <a:cubicBezTo>
                    <a:pt x="8800" y="1844"/>
                    <a:pt x="8373" y="1865"/>
                    <a:pt x="8222" y="1978"/>
                  </a:cubicBezTo>
                  <a:cubicBezTo>
                    <a:pt x="8065" y="2097"/>
                    <a:pt x="7874" y="2160"/>
                    <a:pt x="7855" y="2273"/>
                  </a:cubicBezTo>
                  <a:cubicBezTo>
                    <a:pt x="7842" y="2393"/>
                    <a:pt x="8039" y="2547"/>
                    <a:pt x="8124" y="2681"/>
                  </a:cubicBezTo>
                  <a:cubicBezTo>
                    <a:pt x="8216" y="2815"/>
                    <a:pt x="8209" y="2997"/>
                    <a:pt x="8400" y="3096"/>
                  </a:cubicBezTo>
                  <a:cubicBezTo>
                    <a:pt x="8584" y="3194"/>
                    <a:pt x="8958" y="3096"/>
                    <a:pt x="9253" y="3265"/>
                  </a:cubicBezTo>
                  <a:cubicBezTo>
                    <a:pt x="9549" y="3426"/>
                    <a:pt x="9976" y="3785"/>
                    <a:pt x="10179" y="4109"/>
                  </a:cubicBezTo>
                  <a:cubicBezTo>
                    <a:pt x="10390" y="4432"/>
                    <a:pt x="10468" y="4925"/>
                    <a:pt x="10495" y="5199"/>
                  </a:cubicBezTo>
                  <a:cubicBezTo>
                    <a:pt x="10528" y="5473"/>
                    <a:pt x="10344" y="5621"/>
                    <a:pt x="10344" y="5755"/>
                  </a:cubicBezTo>
                  <a:cubicBezTo>
                    <a:pt x="10337" y="5895"/>
                    <a:pt x="10363" y="5959"/>
                    <a:pt x="10455" y="6022"/>
                  </a:cubicBezTo>
                  <a:cubicBezTo>
                    <a:pt x="10547" y="6092"/>
                    <a:pt x="10731" y="6155"/>
                    <a:pt x="10882" y="6148"/>
                  </a:cubicBezTo>
                  <a:cubicBezTo>
                    <a:pt x="11033" y="6134"/>
                    <a:pt x="10922" y="6430"/>
                    <a:pt x="11355" y="5973"/>
                  </a:cubicBezTo>
                  <a:cubicBezTo>
                    <a:pt x="11795" y="5522"/>
                    <a:pt x="12879" y="4144"/>
                    <a:pt x="13509" y="3441"/>
                  </a:cubicBezTo>
                  <a:cubicBezTo>
                    <a:pt x="14140" y="2730"/>
                    <a:pt x="14494" y="2217"/>
                    <a:pt x="15138" y="1738"/>
                  </a:cubicBezTo>
                  <a:cubicBezTo>
                    <a:pt x="15775" y="1260"/>
                    <a:pt x="16596" y="662"/>
                    <a:pt x="17358" y="571"/>
                  </a:cubicBezTo>
                  <a:cubicBezTo>
                    <a:pt x="18113" y="472"/>
                    <a:pt x="19091" y="711"/>
                    <a:pt x="19696" y="1148"/>
                  </a:cubicBezTo>
                  <a:cubicBezTo>
                    <a:pt x="20300" y="1591"/>
                    <a:pt x="20694" y="2484"/>
                    <a:pt x="20976" y="3208"/>
                  </a:cubicBezTo>
                  <a:cubicBezTo>
                    <a:pt x="21265" y="3940"/>
                    <a:pt x="21331" y="4390"/>
                    <a:pt x="21403" y="5494"/>
                  </a:cubicBezTo>
                  <a:cubicBezTo>
                    <a:pt x="21475" y="6599"/>
                    <a:pt x="21403" y="8505"/>
                    <a:pt x="21403" y="9841"/>
                  </a:cubicBezTo>
                  <a:cubicBezTo>
                    <a:pt x="21403" y="11177"/>
                    <a:pt x="21541" y="12704"/>
                    <a:pt x="21403" y="13505"/>
                  </a:cubicBezTo>
                  <a:cubicBezTo>
                    <a:pt x="21259" y="14307"/>
                    <a:pt x="21259" y="14110"/>
                    <a:pt x="20549" y="14645"/>
                  </a:cubicBezTo>
                  <a:cubicBezTo>
                    <a:pt x="19840" y="15179"/>
                    <a:pt x="18737" y="15714"/>
                    <a:pt x="17134" y="16706"/>
                  </a:cubicBezTo>
                  <a:cubicBezTo>
                    <a:pt x="15538" y="17697"/>
                    <a:pt x="12117" y="19871"/>
                    <a:pt x="10948" y="20595"/>
                  </a:cubicBezTo>
                  <a:cubicBezTo>
                    <a:pt x="9779" y="21320"/>
                    <a:pt x="10422" y="20954"/>
                    <a:pt x="10094" y="21052"/>
                  </a:cubicBezTo>
                  <a:cubicBezTo>
                    <a:pt x="9766" y="21151"/>
                    <a:pt x="9799" y="21580"/>
                    <a:pt x="8965" y="21186"/>
                  </a:cubicBezTo>
                  <a:cubicBezTo>
                    <a:pt x="8130" y="20792"/>
                    <a:pt x="6285" y="19505"/>
                    <a:pt x="5090" y="18682"/>
                  </a:cubicBezTo>
                  <a:cubicBezTo>
                    <a:pt x="3888" y="17859"/>
                    <a:pt x="2568" y="16959"/>
                    <a:pt x="1767" y="16249"/>
                  </a:cubicBezTo>
                  <a:cubicBezTo>
                    <a:pt x="972" y="15538"/>
                    <a:pt x="558" y="15102"/>
                    <a:pt x="276" y="14420"/>
                  </a:cubicBezTo>
                  <a:cubicBezTo>
                    <a:pt x="-6" y="13731"/>
                    <a:pt x="-59" y="12788"/>
                    <a:pt x="59" y="12134"/>
                  </a:cubicBezTo>
                  <a:cubicBezTo>
                    <a:pt x="184" y="11480"/>
                    <a:pt x="558" y="10952"/>
                    <a:pt x="1025" y="10495"/>
                  </a:cubicBezTo>
                  <a:cubicBezTo>
                    <a:pt x="1484" y="10031"/>
                    <a:pt x="1970" y="9721"/>
                    <a:pt x="2837" y="9384"/>
                  </a:cubicBezTo>
                  <a:cubicBezTo>
                    <a:pt x="3711" y="9046"/>
                    <a:pt x="5326" y="8716"/>
                    <a:pt x="6252" y="8469"/>
                  </a:cubicBezTo>
                  <a:cubicBezTo>
                    <a:pt x="7178" y="8223"/>
                    <a:pt x="8006" y="8139"/>
                    <a:pt x="8400" y="7914"/>
                  </a:cubicBezTo>
                  <a:cubicBezTo>
                    <a:pt x="8419" y="7886"/>
                    <a:pt x="8603" y="7091"/>
                    <a:pt x="8603" y="7098"/>
                  </a:cubicBezTo>
                  <a:cubicBezTo>
                    <a:pt x="7947" y="6873"/>
                    <a:pt x="8032" y="6873"/>
                    <a:pt x="7743" y="6641"/>
                  </a:cubicBezTo>
                  <a:cubicBezTo>
                    <a:pt x="7474" y="6402"/>
                    <a:pt x="7119" y="6078"/>
                    <a:pt x="6994" y="5684"/>
                  </a:cubicBezTo>
                  <a:cubicBezTo>
                    <a:pt x="6876" y="5290"/>
                    <a:pt x="6948" y="4594"/>
                    <a:pt x="6994" y="4277"/>
                  </a:cubicBezTo>
                  <a:cubicBezTo>
                    <a:pt x="7047" y="3968"/>
                    <a:pt x="7283" y="3947"/>
                    <a:pt x="7290" y="3799"/>
                  </a:cubicBezTo>
                  <a:cubicBezTo>
                    <a:pt x="7303" y="3644"/>
                    <a:pt x="7139" y="3511"/>
                    <a:pt x="7047" y="3363"/>
                  </a:cubicBezTo>
                  <a:cubicBezTo>
                    <a:pt x="6948" y="3208"/>
                    <a:pt x="6929" y="2871"/>
                    <a:pt x="6732" y="2878"/>
                  </a:cubicBezTo>
                  <a:cubicBezTo>
                    <a:pt x="6528" y="2892"/>
                    <a:pt x="6081" y="3532"/>
                    <a:pt x="5825" y="3441"/>
                  </a:cubicBezTo>
                  <a:cubicBezTo>
                    <a:pt x="5569" y="3342"/>
                    <a:pt x="5155" y="2589"/>
                    <a:pt x="5188" y="2294"/>
                  </a:cubicBezTo>
                  <a:cubicBezTo>
                    <a:pt x="5221" y="1999"/>
                    <a:pt x="5963" y="1907"/>
                    <a:pt x="6029" y="1640"/>
                  </a:cubicBezTo>
                  <a:cubicBezTo>
                    <a:pt x="6095" y="1373"/>
                    <a:pt x="5471" y="944"/>
                    <a:pt x="5576" y="676"/>
                  </a:cubicBezTo>
                  <a:cubicBezTo>
                    <a:pt x="5681" y="402"/>
                    <a:pt x="6416" y="-20"/>
                    <a:pt x="6679" y="1"/>
                  </a:cubicBezTo>
                  <a:cubicBezTo>
                    <a:pt x="6942" y="29"/>
                    <a:pt x="6909" y="768"/>
                    <a:pt x="7159" y="824"/>
                  </a:cubicBezTo>
                  <a:cubicBezTo>
                    <a:pt x="7402" y="873"/>
                    <a:pt x="7933" y="430"/>
                    <a:pt x="8137" y="32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05" name="Freeform 24"/>
            <p:cNvSpPr/>
            <p:nvPr/>
          </p:nvSpPr>
          <p:spPr>
            <a:xfrm>
              <a:off x="89" y="-1"/>
              <a:ext cx="1152440" cy="806647"/>
            </a:xfrm>
            <a:custGeom>
              <a:avLst/>
              <a:gdLst/>
              <a:ahLst/>
              <a:cxnLst>
                <a:cxn ang="0">
                  <a:pos x="wd2" y="hd2"/>
                </a:cxn>
                <a:cxn ang="5400000">
                  <a:pos x="wd2" y="hd2"/>
                </a:cxn>
                <a:cxn ang="10800000">
                  <a:pos x="wd2" y="hd2"/>
                </a:cxn>
                <a:cxn ang="16200000">
                  <a:pos x="wd2" y="hd2"/>
                </a:cxn>
              </a:cxnLst>
              <a:rect l="0" t="0" r="r" b="b"/>
              <a:pathLst>
                <a:path w="21460" h="21353" extrusionOk="0">
                  <a:moveTo>
                    <a:pt x="8132" y="330"/>
                  </a:moveTo>
                  <a:cubicBezTo>
                    <a:pt x="8404" y="444"/>
                    <a:pt x="8771" y="1292"/>
                    <a:pt x="8782" y="1571"/>
                  </a:cubicBezTo>
                  <a:cubicBezTo>
                    <a:pt x="8794" y="1849"/>
                    <a:pt x="8369" y="1862"/>
                    <a:pt x="8227" y="1976"/>
                  </a:cubicBezTo>
                  <a:cubicBezTo>
                    <a:pt x="8061" y="2102"/>
                    <a:pt x="7872" y="2166"/>
                    <a:pt x="7860" y="2280"/>
                  </a:cubicBezTo>
                  <a:cubicBezTo>
                    <a:pt x="7837" y="2394"/>
                    <a:pt x="8038" y="2546"/>
                    <a:pt x="8120" y="2685"/>
                  </a:cubicBezTo>
                  <a:cubicBezTo>
                    <a:pt x="8215" y="2811"/>
                    <a:pt x="8215" y="3001"/>
                    <a:pt x="8404" y="3103"/>
                  </a:cubicBezTo>
                  <a:cubicBezTo>
                    <a:pt x="8581" y="3191"/>
                    <a:pt x="8960" y="3103"/>
                    <a:pt x="9255" y="3267"/>
                  </a:cubicBezTo>
                  <a:cubicBezTo>
                    <a:pt x="9551" y="3432"/>
                    <a:pt x="9976" y="3786"/>
                    <a:pt x="10177" y="4116"/>
                  </a:cubicBezTo>
                  <a:cubicBezTo>
                    <a:pt x="10390" y="4432"/>
                    <a:pt x="10473" y="4926"/>
                    <a:pt x="10497" y="5204"/>
                  </a:cubicBezTo>
                  <a:cubicBezTo>
                    <a:pt x="10532" y="5470"/>
                    <a:pt x="10343" y="5622"/>
                    <a:pt x="10343" y="5762"/>
                  </a:cubicBezTo>
                  <a:cubicBezTo>
                    <a:pt x="10331" y="5901"/>
                    <a:pt x="10367" y="5964"/>
                    <a:pt x="10449" y="6027"/>
                  </a:cubicBezTo>
                  <a:cubicBezTo>
                    <a:pt x="10544" y="6091"/>
                    <a:pt x="10733" y="6154"/>
                    <a:pt x="10887" y="6154"/>
                  </a:cubicBezTo>
                  <a:cubicBezTo>
                    <a:pt x="11029" y="6141"/>
                    <a:pt x="10922" y="6433"/>
                    <a:pt x="11360" y="5977"/>
                  </a:cubicBezTo>
                  <a:cubicBezTo>
                    <a:pt x="11797" y="5521"/>
                    <a:pt x="12873" y="4141"/>
                    <a:pt x="13511" y="3445"/>
                  </a:cubicBezTo>
                  <a:cubicBezTo>
                    <a:pt x="14138" y="2735"/>
                    <a:pt x="14493" y="2216"/>
                    <a:pt x="15131" y="1735"/>
                  </a:cubicBezTo>
                  <a:cubicBezTo>
                    <a:pt x="15770" y="1267"/>
                    <a:pt x="16597" y="659"/>
                    <a:pt x="17354" y="570"/>
                  </a:cubicBezTo>
                  <a:cubicBezTo>
                    <a:pt x="18110" y="469"/>
                    <a:pt x="19092" y="710"/>
                    <a:pt x="19695" y="1153"/>
                  </a:cubicBezTo>
                  <a:cubicBezTo>
                    <a:pt x="20298" y="1596"/>
                    <a:pt x="20688" y="2482"/>
                    <a:pt x="20972" y="3217"/>
                  </a:cubicBezTo>
                  <a:cubicBezTo>
                    <a:pt x="21255" y="3938"/>
                    <a:pt x="21326" y="4394"/>
                    <a:pt x="21397" y="5496"/>
                  </a:cubicBezTo>
                  <a:cubicBezTo>
                    <a:pt x="21468" y="6597"/>
                    <a:pt x="21397" y="8509"/>
                    <a:pt x="21397" y="9838"/>
                  </a:cubicBezTo>
                  <a:cubicBezTo>
                    <a:pt x="21397" y="11180"/>
                    <a:pt x="21539" y="12700"/>
                    <a:pt x="21397" y="13510"/>
                  </a:cubicBezTo>
                  <a:cubicBezTo>
                    <a:pt x="21255" y="14308"/>
                    <a:pt x="21255" y="14118"/>
                    <a:pt x="20546" y="14650"/>
                  </a:cubicBezTo>
                  <a:cubicBezTo>
                    <a:pt x="19837" y="15181"/>
                    <a:pt x="18737" y="15713"/>
                    <a:pt x="17129" y="16713"/>
                  </a:cubicBezTo>
                  <a:cubicBezTo>
                    <a:pt x="15533" y="17701"/>
                    <a:pt x="12116" y="19879"/>
                    <a:pt x="10946" y="20600"/>
                  </a:cubicBezTo>
                  <a:cubicBezTo>
                    <a:pt x="9775" y="21322"/>
                    <a:pt x="10426" y="20955"/>
                    <a:pt x="10095" y="21056"/>
                  </a:cubicBezTo>
                  <a:cubicBezTo>
                    <a:pt x="9764" y="21158"/>
                    <a:pt x="9799" y="21588"/>
                    <a:pt x="8960" y="21183"/>
                  </a:cubicBezTo>
                  <a:cubicBezTo>
                    <a:pt x="8132" y="20790"/>
                    <a:pt x="6288" y="19512"/>
                    <a:pt x="5094" y="18689"/>
                  </a:cubicBezTo>
                  <a:cubicBezTo>
                    <a:pt x="3888" y="17866"/>
                    <a:pt x="2575" y="16967"/>
                    <a:pt x="1772" y="16245"/>
                  </a:cubicBezTo>
                  <a:cubicBezTo>
                    <a:pt x="979" y="15536"/>
                    <a:pt x="566" y="15105"/>
                    <a:pt x="282" y="14422"/>
                  </a:cubicBezTo>
                  <a:cubicBezTo>
                    <a:pt x="-2" y="13738"/>
                    <a:pt x="-61" y="12788"/>
                    <a:pt x="57" y="12130"/>
                  </a:cubicBezTo>
                  <a:cubicBezTo>
                    <a:pt x="187" y="11484"/>
                    <a:pt x="566" y="10953"/>
                    <a:pt x="1027" y="10497"/>
                  </a:cubicBezTo>
                  <a:cubicBezTo>
                    <a:pt x="1488" y="10028"/>
                    <a:pt x="1972" y="9724"/>
                    <a:pt x="2836" y="9383"/>
                  </a:cubicBezTo>
                  <a:cubicBezTo>
                    <a:pt x="3710" y="9053"/>
                    <a:pt x="5330" y="8712"/>
                    <a:pt x="6252" y="8471"/>
                  </a:cubicBezTo>
                  <a:cubicBezTo>
                    <a:pt x="7174" y="8230"/>
                    <a:pt x="8002" y="8142"/>
                    <a:pt x="8404" y="7914"/>
                  </a:cubicBezTo>
                  <a:cubicBezTo>
                    <a:pt x="8416" y="7889"/>
                    <a:pt x="8605" y="7091"/>
                    <a:pt x="8605" y="7104"/>
                  </a:cubicBezTo>
                  <a:cubicBezTo>
                    <a:pt x="7943" y="6876"/>
                    <a:pt x="8038" y="6876"/>
                    <a:pt x="7742" y="6648"/>
                  </a:cubicBezTo>
                  <a:cubicBezTo>
                    <a:pt x="7470" y="6407"/>
                    <a:pt x="7115" y="6078"/>
                    <a:pt x="6997" y="5686"/>
                  </a:cubicBezTo>
                  <a:cubicBezTo>
                    <a:pt x="6879" y="5293"/>
                    <a:pt x="6950" y="4597"/>
                    <a:pt x="6997" y="4280"/>
                  </a:cubicBezTo>
                  <a:cubicBezTo>
                    <a:pt x="7044" y="3976"/>
                    <a:pt x="7281" y="3951"/>
                    <a:pt x="7293" y="3799"/>
                  </a:cubicBezTo>
                  <a:cubicBezTo>
                    <a:pt x="7305" y="3647"/>
                    <a:pt x="7139" y="3508"/>
                    <a:pt x="7044" y="3369"/>
                  </a:cubicBezTo>
                  <a:cubicBezTo>
                    <a:pt x="6950" y="3217"/>
                    <a:pt x="6926" y="2875"/>
                    <a:pt x="6737" y="2875"/>
                  </a:cubicBezTo>
                  <a:cubicBezTo>
                    <a:pt x="6524" y="2900"/>
                    <a:pt x="6087" y="3533"/>
                    <a:pt x="5827" y="3445"/>
                  </a:cubicBezTo>
                  <a:cubicBezTo>
                    <a:pt x="5567" y="3343"/>
                    <a:pt x="5153" y="2596"/>
                    <a:pt x="5188" y="2292"/>
                  </a:cubicBezTo>
                  <a:cubicBezTo>
                    <a:pt x="5224" y="2001"/>
                    <a:pt x="5969" y="1913"/>
                    <a:pt x="6028" y="1647"/>
                  </a:cubicBezTo>
                  <a:cubicBezTo>
                    <a:pt x="6099" y="1381"/>
                    <a:pt x="5472" y="950"/>
                    <a:pt x="5578" y="684"/>
                  </a:cubicBezTo>
                  <a:cubicBezTo>
                    <a:pt x="5685" y="406"/>
                    <a:pt x="6418" y="-12"/>
                    <a:pt x="6678" y="1"/>
                  </a:cubicBezTo>
                  <a:cubicBezTo>
                    <a:pt x="6938" y="26"/>
                    <a:pt x="6914" y="773"/>
                    <a:pt x="7163" y="824"/>
                  </a:cubicBezTo>
                  <a:cubicBezTo>
                    <a:pt x="7399" y="874"/>
                    <a:pt x="7931" y="431"/>
                    <a:pt x="8132" y="330"/>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09" name="Group 25"/>
          <p:cNvGrpSpPr/>
          <p:nvPr/>
        </p:nvGrpSpPr>
        <p:grpSpPr>
          <a:xfrm>
            <a:off x="21399185" y="107988"/>
            <a:ext cx="880214" cy="814710"/>
            <a:chOff x="0" y="0"/>
            <a:chExt cx="880213" cy="814709"/>
          </a:xfrm>
        </p:grpSpPr>
        <p:sp>
          <p:nvSpPr>
            <p:cNvPr id="207" name="Freeform 26"/>
            <p:cNvSpPr/>
            <p:nvPr/>
          </p:nvSpPr>
          <p:spPr>
            <a:xfrm>
              <a:off x="-1" y="0"/>
              <a:ext cx="880144" cy="814604"/>
            </a:xfrm>
            <a:custGeom>
              <a:avLst/>
              <a:gdLst/>
              <a:ahLst/>
              <a:cxnLst>
                <a:cxn ang="0">
                  <a:pos x="wd2" y="hd2"/>
                </a:cxn>
                <a:cxn ang="5400000">
                  <a:pos x="wd2" y="hd2"/>
                </a:cxn>
                <a:cxn ang="10800000">
                  <a:pos x="wd2" y="hd2"/>
                </a:cxn>
                <a:cxn ang="16200000">
                  <a:pos x="wd2" y="hd2"/>
                </a:cxn>
              </a:cxnLst>
              <a:rect l="0" t="0" r="r" b="b"/>
              <a:pathLst>
                <a:path w="21487" h="21072" extrusionOk="0">
                  <a:moveTo>
                    <a:pt x="4004" y="795"/>
                  </a:moveTo>
                  <a:cubicBezTo>
                    <a:pt x="3452" y="535"/>
                    <a:pt x="2798" y="343"/>
                    <a:pt x="2143" y="205"/>
                  </a:cubicBezTo>
                  <a:cubicBezTo>
                    <a:pt x="1489" y="68"/>
                    <a:pt x="955" y="0"/>
                    <a:pt x="111" y="0"/>
                  </a:cubicBezTo>
                  <a:cubicBezTo>
                    <a:pt x="59" y="535"/>
                    <a:pt x="25" y="-494"/>
                    <a:pt x="7" y="685"/>
                  </a:cubicBezTo>
                  <a:cubicBezTo>
                    <a:pt x="-10" y="1865"/>
                    <a:pt x="7" y="5540"/>
                    <a:pt x="7" y="7076"/>
                  </a:cubicBezTo>
                  <a:cubicBezTo>
                    <a:pt x="25" y="8626"/>
                    <a:pt x="-10" y="8887"/>
                    <a:pt x="59" y="9943"/>
                  </a:cubicBezTo>
                  <a:cubicBezTo>
                    <a:pt x="145" y="10999"/>
                    <a:pt x="-96" y="12123"/>
                    <a:pt x="455" y="13399"/>
                  </a:cubicBezTo>
                  <a:cubicBezTo>
                    <a:pt x="1024" y="14674"/>
                    <a:pt x="2057" y="16416"/>
                    <a:pt x="3401" y="17568"/>
                  </a:cubicBezTo>
                  <a:cubicBezTo>
                    <a:pt x="4744" y="18720"/>
                    <a:pt x="6983" y="19776"/>
                    <a:pt x="8499" y="20352"/>
                  </a:cubicBezTo>
                  <a:cubicBezTo>
                    <a:pt x="9998" y="20914"/>
                    <a:pt x="10962" y="20873"/>
                    <a:pt x="12426" y="20983"/>
                  </a:cubicBezTo>
                  <a:cubicBezTo>
                    <a:pt x="13908" y="21106"/>
                    <a:pt x="15854" y="21065"/>
                    <a:pt x="17370" y="21065"/>
                  </a:cubicBezTo>
                  <a:cubicBezTo>
                    <a:pt x="18886" y="21065"/>
                    <a:pt x="20712" y="21065"/>
                    <a:pt x="21487" y="21010"/>
                  </a:cubicBezTo>
                  <a:cubicBezTo>
                    <a:pt x="21418" y="20105"/>
                    <a:pt x="21504" y="20791"/>
                    <a:pt x="21452" y="20434"/>
                  </a:cubicBezTo>
                  <a:cubicBezTo>
                    <a:pt x="21383" y="20077"/>
                    <a:pt x="21315" y="19337"/>
                    <a:pt x="21108" y="18857"/>
                  </a:cubicBezTo>
                  <a:cubicBezTo>
                    <a:pt x="20918" y="18377"/>
                    <a:pt x="20626" y="17924"/>
                    <a:pt x="20247" y="17554"/>
                  </a:cubicBezTo>
                  <a:cubicBezTo>
                    <a:pt x="19885" y="17170"/>
                    <a:pt x="19403" y="16855"/>
                    <a:pt x="18869" y="16594"/>
                  </a:cubicBezTo>
                  <a:cubicBezTo>
                    <a:pt x="18335" y="16333"/>
                    <a:pt x="17697" y="16087"/>
                    <a:pt x="17026" y="15963"/>
                  </a:cubicBezTo>
                  <a:cubicBezTo>
                    <a:pt x="16371" y="15840"/>
                    <a:pt x="15734" y="15895"/>
                    <a:pt x="14872" y="15853"/>
                  </a:cubicBezTo>
                  <a:cubicBezTo>
                    <a:pt x="13994" y="15812"/>
                    <a:pt x="12737" y="15908"/>
                    <a:pt x="11841" y="15730"/>
                  </a:cubicBezTo>
                  <a:cubicBezTo>
                    <a:pt x="10928" y="15552"/>
                    <a:pt x="10101" y="15168"/>
                    <a:pt x="9395" y="14743"/>
                  </a:cubicBezTo>
                  <a:cubicBezTo>
                    <a:pt x="8706" y="14317"/>
                    <a:pt x="8000" y="13645"/>
                    <a:pt x="7604" y="13165"/>
                  </a:cubicBezTo>
                  <a:cubicBezTo>
                    <a:pt x="7225" y="12685"/>
                    <a:pt x="7225" y="12384"/>
                    <a:pt x="7087" y="11890"/>
                  </a:cubicBezTo>
                  <a:cubicBezTo>
                    <a:pt x="6949" y="11396"/>
                    <a:pt x="6811" y="11355"/>
                    <a:pt x="6777" y="10189"/>
                  </a:cubicBezTo>
                  <a:cubicBezTo>
                    <a:pt x="6760" y="9010"/>
                    <a:pt x="6966" y="6048"/>
                    <a:pt x="6897" y="4855"/>
                  </a:cubicBezTo>
                  <a:cubicBezTo>
                    <a:pt x="6828" y="3661"/>
                    <a:pt x="6656" y="3552"/>
                    <a:pt x="6415" y="3031"/>
                  </a:cubicBezTo>
                  <a:cubicBezTo>
                    <a:pt x="6174" y="2523"/>
                    <a:pt x="5829" y="2153"/>
                    <a:pt x="5433" y="1783"/>
                  </a:cubicBezTo>
                  <a:cubicBezTo>
                    <a:pt x="5037" y="1412"/>
                    <a:pt x="4572" y="1042"/>
                    <a:pt x="4004" y="79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08" name="Freeform 27"/>
            <p:cNvSpPr/>
            <p:nvPr/>
          </p:nvSpPr>
          <p:spPr>
            <a:xfrm>
              <a:off x="244" y="0"/>
              <a:ext cx="879970" cy="814710"/>
            </a:xfrm>
            <a:custGeom>
              <a:avLst/>
              <a:gdLst/>
              <a:ahLst/>
              <a:cxnLst>
                <a:cxn ang="0">
                  <a:pos x="wd2" y="hd2"/>
                </a:cxn>
                <a:cxn ang="5400000">
                  <a:pos x="wd2" y="hd2"/>
                </a:cxn>
                <a:cxn ang="10800000">
                  <a:pos x="wd2" y="hd2"/>
                </a:cxn>
                <a:cxn ang="16200000">
                  <a:pos x="wd2" y="hd2"/>
                </a:cxn>
              </a:cxnLst>
              <a:rect l="0" t="0" r="r" b="b"/>
              <a:pathLst>
                <a:path w="21483" h="21074" extrusionOk="0">
                  <a:moveTo>
                    <a:pt x="4007" y="802"/>
                  </a:moveTo>
                  <a:cubicBezTo>
                    <a:pt x="3449" y="543"/>
                    <a:pt x="2798" y="345"/>
                    <a:pt x="2146" y="210"/>
                  </a:cubicBezTo>
                  <a:cubicBezTo>
                    <a:pt x="1495" y="74"/>
                    <a:pt x="952" y="0"/>
                    <a:pt x="115" y="0"/>
                  </a:cubicBezTo>
                  <a:cubicBezTo>
                    <a:pt x="53" y="543"/>
                    <a:pt x="22" y="-494"/>
                    <a:pt x="7" y="691"/>
                  </a:cubicBezTo>
                  <a:cubicBezTo>
                    <a:pt x="-9" y="1863"/>
                    <a:pt x="7" y="5542"/>
                    <a:pt x="7" y="7085"/>
                  </a:cubicBezTo>
                  <a:cubicBezTo>
                    <a:pt x="22" y="8627"/>
                    <a:pt x="-9" y="8887"/>
                    <a:pt x="53" y="9948"/>
                  </a:cubicBezTo>
                  <a:cubicBezTo>
                    <a:pt x="146" y="10997"/>
                    <a:pt x="-102" y="12120"/>
                    <a:pt x="456" y="13404"/>
                  </a:cubicBezTo>
                  <a:cubicBezTo>
                    <a:pt x="1030" y="14675"/>
                    <a:pt x="2053" y="16416"/>
                    <a:pt x="3402" y="17576"/>
                  </a:cubicBezTo>
                  <a:cubicBezTo>
                    <a:pt x="4751" y="18724"/>
                    <a:pt x="6984" y="19773"/>
                    <a:pt x="8504" y="20353"/>
                  </a:cubicBezTo>
                  <a:cubicBezTo>
                    <a:pt x="9992" y="20921"/>
                    <a:pt x="10954" y="20871"/>
                    <a:pt x="12427" y="20983"/>
                  </a:cubicBezTo>
                  <a:cubicBezTo>
                    <a:pt x="13900" y="21106"/>
                    <a:pt x="15854" y="21069"/>
                    <a:pt x="17373" y="21069"/>
                  </a:cubicBezTo>
                  <a:cubicBezTo>
                    <a:pt x="18877" y="21069"/>
                    <a:pt x="20707" y="21069"/>
                    <a:pt x="21482" y="21007"/>
                  </a:cubicBezTo>
                  <a:cubicBezTo>
                    <a:pt x="21420" y="20106"/>
                    <a:pt x="21498" y="20797"/>
                    <a:pt x="21451" y="20439"/>
                  </a:cubicBezTo>
                  <a:cubicBezTo>
                    <a:pt x="21374" y="20082"/>
                    <a:pt x="21312" y="19341"/>
                    <a:pt x="21110" y="18860"/>
                  </a:cubicBezTo>
                  <a:cubicBezTo>
                    <a:pt x="20909" y="18378"/>
                    <a:pt x="20614" y="17922"/>
                    <a:pt x="20242" y="17551"/>
                  </a:cubicBezTo>
                  <a:cubicBezTo>
                    <a:pt x="19885" y="17169"/>
                    <a:pt x="19405" y="16860"/>
                    <a:pt x="18862" y="16601"/>
                  </a:cubicBezTo>
                  <a:cubicBezTo>
                    <a:pt x="18335" y="16342"/>
                    <a:pt x="17699" y="16095"/>
                    <a:pt x="17017" y="15971"/>
                  </a:cubicBezTo>
                  <a:cubicBezTo>
                    <a:pt x="16365" y="15848"/>
                    <a:pt x="15730" y="15897"/>
                    <a:pt x="14877" y="15860"/>
                  </a:cubicBezTo>
                  <a:cubicBezTo>
                    <a:pt x="13993" y="15811"/>
                    <a:pt x="12737" y="15910"/>
                    <a:pt x="11838" y="15737"/>
                  </a:cubicBezTo>
                  <a:cubicBezTo>
                    <a:pt x="10923" y="15552"/>
                    <a:pt x="10101" y="15169"/>
                    <a:pt x="9388" y="14749"/>
                  </a:cubicBezTo>
                  <a:cubicBezTo>
                    <a:pt x="8705" y="14317"/>
                    <a:pt x="7992" y="13651"/>
                    <a:pt x="7605" y="13170"/>
                  </a:cubicBezTo>
                  <a:cubicBezTo>
                    <a:pt x="7217" y="12688"/>
                    <a:pt x="7217" y="12392"/>
                    <a:pt x="7093" y="11898"/>
                  </a:cubicBezTo>
                  <a:cubicBezTo>
                    <a:pt x="6953" y="11405"/>
                    <a:pt x="6814" y="11355"/>
                    <a:pt x="6783" y="10195"/>
                  </a:cubicBezTo>
                  <a:cubicBezTo>
                    <a:pt x="6752" y="9010"/>
                    <a:pt x="6969" y="6048"/>
                    <a:pt x="6891" y="4863"/>
                  </a:cubicBezTo>
                  <a:cubicBezTo>
                    <a:pt x="6829" y="3666"/>
                    <a:pt x="6659" y="3554"/>
                    <a:pt x="6411" y="3036"/>
                  </a:cubicBezTo>
                  <a:cubicBezTo>
                    <a:pt x="6178" y="2530"/>
                    <a:pt x="5821" y="2160"/>
                    <a:pt x="5434" y="1789"/>
                  </a:cubicBezTo>
                  <a:cubicBezTo>
                    <a:pt x="5031" y="1419"/>
                    <a:pt x="4565" y="1049"/>
                    <a:pt x="4007" y="802"/>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12" name="Group 28"/>
          <p:cNvGrpSpPr/>
          <p:nvPr/>
        </p:nvGrpSpPr>
        <p:grpSpPr>
          <a:xfrm>
            <a:off x="22402485" y="118706"/>
            <a:ext cx="880215" cy="814708"/>
            <a:chOff x="0" y="0"/>
            <a:chExt cx="880214" cy="814706"/>
          </a:xfrm>
        </p:grpSpPr>
        <p:sp>
          <p:nvSpPr>
            <p:cNvPr id="210" name="Freeform 29"/>
            <p:cNvSpPr/>
            <p:nvPr/>
          </p:nvSpPr>
          <p:spPr>
            <a:xfrm>
              <a:off x="-1" y="105"/>
              <a:ext cx="880146" cy="814602"/>
            </a:xfrm>
            <a:custGeom>
              <a:avLst/>
              <a:gdLst/>
              <a:ahLst/>
              <a:cxnLst>
                <a:cxn ang="0">
                  <a:pos x="wd2" y="hd2"/>
                </a:cxn>
                <a:cxn ang="5400000">
                  <a:pos x="wd2" y="hd2"/>
                </a:cxn>
                <a:cxn ang="10800000">
                  <a:pos x="wd2" y="hd2"/>
                </a:cxn>
                <a:cxn ang="16200000">
                  <a:pos x="wd2" y="hd2"/>
                </a:cxn>
              </a:cxnLst>
              <a:rect l="0" t="0" r="r" b="b"/>
              <a:pathLst>
                <a:path w="21487" h="21072" extrusionOk="0">
                  <a:moveTo>
                    <a:pt x="4000" y="20276"/>
                  </a:moveTo>
                  <a:cubicBezTo>
                    <a:pt x="3449" y="20536"/>
                    <a:pt x="2795" y="20728"/>
                    <a:pt x="2141" y="20866"/>
                  </a:cubicBezTo>
                  <a:cubicBezTo>
                    <a:pt x="1487" y="21003"/>
                    <a:pt x="937" y="21071"/>
                    <a:pt x="111" y="21071"/>
                  </a:cubicBezTo>
                  <a:cubicBezTo>
                    <a:pt x="42" y="20536"/>
                    <a:pt x="24" y="21565"/>
                    <a:pt x="7" y="20386"/>
                  </a:cubicBezTo>
                  <a:cubicBezTo>
                    <a:pt x="-10" y="19206"/>
                    <a:pt x="7" y="15531"/>
                    <a:pt x="7" y="13995"/>
                  </a:cubicBezTo>
                  <a:cubicBezTo>
                    <a:pt x="7" y="12445"/>
                    <a:pt x="-10" y="12184"/>
                    <a:pt x="59" y="11128"/>
                  </a:cubicBezTo>
                  <a:cubicBezTo>
                    <a:pt x="128" y="10072"/>
                    <a:pt x="-96" y="8948"/>
                    <a:pt x="455" y="7672"/>
                  </a:cubicBezTo>
                  <a:cubicBezTo>
                    <a:pt x="1006" y="6397"/>
                    <a:pt x="2055" y="4655"/>
                    <a:pt x="3398" y="3503"/>
                  </a:cubicBezTo>
                  <a:cubicBezTo>
                    <a:pt x="4740" y="2351"/>
                    <a:pt x="6978" y="1295"/>
                    <a:pt x="8492" y="719"/>
                  </a:cubicBezTo>
                  <a:cubicBezTo>
                    <a:pt x="9990" y="157"/>
                    <a:pt x="10954" y="212"/>
                    <a:pt x="12434" y="88"/>
                  </a:cubicBezTo>
                  <a:cubicBezTo>
                    <a:pt x="13897" y="-35"/>
                    <a:pt x="15859" y="6"/>
                    <a:pt x="17373" y="6"/>
                  </a:cubicBezTo>
                  <a:cubicBezTo>
                    <a:pt x="18871" y="6"/>
                    <a:pt x="20695" y="6"/>
                    <a:pt x="21487" y="61"/>
                  </a:cubicBezTo>
                  <a:cubicBezTo>
                    <a:pt x="21401" y="966"/>
                    <a:pt x="21504" y="280"/>
                    <a:pt x="21435" y="637"/>
                  </a:cubicBezTo>
                  <a:cubicBezTo>
                    <a:pt x="21384" y="994"/>
                    <a:pt x="21297" y="1734"/>
                    <a:pt x="21108" y="2214"/>
                  </a:cubicBezTo>
                  <a:cubicBezTo>
                    <a:pt x="20902" y="2694"/>
                    <a:pt x="20626" y="3147"/>
                    <a:pt x="20248" y="3517"/>
                  </a:cubicBezTo>
                  <a:cubicBezTo>
                    <a:pt x="19869" y="3901"/>
                    <a:pt x="19404" y="4216"/>
                    <a:pt x="18853" y="4477"/>
                  </a:cubicBezTo>
                  <a:cubicBezTo>
                    <a:pt x="18320" y="4738"/>
                    <a:pt x="17700" y="4984"/>
                    <a:pt x="17029" y="5108"/>
                  </a:cubicBezTo>
                  <a:cubicBezTo>
                    <a:pt x="16358" y="5231"/>
                    <a:pt x="15721" y="5176"/>
                    <a:pt x="14860" y="5218"/>
                  </a:cubicBezTo>
                  <a:cubicBezTo>
                    <a:pt x="14000" y="5259"/>
                    <a:pt x="12744" y="5163"/>
                    <a:pt x="11831" y="5341"/>
                  </a:cubicBezTo>
                  <a:cubicBezTo>
                    <a:pt x="10919" y="5519"/>
                    <a:pt x="10093" y="5903"/>
                    <a:pt x="9405" y="6328"/>
                  </a:cubicBezTo>
                  <a:cubicBezTo>
                    <a:pt x="8699" y="6754"/>
                    <a:pt x="7993" y="7426"/>
                    <a:pt x="7597" y="7906"/>
                  </a:cubicBezTo>
                  <a:cubicBezTo>
                    <a:pt x="7219" y="8386"/>
                    <a:pt x="7219" y="8687"/>
                    <a:pt x="7081" y="9181"/>
                  </a:cubicBezTo>
                  <a:cubicBezTo>
                    <a:pt x="6943" y="9688"/>
                    <a:pt x="6806" y="9716"/>
                    <a:pt x="6771" y="10882"/>
                  </a:cubicBezTo>
                  <a:cubicBezTo>
                    <a:pt x="6754" y="12061"/>
                    <a:pt x="6961" y="15023"/>
                    <a:pt x="6892" y="16216"/>
                  </a:cubicBezTo>
                  <a:cubicBezTo>
                    <a:pt x="6823" y="17410"/>
                    <a:pt x="6651" y="17519"/>
                    <a:pt x="6410" y="18040"/>
                  </a:cubicBezTo>
                  <a:cubicBezTo>
                    <a:pt x="6169" y="18548"/>
                    <a:pt x="5825" y="18918"/>
                    <a:pt x="5429" y="19288"/>
                  </a:cubicBezTo>
                  <a:cubicBezTo>
                    <a:pt x="5033" y="19659"/>
                    <a:pt x="4568" y="20029"/>
                    <a:pt x="4000" y="20276"/>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11" name="Freeform 30"/>
            <p:cNvSpPr/>
            <p:nvPr/>
          </p:nvSpPr>
          <p:spPr>
            <a:xfrm>
              <a:off x="244" y="-1"/>
              <a:ext cx="879971" cy="814698"/>
            </a:xfrm>
            <a:custGeom>
              <a:avLst/>
              <a:gdLst/>
              <a:ahLst/>
              <a:cxnLst>
                <a:cxn ang="0">
                  <a:pos x="wd2" y="hd2"/>
                </a:cxn>
                <a:cxn ang="5400000">
                  <a:pos x="wd2" y="hd2"/>
                </a:cxn>
                <a:cxn ang="10800000">
                  <a:pos x="wd2" y="hd2"/>
                </a:cxn>
                <a:cxn ang="16200000">
                  <a:pos x="wd2" y="hd2"/>
                </a:cxn>
              </a:cxnLst>
              <a:rect l="0" t="0" r="r" b="b"/>
              <a:pathLst>
                <a:path w="21483" h="21074" extrusionOk="0">
                  <a:moveTo>
                    <a:pt x="3989" y="20284"/>
                  </a:moveTo>
                  <a:cubicBezTo>
                    <a:pt x="3446" y="20543"/>
                    <a:pt x="2796" y="20741"/>
                    <a:pt x="2129" y="20876"/>
                  </a:cubicBezTo>
                  <a:cubicBezTo>
                    <a:pt x="1478" y="21012"/>
                    <a:pt x="936" y="21074"/>
                    <a:pt x="99" y="21074"/>
                  </a:cubicBezTo>
                  <a:cubicBezTo>
                    <a:pt x="37" y="20543"/>
                    <a:pt x="22" y="21568"/>
                    <a:pt x="6" y="20395"/>
                  </a:cubicBezTo>
                  <a:cubicBezTo>
                    <a:pt x="-9" y="19209"/>
                    <a:pt x="6" y="15541"/>
                    <a:pt x="6" y="13998"/>
                  </a:cubicBezTo>
                  <a:cubicBezTo>
                    <a:pt x="6" y="12454"/>
                    <a:pt x="-9" y="12182"/>
                    <a:pt x="53" y="11132"/>
                  </a:cubicBezTo>
                  <a:cubicBezTo>
                    <a:pt x="130" y="10070"/>
                    <a:pt x="-102" y="8946"/>
                    <a:pt x="456" y="7674"/>
                  </a:cubicBezTo>
                  <a:cubicBezTo>
                    <a:pt x="998" y="6402"/>
                    <a:pt x="2052" y="4661"/>
                    <a:pt x="3400" y="3500"/>
                  </a:cubicBezTo>
                  <a:cubicBezTo>
                    <a:pt x="4732" y="2352"/>
                    <a:pt x="6979" y="1289"/>
                    <a:pt x="8482" y="721"/>
                  </a:cubicBezTo>
                  <a:cubicBezTo>
                    <a:pt x="9985" y="153"/>
                    <a:pt x="10946" y="215"/>
                    <a:pt x="12433" y="91"/>
                  </a:cubicBezTo>
                  <a:cubicBezTo>
                    <a:pt x="13890" y="-32"/>
                    <a:pt x="15858" y="5"/>
                    <a:pt x="17361" y="5"/>
                  </a:cubicBezTo>
                  <a:cubicBezTo>
                    <a:pt x="18864" y="5"/>
                    <a:pt x="20692" y="5"/>
                    <a:pt x="21483" y="54"/>
                  </a:cubicBezTo>
                  <a:cubicBezTo>
                    <a:pt x="21390" y="968"/>
                    <a:pt x="21498" y="277"/>
                    <a:pt x="21421" y="635"/>
                  </a:cubicBezTo>
                  <a:cubicBezTo>
                    <a:pt x="21374" y="993"/>
                    <a:pt x="21297" y="1734"/>
                    <a:pt x="21095" y="2216"/>
                  </a:cubicBezTo>
                  <a:cubicBezTo>
                    <a:pt x="20894" y="2697"/>
                    <a:pt x="20615" y="3142"/>
                    <a:pt x="20243" y="3512"/>
                  </a:cubicBezTo>
                  <a:cubicBezTo>
                    <a:pt x="19856" y="3895"/>
                    <a:pt x="19391" y="4216"/>
                    <a:pt x="18848" y="4476"/>
                  </a:cubicBezTo>
                  <a:cubicBezTo>
                    <a:pt x="18306" y="4735"/>
                    <a:pt x="17686" y="4982"/>
                    <a:pt x="17020" y="5106"/>
                  </a:cubicBezTo>
                  <a:cubicBezTo>
                    <a:pt x="16354" y="5229"/>
                    <a:pt x="15718" y="5180"/>
                    <a:pt x="14851" y="5217"/>
                  </a:cubicBezTo>
                  <a:cubicBezTo>
                    <a:pt x="13998" y="5254"/>
                    <a:pt x="12743" y="5167"/>
                    <a:pt x="11829" y="5340"/>
                  </a:cubicBezTo>
                  <a:cubicBezTo>
                    <a:pt x="10915" y="5525"/>
                    <a:pt x="10094" y="5908"/>
                    <a:pt x="9396" y="6328"/>
                  </a:cubicBezTo>
                  <a:cubicBezTo>
                    <a:pt x="8699" y="6748"/>
                    <a:pt x="7986" y="7427"/>
                    <a:pt x="7599" y="7909"/>
                  </a:cubicBezTo>
                  <a:cubicBezTo>
                    <a:pt x="7212" y="8391"/>
                    <a:pt x="7212" y="8687"/>
                    <a:pt x="7072" y="9181"/>
                  </a:cubicBezTo>
                  <a:cubicBezTo>
                    <a:pt x="6933" y="9687"/>
                    <a:pt x="6793" y="9712"/>
                    <a:pt x="6762" y="10885"/>
                  </a:cubicBezTo>
                  <a:cubicBezTo>
                    <a:pt x="6747" y="12059"/>
                    <a:pt x="6948" y="15023"/>
                    <a:pt x="6886" y="16220"/>
                  </a:cubicBezTo>
                  <a:cubicBezTo>
                    <a:pt x="6824" y="17418"/>
                    <a:pt x="6638" y="17530"/>
                    <a:pt x="6406" y="18048"/>
                  </a:cubicBezTo>
                  <a:cubicBezTo>
                    <a:pt x="6158" y="18555"/>
                    <a:pt x="5817" y="18925"/>
                    <a:pt x="5430" y="19296"/>
                  </a:cubicBezTo>
                  <a:cubicBezTo>
                    <a:pt x="5027" y="19666"/>
                    <a:pt x="4562" y="20037"/>
                    <a:pt x="3989" y="20284"/>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15" name="Group 31"/>
          <p:cNvGrpSpPr/>
          <p:nvPr/>
        </p:nvGrpSpPr>
        <p:grpSpPr>
          <a:xfrm>
            <a:off x="23410017" y="107988"/>
            <a:ext cx="880216" cy="814710"/>
            <a:chOff x="0" y="0"/>
            <a:chExt cx="880214" cy="814709"/>
          </a:xfrm>
        </p:grpSpPr>
        <p:sp>
          <p:nvSpPr>
            <p:cNvPr id="213" name="Freeform 32"/>
            <p:cNvSpPr/>
            <p:nvPr/>
          </p:nvSpPr>
          <p:spPr>
            <a:xfrm>
              <a:off x="-1" y="0"/>
              <a:ext cx="880146" cy="814604"/>
            </a:xfrm>
            <a:custGeom>
              <a:avLst/>
              <a:gdLst/>
              <a:ahLst/>
              <a:cxnLst>
                <a:cxn ang="0">
                  <a:pos x="wd2" y="hd2"/>
                </a:cxn>
                <a:cxn ang="5400000">
                  <a:pos x="wd2" y="hd2"/>
                </a:cxn>
                <a:cxn ang="10800000">
                  <a:pos x="wd2" y="hd2"/>
                </a:cxn>
                <a:cxn ang="16200000">
                  <a:pos x="wd2" y="hd2"/>
                </a:cxn>
              </a:cxnLst>
              <a:rect l="0" t="0" r="r" b="b"/>
              <a:pathLst>
                <a:path w="21487" h="21072" extrusionOk="0">
                  <a:moveTo>
                    <a:pt x="4000" y="795"/>
                  </a:moveTo>
                  <a:cubicBezTo>
                    <a:pt x="3449" y="535"/>
                    <a:pt x="2795" y="343"/>
                    <a:pt x="2141" y="205"/>
                  </a:cubicBezTo>
                  <a:cubicBezTo>
                    <a:pt x="1487" y="68"/>
                    <a:pt x="954" y="0"/>
                    <a:pt x="111" y="0"/>
                  </a:cubicBezTo>
                  <a:cubicBezTo>
                    <a:pt x="42" y="535"/>
                    <a:pt x="24" y="-494"/>
                    <a:pt x="7" y="685"/>
                  </a:cubicBezTo>
                  <a:cubicBezTo>
                    <a:pt x="-10" y="1865"/>
                    <a:pt x="7" y="5540"/>
                    <a:pt x="7" y="7076"/>
                  </a:cubicBezTo>
                  <a:cubicBezTo>
                    <a:pt x="24" y="8626"/>
                    <a:pt x="-10" y="8887"/>
                    <a:pt x="59" y="9943"/>
                  </a:cubicBezTo>
                  <a:cubicBezTo>
                    <a:pt x="128" y="10999"/>
                    <a:pt x="-96" y="12123"/>
                    <a:pt x="455" y="13399"/>
                  </a:cubicBezTo>
                  <a:cubicBezTo>
                    <a:pt x="1006" y="14674"/>
                    <a:pt x="2055" y="16416"/>
                    <a:pt x="3398" y="17568"/>
                  </a:cubicBezTo>
                  <a:cubicBezTo>
                    <a:pt x="4740" y="18720"/>
                    <a:pt x="6995" y="19776"/>
                    <a:pt x="8492" y="20352"/>
                  </a:cubicBezTo>
                  <a:cubicBezTo>
                    <a:pt x="9990" y="20914"/>
                    <a:pt x="10954" y="20873"/>
                    <a:pt x="12434" y="20983"/>
                  </a:cubicBezTo>
                  <a:cubicBezTo>
                    <a:pt x="13914" y="21106"/>
                    <a:pt x="15859" y="21065"/>
                    <a:pt x="17373" y="21065"/>
                  </a:cubicBezTo>
                  <a:cubicBezTo>
                    <a:pt x="18871" y="21065"/>
                    <a:pt x="20695" y="21065"/>
                    <a:pt x="21487" y="21010"/>
                  </a:cubicBezTo>
                  <a:cubicBezTo>
                    <a:pt x="21401" y="20105"/>
                    <a:pt x="21504" y="20791"/>
                    <a:pt x="21452" y="20434"/>
                  </a:cubicBezTo>
                  <a:cubicBezTo>
                    <a:pt x="21384" y="20077"/>
                    <a:pt x="21315" y="19337"/>
                    <a:pt x="21108" y="18857"/>
                  </a:cubicBezTo>
                  <a:cubicBezTo>
                    <a:pt x="20902" y="18377"/>
                    <a:pt x="20626" y="17924"/>
                    <a:pt x="20248" y="17554"/>
                  </a:cubicBezTo>
                  <a:cubicBezTo>
                    <a:pt x="19869" y="17170"/>
                    <a:pt x="19404" y="16855"/>
                    <a:pt x="18871" y="16594"/>
                  </a:cubicBezTo>
                  <a:cubicBezTo>
                    <a:pt x="18320" y="16333"/>
                    <a:pt x="17700" y="16087"/>
                    <a:pt x="17029" y="15963"/>
                  </a:cubicBezTo>
                  <a:cubicBezTo>
                    <a:pt x="16358" y="15840"/>
                    <a:pt x="15721" y="15895"/>
                    <a:pt x="14860" y="15853"/>
                  </a:cubicBezTo>
                  <a:cubicBezTo>
                    <a:pt x="14000" y="15812"/>
                    <a:pt x="12744" y="15908"/>
                    <a:pt x="11831" y="15730"/>
                  </a:cubicBezTo>
                  <a:cubicBezTo>
                    <a:pt x="10919" y="15552"/>
                    <a:pt x="10110" y="15168"/>
                    <a:pt x="9405" y="14743"/>
                  </a:cubicBezTo>
                  <a:cubicBezTo>
                    <a:pt x="8699" y="14317"/>
                    <a:pt x="7993" y="13645"/>
                    <a:pt x="7597" y="13165"/>
                  </a:cubicBezTo>
                  <a:cubicBezTo>
                    <a:pt x="7219" y="12685"/>
                    <a:pt x="7219" y="12384"/>
                    <a:pt x="7081" y="11890"/>
                  </a:cubicBezTo>
                  <a:cubicBezTo>
                    <a:pt x="6943" y="11396"/>
                    <a:pt x="6806" y="11355"/>
                    <a:pt x="6788" y="10189"/>
                  </a:cubicBezTo>
                  <a:cubicBezTo>
                    <a:pt x="6754" y="9010"/>
                    <a:pt x="6961" y="6048"/>
                    <a:pt x="6892" y="4855"/>
                  </a:cubicBezTo>
                  <a:cubicBezTo>
                    <a:pt x="6823" y="3661"/>
                    <a:pt x="6651" y="3552"/>
                    <a:pt x="6410" y="3031"/>
                  </a:cubicBezTo>
                  <a:cubicBezTo>
                    <a:pt x="6169" y="2523"/>
                    <a:pt x="5842" y="2153"/>
                    <a:pt x="5429" y="1783"/>
                  </a:cubicBezTo>
                  <a:cubicBezTo>
                    <a:pt x="5033" y="1412"/>
                    <a:pt x="4568" y="1042"/>
                    <a:pt x="4000" y="79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14" name="Freeform 33"/>
            <p:cNvSpPr/>
            <p:nvPr/>
          </p:nvSpPr>
          <p:spPr>
            <a:xfrm>
              <a:off x="244" y="0"/>
              <a:ext cx="879971" cy="814710"/>
            </a:xfrm>
            <a:custGeom>
              <a:avLst/>
              <a:gdLst/>
              <a:ahLst/>
              <a:cxnLst>
                <a:cxn ang="0">
                  <a:pos x="wd2" y="hd2"/>
                </a:cxn>
                <a:cxn ang="5400000">
                  <a:pos x="wd2" y="hd2"/>
                </a:cxn>
                <a:cxn ang="10800000">
                  <a:pos x="wd2" y="hd2"/>
                </a:cxn>
                <a:cxn ang="16200000">
                  <a:pos x="wd2" y="hd2"/>
                </a:cxn>
              </a:cxnLst>
              <a:rect l="0" t="0" r="r" b="b"/>
              <a:pathLst>
                <a:path w="21483" h="21074" extrusionOk="0">
                  <a:moveTo>
                    <a:pt x="3989" y="802"/>
                  </a:moveTo>
                  <a:cubicBezTo>
                    <a:pt x="3446" y="543"/>
                    <a:pt x="2796" y="345"/>
                    <a:pt x="2129" y="210"/>
                  </a:cubicBezTo>
                  <a:cubicBezTo>
                    <a:pt x="1478" y="74"/>
                    <a:pt x="952" y="0"/>
                    <a:pt x="99" y="0"/>
                  </a:cubicBezTo>
                  <a:cubicBezTo>
                    <a:pt x="37" y="543"/>
                    <a:pt x="22" y="-494"/>
                    <a:pt x="6" y="691"/>
                  </a:cubicBezTo>
                  <a:cubicBezTo>
                    <a:pt x="-9" y="1863"/>
                    <a:pt x="6" y="5542"/>
                    <a:pt x="6" y="7085"/>
                  </a:cubicBezTo>
                  <a:cubicBezTo>
                    <a:pt x="22" y="8627"/>
                    <a:pt x="-9" y="8887"/>
                    <a:pt x="53" y="9948"/>
                  </a:cubicBezTo>
                  <a:cubicBezTo>
                    <a:pt x="130" y="10997"/>
                    <a:pt x="-102" y="12120"/>
                    <a:pt x="456" y="13404"/>
                  </a:cubicBezTo>
                  <a:cubicBezTo>
                    <a:pt x="998" y="14675"/>
                    <a:pt x="2052" y="16416"/>
                    <a:pt x="3400" y="17576"/>
                  </a:cubicBezTo>
                  <a:cubicBezTo>
                    <a:pt x="4732" y="18724"/>
                    <a:pt x="6995" y="19773"/>
                    <a:pt x="8482" y="20353"/>
                  </a:cubicBezTo>
                  <a:cubicBezTo>
                    <a:pt x="9985" y="20921"/>
                    <a:pt x="10946" y="20871"/>
                    <a:pt x="12433" y="20983"/>
                  </a:cubicBezTo>
                  <a:cubicBezTo>
                    <a:pt x="13905" y="21106"/>
                    <a:pt x="15858" y="21069"/>
                    <a:pt x="17361" y="21069"/>
                  </a:cubicBezTo>
                  <a:cubicBezTo>
                    <a:pt x="18864" y="21069"/>
                    <a:pt x="20692" y="21069"/>
                    <a:pt x="21483" y="21007"/>
                  </a:cubicBezTo>
                  <a:cubicBezTo>
                    <a:pt x="21390" y="20106"/>
                    <a:pt x="21498" y="20797"/>
                    <a:pt x="21452" y="20439"/>
                  </a:cubicBezTo>
                  <a:cubicBezTo>
                    <a:pt x="21374" y="20082"/>
                    <a:pt x="21312" y="19341"/>
                    <a:pt x="21095" y="18860"/>
                  </a:cubicBezTo>
                  <a:cubicBezTo>
                    <a:pt x="20894" y="18378"/>
                    <a:pt x="20615" y="17922"/>
                    <a:pt x="20243" y="17551"/>
                  </a:cubicBezTo>
                  <a:cubicBezTo>
                    <a:pt x="19856" y="17169"/>
                    <a:pt x="19391" y="16860"/>
                    <a:pt x="18864" y="16601"/>
                  </a:cubicBezTo>
                  <a:cubicBezTo>
                    <a:pt x="18306" y="16342"/>
                    <a:pt x="17686" y="16095"/>
                    <a:pt x="17020" y="15971"/>
                  </a:cubicBezTo>
                  <a:cubicBezTo>
                    <a:pt x="16354" y="15848"/>
                    <a:pt x="15718" y="15897"/>
                    <a:pt x="14851" y="15860"/>
                  </a:cubicBezTo>
                  <a:cubicBezTo>
                    <a:pt x="13998" y="15811"/>
                    <a:pt x="12743" y="15910"/>
                    <a:pt x="11829" y="15737"/>
                  </a:cubicBezTo>
                  <a:cubicBezTo>
                    <a:pt x="10915" y="15552"/>
                    <a:pt x="10109" y="15169"/>
                    <a:pt x="9396" y="14749"/>
                  </a:cubicBezTo>
                  <a:cubicBezTo>
                    <a:pt x="8699" y="14317"/>
                    <a:pt x="7986" y="13651"/>
                    <a:pt x="7599" y="13170"/>
                  </a:cubicBezTo>
                  <a:cubicBezTo>
                    <a:pt x="7212" y="12688"/>
                    <a:pt x="7212" y="12392"/>
                    <a:pt x="7072" y="11898"/>
                  </a:cubicBezTo>
                  <a:cubicBezTo>
                    <a:pt x="6933" y="11405"/>
                    <a:pt x="6793" y="11355"/>
                    <a:pt x="6778" y="10195"/>
                  </a:cubicBezTo>
                  <a:cubicBezTo>
                    <a:pt x="6747" y="9010"/>
                    <a:pt x="6948" y="6048"/>
                    <a:pt x="6886" y="4863"/>
                  </a:cubicBezTo>
                  <a:cubicBezTo>
                    <a:pt x="6824" y="3666"/>
                    <a:pt x="6638" y="3554"/>
                    <a:pt x="6406" y="3036"/>
                  </a:cubicBezTo>
                  <a:cubicBezTo>
                    <a:pt x="6158" y="2530"/>
                    <a:pt x="5833" y="2160"/>
                    <a:pt x="5430" y="1789"/>
                  </a:cubicBezTo>
                  <a:cubicBezTo>
                    <a:pt x="5027" y="1419"/>
                    <a:pt x="4562" y="1049"/>
                    <a:pt x="3989" y="802"/>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18" name="Group 34"/>
          <p:cNvGrpSpPr/>
          <p:nvPr/>
        </p:nvGrpSpPr>
        <p:grpSpPr>
          <a:xfrm>
            <a:off x="20782553" y="194889"/>
            <a:ext cx="421774" cy="438639"/>
            <a:chOff x="0" y="0"/>
            <a:chExt cx="421773" cy="438637"/>
          </a:xfrm>
        </p:grpSpPr>
        <p:sp>
          <p:nvSpPr>
            <p:cNvPr id="216" name="Freeform 35"/>
            <p:cNvSpPr/>
            <p:nvPr/>
          </p:nvSpPr>
          <p:spPr>
            <a:xfrm>
              <a:off x="108" y="42"/>
              <a:ext cx="421666" cy="438551"/>
            </a:xfrm>
            <a:custGeom>
              <a:avLst/>
              <a:gdLst/>
              <a:ahLst/>
              <a:cxnLst>
                <a:cxn ang="0">
                  <a:pos x="wd2" y="hd2"/>
                </a:cxn>
                <a:cxn ang="5400000">
                  <a:pos x="wd2" y="hd2"/>
                </a:cxn>
                <a:cxn ang="10800000">
                  <a:pos x="wd2" y="hd2"/>
                </a:cxn>
                <a:cxn ang="16200000">
                  <a:pos x="wd2" y="hd2"/>
                </a:cxn>
              </a:cxnLst>
              <a:rect l="0" t="0" r="r" b="b"/>
              <a:pathLst>
                <a:path w="21515" h="21464" extrusionOk="0">
                  <a:moveTo>
                    <a:pt x="15543" y="54"/>
                  </a:moveTo>
                  <a:cubicBezTo>
                    <a:pt x="16263" y="119"/>
                    <a:pt x="16911" y="183"/>
                    <a:pt x="17595" y="544"/>
                  </a:cubicBezTo>
                  <a:cubicBezTo>
                    <a:pt x="18297" y="918"/>
                    <a:pt x="19143" y="1563"/>
                    <a:pt x="19683" y="2272"/>
                  </a:cubicBezTo>
                  <a:cubicBezTo>
                    <a:pt x="20241" y="2968"/>
                    <a:pt x="20565" y="3742"/>
                    <a:pt x="20871" y="4787"/>
                  </a:cubicBezTo>
                  <a:cubicBezTo>
                    <a:pt x="21159" y="5831"/>
                    <a:pt x="21357" y="7288"/>
                    <a:pt x="21447" y="8552"/>
                  </a:cubicBezTo>
                  <a:cubicBezTo>
                    <a:pt x="21537" y="9803"/>
                    <a:pt x="21537" y="11209"/>
                    <a:pt x="21447" y="12318"/>
                  </a:cubicBezTo>
                  <a:cubicBezTo>
                    <a:pt x="21357" y="13440"/>
                    <a:pt x="21159" y="14420"/>
                    <a:pt x="20871" y="15258"/>
                  </a:cubicBezTo>
                  <a:cubicBezTo>
                    <a:pt x="20565" y="16109"/>
                    <a:pt x="20205" y="16844"/>
                    <a:pt x="19683" y="17347"/>
                  </a:cubicBezTo>
                  <a:cubicBezTo>
                    <a:pt x="19179" y="17863"/>
                    <a:pt x="18369" y="18224"/>
                    <a:pt x="17775" y="18288"/>
                  </a:cubicBezTo>
                  <a:cubicBezTo>
                    <a:pt x="17199" y="18366"/>
                    <a:pt x="16551" y="18069"/>
                    <a:pt x="16173" y="17773"/>
                  </a:cubicBezTo>
                  <a:cubicBezTo>
                    <a:pt x="15813" y="17476"/>
                    <a:pt x="15687" y="16792"/>
                    <a:pt x="15597" y="16522"/>
                  </a:cubicBezTo>
                  <a:cubicBezTo>
                    <a:pt x="15507" y="16238"/>
                    <a:pt x="15507" y="16238"/>
                    <a:pt x="15597" y="16096"/>
                  </a:cubicBezTo>
                  <a:cubicBezTo>
                    <a:pt x="15687" y="15954"/>
                    <a:pt x="15795" y="15890"/>
                    <a:pt x="16173" y="15683"/>
                  </a:cubicBezTo>
                  <a:cubicBezTo>
                    <a:pt x="16569" y="15464"/>
                    <a:pt x="17487" y="15077"/>
                    <a:pt x="17937" y="14832"/>
                  </a:cubicBezTo>
                  <a:cubicBezTo>
                    <a:pt x="18387" y="14600"/>
                    <a:pt x="18801" y="14536"/>
                    <a:pt x="18891" y="14252"/>
                  </a:cubicBezTo>
                  <a:cubicBezTo>
                    <a:pt x="18981" y="13981"/>
                    <a:pt x="18675" y="13491"/>
                    <a:pt x="18513" y="13169"/>
                  </a:cubicBezTo>
                  <a:cubicBezTo>
                    <a:pt x="18369" y="12846"/>
                    <a:pt x="18135" y="12460"/>
                    <a:pt x="17937" y="12318"/>
                  </a:cubicBezTo>
                  <a:cubicBezTo>
                    <a:pt x="17739" y="12189"/>
                    <a:pt x="17649" y="12253"/>
                    <a:pt x="17361" y="12318"/>
                  </a:cubicBezTo>
                  <a:cubicBezTo>
                    <a:pt x="17055" y="12395"/>
                    <a:pt x="16497" y="12576"/>
                    <a:pt x="16173" y="12743"/>
                  </a:cubicBezTo>
                  <a:cubicBezTo>
                    <a:pt x="15867" y="12911"/>
                    <a:pt x="15723" y="13182"/>
                    <a:pt x="15435" y="13324"/>
                  </a:cubicBezTo>
                  <a:cubicBezTo>
                    <a:pt x="15129" y="13465"/>
                    <a:pt x="14697" y="13749"/>
                    <a:pt x="14427" y="13581"/>
                  </a:cubicBezTo>
                  <a:cubicBezTo>
                    <a:pt x="14157" y="13414"/>
                    <a:pt x="13995" y="12666"/>
                    <a:pt x="13833" y="12318"/>
                  </a:cubicBezTo>
                  <a:cubicBezTo>
                    <a:pt x="13671" y="11982"/>
                    <a:pt x="13761" y="11596"/>
                    <a:pt x="13509" y="11505"/>
                  </a:cubicBezTo>
                  <a:cubicBezTo>
                    <a:pt x="13257" y="11402"/>
                    <a:pt x="12717" y="11673"/>
                    <a:pt x="12393" y="11763"/>
                  </a:cubicBezTo>
                  <a:cubicBezTo>
                    <a:pt x="12069" y="11866"/>
                    <a:pt x="11835" y="11995"/>
                    <a:pt x="11583" y="12086"/>
                  </a:cubicBezTo>
                  <a:cubicBezTo>
                    <a:pt x="11349" y="12176"/>
                    <a:pt x="11025" y="12150"/>
                    <a:pt x="10917" y="12318"/>
                  </a:cubicBezTo>
                  <a:cubicBezTo>
                    <a:pt x="10809" y="12498"/>
                    <a:pt x="10827" y="12743"/>
                    <a:pt x="10917" y="13169"/>
                  </a:cubicBezTo>
                  <a:cubicBezTo>
                    <a:pt x="11007" y="13581"/>
                    <a:pt x="11601" y="14458"/>
                    <a:pt x="11493" y="14832"/>
                  </a:cubicBezTo>
                  <a:cubicBezTo>
                    <a:pt x="11403" y="15219"/>
                    <a:pt x="10755" y="15206"/>
                    <a:pt x="10287" y="15451"/>
                  </a:cubicBezTo>
                  <a:cubicBezTo>
                    <a:pt x="9801" y="15683"/>
                    <a:pt x="8793" y="15903"/>
                    <a:pt x="8613" y="16302"/>
                  </a:cubicBezTo>
                  <a:cubicBezTo>
                    <a:pt x="8433" y="16689"/>
                    <a:pt x="8973" y="17463"/>
                    <a:pt x="9171" y="17773"/>
                  </a:cubicBezTo>
                  <a:cubicBezTo>
                    <a:pt x="9351" y="18095"/>
                    <a:pt x="9387" y="18211"/>
                    <a:pt x="9747" y="18198"/>
                  </a:cubicBezTo>
                  <a:cubicBezTo>
                    <a:pt x="10107" y="18172"/>
                    <a:pt x="10845" y="17798"/>
                    <a:pt x="11349" y="17669"/>
                  </a:cubicBezTo>
                  <a:cubicBezTo>
                    <a:pt x="11835" y="17527"/>
                    <a:pt x="12393" y="17179"/>
                    <a:pt x="12663" y="17347"/>
                  </a:cubicBezTo>
                  <a:cubicBezTo>
                    <a:pt x="12951" y="17515"/>
                    <a:pt x="13059" y="18198"/>
                    <a:pt x="13005" y="18688"/>
                  </a:cubicBezTo>
                  <a:cubicBezTo>
                    <a:pt x="12951" y="19178"/>
                    <a:pt x="12771" y="19836"/>
                    <a:pt x="12393" y="20287"/>
                  </a:cubicBezTo>
                  <a:cubicBezTo>
                    <a:pt x="11997" y="20738"/>
                    <a:pt x="11403" y="21254"/>
                    <a:pt x="10665" y="21396"/>
                  </a:cubicBezTo>
                  <a:cubicBezTo>
                    <a:pt x="9927" y="21538"/>
                    <a:pt x="8919" y="21461"/>
                    <a:pt x="7983" y="21125"/>
                  </a:cubicBezTo>
                  <a:cubicBezTo>
                    <a:pt x="7065" y="20803"/>
                    <a:pt x="5841" y="20081"/>
                    <a:pt x="5067" y="19449"/>
                  </a:cubicBezTo>
                  <a:cubicBezTo>
                    <a:pt x="4293" y="18817"/>
                    <a:pt x="3825" y="18134"/>
                    <a:pt x="3303" y="17347"/>
                  </a:cubicBezTo>
                  <a:cubicBezTo>
                    <a:pt x="2781" y="16560"/>
                    <a:pt x="2205" y="15658"/>
                    <a:pt x="1863" y="14742"/>
                  </a:cubicBezTo>
                  <a:cubicBezTo>
                    <a:pt x="1503" y="13826"/>
                    <a:pt x="1467" y="12653"/>
                    <a:pt x="1233" y="11866"/>
                  </a:cubicBezTo>
                  <a:cubicBezTo>
                    <a:pt x="1017" y="11067"/>
                    <a:pt x="711" y="10370"/>
                    <a:pt x="513" y="9945"/>
                  </a:cubicBezTo>
                  <a:cubicBezTo>
                    <a:pt x="297" y="9519"/>
                    <a:pt x="-63" y="9519"/>
                    <a:pt x="9" y="9287"/>
                  </a:cubicBezTo>
                  <a:cubicBezTo>
                    <a:pt x="63" y="9042"/>
                    <a:pt x="99" y="9236"/>
                    <a:pt x="927" y="8488"/>
                  </a:cubicBezTo>
                  <a:cubicBezTo>
                    <a:pt x="1773" y="7740"/>
                    <a:pt x="3591" y="5960"/>
                    <a:pt x="5067" y="4787"/>
                  </a:cubicBezTo>
                  <a:cubicBezTo>
                    <a:pt x="6525" y="3613"/>
                    <a:pt x="8379" y="2195"/>
                    <a:pt x="9747" y="1421"/>
                  </a:cubicBezTo>
                  <a:cubicBezTo>
                    <a:pt x="11115" y="660"/>
                    <a:pt x="12285" y="402"/>
                    <a:pt x="13257" y="170"/>
                  </a:cubicBezTo>
                  <a:cubicBezTo>
                    <a:pt x="14229" y="-62"/>
                    <a:pt x="14859" y="-10"/>
                    <a:pt x="15543" y="54"/>
                  </a:cubicBezTo>
                </a:path>
              </a:pathLst>
            </a:custGeom>
            <a:solidFill>
              <a:srgbClr val="81BFE8"/>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17" name="Freeform 36"/>
            <p:cNvSpPr/>
            <p:nvPr/>
          </p:nvSpPr>
          <p:spPr>
            <a:xfrm>
              <a:off x="-1" y="0"/>
              <a:ext cx="421740" cy="438638"/>
            </a:xfrm>
            <a:custGeom>
              <a:avLst/>
              <a:gdLst/>
              <a:ahLst/>
              <a:cxnLst>
                <a:cxn ang="0">
                  <a:pos x="wd2" y="hd2"/>
                </a:cxn>
                <a:cxn ang="5400000">
                  <a:pos x="wd2" y="hd2"/>
                </a:cxn>
                <a:cxn ang="10800000">
                  <a:pos x="wd2" y="hd2"/>
                </a:cxn>
                <a:cxn ang="16200000">
                  <a:pos x="wd2" y="hd2"/>
                </a:cxn>
              </a:cxnLst>
              <a:rect l="0" t="0" r="r" b="b"/>
              <a:pathLst>
                <a:path w="21519" h="21469" extrusionOk="0">
                  <a:moveTo>
                    <a:pt x="15543" y="57"/>
                  </a:moveTo>
                  <a:cubicBezTo>
                    <a:pt x="16257" y="104"/>
                    <a:pt x="16905" y="173"/>
                    <a:pt x="17619" y="545"/>
                  </a:cubicBezTo>
                  <a:cubicBezTo>
                    <a:pt x="18300" y="916"/>
                    <a:pt x="19143" y="1567"/>
                    <a:pt x="19694" y="2264"/>
                  </a:cubicBezTo>
                  <a:cubicBezTo>
                    <a:pt x="20246" y="2960"/>
                    <a:pt x="20570" y="3727"/>
                    <a:pt x="20894" y="4772"/>
                  </a:cubicBezTo>
                  <a:cubicBezTo>
                    <a:pt x="21154" y="5817"/>
                    <a:pt x="21381" y="7280"/>
                    <a:pt x="21446" y="8558"/>
                  </a:cubicBezTo>
                  <a:cubicBezTo>
                    <a:pt x="21543" y="9789"/>
                    <a:pt x="21543" y="11206"/>
                    <a:pt x="21446" y="12320"/>
                  </a:cubicBezTo>
                  <a:cubicBezTo>
                    <a:pt x="21381" y="13435"/>
                    <a:pt x="21154" y="14411"/>
                    <a:pt x="20894" y="15247"/>
                  </a:cubicBezTo>
                  <a:cubicBezTo>
                    <a:pt x="20570" y="16106"/>
                    <a:pt x="20213" y="16849"/>
                    <a:pt x="19694" y="17337"/>
                  </a:cubicBezTo>
                  <a:cubicBezTo>
                    <a:pt x="19175" y="17871"/>
                    <a:pt x="18365" y="18220"/>
                    <a:pt x="17781" y="18289"/>
                  </a:cubicBezTo>
                  <a:cubicBezTo>
                    <a:pt x="17197" y="18359"/>
                    <a:pt x="16548" y="18080"/>
                    <a:pt x="16192" y="17778"/>
                  </a:cubicBezTo>
                  <a:cubicBezTo>
                    <a:pt x="15835" y="17476"/>
                    <a:pt x="15705" y="16803"/>
                    <a:pt x="15608" y="16524"/>
                  </a:cubicBezTo>
                  <a:cubicBezTo>
                    <a:pt x="15511" y="16246"/>
                    <a:pt x="15511" y="16246"/>
                    <a:pt x="15608" y="16106"/>
                  </a:cubicBezTo>
                  <a:cubicBezTo>
                    <a:pt x="15705" y="15944"/>
                    <a:pt x="15802" y="15897"/>
                    <a:pt x="16192" y="15688"/>
                  </a:cubicBezTo>
                  <a:cubicBezTo>
                    <a:pt x="16581" y="15456"/>
                    <a:pt x="17489" y="15084"/>
                    <a:pt x="17943" y="14829"/>
                  </a:cubicBezTo>
                  <a:cubicBezTo>
                    <a:pt x="18397" y="14596"/>
                    <a:pt x="18819" y="14527"/>
                    <a:pt x="18916" y="14248"/>
                  </a:cubicBezTo>
                  <a:cubicBezTo>
                    <a:pt x="18981" y="13969"/>
                    <a:pt x="18689" y="13482"/>
                    <a:pt x="18527" y="13156"/>
                  </a:cubicBezTo>
                  <a:cubicBezTo>
                    <a:pt x="18365" y="12855"/>
                    <a:pt x="18138" y="12460"/>
                    <a:pt x="17943" y="12320"/>
                  </a:cubicBezTo>
                  <a:cubicBezTo>
                    <a:pt x="17748" y="12181"/>
                    <a:pt x="17651" y="12251"/>
                    <a:pt x="17359" y="12320"/>
                  </a:cubicBezTo>
                  <a:cubicBezTo>
                    <a:pt x="17067" y="12390"/>
                    <a:pt x="16516" y="12576"/>
                    <a:pt x="16192" y="12738"/>
                  </a:cubicBezTo>
                  <a:cubicBezTo>
                    <a:pt x="15867" y="12901"/>
                    <a:pt x="15738" y="13180"/>
                    <a:pt x="15446" y="13319"/>
                  </a:cubicBezTo>
                  <a:cubicBezTo>
                    <a:pt x="15121" y="13458"/>
                    <a:pt x="14700" y="13737"/>
                    <a:pt x="14440" y="13575"/>
                  </a:cubicBezTo>
                  <a:cubicBezTo>
                    <a:pt x="14148" y="13412"/>
                    <a:pt x="13986" y="12669"/>
                    <a:pt x="13824" y="12320"/>
                  </a:cubicBezTo>
                  <a:cubicBezTo>
                    <a:pt x="13662" y="11972"/>
                    <a:pt x="13759" y="11600"/>
                    <a:pt x="13500" y="11507"/>
                  </a:cubicBezTo>
                  <a:cubicBezTo>
                    <a:pt x="13273" y="11391"/>
                    <a:pt x="12721" y="11670"/>
                    <a:pt x="12397" y="11763"/>
                  </a:cubicBezTo>
                  <a:cubicBezTo>
                    <a:pt x="12073" y="11856"/>
                    <a:pt x="11846" y="11995"/>
                    <a:pt x="11586" y="12088"/>
                  </a:cubicBezTo>
                  <a:cubicBezTo>
                    <a:pt x="11359" y="12181"/>
                    <a:pt x="11035" y="12158"/>
                    <a:pt x="10938" y="12320"/>
                  </a:cubicBezTo>
                  <a:cubicBezTo>
                    <a:pt x="10808" y="12506"/>
                    <a:pt x="10840" y="12738"/>
                    <a:pt x="10938" y="13156"/>
                  </a:cubicBezTo>
                  <a:cubicBezTo>
                    <a:pt x="11002" y="13575"/>
                    <a:pt x="11619" y="14457"/>
                    <a:pt x="11489" y="14829"/>
                  </a:cubicBezTo>
                  <a:cubicBezTo>
                    <a:pt x="11424" y="15224"/>
                    <a:pt x="10775" y="15200"/>
                    <a:pt x="10289" y="15456"/>
                  </a:cubicBezTo>
                  <a:cubicBezTo>
                    <a:pt x="9802" y="15688"/>
                    <a:pt x="8797" y="15897"/>
                    <a:pt x="8602" y="16292"/>
                  </a:cubicBezTo>
                  <a:cubicBezTo>
                    <a:pt x="8440" y="16687"/>
                    <a:pt x="8992" y="17453"/>
                    <a:pt x="9186" y="17778"/>
                  </a:cubicBezTo>
                  <a:cubicBezTo>
                    <a:pt x="9348" y="18104"/>
                    <a:pt x="9381" y="18220"/>
                    <a:pt x="9738" y="18196"/>
                  </a:cubicBezTo>
                  <a:cubicBezTo>
                    <a:pt x="10127" y="18173"/>
                    <a:pt x="10840" y="17802"/>
                    <a:pt x="11359" y="17662"/>
                  </a:cubicBezTo>
                  <a:cubicBezTo>
                    <a:pt x="11846" y="17523"/>
                    <a:pt x="12397" y="17175"/>
                    <a:pt x="12657" y="17337"/>
                  </a:cubicBezTo>
                  <a:cubicBezTo>
                    <a:pt x="12948" y="17523"/>
                    <a:pt x="13078" y="18196"/>
                    <a:pt x="13013" y="18684"/>
                  </a:cubicBezTo>
                  <a:cubicBezTo>
                    <a:pt x="12948" y="19172"/>
                    <a:pt x="12786" y="19846"/>
                    <a:pt x="12397" y="20287"/>
                  </a:cubicBezTo>
                  <a:cubicBezTo>
                    <a:pt x="12008" y="20751"/>
                    <a:pt x="11424" y="21262"/>
                    <a:pt x="10678" y="21402"/>
                  </a:cubicBezTo>
                  <a:cubicBezTo>
                    <a:pt x="9932" y="21541"/>
                    <a:pt x="8927" y="21471"/>
                    <a:pt x="7986" y="21123"/>
                  </a:cubicBezTo>
                  <a:cubicBezTo>
                    <a:pt x="7078" y="20798"/>
                    <a:pt x="5846" y="20078"/>
                    <a:pt x="5067" y="19451"/>
                  </a:cubicBezTo>
                  <a:cubicBezTo>
                    <a:pt x="4289" y="18824"/>
                    <a:pt x="3835" y="18127"/>
                    <a:pt x="3316" y="17337"/>
                  </a:cubicBezTo>
                  <a:cubicBezTo>
                    <a:pt x="2797" y="16571"/>
                    <a:pt x="2213" y="15665"/>
                    <a:pt x="1857" y="14736"/>
                  </a:cubicBezTo>
                  <a:cubicBezTo>
                    <a:pt x="1500" y="13830"/>
                    <a:pt x="1467" y="12646"/>
                    <a:pt x="1240" y="11856"/>
                  </a:cubicBezTo>
                  <a:cubicBezTo>
                    <a:pt x="1013" y="11066"/>
                    <a:pt x="721" y="10369"/>
                    <a:pt x="527" y="9951"/>
                  </a:cubicBezTo>
                  <a:cubicBezTo>
                    <a:pt x="300" y="9510"/>
                    <a:pt x="-57" y="9510"/>
                    <a:pt x="8" y="9278"/>
                  </a:cubicBezTo>
                  <a:cubicBezTo>
                    <a:pt x="73" y="9046"/>
                    <a:pt x="105" y="9231"/>
                    <a:pt x="916" y="8488"/>
                  </a:cubicBezTo>
                  <a:cubicBezTo>
                    <a:pt x="1759" y="7745"/>
                    <a:pt x="3608" y="5956"/>
                    <a:pt x="5067" y="4772"/>
                  </a:cubicBezTo>
                  <a:cubicBezTo>
                    <a:pt x="6527" y="3611"/>
                    <a:pt x="8375" y="2194"/>
                    <a:pt x="9738" y="1404"/>
                  </a:cubicBezTo>
                  <a:cubicBezTo>
                    <a:pt x="11132" y="661"/>
                    <a:pt x="12300" y="406"/>
                    <a:pt x="13273" y="173"/>
                  </a:cubicBezTo>
                  <a:cubicBezTo>
                    <a:pt x="14246" y="-59"/>
                    <a:pt x="14862" y="-13"/>
                    <a:pt x="15543" y="57"/>
                  </a:cubicBezTo>
                </a:path>
              </a:pathLst>
            </a:custGeom>
            <a:no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21" name="Group 37"/>
          <p:cNvGrpSpPr/>
          <p:nvPr/>
        </p:nvGrpSpPr>
        <p:grpSpPr>
          <a:xfrm>
            <a:off x="20782553" y="194889"/>
            <a:ext cx="421774" cy="438639"/>
            <a:chOff x="0" y="0"/>
            <a:chExt cx="421773" cy="438637"/>
          </a:xfrm>
        </p:grpSpPr>
        <p:sp>
          <p:nvSpPr>
            <p:cNvPr id="219" name="Freeform 38"/>
            <p:cNvSpPr/>
            <p:nvPr/>
          </p:nvSpPr>
          <p:spPr>
            <a:xfrm>
              <a:off x="108" y="42"/>
              <a:ext cx="421666" cy="438551"/>
            </a:xfrm>
            <a:custGeom>
              <a:avLst/>
              <a:gdLst/>
              <a:ahLst/>
              <a:cxnLst>
                <a:cxn ang="0">
                  <a:pos x="wd2" y="hd2"/>
                </a:cxn>
                <a:cxn ang="5400000">
                  <a:pos x="wd2" y="hd2"/>
                </a:cxn>
                <a:cxn ang="10800000">
                  <a:pos x="wd2" y="hd2"/>
                </a:cxn>
                <a:cxn ang="16200000">
                  <a:pos x="wd2" y="hd2"/>
                </a:cxn>
              </a:cxnLst>
              <a:rect l="0" t="0" r="r" b="b"/>
              <a:pathLst>
                <a:path w="21515" h="21464" extrusionOk="0">
                  <a:moveTo>
                    <a:pt x="15543" y="54"/>
                  </a:moveTo>
                  <a:cubicBezTo>
                    <a:pt x="16263" y="119"/>
                    <a:pt x="16911" y="183"/>
                    <a:pt x="17595" y="544"/>
                  </a:cubicBezTo>
                  <a:cubicBezTo>
                    <a:pt x="18297" y="918"/>
                    <a:pt x="19143" y="1563"/>
                    <a:pt x="19683" y="2272"/>
                  </a:cubicBezTo>
                  <a:cubicBezTo>
                    <a:pt x="20241" y="2968"/>
                    <a:pt x="20565" y="3742"/>
                    <a:pt x="20871" y="4787"/>
                  </a:cubicBezTo>
                  <a:cubicBezTo>
                    <a:pt x="21159" y="5831"/>
                    <a:pt x="21357" y="7288"/>
                    <a:pt x="21447" y="8552"/>
                  </a:cubicBezTo>
                  <a:cubicBezTo>
                    <a:pt x="21537" y="9803"/>
                    <a:pt x="21537" y="11209"/>
                    <a:pt x="21447" y="12318"/>
                  </a:cubicBezTo>
                  <a:cubicBezTo>
                    <a:pt x="21357" y="13440"/>
                    <a:pt x="21159" y="14420"/>
                    <a:pt x="20871" y="15258"/>
                  </a:cubicBezTo>
                  <a:cubicBezTo>
                    <a:pt x="20565" y="16109"/>
                    <a:pt x="20205" y="16844"/>
                    <a:pt x="19683" y="17347"/>
                  </a:cubicBezTo>
                  <a:cubicBezTo>
                    <a:pt x="19179" y="17863"/>
                    <a:pt x="18369" y="18224"/>
                    <a:pt x="17775" y="18288"/>
                  </a:cubicBezTo>
                  <a:cubicBezTo>
                    <a:pt x="17199" y="18366"/>
                    <a:pt x="16551" y="18069"/>
                    <a:pt x="16173" y="17773"/>
                  </a:cubicBezTo>
                  <a:cubicBezTo>
                    <a:pt x="15813" y="17476"/>
                    <a:pt x="15687" y="16792"/>
                    <a:pt x="15597" y="16522"/>
                  </a:cubicBezTo>
                  <a:cubicBezTo>
                    <a:pt x="15507" y="16238"/>
                    <a:pt x="15507" y="16238"/>
                    <a:pt x="15597" y="16096"/>
                  </a:cubicBezTo>
                  <a:cubicBezTo>
                    <a:pt x="15687" y="15954"/>
                    <a:pt x="15795" y="15890"/>
                    <a:pt x="16173" y="15683"/>
                  </a:cubicBezTo>
                  <a:cubicBezTo>
                    <a:pt x="16569" y="15464"/>
                    <a:pt x="17487" y="15077"/>
                    <a:pt x="17937" y="14832"/>
                  </a:cubicBezTo>
                  <a:cubicBezTo>
                    <a:pt x="18387" y="14600"/>
                    <a:pt x="18801" y="14536"/>
                    <a:pt x="18891" y="14252"/>
                  </a:cubicBezTo>
                  <a:cubicBezTo>
                    <a:pt x="18981" y="13981"/>
                    <a:pt x="18675" y="13491"/>
                    <a:pt x="18513" y="13169"/>
                  </a:cubicBezTo>
                  <a:cubicBezTo>
                    <a:pt x="18369" y="12846"/>
                    <a:pt x="18135" y="12460"/>
                    <a:pt x="17937" y="12318"/>
                  </a:cubicBezTo>
                  <a:cubicBezTo>
                    <a:pt x="17739" y="12189"/>
                    <a:pt x="17649" y="12253"/>
                    <a:pt x="17361" y="12318"/>
                  </a:cubicBezTo>
                  <a:cubicBezTo>
                    <a:pt x="17055" y="12395"/>
                    <a:pt x="16497" y="12576"/>
                    <a:pt x="16173" y="12743"/>
                  </a:cubicBezTo>
                  <a:cubicBezTo>
                    <a:pt x="15867" y="12911"/>
                    <a:pt x="15723" y="13182"/>
                    <a:pt x="15435" y="13324"/>
                  </a:cubicBezTo>
                  <a:cubicBezTo>
                    <a:pt x="15129" y="13465"/>
                    <a:pt x="14697" y="13749"/>
                    <a:pt x="14427" y="13581"/>
                  </a:cubicBezTo>
                  <a:cubicBezTo>
                    <a:pt x="14157" y="13414"/>
                    <a:pt x="13995" y="12666"/>
                    <a:pt x="13833" y="12318"/>
                  </a:cubicBezTo>
                  <a:cubicBezTo>
                    <a:pt x="13671" y="11982"/>
                    <a:pt x="13761" y="11596"/>
                    <a:pt x="13509" y="11505"/>
                  </a:cubicBezTo>
                  <a:cubicBezTo>
                    <a:pt x="13257" y="11402"/>
                    <a:pt x="12717" y="11673"/>
                    <a:pt x="12393" y="11763"/>
                  </a:cubicBezTo>
                  <a:cubicBezTo>
                    <a:pt x="12069" y="11866"/>
                    <a:pt x="11835" y="11995"/>
                    <a:pt x="11583" y="12086"/>
                  </a:cubicBezTo>
                  <a:cubicBezTo>
                    <a:pt x="11349" y="12176"/>
                    <a:pt x="11025" y="12150"/>
                    <a:pt x="10917" y="12318"/>
                  </a:cubicBezTo>
                  <a:cubicBezTo>
                    <a:pt x="10809" y="12498"/>
                    <a:pt x="10827" y="12743"/>
                    <a:pt x="10917" y="13169"/>
                  </a:cubicBezTo>
                  <a:cubicBezTo>
                    <a:pt x="11007" y="13581"/>
                    <a:pt x="11601" y="14458"/>
                    <a:pt x="11493" y="14832"/>
                  </a:cubicBezTo>
                  <a:cubicBezTo>
                    <a:pt x="11403" y="15219"/>
                    <a:pt x="10755" y="15206"/>
                    <a:pt x="10287" y="15451"/>
                  </a:cubicBezTo>
                  <a:cubicBezTo>
                    <a:pt x="9801" y="15683"/>
                    <a:pt x="8793" y="15903"/>
                    <a:pt x="8613" y="16302"/>
                  </a:cubicBezTo>
                  <a:cubicBezTo>
                    <a:pt x="8433" y="16689"/>
                    <a:pt x="8973" y="17463"/>
                    <a:pt x="9171" y="17773"/>
                  </a:cubicBezTo>
                  <a:cubicBezTo>
                    <a:pt x="9351" y="18095"/>
                    <a:pt x="9387" y="18211"/>
                    <a:pt x="9747" y="18198"/>
                  </a:cubicBezTo>
                  <a:cubicBezTo>
                    <a:pt x="10107" y="18172"/>
                    <a:pt x="10845" y="17798"/>
                    <a:pt x="11349" y="17669"/>
                  </a:cubicBezTo>
                  <a:cubicBezTo>
                    <a:pt x="11835" y="17527"/>
                    <a:pt x="12393" y="17179"/>
                    <a:pt x="12663" y="17347"/>
                  </a:cubicBezTo>
                  <a:cubicBezTo>
                    <a:pt x="12951" y="17515"/>
                    <a:pt x="13059" y="18198"/>
                    <a:pt x="13005" y="18688"/>
                  </a:cubicBezTo>
                  <a:cubicBezTo>
                    <a:pt x="12951" y="19178"/>
                    <a:pt x="12771" y="19836"/>
                    <a:pt x="12393" y="20287"/>
                  </a:cubicBezTo>
                  <a:cubicBezTo>
                    <a:pt x="11997" y="20738"/>
                    <a:pt x="11403" y="21254"/>
                    <a:pt x="10665" y="21396"/>
                  </a:cubicBezTo>
                  <a:cubicBezTo>
                    <a:pt x="9927" y="21538"/>
                    <a:pt x="8919" y="21461"/>
                    <a:pt x="7983" y="21125"/>
                  </a:cubicBezTo>
                  <a:cubicBezTo>
                    <a:pt x="7065" y="20803"/>
                    <a:pt x="5841" y="20081"/>
                    <a:pt x="5067" y="19449"/>
                  </a:cubicBezTo>
                  <a:cubicBezTo>
                    <a:pt x="4293" y="18817"/>
                    <a:pt x="3825" y="18134"/>
                    <a:pt x="3303" y="17347"/>
                  </a:cubicBezTo>
                  <a:cubicBezTo>
                    <a:pt x="2781" y="16560"/>
                    <a:pt x="2205" y="15658"/>
                    <a:pt x="1863" y="14742"/>
                  </a:cubicBezTo>
                  <a:cubicBezTo>
                    <a:pt x="1503" y="13826"/>
                    <a:pt x="1467" y="12653"/>
                    <a:pt x="1233" y="11866"/>
                  </a:cubicBezTo>
                  <a:cubicBezTo>
                    <a:pt x="1017" y="11067"/>
                    <a:pt x="711" y="10370"/>
                    <a:pt x="513" y="9945"/>
                  </a:cubicBezTo>
                  <a:cubicBezTo>
                    <a:pt x="297" y="9519"/>
                    <a:pt x="-63" y="9519"/>
                    <a:pt x="9" y="9287"/>
                  </a:cubicBezTo>
                  <a:cubicBezTo>
                    <a:pt x="63" y="9042"/>
                    <a:pt x="99" y="9236"/>
                    <a:pt x="927" y="8488"/>
                  </a:cubicBezTo>
                  <a:cubicBezTo>
                    <a:pt x="1773" y="7740"/>
                    <a:pt x="3591" y="5960"/>
                    <a:pt x="5067" y="4787"/>
                  </a:cubicBezTo>
                  <a:cubicBezTo>
                    <a:pt x="6525" y="3613"/>
                    <a:pt x="8379" y="2195"/>
                    <a:pt x="9747" y="1421"/>
                  </a:cubicBezTo>
                  <a:cubicBezTo>
                    <a:pt x="11115" y="660"/>
                    <a:pt x="12285" y="402"/>
                    <a:pt x="13257" y="170"/>
                  </a:cubicBezTo>
                  <a:cubicBezTo>
                    <a:pt x="14229" y="-62"/>
                    <a:pt x="14859" y="-10"/>
                    <a:pt x="15543" y="54"/>
                  </a:cubicBezTo>
                </a:path>
              </a:pathLst>
            </a:custGeom>
            <a:solidFill>
              <a:srgbClr val="143972"/>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20" name="Freeform 39"/>
            <p:cNvSpPr/>
            <p:nvPr/>
          </p:nvSpPr>
          <p:spPr>
            <a:xfrm>
              <a:off x="-1" y="0"/>
              <a:ext cx="421740" cy="438638"/>
            </a:xfrm>
            <a:custGeom>
              <a:avLst/>
              <a:gdLst/>
              <a:ahLst/>
              <a:cxnLst>
                <a:cxn ang="0">
                  <a:pos x="wd2" y="hd2"/>
                </a:cxn>
                <a:cxn ang="5400000">
                  <a:pos x="wd2" y="hd2"/>
                </a:cxn>
                <a:cxn ang="10800000">
                  <a:pos x="wd2" y="hd2"/>
                </a:cxn>
                <a:cxn ang="16200000">
                  <a:pos x="wd2" y="hd2"/>
                </a:cxn>
              </a:cxnLst>
              <a:rect l="0" t="0" r="r" b="b"/>
              <a:pathLst>
                <a:path w="21519" h="21469" extrusionOk="0">
                  <a:moveTo>
                    <a:pt x="15543" y="57"/>
                  </a:moveTo>
                  <a:cubicBezTo>
                    <a:pt x="16257" y="104"/>
                    <a:pt x="16905" y="173"/>
                    <a:pt x="17619" y="545"/>
                  </a:cubicBezTo>
                  <a:cubicBezTo>
                    <a:pt x="18300" y="916"/>
                    <a:pt x="19143" y="1567"/>
                    <a:pt x="19694" y="2264"/>
                  </a:cubicBezTo>
                  <a:cubicBezTo>
                    <a:pt x="20246" y="2960"/>
                    <a:pt x="20570" y="3727"/>
                    <a:pt x="20894" y="4772"/>
                  </a:cubicBezTo>
                  <a:cubicBezTo>
                    <a:pt x="21154" y="5817"/>
                    <a:pt x="21381" y="7280"/>
                    <a:pt x="21446" y="8558"/>
                  </a:cubicBezTo>
                  <a:cubicBezTo>
                    <a:pt x="21543" y="9789"/>
                    <a:pt x="21543" y="11206"/>
                    <a:pt x="21446" y="12320"/>
                  </a:cubicBezTo>
                  <a:cubicBezTo>
                    <a:pt x="21381" y="13435"/>
                    <a:pt x="21154" y="14411"/>
                    <a:pt x="20894" y="15247"/>
                  </a:cubicBezTo>
                  <a:cubicBezTo>
                    <a:pt x="20570" y="16106"/>
                    <a:pt x="20213" y="16849"/>
                    <a:pt x="19694" y="17337"/>
                  </a:cubicBezTo>
                  <a:cubicBezTo>
                    <a:pt x="19175" y="17871"/>
                    <a:pt x="18365" y="18220"/>
                    <a:pt x="17781" y="18289"/>
                  </a:cubicBezTo>
                  <a:cubicBezTo>
                    <a:pt x="17197" y="18359"/>
                    <a:pt x="16548" y="18080"/>
                    <a:pt x="16192" y="17778"/>
                  </a:cubicBezTo>
                  <a:cubicBezTo>
                    <a:pt x="15835" y="17476"/>
                    <a:pt x="15705" y="16803"/>
                    <a:pt x="15608" y="16524"/>
                  </a:cubicBezTo>
                  <a:cubicBezTo>
                    <a:pt x="15511" y="16246"/>
                    <a:pt x="15511" y="16246"/>
                    <a:pt x="15608" y="16106"/>
                  </a:cubicBezTo>
                  <a:cubicBezTo>
                    <a:pt x="15705" y="15944"/>
                    <a:pt x="15802" y="15897"/>
                    <a:pt x="16192" y="15688"/>
                  </a:cubicBezTo>
                  <a:cubicBezTo>
                    <a:pt x="16581" y="15456"/>
                    <a:pt x="17489" y="15084"/>
                    <a:pt x="17943" y="14829"/>
                  </a:cubicBezTo>
                  <a:cubicBezTo>
                    <a:pt x="18397" y="14596"/>
                    <a:pt x="18819" y="14527"/>
                    <a:pt x="18916" y="14248"/>
                  </a:cubicBezTo>
                  <a:cubicBezTo>
                    <a:pt x="18981" y="13969"/>
                    <a:pt x="18689" y="13482"/>
                    <a:pt x="18527" y="13156"/>
                  </a:cubicBezTo>
                  <a:cubicBezTo>
                    <a:pt x="18365" y="12855"/>
                    <a:pt x="18138" y="12460"/>
                    <a:pt x="17943" y="12320"/>
                  </a:cubicBezTo>
                  <a:cubicBezTo>
                    <a:pt x="17748" y="12181"/>
                    <a:pt x="17651" y="12251"/>
                    <a:pt x="17359" y="12320"/>
                  </a:cubicBezTo>
                  <a:cubicBezTo>
                    <a:pt x="17067" y="12390"/>
                    <a:pt x="16516" y="12576"/>
                    <a:pt x="16192" y="12738"/>
                  </a:cubicBezTo>
                  <a:cubicBezTo>
                    <a:pt x="15867" y="12901"/>
                    <a:pt x="15738" y="13180"/>
                    <a:pt x="15446" y="13319"/>
                  </a:cubicBezTo>
                  <a:cubicBezTo>
                    <a:pt x="15121" y="13458"/>
                    <a:pt x="14700" y="13737"/>
                    <a:pt x="14440" y="13575"/>
                  </a:cubicBezTo>
                  <a:cubicBezTo>
                    <a:pt x="14148" y="13412"/>
                    <a:pt x="13986" y="12669"/>
                    <a:pt x="13824" y="12320"/>
                  </a:cubicBezTo>
                  <a:cubicBezTo>
                    <a:pt x="13662" y="11972"/>
                    <a:pt x="13759" y="11600"/>
                    <a:pt x="13500" y="11507"/>
                  </a:cubicBezTo>
                  <a:cubicBezTo>
                    <a:pt x="13273" y="11391"/>
                    <a:pt x="12721" y="11670"/>
                    <a:pt x="12397" y="11763"/>
                  </a:cubicBezTo>
                  <a:cubicBezTo>
                    <a:pt x="12073" y="11856"/>
                    <a:pt x="11846" y="11995"/>
                    <a:pt x="11586" y="12088"/>
                  </a:cubicBezTo>
                  <a:cubicBezTo>
                    <a:pt x="11359" y="12181"/>
                    <a:pt x="11035" y="12158"/>
                    <a:pt x="10938" y="12320"/>
                  </a:cubicBezTo>
                  <a:cubicBezTo>
                    <a:pt x="10808" y="12506"/>
                    <a:pt x="10840" y="12738"/>
                    <a:pt x="10938" y="13156"/>
                  </a:cubicBezTo>
                  <a:cubicBezTo>
                    <a:pt x="11002" y="13575"/>
                    <a:pt x="11619" y="14457"/>
                    <a:pt x="11489" y="14829"/>
                  </a:cubicBezTo>
                  <a:cubicBezTo>
                    <a:pt x="11424" y="15224"/>
                    <a:pt x="10775" y="15200"/>
                    <a:pt x="10289" y="15456"/>
                  </a:cubicBezTo>
                  <a:cubicBezTo>
                    <a:pt x="9802" y="15688"/>
                    <a:pt x="8797" y="15897"/>
                    <a:pt x="8602" y="16292"/>
                  </a:cubicBezTo>
                  <a:cubicBezTo>
                    <a:pt x="8440" y="16687"/>
                    <a:pt x="8992" y="17453"/>
                    <a:pt x="9186" y="17778"/>
                  </a:cubicBezTo>
                  <a:cubicBezTo>
                    <a:pt x="9348" y="18104"/>
                    <a:pt x="9381" y="18220"/>
                    <a:pt x="9738" y="18196"/>
                  </a:cubicBezTo>
                  <a:cubicBezTo>
                    <a:pt x="10127" y="18173"/>
                    <a:pt x="10840" y="17802"/>
                    <a:pt x="11359" y="17662"/>
                  </a:cubicBezTo>
                  <a:cubicBezTo>
                    <a:pt x="11846" y="17523"/>
                    <a:pt x="12397" y="17175"/>
                    <a:pt x="12657" y="17337"/>
                  </a:cubicBezTo>
                  <a:cubicBezTo>
                    <a:pt x="12948" y="17523"/>
                    <a:pt x="13078" y="18196"/>
                    <a:pt x="13013" y="18684"/>
                  </a:cubicBezTo>
                  <a:cubicBezTo>
                    <a:pt x="12948" y="19172"/>
                    <a:pt x="12786" y="19846"/>
                    <a:pt x="12397" y="20287"/>
                  </a:cubicBezTo>
                  <a:cubicBezTo>
                    <a:pt x="12008" y="20751"/>
                    <a:pt x="11424" y="21262"/>
                    <a:pt x="10678" y="21402"/>
                  </a:cubicBezTo>
                  <a:cubicBezTo>
                    <a:pt x="9932" y="21541"/>
                    <a:pt x="8927" y="21471"/>
                    <a:pt x="7986" y="21123"/>
                  </a:cubicBezTo>
                  <a:cubicBezTo>
                    <a:pt x="7078" y="20798"/>
                    <a:pt x="5846" y="20078"/>
                    <a:pt x="5067" y="19451"/>
                  </a:cubicBezTo>
                  <a:cubicBezTo>
                    <a:pt x="4289" y="18824"/>
                    <a:pt x="3835" y="18127"/>
                    <a:pt x="3316" y="17337"/>
                  </a:cubicBezTo>
                  <a:cubicBezTo>
                    <a:pt x="2797" y="16571"/>
                    <a:pt x="2213" y="15665"/>
                    <a:pt x="1857" y="14736"/>
                  </a:cubicBezTo>
                  <a:cubicBezTo>
                    <a:pt x="1500" y="13830"/>
                    <a:pt x="1467" y="12646"/>
                    <a:pt x="1240" y="11856"/>
                  </a:cubicBezTo>
                  <a:cubicBezTo>
                    <a:pt x="1013" y="11066"/>
                    <a:pt x="721" y="10369"/>
                    <a:pt x="527" y="9951"/>
                  </a:cubicBezTo>
                  <a:cubicBezTo>
                    <a:pt x="300" y="9510"/>
                    <a:pt x="-57" y="9510"/>
                    <a:pt x="8" y="9278"/>
                  </a:cubicBezTo>
                  <a:cubicBezTo>
                    <a:pt x="73" y="9046"/>
                    <a:pt x="105" y="9231"/>
                    <a:pt x="916" y="8488"/>
                  </a:cubicBezTo>
                  <a:cubicBezTo>
                    <a:pt x="1759" y="7745"/>
                    <a:pt x="3608" y="5956"/>
                    <a:pt x="5067" y="4772"/>
                  </a:cubicBezTo>
                  <a:cubicBezTo>
                    <a:pt x="6527" y="3611"/>
                    <a:pt x="8375" y="2194"/>
                    <a:pt x="9738" y="1404"/>
                  </a:cubicBezTo>
                  <a:cubicBezTo>
                    <a:pt x="11132" y="661"/>
                    <a:pt x="12300" y="406"/>
                    <a:pt x="13273" y="173"/>
                  </a:cubicBezTo>
                  <a:cubicBezTo>
                    <a:pt x="14246" y="-59"/>
                    <a:pt x="14862" y="-13"/>
                    <a:pt x="15543" y="57"/>
                  </a:cubicBezTo>
                </a:path>
              </a:pathLst>
            </a:custGeom>
            <a:solidFill>
              <a:srgbClr val="143972"/>
            </a:solid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24" name="Group 40"/>
          <p:cNvGrpSpPr/>
          <p:nvPr/>
        </p:nvGrpSpPr>
        <p:grpSpPr>
          <a:xfrm>
            <a:off x="20190637" y="474026"/>
            <a:ext cx="594101" cy="340932"/>
            <a:chOff x="0" y="0"/>
            <a:chExt cx="594100" cy="340931"/>
          </a:xfrm>
        </p:grpSpPr>
        <p:sp>
          <p:nvSpPr>
            <p:cNvPr id="222" name="Freeform 41"/>
            <p:cNvSpPr/>
            <p:nvPr/>
          </p:nvSpPr>
          <p:spPr>
            <a:xfrm>
              <a:off x="381" y="101"/>
              <a:ext cx="593720" cy="340723"/>
            </a:xfrm>
            <a:custGeom>
              <a:avLst/>
              <a:gdLst/>
              <a:ahLst/>
              <a:cxnLst>
                <a:cxn ang="0">
                  <a:pos x="wd2" y="hd2"/>
                </a:cxn>
                <a:cxn ang="5400000">
                  <a:pos x="wd2" y="hd2"/>
                </a:cxn>
                <a:cxn ang="10800000">
                  <a:pos x="wd2" y="hd2"/>
                </a:cxn>
                <a:cxn ang="16200000">
                  <a:pos x="wd2" y="hd2"/>
                </a:cxn>
              </a:cxnLst>
              <a:rect l="0" t="0" r="r" b="b"/>
              <a:pathLst>
                <a:path w="21508" h="21463" extrusionOk="0">
                  <a:moveTo>
                    <a:pt x="325" y="6889"/>
                  </a:moveTo>
                  <a:cubicBezTo>
                    <a:pt x="121" y="7523"/>
                    <a:pt x="-58" y="8090"/>
                    <a:pt x="19" y="8908"/>
                  </a:cubicBezTo>
                  <a:cubicBezTo>
                    <a:pt x="108" y="9708"/>
                    <a:pt x="363" y="10826"/>
                    <a:pt x="797" y="11726"/>
                  </a:cubicBezTo>
                  <a:cubicBezTo>
                    <a:pt x="1219" y="12627"/>
                    <a:pt x="1780" y="13394"/>
                    <a:pt x="2585" y="14312"/>
                  </a:cubicBezTo>
                  <a:cubicBezTo>
                    <a:pt x="3402" y="15229"/>
                    <a:pt x="4627" y="16330"/>
                    <a:pt x="5699" y="17214"/>
                  </a:cubicBezTo>
                  <a:cubicBezTo>
                    <a:pt x="6772" y="18098"/>
                    <a:pt x="7997" y="18999"/>
                    <a:pt x="9006" y="19649"/>
                  </a:cubicBezTo>
                  <a:cubicBezTo>
                    <a:pt x="10027" y="20300"/>
                    <a:pt x="10946" y="20767"/>
                    <a:pt x="11789" y="21067"/>
                  </a:cubicBezTo>
                  <a:cubicBezTo>
                    <a:pt x="12631" y="21367"/>
                    <a:pt x="13410" y="21534"/>
                    <a:pt x="14048" y="21434"/>
                  </a:cubicBezTo>
                  <a:cubicBezTo>
                    <a:pt x="14674" y="21351"/>
                    <a:pt x="15274" y="20900"/>
                    <a:pt x="15542" y="20483"/>
                  </a:cubicBezTo>
                  <a:cubicBezTo>
                    <a:pt x="15823" y="20050"/>
                    <a:pt x="15785" y="19316"/>
                    <a:pt x="15657" y="18832"/>
                  </a:cubicBezTo>
                  <a:cubicBezTo>
                    <a:pt x="15529" y="18332"/>
                    <a:pt x="14968" y="17798"/>
                    <a:pt x="14763" y="17531"/>
                  </a:cubicBezTo>
                  <a:cubicBezTo>
                    <a:pt x="14546" y="17281"/>
                    <a:pt x="14546" y="17281"/>
                    <a:pt x="14380" y="17264"/>
                  </a:cubicBezTo>
                  <a:cubicBezTo>
                    <a:pt x="14227" y="17247"/>
                    <a:pt x="14138" y="17297"/>
                    <a:pt x="13819" y="17481"/>
                  </a:cubicBezTo>
                  <a:cubicBezTo>
                    <a:pt x="13487" y="17664"/>
                    <a:pt x="12823" y="18165"/>
                    <a:pt x="12453" y="18382"/>
                  </a:cubicBezTo>
                  <a:cubicBezTo>
                    <a:pt x="12082" y="18598"/>
                    <a:pt x="11878" y="18899"/>
                    <a:pt x="11610" y="18782"/>
                  </a:cubicBezTo>
                  <a:cubicBezTo>
                    <a:pt x="11329" y="18682"/>
                    <a:pt x="11010" y="18115"/>
                    <a:pt x="10780" y="17781"/>
                  </a:cubicBezTo>
                  <a:cubicBezTo>
                    <a:pt x="10551" y="17448"/>
                    <a:pt x="10295" y="17014"/>
                    <a:pt x="10244" y="16764"/>
                  </a:cubicBezTo>
                  <a:cubicBezTo>
                    <a:pt x="10193" y="16513"/>
                    <a:pt x="10282" y="16480"/>
                    <a:pt x="10448" y="16280"/>
                  </a:cubicBezTo>
                  <a:cubicBezTo>
                    <a:pt x="10627" y="16080"/>
                    <a:pt x="10985" y="15746"/>
                    <a:pt x="11240" y="15579"/>
                  </a:cubicBezTo>
                  <a:cubicBezTo>
                    <a:pt x="11508" y="15429"/>
                    <a:pt x="11789" y="15496"/>
                    <a:pt x="12006" y="15346"/>
                  </a:cubicBezTo>
                  <a:cubicBezTo>
                    <a:pt x="12236" y="15179"/>
                    <a:pt x="12644" y="15012"/>
                    <a:pt x="12593" y="14679"/>
                  </a:cubicBezTo>
                  <a:cubicBezTo>
                    <a:pt x="12542" y="14345"/>
                    <a:pt x="11942" y="13728"/>
                    <a:pt x="11699" y="13378"/>
                  </a:cubicBezTo>
                  <a:cubicBezTo>
                    <a:pt x="11457" y="13027"/>
                    <a:pt x="11087" y="12844"/>
                    <a:pt x="11087" y="12577"/>
                  </a:cubicBezTo>
                  <a:cubicBezTo>
                    <a:pt x="11099" y="12327"/>
                    <a:pt x="11533" y="12043"/>
                    <a:pt x="11725" y="11827"/>
                  </a:cubicBezTo>
                  <a:cubicBezTo>
                    <a:pt x="11916" y="11626"/>
                    <a:pt x="12121" y="11526"/>
                    <a:pt x="12287" y="11376"/>
                  </a:cubicBezTo>
                  <a:cubicBezTo>
                    <a:pt x="12453" y="11226"/>
                    <a:pt x="12529" y="10959"/>
                    <a:pt x="12733" y="10976"/>
                  </a:cubicBezTo>
                  <a:cubicBezTo>
                    <a:pt x="12925" y="10993"/>
                    <a:pt x="13142" y="11176"/>
                    <a:pt x="13474" y="11526"/>
                  </a:cubicBezTo>
                  <a:cubicBezTo>
                    <a:pt x="13806" y="11860"/>
                    <a:pt x="14368" y="12911"/>
                    <a:pt x="14738" y="13077"/>
                  </a:cubicBezTo>
                  <a:cubicBezTo>
                    <a:pt x="15108" y="13228"/>
                    <a:pt x="15312" y="12711"/>
                    <a:pt x="15695" y="12477"/>
                  </a:cubicBezTo>
                  <a:cubicBezTo>
                    <a:pt x="16078" y="12227"/>
                    <a:pt x="16627" y="11543"/>
                    <a:pt x="17036" y="11643"/>
                  </a:cubicBezTo>
                  <a:cubicBezTo>
                    <a:pt x="17444" y="11743"/>
                    <a:pt x="17929" y="12694"/>
                    <a:pt x="18146" y="13044"/>
                  </a:cubicBezTo>
                  <a:cubicBezTo>
                    <a:pt x="18351" y="13394"/>
                    <a:pt x="18440" y="13511"/>
                    <a:pt x="18299" y="13795"/>
                  </a:cubicBezTo>
                  <a:cubicBezTo>
                    <a:pt x="18159" y="14078"/>
                    <a:pt x="17572" y="14462"/>
                    <a:pt x="17278" y="14762"/>
                  </a:cubicBezTo>
                  <a:cubicBezTo>
                    <a:pt x="16972" y="15079"/>
                    <a:pt x="16487" y="15313"/>
                    <a:pt x="16525" y="15663"/>
                  </a:cubicBezTo>
                  <a:cubicBezTo>
                    <a:pt x="16576" y="15996"/>
                    <a:pt x="17138" y="16530"/>
                    <a:pt x="17585" y="16797"/>
                  </a:cubicBezTo>
                  <a:cubicBezTo>
                    <a:pt x="18031" y="17081"/>
                    <a:pt x="18670" y="17347"/>
                    <a:pt x="19206" y="17314"/>
                  </a:cubicBezTo>
                  <a:cubicBezTo>
                    <a:pt x="19742" y="17297"/>
                    <a:pt x="20406" y="17131"/>
                    <a:pt x="20789" y="16614"/>
                  </a:cubicBezTo>
                  <a:cubicBezTo>
                    <a:pt x="21172" y="16096"/>
                    <a:pt x="21453" y="15212"/>
                    <a:pt x="21504" y="14245"/>
                  </a:cubicBezTo>
                  <a:cubicBezTo>
                    <a:pt x="21542" y="13261"/>
                    <a:pt x="21338" y="11793"/>
                    <a:pt x="21057" y="10742"/>
                  </a:cubicBezTo>
                  <a:cubicBezTo>
                    <a:pt x="20789" y="9708"/>
                    <a:pt x="20342" y="8891"/>
                    <a:pt x="19844" y="7940"/>
                  </a:cubicBezTo>
                  <a:cubicBezTo>
                    <a:pt x="19333" y="7006"/>
                    <a:pt x="18746" y="5955"/>
                    <a:pt x="18057" y="5071"/>
                  </a:cubicBezTo>
                  <a:cubicBezTo>
                    <a:pt x="17380" y="4204"/>
                    <a:pt x="16372" y="3403"/>
                    <a:pt x="15746" y="2703"/>
                  </a:cubicBezTo>
                  <a:cubicBezTo>
                    <a:pt x="15121" y="2019"/>
                    <a:pt x="14623" y="1318"/>
                    <a:pt x="14329" y="868"/>
                  </a:cubicBezTo>
                  <a:cubicBezTo>
                    <a:pt x="14023" y="434"/>
                    <a:pt x="14151" y="134"/>
                    <a:pt x="13921" y="34"/>
                  </a:cubicBezTo>
                  <a:cubicBezTo>
                    <a:pt x="13691" y="-66"/>
                    <a:pt x="13844" y="67"/>
                    <a:pt x="12899" y="284"/>
                  </a:cubicBezTo>
                  <a:cubicBezTo>
                    <a:pt x="11942" y="484"/>
                    <a:pt x="9733" y="835"/>
                    <a:pt x="8176" y="1302"/>
                  </a:cubicBezTo>
                  <a:cubicBezTo>
                    <a:pt x="6631" y="1752"/>
                    <a:pt x="4729" y="2369"/>
                    <a:pt x="3580" y="2986"/>
                  </a:cubicBezTo>
                  <a:cubicBezTo>
                    <a:pt x="2419" y="3620"/>
                    <a:pt x="1780" y="4421"/>
                    <a:pt x="1231" y="5071"/>
                  </a:cubicBezTo>
                  <a:cubicBezTo>
                    <a:pt x="682" y="5722"/>
                    <a:pt x="504" y="6289"/>
                    <a:pt x="325" y="6889"/>
                  </a:cubicBezTo>
                </a:path>
              </a:pathLst>
            </a:custGeom>
            <a:solidFill>
              <a:srgbClr val="81BFE8"/>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23" name="Freeform 42"/>
            <p:cNvSpPr/>
            <p:nvPr/>
          </p:nvSpPr>
          <p:spPr>
            <a:xfrm>
              <a:off x="-1" y="0"/>
              <a:ext cx="593938" cy="340932"/>
            </a:xfrm>
            <a:custGeom>
              <a:avLst/>
              <a:gdLst/>
              <a:ahLst/>
              <a:cxnLst>
                <a:cxn ang="0">
                  <a:pos x="wd2" y="hd2"/>
                </a:cxn>
                <a:cxn ang="5400000">
                  <a:pos x="wd2" y="hd2"/>
                </a:cxn>
                <a:cxn ang="10800000">
                  <a:pos x="wd2" y="hd2"/>
                </a:cxn>
                <a:cxn ang="16200000">
                  <a:pos x="wd2" y="hd2"/>
                </a:cxn>
              </a:cxnLst>
              <a:rect l="0" t="0" r="r" b="b"/>
              <a:pathLst>
                <a:path w="21493" h="21476" extrusionOk="0">
                  <a:moveTo>
                    <a:pt x="323" y="6880"/>
                  </a:moveTo>
                  <a:cubicBezTo>
                    <a:pt x="116" y="7541"/>
                    <a:pt x="-68" y="8081"/>
                    <a:pt x="24" y="8922"/>
                  </a:cubicBezTo>
                  <a:cubicBezTo>
                    <a:pt x="116" y="9704"/>
                    <a:pt x="369" y="10845"/>
                    <a:pt x="805" y="11746"/>
                  </a:cubicBezTo>
                  <a:cubicBezTo>
                    <a:pt x="1219" y="12648"/>
                    <a:pt x="1770" y="13399"/>
                    <a:pt x="2575" y="14330"/>
                  </a:cubicBezTo>
                  <a:cubicBezTo>
                    <a:pt x="3402" y="15231"/>
                    <a:pt x="4620" y="16343"/>
                    <a:pt x="5700" y="17214"/>
                  </a:cubicBezTo>
                  <a:cubicBezTo>
                    <a:pt x="6780" y="18115"/>
                    <a:pt x="7998" y="19016"/>
                    <a:pt x="9009" y="19647"/>
                  </a:cubicBezTo>
                  <a:cubicBezTo>
                    <a:pt x="10020" y="20308"/>
                    <a:pt x="10939" y="20789"/>
                    <a:pt x="11789" y="21089"/>
                  </a:cubicBezTo>
                  <a:cubicBezTo>
                    <a:pt x="12616" y="21390"/>
                    <a:pt x="13398" y="21540"/>
                    <a:pt x="14041" y="21450"/>
                  </a:cubicBezTo>
                  <a:cubicBezTo>
                    <a:pt x="14661" y="21360"/>
                    <a:pt x="15259" y="20909"/>
                    <a:pt x="15535" y="20489"/>
                  </a:cubicBezTo>
                  <a:cubicBezTo>
                    <a:pt x="15810" y="20068"/>
                    <a:pt x="15787" y="19317"/>
                    <a:pt x="15649" y="18836"/>
                  </a:cubicBezTo>
                  <a:cubicBezTo>
                    <a:pt x="15512" y="18356"/>
                    <a:pt x="14960" y="17815"/>
                    <a:pt x="14753" y="17544"/>
                  </a:cubicBezTo>
                  <a:cubicBezTo>
                    <a:pt x="14546" y="17304"/>
                    <a:pt x="14546" y="17304"/>
                    <a:pt x="14386" y="17274"/>
                  </a:cubicBezTo>
                  <a:cubicBezTo>
                    <a:pt x="14225" y="17244"/>
                    <a:pt x="14133" y="17304"/>
                    <a:pt x="13811" y="17484"/>
                  </a:cubicBezTo>
                  <a:cubicBezTo>
                    <a:pt x="13489" y="17665"/>
                    <a:pt x="12823" y="18175"/>
                    <a:pt x="12455" y="18386"/>
                  </a:cubicBezTo>
                  <a:cubicBezTo>
                    <a:pt x="12088" y="18596"/>
                    <a:pt x="11881" y="18896"/>
                    <a:pt x="11605" y="18806"/>
                  </a:cubicBezTo>
                  <a:cubicBezTo>
                    <a:pt x="11329" y="18686"/>
                    <a:pt x="11008" y="18115"/>
                    <a:pt x="10778" y="17785"/>
                  </a:cubicBezTo>
                  <a:cubicBezTo>
                    <a:pt x="10548" y="17454"/>
                    <a:pt x="10295" y="17034"/>
                    <a:pt x="10249" y="16763"/>
                  </a:cubicBezTo>
                  <a:cubicBezTo>
                    <a:pt x="10181" y="16523"/>
                    <a:pt x="10272" y="16493"/>
                    <a:pt x="10433" y="16283"/>
                  </a:cubicBezTo>
                  <a:cubicBezTo>
                    <a:pt x="10617" y="16102"/>
                    <a:pt x="10985" y="15742"/>
                    <a:pt x="11238" y="15592"/>
                  </a:cubicBezTo>
                  <a:cubicBezTo>
                    <a:pt x="11513" y="15442"/>
                    <a:pt x="11789" y="15502"/>
                    <a:pt x="11996" y="15351"/>
                  </a:cubicBezTo>
                  <a:cubicBezTo>
                    <a:pt x="12226" y="15201"/>
                    <a:pt x="12639" y="15021"/>
                    <a:pt x="12593" y="14690"/>
                  </a:cubicBezTo>
                  <a:cubicBezTo>
                    <a:pt x="12547" y="14360"/>
                    <a:pt x="11927" y="13729"/>
                    <a:pt x="11697" y="13399"/>
                  </a:cubicBezTo>
                  <a:cubicBezTo>
                    <a:pt x="11444" y="13038"/>
                    <a:pt x="11077" y="12858"/>
                    <a:pt x="11077" y="12588"/>
                  </a:cubicBezTo>
                  <a:cubicBezTo>
                    <a:pt x="11100" y="12347"/>
                    <a:pt x="11536" y="12047"/>
                    <a:pt x="11720" y="11837"/>
                  </a:cubicBezTo>
                  <a:cubicBezTo>
                    <a:pt x="11904" y="11626"/>
                    <a:pt x="12111" y="11536"/>
                    <a:pt x="12272" y="11386"/>
                  </a:cubicBezTo>
                  <a:cubicBezTo>
                    <a:pt x="12455" y="11236"/>
                    <a:pt x="12524" y="10965"/>
                    <a:pt x="12731" y="10995"/>
                  </a:cubicBezTo>
                  <a:cubicBezTo>
                    <a:pt x="12915" y="10995"/>
                    <a:pt x="13145" y="11176"/>
                    <a:pt x="13466" y="11536"/>
                  </a:cubicBezTo>
                  <a:cubicBezTo>
                    <a:pt x="13811" y="11867"/>
                    <a:pt x="14363" y="12918"/>
                    <a:pt x="14730" y="13098"/>
                  </a:cubicBezTo>
                  <a:cubicBezTo>
                    <a:pt x="15098" y="13248"/>
                    <a:pt x="15305" y="12708"/>
                    <a:pt x="15695" y="12497"/>
                  </a:cubicBezTo>
                  <a:cubicBezTo>
                    <a:pt x="16063" y="12227"/>
                    <a:pt x="16615" y="11536"/>
                    <a:pt x="17028" y="11656"/>
                  </a:cubicBezTo>
                  <a:cubicBezTo>
                    <a:pt x="17442" y="11746"/>
                    <a:pt x="17924" y="12708"/>
                    <a:pt x="18131" y="13038"/>
                  </a:cubicBezTo>
                  <a:cubicBezTo>
                    <a:pt x="18338" y="13399"/>
                    <a:pt x="18430" y="13519"/>
                    <a:pt x="18292" y="13789"/>
                  </a:cubicBezTo>
                  <a:cubicBezTo>
                    <a:pt x="18154" y="14090"/>
                    <a:pt x="17557" y="14480"/>
                    <a:pt x="17281" y="14781"/>
                  </a:cubicBezTo>
                  <a:cubicBezTo>
                    <a:pt x="16959" y="15081"/>
                    <a:pt x="16477" y="15321"/>
                    <a:pt x="16523" y="15682"/>
                  </a:cubicBezTo>
                  <a:cubicBezTo>
                    <a:pt x="16569" y="16012"/>
                    <a:pt x="17120" y="16553"/>
                    <a:pt x="17580" y="16793"/>
                  </a:cubicBezTo>
                  <a:cubicBezTo>
                    <a:pt x="18016" y="17094"/>
                    <a:pt x="18660" y="17364"/>
                    <a:pt x="19188" y="17334"/>
                  </a:cubicBezTo>
                  <a:cubicBezTo>
                    <a:pt x="19740" y="17304"/>
                    <a:pt x="20406" y="17154"/>
                    <a:pt x="20774" y="16613"/>
                  </a:cubicBezTo>
                  <a:cubicBezTo>
                    <a:pt x="21164" y="16102"/>
                    <a:pt x="21440" y="15231"/>
                    <a:pt x="21486" y="14240"/>
                  </a:cubicBezTo>
                  <a:cubicBezTo>
                    <a:pt x="21532" y="13279"/>
                    <a:pt x="21325" y="11806"/>
                    <a:pt x="21049" y="10755"/>
                  </a:cubicBezTo>
                  <a:cubicBezTo>
                    <a:pt x="20774" y="9704"/>
                    <a:pt x="20337" y="8892"/>
                    <a:pt x="19832" y="7931"/>
                  </a:cubicBezTo>
                  <a:cubicBezTo>
                    <a:pt x="19326" y="7000"/>
                    <a:pt x="18729" y="5948"/>
                    <a:pt x="18039" y="5077"/>
                  </a:cubicBezTo>
                  <a:cubicBezTo>
                    <a:pt x="17373" y="4206"/>
                    <a:pt x="16362" y="3395"/>
                    <a:pt x="15741" y="2704"/>
                  </a:cubicBezTo>
                  <a:cubicBezTo>
                    <a:pt x="15121" y="2013"/>
                    <a:pt x="14615" y="1322"/>
                    <a:pt x="14317" y="871"/>
                  </a:cubicBezTo>
                  <a:cubicBezTo>
                    <a:pt x="14018" y="421"/>
                    <a:pt x="14156" y="120"/>
                    <a:pt x="13926" y="30"/>
                  </a:cubicBezTo>
                  <a:cubicBezTo>
                    <a:pt x="13696" y="-60"/>
                    <a:pt x="13834" y="60"/>
                    <a:pt x="12892" y="270"/>
                  </a:cubicBezTo>
                  <a:cubicBezTo>
                    <a:pt x="11927" y="481"/>
                    <a:pt x="9721" y="841"/>
                    <a:pt x="8181" y="1292"/>
                  </a:cubicBezTo>
                  <a:cubicBezTo>
                    <a:pt x="6619" y="1743"/>
                    <a:pt x="4735" y="2373"/>
                    <a:pt x="3586" y="2974"/>
                  </a:cubicBezTo>
                  <a:cubicBezTo>
                    <a:pt x="2414" y="3635"/>
                    <a:pt x="1770" y="4416"/>
                    <a:pt x="1242" y="5077"/>
                  </a:cubicBezTo>
                  <a:cubicBezTo>
                    <a:pt x="690" y="5738"/>
                    <a:pt x="506" y="6279"/>
                    <a:pt x="323" y="6880"/>
                  </a:cubicBezTo>
                </a:path>
              </a:pathLst>
            </a:custGeom>
            <a:no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27" name="Group 43"/>
          <p:cNvGrpSpPr/>
          <p:nvPr/>
        </p:nvGrpSpPr>
        <p:grpSpPr>
          <a:xfrm>
            <a:off x="20190637" y="474026"/>
            <a:ext cx="594101" cy="340932"/>
            <a:chOff x="0" y="0"/>
            <a:chExt cx="594100" cy="340931"/>
          </a:xfrm>
        </p:grpSpPr>
        <p:sp>
          <p:nvSpPr>
            <p:cNvPr id="225" name="Freeform 44"/>
            <p:cNvSpPr/>
            <p:nvPr/>
          </p:nvSpPr>
          <p:spPr>
            <a:xfrm>
              <a:off x="381" y="101"/>
              <a:ext cx="593720" cy="340723"/>
            </a:xfrm>
            <a:custGeom>
              <a:avLst/>
              <a:gdLst/>
              <a:ahLst/>
              <a:cxnLst>
                <a:cxn ang="0">
                  <a:pos x="wd2" y="hd2"/>
                </a:cxn>
                <a:cxn ang="5400000">
                  <a:pos x="wd2" y="hd2"/>
                </a:cxn>
                <a:cxn ang="10800000">
                  <a:pos x="wd2" y="hd2"/>
                </a:cxn>
                <a:cxn ang="16200000">
                  <a:pos x="wd2" y="hd2"/>
                </a:cxn>
              </a:cxnLst>
              <a:rect l="0" t="0" r="r" b="b"/>
              <a:pathLst>
                <a:path w="21508" h="21463" extrusionOk="0">
                  <a:moveTo>
                    <a:pt x="325" y="6889"/>
                  </a:moveTo>
                  <a:cubicBezTo>
                    <a:pt x="121" y="7523"/>
                    <a:pt x="-58" y="8090"/>
                    <a:pt x="19" y="8908"/>
                  </a:cubicBezTo>
                  <a:cubicBezTo>
                    <a:pt x="108" y="9708"/>
                    <a:pt x="363" y="10826"/>
                    <a:pt x="797" y="11726"/>
                  </a:cubicBezTo>
                  <a:cubicBezTo>
                    <a:pt x="1219" y="12627"/>
                    <a:pt x="1780" y="13394"/>
                    <a:pt x="2585" y="14312"/>
                  </a:cubicBezTo>
                  <a:cubicBezTo>
                    <a:pt x="3402" y="15229"/>
                    <a:pt x="4627" y="16330"/>
                    <a:pt x="5699" y="17214"/>
                  </a:cubicBezTo>
                  <a:cubicBezTo>
                    <a:pt x="6772" y="18098"/>
                    <a:pt x="7997" y="18999"/>
                    <a:pt x="9006" y="19649"/>
                  </a:cubicBezTo>
                  <a:cubicBezTo>
                    <a:pt x="10027" y="20300"/>
                    <a:pt x="10946" y="20767"/>
                    <a:pt x="11789" y="21067"/>
                  </a:cubicBezTo>
                  <a:cubicBezTo>
                    <a:pt x="12631" y="21367"/>
                    <a:pt x="13410" y="21534"/>
                    <a:pt x="14048" y="21434"/>
                  </a:cubicBezTo>
                  <a:cubicBezTo>
                    <a:pt x="14674" y="21351"/>
                    <a:pt x="15274" y="20900"/>
                    <a:pt x="15542" y="20483"/>
                  </a:cubicBezTo>
                  <a:cubicBezTo>
                    <a:pt x="15823" y="20050"/>
                    <a:pt x="15785" y="19316"/>
                    <a:pt x="15657" y="18832"/>
                  </a:cubicBezTo>
                  <a:cubicBezTo>
                    <a:pt x="15529" y="18332"/>
                    <a:pt x="14968" y="17798"/>
                    <a:pt x="14763" y="17531"/>
                  </a:cubicBezTo>
                  <a:cubicBezTo>
                    <a:pt x="14546" y="17281"/>
                    <a:pt x="14546" y="17281"/>
                    <a:pt x="14380" y="17264"/>
                  </a:cubicBezTo>
                  <a:cubicBezTo>
                    <a:pt x="14227" y="17247"/>
                    <a:pt x="14138" y="17297"/>
                    <a:pt x="13819" y="17481"/>
                  </a:cubicBezTo>
                  <a:cubicBezTo>
                    <a:pt x="13487" y="17664"/>
                    <a:pt x="12823" y="18165"/>
                    <a:pt x="12453" y="18382"/>
                  </a:cubicBezTo>
                  <a:cubicBezTo>
                    <a:pt x="12082" y="18598"/>
                    <a:pt x="11878" y="18899"/>
                    <a:pt x="11610" y="18782"/>
                  </a:cubicBezTo>
                  <a:cubicBezTo>
                    <a:pt x="11329" y="18682"/>
                    <a:pt x="11010" y="18115"/>
                    <a:pt x="10780" y="17781"/>
                  </a:cubicBezTo>
                  <a:cubicBezTo>
                    <a:pt x="10551" y="17448"/>
                    <a:pt x="10295" y="17014"/>
                    <a:pt x="10244" y="16764"/>
                  </a:cubicBezTo>
                  <a:cubicBezTo>
                    <a:pt x="10193" y="16513"/>
                    <a:pt x="10282" y="16480"/>
                    <a:pt x="10448" y="16280"/>
                  </a:cubicBezTo>
                  <a:cubicBezTo>
                    <a:pt x="10627" y="16080"/>
                    <a:pt x="10985" y="15746"/>
                    <a:pt x="11240" y="15579"/>
                  </a:cubicBezTo>
                  <a:cubicBezTo>
                    <a:pt x="11508" y="15429"/>
                    <a:pt x="11789" y="15496"/>
                    <a:pt x="12006" y="15346"/>
                  </a:cubicBezTo>
                  <a:cubicBezTo>
                    <a:pt x="12236" y="15179"/>
                    <a:pt x="12644" y="15012"/>
                    <a:pt x="12593" y="14679"/>
                  </a:cubicBezTo>
                  <a:cubicBezTo>
                    <a:pt x="12542" y="14345"/>
                    <a:pt x="11942" y="13728"/>
                    <a:pt x="11699" y="13378"/>
                  </a:cubicBezTo>
                  <a:cubicBezTo>
                    <a:pt x="11457" y="13027"/>
                    <a:pt x="11087" y="12844"/>
                    <a:pt x="11087" y="12577"/>
                  </a:cubicBezTo>
                  <a:cubicBezTo>
                    <a:pt x="11099" y="12327"/>
                    <a:pt x="11533" y="12043"/>
                    <a:pt x="11725" y="11827"/>
                  </a:cubicBezTo>
                  <a:cubicBezTo>
                    <a:pt x="11916" y="11626"/>
                    <a:pt x="12121" y="11526"/>
                    <a:pt x="12287" y="11376"/>
                  </a:cubicBezTo>
                  <a:cubicBezTo>
                    <a:pt x="12453" y="11226"/>
                    <a:pt x="12529" y="10959"/>
                    <a:pt x="12733" y="10976"/>
                  </a:cubicBezTo>
                  <a:cubicBezTo>
                    <a:pt x="12925" y="10993"/>
                    <a:pt x="13142" y="11176"/>
                    <a:pt x="13474" y="11526"/>
                  </a:cubicBezTo>
                  <a:cubicBezTo>
                    <a:pt x="13806" y="11860"/>
                    <a:pt x="14368" y="12911"/>
                    <a:pt x="14738" y="13077"/>
                  </a:cubicBezTo>
                  <a:cubicBezTo>
                    <a:pt x="15108" y="13228"/>
                    <a:pt x="15312" y="12711"/>
                    <a:pt x="15695" y="12477"/>
                  </a:cubicBezTo>
                  <a:cubicBezTo>
                    <a:pt x="16078" y="12227"/>
                    <a:pt x="16627" y="11543"/>
                    <a:pt x="17036" y="11643"/>
                  </a:cubicBezTo>
                  <a:cubicBezTo>
                    <a:pt x="17444" y="11743"/>
                    <a:pt x="17929" y="12694"/>
                    <a:pt x="18146" y="13044"/>
                  </a:cubicBezTo>
                  <a:cubicBezTo>
                    <a:pt x="18351" y="13394"/>
                    <a:pt x="18440" y="13511"/>
                    <a:pt x="18299" y="13795"/>
                  </a:cubicBezTo>
                  <a:cubicBezTo>
                    <a:pt x="18159" y="14078"/>
                    <a:pt x="17572" y="14462"/>
                    <a:pt x="17278" y="14762"/>
                  </a:cubicBezTo>
                  <a:cubicBezTo>
                    <a:pt x="16972" y="15079"/>
                    <a:pt x="16487" y="15313"/>
                    <a:pt x="16525" y="15663"/>
                  </a:cubicBezTo>
                  <a:cubicBezTo>
                    <a:pt x="16576" y="15996"/>
                    <a:pt x="17138" y="16530"/>
                    <a:pt x="17585" y="16797"/>
                  </a:cubicBezTo>
                  <a:cubicBezTo>
                    <a:pt x="18031" y="17081"/>
                    <a:pt x="18670" y="17347"/>
                    <a:pt x="19206" y="17314"/>
                  </a:cubicBezTo>
                  <a:cubicBezTo>
                    <a:pt x="19742" y="17297"/>
                    <a:pt x="20406" y="17131"/>
                    <a:pt x="20789" y="16614"/>
                  </a:cubicBezTo>
                  <a:cubicBezTo>
                    <a:pt x="21172" y="16096"/>
                    <a:pt x="21453" y="15212"/>
                    <a:pt x="21504" y="14245"/>
                  </a:cubicBezTo>
                  <a:cubicBezTo>
                    <a:pt x="21542" y="13261"/>
                    <a:pt x="21338" y="11793"/>
                    <a:pt x="21057" y="10742"/>
                  </a:cubicBezTo>
                  <a:cubicBezTo>
                    <a:pt x="20789" y="9708"/>
                    <a:pt x="20342" y="8891"/>
                    <a:pt x="19844" y="7940"/>
                  </a:cubicBezTo>
                  <a:cubicBezTo>
                    <a:pt x="19333" y="7006"/>
                    <a:pt x="18746" y="5955"/>
                    <a:pt x="18057" y="5071"/>
                  </a:cubicBezTo>
                  <a:cubicBezTo>
                    <a:pt x="17380" y="4204"/>
                    <a:pt x="16372" y="3403"/>
                    <a:pt x="15746" y="2703"/>
                  </a:cubicBezTo>
                  <a:cubicBezTo>
                    <a:pt x="15121" y="2019"/>
                    <a:pt x="14623" y="1318"/>
                    <a:pt x="14329" y="868"/>
                  </a:cubicBezTo>
                  <a:cubicBezTo>
                    <a:pt x="14023" y="434"/>
                    <a:pt x="14151" y="134"/>
                    <a:pt x="13921" y="34"/>
                  </a:cubicBezTo>
                  <a:cubicBezTo>
                    <a:pt x="13691" y="-66"/>
                    <a:pt x="13844" y="67"/>
                    <a:pt x="12899" y="284"/>
                  </a:cubicBezTo>
                  <a:cubicBezTo>
                    <a:pt x="11942" y="484"/>
                    <a:pt x="9733" y="835"/>
                    <a:pt x="8176" y="1302"/>
                  </a:cubicBezTo>
                  <a:cubicBezTo>
                    <a:pt x="6631" y="1752"/>
                    <a:pt x="4729" y="2369"/>
                    <a:pt x="3580" y="2986"/>
                  </a:cubicBezTo>
                  <a:cubicBezTo>
                    <a:pt x="2419" y="3620"/>
                    <a:pt x="1780" y="4421"/>
                    <a:pt x="1231" y="5071"/>
                  </a:cubicBezTo>
                  <a:cubicBezTo>
                    <a:pt x="682" y="5722"/>
                    <a:pt x="504" y="6289"/>
                    <a:pt x="325" y="6889"/>
                  </a:cubicBezTo>
                </a:path>
              </a:pathLst>
            </a:custGeom>
            <a:solidFill>
              <a:srgbClr val="133167"/>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26" name="Freeform 45"/>
            <p:cNvSpPr/>
            <p:nvPr/>
          </p:nvSpPr>
          <p:spPr>
            <a:xfrm>
              <a:off x="-1" y="0"/>
              <a:ext cx="593938" cy="340932"/>
            </a:xfrm>
            <a:custGeom>
              <a:avLst/>
              <a:gdLst/>
              <a:ahLst/>
              <a:cxnLst>
                <a:cxn ang="0">
                  <a:pos x="wd2" y="hd2"/>
                </a:cxn>
                <a:cxn ang="5400000">
                  <a:pos x="wd2" y="hd2"/>
                </a:cxn>
                <a:cxn ang="10800000">
                  <a:pos x="wd2" y="hd2"/>
                </a:cxn>
                <a:cxn ang="16200000">
                  <a:pos x="wd2" y="hd2"/>
                </a:cxn>
              </a:cxnLst>
              <a:rect l="0" t="0" r="r" b="b"/>
              <a:pathLst>
                <a:path w="21493" h="21476" extrusionOk="0">
                  <a:moveTo>
                    <a:pt x="323" y="6880"/>
                  </a:moveTo>
                  <a:cubicBezTo>
                    <a:pt x="116" y="7541"/>
                    <a:pt x="-68" y="8081"/>
                    <a:pt x="24" y="8922"/>
                  </a:cubicBezTo>
                  <a:cubicBezTo>
                    <a:pt x="116" y="9704"/>
                    <a:pt x="369" y="10845"/>
                    <a:pt x="805" y="11746"/>
                  </a:cubicBezTo>
                  <a:cubicBezTo>
                    <a:pt x="1219" y="12648"/>
                    <a:pt x="1770" y="13399"/>
                    <a:pt x="2575" y="14330"/>
                  </a:cubicBezTo>
                  <a:cubicBezTo>
                    <a:pt x="3402" y="15231"/>
                    <a:pt x="4620" y="16343"/>
                    <a:pt x="5700" y="17214"/>
                  </a:cubicBezTo>
                  <a:cubicBezTo>
                    <a:pt x="6780" y="18115"/>
                    <a:pt x="7998" y="19016"/>
                    <a:pt x="9009" y="19647"/>
                  </a:cubicBezTo>
                  <a:cubicBezTo>
                    <a:pt x="10020" y="20308"/>
                    <a:pt x="10939" y="20789"/>
                    <a:pt x="11789" y="21089"/>
                  </a:cubicBezTo>
                  <a:cubicBezTo>
                    <a:pt x="12616" y="21390"/>
                    <a:pt x="13398" y="21540"/>
                    <a:pt x="14041" y="21450"/>
                  </a:cubicBezTo>
                  <a:cubicBezTo>
                    <a:pt x="14661" y="21360"/>
                    <a:pt x="15259" y="20909"/>
                    <a:pt x="15535" y="20489"/>
                  </a:cubicBezTo>
                  <a:cubicBezTo>
                    <a:pt x="15810" y="20068"/>
                    <a:pt x="15787" y="19317"/>
                    <a:pt x="15649" y="18836"/>
                  </a:cubicBezTo>
                  <a:cubicBezTo>
                    <a:pt x="15512" y="18356"/>
                    <a:pt x="14960" y="17815"/>
                    <a:pt x="14753" y="17544"/>
                  </a:cubicBezTo>
                  <a:cubicBezTo>
                    <a:pt x="14546" y="17304"/>
                    <a:pt x="14546" y="17304"/>
                    <a:pt x="14386" y="17274"/>
                  </a:cubicBezTo>
                  <a:cubicBezTo>
                    <a:pt x="14225" y="17244"/>
                    <a:pt x="14133" y="17304"/>
                    <a:pt x="13811" y="17484"/>
                  </a:cubicBezTo>
                  <a:cubicBezTo>
                    <a:pt x="13489" y="17665"/>
                    <a:pt x="12823" y="18175"/>
                    <a:pt x="12455" y="18386"/>
                  </a:cubicBezTo>
                  <a:cubicBezTo>
                    <a:pt x="12088" y="18596"/>
                    <a:pt x="11881" y="18896"/>
                    <a:pt x="11605" y="18806"/>
                  </a:cubicBezTo>
                  <a:cubicBezTo>
                    <a:pt x="11329" y="18686"/>
                    <a:pt x="11008" y="18115"/>
                    <a:pt x="10778" y="17785"/>
                  </a:cubicBezTo>
                  <a:cubicBezTo>
                    <a:pt x="10548" y="17454"/>
                    <a:pt x="10295" y="17034"/>
                    <a:pt x="10249" y="16763"/>
                  </a:cubicBezTo>
                  <a:cubicBezTo>
                    <a:pt x="10181" y="16523"/>
                    <a:pt x="10272" y="16493"/>
                    <a:pt x="10433" y="16283"/>
                  </a:cubicBezTo>
                  <a:cubicBezTo>
                    <a:pt x="10617" y="16102"/>
                    <a:pt x="10985" y="15742"/>
                    <a:pt x="11238" y="15592"/>
                  </a:cubicBezTo>
                  <a:cubicBezTo>
                    <a:pt x="11513" y="15442"/>
                    <a:pt x="11789" y="15502"/>
                    <a:pt x="11996" y="15351"/>
                  </a:cubicBezTo>
                  <a:cubicBezTo>
                    <a:pt x="12226" y="15201"/>
                    <a:pt x="12639" y="15021"/>
                    <a:pt x="12593" y="14690"/>
                  </a:cubicBezTo>
                  <a:cubicBezTo>
                    <a:pt x="12547" y="14360"/>
                    <a:pt x="11927" y="13729"/>
                    <a:pt x="11697" y="13399"/>
                  </a:cubicBezTo>
                  <a:cubicBezTo>
                    <a:pt x="11444" y="13038"/>
                    <a:pt x="11077" y="12858"/>
                    <a:pt x="11077" y="12588"/>
                  </a:cubicBezTo>
                  <a:cubicBezTo>
                    <a:pt x="11100" y="12347"/>
                    <a:pt x="11536" y="12047"/>
                    <a:pt x="11720" y="11837"/>
                  </a:cubicBezTo>
                  <a:cubicBezTo>
                    <a:pt x="11904" y="11626"/>
                    <a:pt x="12111" y="11536"/>
                    <a:pt x="12272" y="11386"/>
                  </a:cubicBezTo>
                  <a:cubicBezTo>
                    <a:pt x="12455" y="11236"/>
                    <a:pt x="12524" y="10965"/>
                    <a:pt x="12731" y="10995"/>
                  </a:cubicBezTo>
                  <a:cubicBezTo>
                    <a:pt x="12915" y="10995"/>
                    <a:pt x="13145" y="11176"/>
                    <a:pt x="13466" y="11536"/>
                  </a:cubicBezTo>
                  <a:cubicBezTo>
                    <a:pt x="13811" y="11867"/>
                    <a:pt x="14363" y="12918"/>
                    <a:pt x="14730" y="13098"/>
                  </a:cubicBezTo>
                  <a:cubicBezTo>
                    <a:pt x="15098" y="13248"/>
                    <a:pt x="15305" y="12708"/>
                    <a:pt x="15695" y="12497"/>
                  </a:cubicBezTo>
                  <a:cubicBezTo>
                    <a:pt x="16063" y="12227"/>
                    <a:pt x="16615" y="11536"/>
                    <a:pt x="17028" y="11656"/>
                  </a:cubicBezTo>
                  <a:cubicBezTo>
                    <a:pt x="17442" y="11746"/>
                    <a:pt x="17924" y="12708"/>
                    <a:pt x="18131" y="13038"/>
                  </a:cubicBezTo>
                  <a:cubicBezTo>
                    <a:pt x="18338" y="13399"/>
                    <a:pt x="18430" y="13519"/>
                    <a:pt x="18292" y="13789"/>
                  </a:cubicBezTo>
                  <a:cubicBezTo>
                    <a:pt x="18154" y="14090"/>
                    <a:pt x="17557" y="14480"/>
                    <a:pt x="17281" y="14781"/>
                  </a:cubicBezTo>
                  <a:cubicBezTo>
                    <a:pt x="16959" y="15081"/>
                    <a:pt x="16477" y="15321"/>
                    <a:pt x="16523" y="15682"/>
                  </a:cubicBezTo>
                  <a:cubicBezTo>
                    <a:pt x="16569" y="16012"/>
                    <a:pt x="17120" y="16553"/>
                    <a:pt x="17580" y="16793"/>
                  </a:cubicBezTo>
                  <a:cubicBezTo>
                    <a:pt x="18016" y="17094"/>
                    <a:pt x="18660" y="17364"/>
                    <a:pt x="19188" y="17334"/>
                  </a:cubicBezTo>
                  <a:cubicBezTo>
                    <a:pt x="19740" y="17304"/>
                    <a:pt x="20406" y="17154"/>
                    <a:pt x="20774" y="16613"/>
                  </a:cubicBezTo>
                  <a:cubicBezTo>
                    <a:pt x="21164" y="16102"/>
                    <a:pt x="21440" y="15231"/>
                    <a:pt x="21486" y="14240"/>
                  </a:cubicBezTo>
                  <a:cubicBezTo>
                    <a:pt x="21532" y="13279"/>
                    <a:pt x="21325" y="11806"/>
                    <a:pt x="21049" y="10755"/>
                  </a:cubicBezTo>
                  <a:cubicBezTo>
                    <a:pt x="20774" y="9704"/>
                    <a:pt x="20337" y="8892"/>
                    <a:pt x="19832" y="7931"/>
                  </a:cubicBezTo>
                  <a:cubicBezTo>
                    <a:pt x="19326" y="7000"/>
                    <a:pt x="18729" y="5948"/>
                    <a:pt x="18039" y="5077"/>
                  </a:cubicBezTo>
                  <a:cubicBezTo>
                    <a:pt x="17373" y="4206"/>
                    <a:pt x="16362" y="3395"/>
                    <a:pt x="15741" y="2704"/>
                  </a:cubicBezTo>
                  <a:cubicBezTo>
                    <a:pt x="15121" y="2013"/>
                    <a:pt x="14615" y="1322"/>
                    <a:pt x="14317" y="871"/>
                  </a:cubicBezTo>
                  <a:cubicBezTo>
                    <a:pt x="14018" y="421"/>
                    <a:pt x="14156" y="120"/>
                    <a:pt x="13926" y="30"/>
                  </a:cubicBezTo>
                  <a:cubicBezTo>
                    <a:pt x="13696" y="-60"/>
                    <a:pt x="13834" y="60"/>
                    <a:pt x="12892" y="270"/>
                  </a:cubicBezTo>
                  <a:cubicBezTo>
                    <a:pt x="11927" y="481"/>
                    <a:pt x="9721" y="841"/>
                    <a:pt x="8181" y="1292"/>
                  </a:cubicBezTo>
                  <a:cubicBezTo>
                    <a:pt x="6619" y="1743"/>
                    <a:pt x="4735" y="2373"/>
                    <a:pt x="3586" y="2974"/>
                  </a:cubicBezTo>
                  <a:cubicBezTo>
                    <a:pt x="2414" y="3635"/>
                    <a:pt x="1770" y="4416"/>
                    <a:pt x="1242" y="5077"/>
                  </a:cubicBezTo>
                  <a:cubicBezTo>
                    <a:pt x="690" y="5738"/>
                    <a:pt x="506" y="6279"/>
                    <a:pt x="323" y="6880"/>
                  </a:cubicBezTo>
                </a:path>
              </a:pathLst>
            </a:custGeom>
            <a:solidFill>
              <a:srgbClr val="133167"/>
            </a:solid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sp>
        <p:nvSpPr>
          <p:cNvPr id="228" name="Title Text"/>
          <p:cNvSpPr txBox="1">
            <a:spLocks noGrp="1"/>
          </p:cNvSpPr>
          <p:nvPr>
            <p:ph type="title"/>
          </p:nvPr>
        </p:nvSpPr>
        <p:spPr>
          <a:xfrm>
            <a:off x="1016000" y="1241425"/>
            <a:ext cx="22352000" cy="1038225"/>
          </a:xfrm>
          <a:prstGeom prst="rect">
            <a:avLst/>
          </a:prstGeom>
        </p:spPr>
        <p:txBody>
          <a:bodyPr>
            <a:normAutofit/>
          </a:bodyPr>
          <a:lstStyle/>
          <a:p>
            <a:r>
              <a:t>Title Text</a:t>
            </a:r>
          </a:p>
        </p:txBody>
      </p:sp>
      <p:sp>
        <p:nvSpPr>
          <p:cNvPr id="229" name="Body Level One…"/>
          <p:cNvSpPr txBox="1">
            <a:spLocks noGrp="1"/>
          </p:cNvSpPr>
          <p:nvPr>
            <p:ph type="body" sz="half" idx="1"/>
          </p:nvPr>
        </p:nvSpPr>
        <p:spPr>
          <a:xfrm>
            <a:off x="1016000" y="2752727"/>
            <a:ext cx="22352000" cy="3216275"/>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6" name="Rectangle"/>
          <p:cNvSpPr/>
          <p:nvPr/>
        </p:nvSpPr>
        <p:spPr>
          <a:xfrm>
            <a:off x="-93134" y="448733"/>
            <a:ext cx="13324682" cy="9350310"/>
          </a:xfrm>
          <a:prstGeom prst="rect">
            <a:avLst/>
          </a:prstGeom>
          <a:solidFill>
            <a:srgbClr val="FFFFFF"/>
          </a:solidFill>
          <a:ln w="12700">
            <a:miter lim="400000"/>
          </a:ln>
        </p:spPr>
        <p:txBody>
          <a:bodyPr lIns="50800" tIns="50800" rIns="50800" bIns="50800" anchor="ctr"/>
          <a:lstStyle/>
          <a:p>
            <a:pPr defTabSz="584200">
              <a:defRPr sz="3600" b="0">
                <a:solidFill>
                  <a:srgbClr val="FFFFFF"/>
                </a:solidFill>
                <a:latin typeface="Gill Sans Light"/>
                <a:ea typeface="Gill Sans Light"/>
                <a:cs typeface="Gill Sans Light"/>
                <a:sym typeface="Gill Sans Light"/>
              </a:defRPr>
            </a:pPr>
            <a:endParaRPr/>
          </a:p>
        </p:txBody>
      </p:sp>
      <p:sp>
        <p:nvSpPr>
          <p:cNvPr id="237" name="Title Text"/>
          <p:cNvSpPr txBox="1">
            <a:spLocks noGrp="1"/>
          </p:cNvSpPr>
          <p:nvPr>
            <p:ph type="title"/>
          </p:nvPr>
        </p:nvSpPr>
        <p:spPr>
          <a:xfrm>
            <a:off x="355600" y="254000"/>
            <a:ext cx="12293600" cy="2438400"/>
          </a:xfrm>
          <a:prstGeom prst="rect">
            <a:avLst/>
          </a:prstGeom>
        </p:spPr>
        <p:txBody>
          <a:bodyPr lIns="50800" tIns="50800" rIns="50800" bIns="50800" anchor="ctr">
            <a:normAutofit/>
          </a:bodyPr>
          <a:lstStyle>
            <a:lvl1pPr defTabSz="584200">
              <a:defRPr sz="7200" b="0" cap="all">
                <a:solidFill>
                  <a:srgbClr val="000000"/>
                </a:solidFill>
                <a:latin typeface="Gill Sans Light"/>
                <a:ea typeface="Gill Sans Light"/>
                <a:cs typeface="Gill Sans Light"/>
                <a:sym typeface="Gill Sans Light"/>
              </a:defRPr>
            </a:lvl1pPr>
          </a:lstStyle>
          <a:p>
            <a:r>
              <a:t>Title Text</a:t>
            </a:r>
          </a:p>
        </p:txBody>
      </p:sp>
      <p:sp>
        <p:nvSpPr>
          <p:cNvPr id="238" name="Body Level One…"/>
          <p:cNvSpPr txBox="1">
            <a:spLocks noGrp="1"/>
          </p:cNvSpPr>
          <p:nvPr>
            <p:ph type="body" sz="half" idx="1"/>
          </p:nvPr>
        </p:nvSpPr>
        <p:spPr>
          <a:xfrm>
            <a:off x="355600" y="2730500"/>
            <a:ext cx="12293600" cy="6299200"/>
          </a:xfrm>
          <a:prstGeom prst="rect">
            <a:avLst/>
          </a:prstGeom>
        </p:spPr>
        <p:txBody>
          <a:bodyPr lIns="50800" tIns="50800" rIns="50800" bIns="50800" anchor="ctr">
            <a:normAutofit/>
          </a:bodyPr>
          <a:lstStyle>
            <a:lvl1pPr marL="520700" indent="-520700" defTabSz="584200">
              <a:spcBef>
                <a:spcPts val="3600"/>
              </a:spcBef>
              <a:buSzPct val="82000"/>
              <a:defRPr sz="4600">
                <a:latin typeface="Gill Sans Light"/>
                <a:ea typeface="Gill Sans Light"/>
                <a:cs typeface="Gill Sans Light"/>
                <a:sym typeface="Gill Sans Light"/>
              </a:defRPr>
            </a:lvl1pPr>
            <a:lvl2pPr marL="1041400" indent="-520700" defTabSz="584200">
              <a:spcBef>
                <a:spcPts val="3600"/>
              </a:spcBef>
              <a:buSzPct val="82000"/>
              <a:buChar char="•"/>
              <a:defRPr sz="4600">
                <a:latin typeface="Gill Sans Light"/>
                <a:ea typeface="Gill Sans Light"/>
                <a:cs typeface="Gill Sans Light"/>
                <a:sym typeface="Gill Sans Light"/>
              </a:defRPr>
            </a:lvl2pPr>
            <a:lvl3pPr marL="1562100" indent="-520700" defTabSz="584200">
              <a:spcBef>
                <a:spcPts val="3600"/>
              </a:spcBef>
              <a:buSzPct val="82000"/>
              <a:defRPr sz="4600">
                <a:latin typeface="Gill Sans Light"/>
                <a:ea typeface="Gill Sans Light"/>
                <a:cs typeface="Gill Sans Light"/>
                <a:sym typeface="Gill Sans Light"/>
              </a:defRPr>
            </a:lvl3pPr>
            <a:lvl4pPr marL="2082800" indent="-520700" defTabSz="584200">
              <a:spcBef>
                <a:spcPts val="3600"/>
              </a:spcBef>
              <a:buSzPct val="82000"/>
              <a:buChar char="•"/>
              <a:defRPr sz="4600">
                <a:latin typeface="Gill Sans Light"/>
                <a:ea typeface="Gill Sans Light"/>
                <a:cs typeface="Gill Sans Light"/>
                <a:sym typeface="Gill Sans Light"/>
              </a:defRPr>
            </a:lvl4pPr>
            <a:lvl5pPr marL="2603500" indent="-520700" defTabSz="584200">
              <a:spcBef>
                <a:spcPts val="3600"/>
              </a:spcBef>
              <a:buSzPct val="82000"/>
              <a:buChar char="•"/>
              <a:defRPr sz="4600">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239" name="Rectangle"/>
          <p:cNvSpPr/>
          <p:nvPr/>
        </p:nvSpPr>
        <p:spPr>
          <a:xfrm>
            <a:off x="-56148" y="-120270"/>
            <a:ext cx="13117096" cy="660401"/>
          </a:xfrm>
          <a:prstGeom prst="rect">
            <a:avLst/>
          </a:prstGeom>
          <a:solidFill>
            <a:schemeClr val="accent1">
              <a:hueOff val="114395"/>
              <a:lumOff val="-24975"/>
            </a:schemeClr>
          </a:solidFill>
          <a:ln w="12700">
            <a:miter lim="400000"/>
          </a:ln>
        </p:spPr>
        <p:txBody>
          <a:bodyPr lIns="50800" tIns="50800" rIns="50800" bIns="50800" anchor="ctr"/>
          <a:lstStyle/>
          <a:p>
            <a:pPr defTabSz="584200">
              <a:defRPr sz="3600" b="0">
                <a:solidFill>
                  <a:srgbClr val="FFFFFF"/>
                </a:solidFill>
                <a:latin typeface="Gill Sans Light"/>
                <a:ea typeface="Gill Sans Light"/>
                <a:cs typeface="Gill Sans Light"/>
                <a:sym typeface="Gill Sans Light"/>
              </a:defRPr>
            </a:pPr>
            <a:endParaRPr/>
          </a:p>
        </p:txBody>
      </p:sp>
      <p:sp>
        <p:nvSpPr>
          <p:cNvPr id="240" name="LSC - UNIVERSITY OF CAMPINAS"/>
          <p:cNvSpPr txBox="1"/>
          <p:nvPr/>
        </p:nvSpPr>
        <p:spPr>
          <a:xfrm>
            <a:off x="471189" y="67825"/>
            <a:ext cx="3894507" cy="3869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1900" b="0">
                <a:solidFill>
                  <a:srgbClr val="FFFFFF"/>
                </a:solidFill>
              </a:defRPr>
            </a:lvl1pPr>
          </a:lstStyle>
          <a:p>
            <a:r>
              <a:t>LSC - UNIVERSITY OF CAMPINAS</a:t>
            </a:r>
          </a:p>
        </p:txBody>
      </p:sp>
      <p:sp>
        <p:nvSpPr>
          <p:cNvPr id="241" name="Slide Number"/>
          <p:cNvSpPr txBox="1">
            <a:spLocks noGrp="1"/>
          </p:cNvSpPr>
          <p:nvPr>
            <p:ph type="sldNum" sz="quarter" idx="2"/>
          </p:nvPr>
        </p:nvSpPr>
        <p:spPr>
          <a:xfrm>
            <a:off x="6203751" y="-56203"/>
            <a:ext cx="597298" cy="584201"/>
          </a:xfrm>
          <a:prstGeom prst="rect">
            <a:avLst/>
          </a:prstGeom>
        </p:spPr>
        <p:txBody>
          <a:bodyPr lIns="50800" tIns="50800" rIns="50800" bIns="50800"/>
          <a:lstStyle>
            <a:lvl1pPr algn="ctr" defTabSz="584200">
              <a:lnSpc>
                <a:spcPct val="100000"/>
              </a:lnSpc>
              <a:defRPr sz="3200">
                <a:solidFill>
                  <a:srgbClr val="FFFFFF"/>
                </a:solidFill>
                <a:latin typeface="Gill Sans"/>
                <a:ea typeface="Gill Sans"/>
                <a:cs typeface="Gill Sans"/>
                <a:sym typeface="Gill Sans"/>
              </a:defRPr>
            </a:lvl1pPr>
          </a:lstStyle>
          <a:p>
            <a:fld id="{86CB4B4D-7CA3-9044-876B-883B54F8677D}" type="slidenum">
              <a:t>‹#›</a:t>
            </a:fld>
            <a:endParaRPr/>
          </a:p>
        </p:txBody>
      </p:sp>
      <p:pic>
        <p:nvPicPr>
          <p:cNvPr id="242" name="Image" descr="Image"/>
          <p:cNvPicPr>
            <a:picLocks noChangeAspect="1"/>
          </p:cNvPicPr>
          <p:nvPr/>
        </p:nvPicPr>
        <p:blipFill>
          <a:blip r:embed="rId3">
            <a:extLst/>
          </a:blip>
          <a:stretch>
            <a:fillRect/>
          </a:stretch>
        </p:blipFill>
        <p:spPr>
          <a:xfrm>
            <a:off x="8440102" y="111120"/>
            <a:ext cx="1188045" cy="325755"/>
          </a:xfrm>
          <a:prstGeom prst="rect">
            <a:avLst/>
          </a:prstGeom>
          <a:ln w="12700">
            <a:miter lim="400000"/>
          </a:ln>
        </p:spPr>
      </p:pic>
      <p:pic>
        <p:nvPicPr>
          <p:cNvPr id="243" name="columbia-university-logo-png-columbia-university-logo-1000.png" descr="columbia-university-logo-png-columbia-university-logo-1000.png"/>
          <p:cNvPicPr>
            <a:picLocks noChangeAspect="1"/>
          </p:cNvPicPr>
          <p:nvPr/>
        </p:nvPicPr>
        <p:blipFill>
          <a:blip r:embed="rId4">
            <a:extLst/>
          </a:blip>
          <a:stretch>
            <a:fillRect/>
          </a:stretch>
        </p:blipFill>
        <p:spPr>
          <a:xfrm>
            <a:off x="9891812" y="13023"/>
            <a:ext cx="2821334" cy="521948"/>
          </a:xfrm>
          <a:prstGeom prst="rect">
            <a:avLst/>
          </a:prstGeom>
          <a:ln w="25400">
            <a:miter lim="400000"/>
          </a:ln>
          <a:effectLst>
            <a:outerShdw blurRad="50800" dist="63500" dir="2700000" rotWithShape="0">
              <a:srgbClr val="000000">
                <a:alpha val="50000"/>
              </a:srgbClr>
            </a:outerShdw>
          </a:effectLst>
        </p:spPr>
      </p:pic>
      <p:sp>
        <p:nvSpPr>
          <p:cNvPr id="244" name="-"/>
          <p:cNvSpPr txBox="1"/>
          <p:nvPr/>
        </p:nvSpPr>
        <p:spPr>
          <a:xfrm>
            <a:off x="9601806" y="4801"/>
            <a:ext cx="238355" cy="4610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2400">
                <a:solidFill>
                  <a:srgbClr val="FFFFFF"/>
                </a:solidFill>
              </a:defRPr>
            </a:lvl1pPr>
          </a:lstStyle>
          <a:p>
            <a:r>
              <a: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52" name="Image"/>
          <p:cNvSpPr>
            <a:spLocks noGrp="1"/>
          </p:cNvSpPr>
          <p:nvPr>
            <p:ph type="pic" sz="half" idx="21"/>
          </p:nvPr>
        </p:nvSpPr>
        <p:spPr>
          <a:xfrm>
            <a:off x="5329062" y="406546"/>
            <a:ext cx="13716003" cy="9148765"/>
          </a:xfrm>
          <a:prstGeom prst="rect">
            <a:avLst/>
          </a:prstGeom>
        </p:spPr>
        <p:txBody>
          <a:bodyPr lIns="91439" tIns="45719" rIns="91439" bIns="45719"/>
          <a:lstStyle/>
          <a:p>
            <a:endParaRPr/>
          </a:p>
        </p:txBody>
      </p:sp>
      <p:sp>
        <p:nvSpPr>
          <p:cNvPr id="53" name="Title Text"/>
          <p:cNvSpPr txBox="1">
            <a:spLocks noGrp="1"/>
          </p:cNvSpPr>
          <p:nvPr>
            <p:ph type="title"/>
          </p:nvPr>
        </p:nvSpPr>
        <p:spPr>
          <a:xfrm>
            <a:off x="4833937" y="9447609"/>
            <a:ext cx="14716126" cy="2000251"/>
          </a:xfrm>
          <a:prstGeom prst="rect">
            <a:avLst/>
          </a:prstGeom>
        </p:spPr>
        <p:txBody>
          <a:bodyPr lIns="71437" tIns="71437" rIns="71437" bIns="71437" anchor="b">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54" name="Body Level One…"/>
          <p:cNvSpPr txBox="1">
            <a:spLocks noGrp="1"/>
          </p:cNvSpPr>
          <p:nvPr>
            <p:ph type="body" sz="quarter" idx="1"/>
          </p:nvPr>
        </p:nvSpPr>
        <p:spPr>
          <a:xfrm>
            <a:off x="4833937" y="11465718"/>
            <a:ext cx="14716126" cy="1589486"/>
          </a:xfrm>
          <a:prstGeom prst="rect">
            <a:avLst/>
          </a:prstGeom>
        </p:spPr>
        <p:txBody>
          <a:bodyPr lIns="71437" tIns="71437" rIns="71437" bIns="71437">
            <a:normAutofit/>
          </a:bodyPr>
          <a:lstStyle>
            <a:lvl1pPr marL="0" indent="0" algn="ctr" defTabSz="821531">
              <a:spcBef>
                <a:spcPts val="0"/>
              </a:spcBef>
              <a:buSzTx/>
              <a:buNone/>
              <a:defRPr sz="5200">
                <a:latin typeface="Helvetica Neue"/>
                <a:ea typeface="Helvetica Neue"/>
                <a:cs typeface="Helvetica Neue"/>
                <a:sym typeface="Helvetica Neue"/>
              </a:defRPr>
            </a:lvl1pPr>
            <a:lvl2pPr marL="0" indent="0" algn="ctr" defTabSz="821531">
              <a:spcBef>
                <a:spcPts val="0"/>
              </a:spcBef>
              <a:buSzTx/>
              <a:buNone/>
              <a:defRPr sz="5200">
                <a:latin typeface="Helvetica Neue"/>
                <a:ea typeface="Helvetica Neue"/>
                <a:cs typeface="Helvetica Neue"/>
                <a:sym typeface="Helvetica Neue"/>
              </a:defRPr>
            </a:lvl2pPr>
            <a:lvl3pPr marL="0" indent="0" algn="ctr" defTabSz="821531">
              <a:spcBef>
                <a:spcPts val="0"/>
              </a:spcBef>
              <a:buSzTx/>
              <a:buNone/>
              <a:defRPr sz="5200">
                <a:latin typeface="Helvetica Neue"/>
                <a:ea typeface="Helvetica Neue"/>
                <a:cs typeface="Helvetica Neue"/>
                <a:sym typeface="Helvetica Neue"/>
              </a:defRPr>
            </a:lvl3pPr>
            <a:lvl4pPr marL="0" indent="0" algn="ctr" defTabSz="821531">
              <a:spcBef>
                <a:spcPts val="0"/>
              </a:spcBef>
              <a:buSzTx/>
              <a:buNone/>
              <a:defRPr sz="5200">
                <a:latin typeface="Helvetica Neue"/>
                <a:ea typeface="Helvetica Neue"/>
                <a:cs typeface="Helvetica Neue"/>
                <a:sym typeface="Helvetica Neue"/>
              </a:defRPr>
            </a:lvl4pPr>
            <a:lvl5pPr marL="0" indent="0" algn="ctr" defTabSz="821531">
              <a:spcBef>
                <a:spcPts val="0"/>
              </a:spcBef>
              <a:buSzTx/>
              <a:buNone/>
              <a:defRPr sz="5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62" name="Title Text"/>
          <p:cNvSpPr txBox="1">
            <a:spLocks noGrp="1"/>
          </p:cNvSpPr>
          <p:nvPr>
            <p:ph type="title"/>
          </p:nvPr>
        </p:nvSpPr>
        <p:spPr>
          <a:xfrm>
            <a:off x="4833937" y="4536281"/>
            <a:ext cx="14716126" cy="4643438"/>
          </a:xfrm>
          <a:prstGeom prst="rect">
            <a:avLst/>
          </a:prstGeom>
        </p:spPr>
        <p:txBody>
          <a:bodyPr lIns="71437" tIns="71437" rIns="71437" bIns="71437" anchor="ctr">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63"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70" name="Image"/>
          <p:cNvSpPr>
            <a:spLocks noGrp="1"/>
          </p:cNvSpPr>
          <p:nvPr>
            <p:ph type="pic" idx="21"/>
          </p:nvPr>
        </p:nvSpPr>
        <p:spPr>
          <a:xfrm>
            <a:off x="6231433" y="863203"/>
            <a:ext cx="17439681" cy="11626455"/>
          </a:xfrm>
          <a:prstGeom prst="rect">
            <a:avLst/>
          </a:prstGeom>
        </p:spPr>
        <p:txBody>
          <a:bodyPr lIns="91439" tIns="45719" rIns="91439" bIns="45719"/>
          <a:lstStyle/>
          <a:p>
            <a:endParaRPr/>
          </a:p>
        </p:txBody>
      </p:sp>
      <p:sp>
        <p:nvSpPr>
          <p:cNvPr id="71" name="Title Text"/>
          <p:cNvSpPr txBox="1">
            <a:spLocks noGrp="1"/>
          </p:cNvSpPr>
          <p:nvPr>
            <p:ph type="title"/>
          </p:nvPr>
        </p:nvSpPr>
        <p:spPr>
          <a:xfrm>
            <a:off x="4387453" y="892968"/>
            <a:ext cx="7500938" cy="5607845"/>
          </a:xfrm>
          <a:prstGeom prst="rect">
            <a:avLst/>
          </a:prstGeom>
        </p:spPr>
        <p:txBody>
          <a:bodyPr lIns="71437" tIns="71437" rIns="71437" bIns="71437" anchor="b">
            <a:normAutofit/>
          </a:bodyPr>
          <a:lstStyle>
            <a:lvl1pPr algn="ctr" defTabSz="821531">
              <a:defRPr sz="8400" b="0">
                <a:solidFill>
                  <a:srgbClr val="000000"/>
                </a:solidFill>
                <a:latin typeface="+mn-lt"/>
                <a:ea typeface="+mn-ea"/>
                <a:cs typeface="+mn-cs"/>
                <a:sym typeface="Helvetica Neue Medium"/>
              </a:defRPr>
            </a:lvl1pPr>
          </a:lstStyle>
          <a:p>
            <a:r>
              <a:t>Title Text</a:t>
            </a:r>
          </a:p>
        </p:txBody>
      </p:sp>
      <p:sp>
        <p:nvSpPr>
          <p:cNvPr id="72" name="Body Level One…"/>
          <p:cNvSpPr txBox="1">
            <a:spLocks noGrp="1"/>
          </p:cNvSpPr>
          <p:nvPr>
            <p:ph type="body" sz="quarter" idx="1"/>
          </p:nvPr>
        </p:nvSpPr>
        <p:spPr>
          <a:xfrm>
            <a:off x="4387453" y="6643687"/>
            <a:ext cx="7500938" cy="5786438"/>
          </a:xfrm>
          <a:prstGeom prst="rect">
            <a:avLst/>
          </a:prstGeom>
        </p:spPr>
        <p:txBody>
          <a:bodyPr lIns="71437" tIns="71437" rIns="71437" bIns="71437">
            <a:normAutofit/>
          </a:bodyPr>
          <a:lstStyle>
            <a:lvl1pPr marL="0" indent="0" algn="ctr" defTabSz="821531">
              <a:spcBef>
                <a:spcPts val="0"/>
              </a:spcBef>
              <a:buSzTx/>
              <a:buNone/>
              <a:defRPr sz="5200">
                <a:latin typeface="Helvetica Neue"/>
                <a:ea typeface="Helvetica Neue"/>
                <a:cs typeface="Helvetica Neue"/>
                <a:sym typeface="Helvetica Neue"/>
              </a:defRPr>
            </a:lvl1pPr>
            <a:lvl2pPr marL="0" indent="0" algn="ctr" defTabSz="821531">
              <a:spcBef>
                <a:spcPts val="0"/>
              </a:spcBef>
              <a:buSzTx/>
              <a:buNone/>
              <a:defRPr sz="5200">
                <a:latin typeface="Helvetica Neue"/>
                <a:ea typeface="Helvetica Neue"/>
                <a:cs typeface="Helvetica Neue"/>
                <a:sym typeface="Helvetica Neue"/>
              </a:defRPr>
            </a:lvl2pPr>
            <a:lvl3pPr marL="0" indent="0" algn="ctr" defTabSz="821531">
              <a:spcBef>
                <a:spcPts val="0"/>
              </a:spcBef>
              <a:buSzTx/>
              <a:buNone/>
              <a:defRPr sz="5200">
                <a:latin typeface="Helvetica Neue"/>
                <a:ea typeface="Helvetica Neue"/>
                <a:cs typeface="Helvetica Neue"/>
                <a:sym typeface="Helvetica Neue"/>
              </a:defRPr>
            </a:lvl3pPr>
            <a:lvl4pPr marL="0" indent="0" algn="ctr" defTabSz="821531">
              <a:spcBef>
                <a:spcPts val="0"/>
              </a:spcBef>
              <a:buSzTx/>
              <a:buNone/>
              <a:defRPr sz="5200">
                <a:latin typeface="Helvetica Neue"/>
                <a:ea typeface="Helvetica Neue"/>
                <a:cs typeface="Helvetica Neue"/>
                <a:sym typeface="Helvetica Neue"/>
              </a:defRPr>
            </a:lvl4pPr>
            <a:lvl5pPr marL="0" indent="0" algn="ctr" defTabSz="821531">
              <a:spcBef>
                <a:spcPts val="0"/>
              </a:spcBef>
              <a:buSzTx/>
              <a:buNone/>
              <a:defRPr sz="52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80"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81"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88"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89" name="Body Level One…"/>
          <p:cNvSpPr txBox="1">
            <a:spLocks noGrp="1"/>
          </p:cNvSpPr>
          <p:nvPr>
            <p:ph type="body" idx="1"/>
          </p:nvPr>
        </p:nvSpPr>
        <p:spPr>
          <a:xfrm>
            <a:off x="4387453" y="3643312"/>
            <a:ext cx="15609094" cy="8840392"/>
          </a:xfrm>
          <a:prstGeom prst="rect">
            <a:avLst/>
          </a:prstGeom>
        </p:spPr>
        <p:txBody>
          <a:bodyPr lIns="71437" tIns="71437" rIns="71437" bIns="71437" anchor="ctr">
            <a:normAutofit/>
          </a:bodyPr>
          <a:lstStyle>
            <a:lvl1pPr marL="611187" indent="-611187" defTabSz="821531">
              <a:spcBef>
                <a:spcPts val="5900"/>
              </a:spcBef>
              <a:buSzPct val="145000"/>
              <a:defRPr sz="4400">
                <a:latin typeface="Helvetica Neue"/>
                <a:ea typeface="Helvetica Neue"/>
                <a:cs typeface="Helvetica Neue"/>
                <a:sym typeface="Helvetica Neue"/>
              </a:defRPr>
            </a:lvl1pPr>
            <a:lvl2pPr marL="1055687" indent="-611187" defTabSz="821531">
              <a:spcBef>
                <a:spcPts val="5900"/>
              </a:spcBef>
              <a:buSzPct val="145000"/>
              <a:buChar char="•"/>
              <a:defRPr sz="4400">
                <a:latin typeface="Helvetica Neue"/>
                <a:ea typeface="Helvetica Neue"/>
                <a:cs typeface="Helvetica Neue"/>
                <a:sym typeface="Helvetica Neue"/>
              </a:defRPr>
            </a:lvl2pPr>
            <a:lvl3pPr marL="1500187" indent="-611187" defTabSz="821531">
              <a:spcBef>
                <a:spcPts val="5900"/>
              </a:spcBef>
              <a:buSzPct val="145000"/>
              <a:defRPr sz="4400">
                <a:latin typeface="Helvetica Neue"/>
                <a:ea typeface="Helvetica Neue"/>
                <a:cs typeface="Helvetica Neue"/>
                <a:sym typeface="Helvetica Neue"/>
              </a:defRPr>
            </a:lvl3pPr>
            <a:lvl4pPr marL="1944687" indent="-611187" defTabSz="821531">
              <a:spcBef>
                <a:spcPts val="5900"/>
              </a:spcBef>
              <a:buSzPct val="145000"/>
              <a:buChar char="•"/>
              <a:defRPr sz="4400">
                <a:latin typeface="Helvetica Neue"/>
                <a:ea typeface="Helvetica Neue"/>
                <a:cs typeface="Helvetica Neue"/>
                <a:sym typeface="Helvetica Neue"/>
              </a:defRPr>
            </a:lvl4pPr>
            <a:lvl5pPr marL="2389187" indent="-611187" defTabSz="821531">
              <a:spcBef>
                <a:spcPts val="5900"/>
              </a:spcBef>
              <a:buSzPct val="145000"/>
              <a:buChar char="•"/>
              <a:defRPr sz="4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97" name="Image"/>
          <p:cNvSpPr>
            <a:spLocks noGrp="1"/>
          </p:cNvSpPr>
          <p:nvPr>
            <p:ph type="pic" sz="half" idx="21"/>
          </p:nvPr>
        </p:nvSpPr>
        <p:spPr>
          <a:xfrm>
            <a:off x="8794253" y="3637358"/>
            <a:ext cx="13260587" cy="8840392"/>
          </a:xfrm>
          <a:prstGeom prst="rect">
            <a:avLst/>
          </a:prstGeom>
        </p:spPr>
        <p:txBody>
          <a:bodyPr lIns="91439" tIns="45719" rIns="91439" bIns="45719"/>
          <a:lstStyle/>
          <a:p>
            <a:endParaRPr/>
          </a:p>
        </p:txBody>
      </p:sp>
      <p:sp>
        <p:nvSpPr>
          <p:cNvPr id="98" name="Title Text"/>
          <p:cNvSpPr txBox="1">
            <a:spLocks noGrp="1"/>
          </p:cNvSpPr>
          <p:nvPr>
            <p:ph type="title"/>
          </p:nvPr>
        </p:nvSpPr>
        <p:spPr>
          <a:xfrm>
            <a:off x="4387453" y="357187"/>
            <a:ext cx="15609094" cy="3036095"/>
          </a:xfrm>
          <a:prstGeom prst="rect">
            <a:avLst/>
          </a:prstGeom>
        </p:spPr>
        <p:txBody>
          <a:bodyPr lIns="71437" tIns="71437" rIns="71437" bIns="71437" anchor="ctr">
            <a:normAutofit/>
          </a:bodyPr>
          <a:lstStyle>
            <a:lvl1pPr algn="ctr" defTabSz="821531">
              <a:defRPr sz="11200" b="0">
                <a:solidFill>
                  <a:srgbClr val="000000"/>
                </a:solidFill>
                <a:latin typeface="+mn-lt"/>
                <a:ea typeface="+mn-ea"/>
                <a:cs typeface="+mn-cs"/>
                <a:sym typeface="Helvetica Neue Medium"/>
              </a:defRPr>
            </a:lvl1pPr>
          </a:lstStyle>
          <a:p>
            <a:r>
              <a:t>Title Text</a:t>
            </a:r>
          </a:p>
        </p:txBody>
      </p:sp>
      <p:sp>
        <p:nvSpPr>
          <p:cNvPr id="99" name="Body Level One…"/>
          <p:cNvSpPr txBox="1">
            <a:spLocks noGrp="1"/>
          </p:cNvSpPr>
          <p:nvPr>
            <p:ph type="body" sz="quarter" idx="1"/>
          </p:nvPr>
        </p:nvSpPr>
        <p:spPr>
          <a:xfrm>
            <a:off x="4387453" y="3643312"/>
            <a:ext cx="7500938" cy="8840392"/>
          </a:xfrm>
          <a:prstGeom prst="rect">
            <a:avLst/>
          </a:prstGeom>
        </p:spPr>
        <p:txBody>
          <a:bodyPr lIns="71437" tIns="71437" rIns="71437" bIns="71437" anchor="ctr">
            <a:normAutofit/>
          </a:bodyPr>
          <a:lstStyle>
            <a:lvl1pPr marL="465364" indent="-465364" defTabSz="821531">
              <a:spcBef>
                <a:spcPts val="4500"/>
              </a:spcBef>
              <a:buSzPct val="145000"/>
              <a:defRPr sz="3800">
                <a:latin typeface="Helvetica Neue"/>
                <a:ea typeface="Helvetica Neue"/>
                <a:cs typeface="Helvetica Neue"/>
                <a:sym typeface="Helvetica Neue"/>
              </a:defRPr>
            </a:lvl1pPr>
            <a:lvl2pPr marL="808264" indent="-465364" defTabSz="821531">
              <a:spcBef>
                <a:spcPts val="4500"/>
              </a:spcBef>
              <a:buSzPct val="145000"/>
              <a:buChar char="•"/>
              <a:defRPr sz="3800">
                <a:latin typeface="Helvetica Neue"/>
                <a:ea typeface="Helvetica Neue"/>
                <a:cs typeface="Helvetica Neue"/>
                <a:sym typeface="Helvetica Neue"/>
              </a:defRPr>
            </a:lvl2pPr>
            <a:lvl3pPr marL="1151164" indent="-465364" defTabSz="821531">
              <a:spcBef>
                <a:spcPts val="4500"/>
              </a:spcBef>
              <a:buSzPct val="145000"/>
              <a:defRPr sz="3800">
                <a:latin typeface="Helvetica Neue"/>
                <a:ea typeface="Helvetica Neue"/>
                <a:cs typeface="Helvetica Neue"/>
                <a:sym typeface="Helvetica Neue"/>
              </a:defRPr>
            </a:lvl3pPr>
            <a:lvl4pPr marL="1494064" indent="-465364" defTabSz="821531">
              <a:spcBef>
                <a:spcPts val="4500"/>
              </a:spcBef>
              <a:buSzPct val="145000"/>
              <a:buChar char="•"/>
              <a:defRPr sz="3800">
                <a:latin typeface="Helvetica Neue"/>
                <a:ea typeface="Helvetica Neue"/>
                <a:cs typeface="Helvetica Neue"/>
                <a:sym typeface="Helvetica Neue"/>
              </a:defRPr>
            </a:lvl4pPr>
            <a:lvl5pPr marL="1836964" indent="-465364" defTabSz="821531">
              <a:spcBef>
                <a:spcPts val="4500"/>
              </a:spcBef>
              <a:buSzPct val="145000"/>
              <a:buChar char="•"/>
              <a:defRPr sz="38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xfrm>
            <a:off x="11954103" y="13073062"/>
            <a:ext cx="466269" cy="473076"/>
          </a:xfrm>
          <a:prstGeom prst="rect">
            <a:avLst/>
          </a:prstGeom>
        </p:spPr>
        <p:txBody>
          <a:bodyPr lIns="71437" tIns="71437" rIns="71437" bIns="71437"/>
          <a:lstStyle>
            <a:lvl1pPr algn="ctr" defTabSz="821531">
              <a:lnSpc>
                <a:spcPct val="100000"/>
              </a:lnSpc>
              <a:defRPr sz="2200" b="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107" name="Body Level One…"/>
          <p:cNvSpPr txBox="1">
            <a:spLocks noGrp="1"/>
          </p:cNvSpPr>
          <p:nvPr>
            <p:ph type="body" idx="1"/>
          </p:nvPr>
        </p:nvSpPr>
        <p:spPr>
          <a:xfrm>
            <a:off x="4387453" y="1785937"/>
            <a:ext cx="15609094" cy="10144126"/>
          </a:xfrm>
          <a:prstGeom prst="rect">
            <a:avLst/>
          </a:prstGeom>
        </p:spPr>
        <p:txBody>
          <a:bodyPr lIns="71437" tIns="71437" rIns="71437" bIns="71437" anchor="ctr">
            <a:normAutofit/>
          </a:bodyPr>
          <a:lstStyle>
            <a:lvl1pPr marL="611187" indent="-611187" defTabSz="821531">
              <a:spcBef>
                <a:spcPts val="5900"/>
              </a:spcBef>
              <a:buSzPct val="145000"/>
              <a:defRPr sz="4400">
                <a:latin typeface="Helvetica Neue"/>
                <a:ea typeface="Helvetica Neue"/>
                <a:cs typeface="Helvetica Neue"/>
                <a:sym typeface="Helvetica Neue"/>
              </a:defRPr>
            </a:lvl1pPr>
            <a:lvl2pPr marL="1055687" indent="-611187" defTabSz="821531">
              <a:spcBef>
                <a:spcPts val="5900"/>
              </a:spcBef>
              <a:buSzPct val="145000"/>
              <a:buChar char="•"/>
              <a:defRPr sz="4400">
                <a:latin typeface="Helvetica Neue"/>
                <a:ea typeface="Helvetica Neue"/>
                <a:cs typeface="Helvetica Neue"/>
                <a:sym typeface="Helvetica Neue"/>
              </a:defRPr>
            </a:lvl2pPr>
            <a:lvl3pPr marL="1500187" indent="-611187" defTabSz="821531">
              <a:spcBef>
                <a:spcPts val="5900"/>
              </a:spcBef>
              <a:buSzPct val="145000"/>
              <a:defRPr sz="4400">
                <a:latin typeface="Helvetica Neue"/>
                <a:ea typeface="Helvetica Neue"/>
                <a:cs typeface="Helvetica Neue"/>
                <a:sym typeface="Helvetica Neue"/>
              </a:defRPr>
            </a:lvl3pPr>
            <a:lvl4pPr marL="1944687" indent="-611187" defTabSz="821531">
              <a:spcBef>
                <a:spcPts val="5900"/>
              </a:spcBef>
              <a:buSzPct val="145000"/>
              <a:buChar char="•"/>
              <a:defRPr sz="4400">
                <a:latin typeface="Helvetica Neue"/>
                <a:ea typeface="Helvetica Neue"/>
                <a:cs typeface="Helvetica Neue"/>
                <a:sym typeface="Helvetica Neue"/>
              </a:defRPr>
            </a:lvl4pPr>
            <a:lvl5pPr marL="2389187" indent="-611187" defTabSz="821531">
              <a:spcBef>
                <a:spcPts val="5900"/>
              </a:spcBef>
              <a:buSzPct val="145000"/>
              <a:buChar char="•"/>
              <a:defRPr sz="4400">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115" name="Image"/>
          <p:cNvSpPr>
            <a:spLocks noGrp="1"/>
          </p:cNvSpPr>
          <p:nvPr>
            <p:ph type="pic" sz="quarter" idx="21"/>
          </p:nvPr>
        </p:nvSpPr>
        <p:spPr>
          <a:xfrm>
            <a:off x="12442031" y="7072312"/>
            <a:ext cx="8514489" cy="5679282"/>
          </a:xfrm>
          <a:prstGeom prst="rect">
            <a:avLst/>
          </a:prstGeom>
        </p:spPr>
        <p:txBody>
          <a:bodyPr lIns="91439" tIns="45719" rIns="91439" bIns="45719"/>
          <a:lstStyle/>
          <a:p>
            <a:endParaRPr/>
          </a:p>
        </p:txBody>
      </p:sp>
      <p:sp>
        <p:nvSpPr>
          <p:cNvPr id="116" name="Image"/>
          <p:cNvSpPr>
            <a:spLocks noGrp="1"/>
          </p:cNvSpPr>
          <p:nvPr>
            <p:ph type="pic" sz="quarter" idx="22"/>
          </p:nvPr>
        </p:nvSpPr>
        <p:spPr>
          <a:xfrm>
            <a:off x="12192000" y="1250156"/>
            <a:ext cx="8251032" cy="5500689"/>
          </a:xfrm>
          <a:prstGeom prst="rect">
            <a:avLst/>
          </a:prstGeom>
        </p:spPr>
        <p:txBody>
          <a:bodyPr lIns="91439" tIns="45719" rIns="91439" bIns="45719"/>
          <a:lstStyle/>
          <a:p>
            <a:endParaRPr/>
          </a:p>
        </p:txBody>
      </p:sp>
      <p:sp>
        <p:nvSpPr>
          <p:cNvPr id="117" name="Image"/>
          <p:cNvSpPr>
            <a:spLocks noGrp="1"/>
          </p:cNvSpPr>
          <p:nvPr>
            <p:ph type="pic" idx="23"/>
          </p:nvPr>
        </p:nvSpPr>
        <p:spPr>
          <a:xfrm>
            <a:off x="-291704" y="1250156"/>
            <a:ext cx="16850320" cy="11233548"/>
          </a:xfrm>
          <a:prstGeom prst="rect">
            <a:avLst/>
          </a:prstGeom>
        </p:spPr>
        <p:txBody>
          <a:bodyPr lIns="91439" tIns="45719" rIns="91439" bIns="45719"/>
          <a:lstStyle/>
          <a:p>
            <a:endParaRPr/>
          </a:p>
        </p:txBody>
      </p:sp>
      <p:sp>
        <p:nvSpPr>
          <p:cNvPr id="118" name="Slide Number"/>
          <p:cNvSpPr txBox="1">
            <a:spLocks noGrp="1"/>
          </p:cNvSpPr>
          <p:nvPr>
            <p:ph type="sldNum" sz="quarter" idx="2"/>
          </p:nvPr>
        </p:nvSpPr>
        <p:spPr>
          <a:xfrm>
            <a:off x="11954103" y="13073062"/>
            <a:ext cx="466269" cy="477671"/>
          </a:xfrm>
          <a:prstGeom prst="rect">
            <a:avLst/>
          </a:prstGeom>
        </p:spPr>
        <p:txBody>
          <a:bodyPr lIns="71437" tIns="71437" rIns="71437" bIns="71437"/>
          <a:lstStyle>
            <a:lvl1pPr algn="ctr" defTabSz="821531">
              <a:lnSpc>
                <a:spcPct val="100000"/>
              </a:lnSpc>
              <a:defRPr sz="22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p:nvPr/>
        </p:nvSpPr>
        <p:spPr>
          <a:xfrm>
            <a:off x="0" y="12744452"/>
            <a:ext cx="24384000" cy="971551"/>
          </a:xfrm>
          <a:prstGeom prst="rect">
            <a:avLst/>
          </a:prstGeom>
          <a:solidFill>
            <a:srgbClr val="FFFFFF"/>
          </a:solidFill>
          <a:ln w="12700">
            <a:miter lim="400000"/>
          </a:ln>
        </p:spPr>
        <p:txBody>
          <a:bodyPr tIns="91439" bIns="91439" anchor="ctr"/>
          <a:lstStyle/>
          <a:p>
            <a:pPr defTabSz="1828800">
              <a:spcBef>
                <a:spcPts val="2100"/>
              </a:spcBef>
              <a:defRPr sz="2400" b="0">
                <a:latin typeface="Arial"/>
                <a:ea typeface="Arial"/>
                <a:cs typeface="Arial"/>
                <a:sym typeface="Arial"/>
              </a:defRPr>
            </a:pPr>
            <a:endParaRPr/>
          </a:p>
        </p:txBody>
      </p:sp>
      <p:sp>
        <p:nvSpPr>
          <p:cNvPr id="3" name="Rectangle 5"/>
          <p:cNvSpPr/>
          <p:nvPr/>
        </p:nvSpPr>
        <p:spPr>
          <a:xfrm>
            <a:off x="0" y="12906378"/>
            <a:ext cx="24384000" cy="142875"/>
          </a:xfrm>
          <a:prstGeom prst="rect">
            <a:avLst/>
          </a:prstGeom>
          <a:solidFill>
            <a:srgbClr val="779BC3"/>
          </a:solidFill>
          <a:ln w="12700">
            <a:miter lim="400000"/>
          </a:ln>
        </p:spPr>
        <p:txBody>
          <a:bodyPr tIns="91439" bIns="91439" anchor="ctr"/>
          <a:lstStyle/>
          <a:p>
            <a:pPr defTabSz="1828800">
              <a:spcBef>
                <a:spcPts val="2100"/>
              </a:spcBef>
              <a:defRPr sz="2400" b="0">
                <a:latin typeface="Arial"/>
                <a:ea typeface="Arial"/>
                <a:cs typeface="Arial"/>
                <a:sym typeface="Arial"/>
              </a:defRPr>
            </a:pPr>
            <a:endParaRPr/>
          </a:p>
        </p:txBody>
      </p:sp>
      <p:sp>
        <p:nvSpPr>
          <p:cNvPr id="4" name="txtFooterLeft"/>
          <p:cNvSpPr txBox="1"/>
          <p:nvPr/>
        </p:nvSpPr>
        <p:spPr>
          <a:xfrm>
            <a:off x="2116665" y="13017500"/>
            <a:ext cx="996207" cy="39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ts val="3400"/>
              </a:lnSpc>
              <a:defRPr sz="2000" b="0">
                <a:solidFill>
                  <a:srgbClr val="FFFFFF"/>
                </a:solidFill>
                <a:latin typeface="Arial"/>
                <a:ea typeface="Arial"/>
                <a:cs typeface="Arial"/>
                <a:sym typeface="Arial"/>
              </a:defRPr>
            </a:lvl1pPr>
          </a:lstStyle>
          <a:p>
            <a:r>
              <a:t>Rev PA1</a:t>
            </a:r>
          </a:p>
        </p:txBody>
      </p:sp>
      <p:sp>
        <p:nvSpPr>
          <p:cNvPr id="5" name="txtFooterLeft"/>
          <p:cNvSpPr txBox="1"/>
          <p:nvPr/>
        </p:nvSpPr>
        <p:spPr>
          <a:xfrm>
            <a:off x="2116665" y="13017500"/>
            <a:ext cx="996207" cy="399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1828800">
              <a:lnSpc>
                <a:spcPts val="3400"/>
              </a:lnSpc>
              <a:defRPr sz="2000" b="0">
                <a:solidFill>
                  <a:srgbClr val="FFFFFF"/>
                </a:solidFill>
                <a:latin typeface="Arial"/>
                <a:ea typeface="Arial"/>
                <a:cs typeface="Arial"/>
                <a:sym typeface="Arial"/>
              </a:defRPr>
            </a:lvl1pPr>
          </a:lstStyle>
          <a:p>
            <a:r>
              <a:t>Rev PA1</a:t>
            </a:r>
          </a:p>
        </p:txBody>
      </p:sp>
      <p:sp>
        <p:nvSpPr>
          <p:cNvPr id="6" name="Slide Number"/>
          <p:cNvSpPr txBox="1">
            <a:spLocks noGrp="1"/>
          </p:cNvSpPr>
          <p:nvPr>
            <p:ph type="sldNum" sz="quarter" idx="2"/>
          </p:nvPr>
        </p:nvSpPr>
        <p:spPr>
          <a:xfrm>
            <a:off x="23431135" y="13017500"/>
            <a:ext cx="351732" cy="410032"/>
          </a:xfrm>
          <a:prstGeom prst="rect">
            <a:avLst/>
          </a:prstGeom>
          <a:ln w="12700">
            <a:miter lim="400000"/>
          </a:ln>
        </p:spPr>
        <p:txBody>
          <a:bodyPr wrap="none" lIns="0" tIns="0" rIns="0" bIns="0">
            <a:spAutoFit/>
          </a:bodyPr>
          <a:lstStyle>
            <a:lvl1pPr algn="r" defTabSz="1828800">
              <a:lnSpc>
                <a:spcPts val="3400"/>
              </a:lnSpc>
              <a:defRPr sz="2400">
                <a:latin typeface="Arial"/>
                <a:ea typeface="Arial"/>
                <a:cs typeface="Arial"/>
                <a:sym typeface="Arial"/>
              </a:defRPr>
            </a:lvl1pPr>
          </a:lstStyle>
          <a:p>
            <a:fld id="{86CB4B4D-7CA3-9044-876B-883B54F8677D}" type="slidenum">
              <a:t>‹#›</a:t>
            </a:fld>
            <a:endParaRPr/>
          </a:p>
        </p:txBody>
      </p:sp>
      <p:pic>
        <p:nvPicPr>
          <p:cNvPr id="7" name="Picture 18" descr="Picture 18"/>
          <p:cNvPicPr>
            <a:picLocks noChangeAspect="1"/>
          </p:cNvPicPr>
          <p:nvPr/>
        </p:nvPicPr>
        <p:blipFill>
          <a:blip r:embed="rId20">
            <a:extLst/>
          </a:blip>
          <a:stretch>
            <a:fillRect/>
          </a:stretch>
        </p:blipFill>
        <p:spPr>
          <a:xfrm>
            <a:off x="0" y="2235201"/>
            <a:ext cx="24384000" cy="1060451"/>
          </a:xfrm>
          <a:prstGeom prst="rect">
            <a:avLst/>
          </a:prstGeom>
          <a:ln w="12700">
            <a:miter lim="400000"/>
          </a:ln>
        </p:spPr>
      </p:pic>
      <p:grpSp>
        <p:nvGrpSpPr>
          <p:cNvPr id="10" name="Group 19"/>
          <p:cNvGrpSpPr/>
          <p:nvPr/>
        </p:nvGrpSpPr>
        <p:grpSpPr>
          <a:xfrm>
            <a:off x="20119975" y="117945"/>
            <a:ext cx="1152647" cy="806803"/>
            <a:chOff x="0" y="0"/>
            <a:chExt cx="1152646" cy="806802"/>
          </a:xfrm>
        </p:grpSpPr>
        <p:sp>
          <p:nvSpPr>
            <p:cNvPr id="8" name="Freeform 20"/>
            <p:cNvSpPr/>
            <p:nvPr/>
          </p:nvSpPr>
          <p:spPr>
            <a:xfrm>
              <a:off x="-1" y="300"/>
              <a:ext cx="1152648" cy="806503"/>
            </a:xfrm>
            <a:custGeom>
              <a:avLst/>
              <a:gdLst/>
              <a:ahLst/>
              <a:cxnLst>
                <a:cxn ang="0">
                  <a:pos x="wd2" y="hd2"/>
                </a:cxn>
                <a:cxn ang="5400000">
                  <a:pos x="wd2" y="hd2"/>
                </a:cxn>
                <a:cxn ang="10800000">
                  <a:pos x="wd2" y="hd2"/>
                </a:cxn>
                <a:cxn ang="16200000">
                  <a:pos x="wd2" y="hd2"/>
                </a:cxn>
              </a:cxnLst>
              <a:rect l="0" t="0" r="r" b="b"/>
              <a:pathLst>
                <a:path w="21464" h="21349" extrusionOk="0">
                  <a:moveTo>
                    <a:pt x="8137" y="325"/>
                  </a:moveTo>
                  <a:cubicBezTo>
                    <a:pt x="8406" y="437"/>
                    <a:pt x="8768" y="1288"/>
                    <a:pt x="8787" y="1570"/>
                  </a:cubicBezTo>
                  <a:cubicBezTo>
                    <a:pt x="8800" y="1844"/>
                    <a:pt x="8373" y="1865"/>
                    <a:pt x="8222" y="1978"/>
                  </a:cubicBezTo>
                  <a:cubicBezTo>
                    <a:pt x="8065" y="2097"/>
                    <a:pt x="7874" y="2160"/>
                    <a:pt x="7855" y="2273"/>
                  </a:cubicBezTo>
                  <a:cubicBezTo>
                    <a:pt x="7842" y="2393"/>
                    <a:pt x="8039" y="2547"/>
                    <a:pt x="8124" y="2681"/>
                  </a:cubicBezTo>
                  <a:cubicBezTo>
                    <a:pt x="8216" y="2815"/>
                    <a:pt x="8209" y="2997"/>
                    <a:pt x="8400" y="3096"/>
                  </a:cubicBezTo>
                  <a:cubicBezTo>
                    <a:pt x="8584" y="3194"/>
                    <a:pt x="8958" y="3096"/>
                    <a:pt x="9253" y="3265"/>
                  </a:cubicBezTo>
                  <a:cubicBezTo>
                    <a:pt x="9549" y="3426"/>
                    <a:pt x="9976" y="3785"/>
                    <a:pt x="10179" y="4109"/>
                  </a:cubicBezTo>
                  <a:cubicBezTo>
                    <a:pt x="10390" y="4432"/>
                    <a:pt x="10468" y="4925"/>
                    <a:pt x="10495" y="5199"/>
                  </a:cubicBezTo>
                  <a:cubicBezTo>
                    <a:pt x="10528" y="5473"/>
                    <a:pt x="10344" y="5621"/>
                    <a:pt x="10344" y="5755"/>
                  </a:cubicBezTo>
                  <a:cubicBezTo>
                    <a:pt x="10337" y="5895"/>
                    <a:pt x="10363" y="5959"/>
                    <a:pt x="10455" y="6022"/>
                  </a:cubicBezTo>
                  <a:cubicBezTo>
                    <a:pt x="10547" y="6092"/>
                    <a:pt x="10731" y="6155"/>
                    <a:pt x="10882" y="6148"/>
                  </a:cubicBezTo>
                  <a:cubicBezTo>
                    <a:pt x="11033" y="6134"/>
                    <a:pt x="10922" y="6430"/>
                    <a:pt x="11355" y="5973"/>
                  </a:cubicBezTo>
                  <a:cubicBezTo>
                    <a:pt x="11795" y="5522"/>
                    <a:pt x="12879" y="4144"/>
                    <a:pt x="13509" y="3441"/>
                  </a:cubicBezTo>
                  <a:cubicBezTo>
                    <a:pt x="14140" y="2730"/>
                    <a:pt x="14494" y="2217"/>
                    <a:pt x="15138" y="1738"/>
                  </a:cubicBezTo>
                  <a:cubicBezTo>
                    <a:pt x="15775" y="1260"/>
                    <a:pt x="16596" y="662"/>
                    <a:pt x="17358" y="571"/>
                  </a:cubicBezTo>
                  <a:cubicBezTo>
                    <a:pt x="18113" y="472"/>
                    <a:pt x="19091" y="711"/>
                    <a:pt x="19696" y="1148"/>
                  </a:cubicBezTo>
                  <a:cubicBezTo>
                    <a:pt x="20300" y="1591"/>
                    <a:pt x="20694" y="2484"/>
                    <a:pt x="20976" y="3208"/>
                  </a:cubicBezTo>
                  <a:cubicBezTo>
                    <a:pt x="21265" y="3940"/>
                    <a:pt x="21331" y="4390"/>
                    <a:pt x="21403" y="5494"/>
                  </a:cubicBezTo>
                  <a:cubicBezTo>
                    <a:pt x="21475" y="6599"/>
                    <a:pt x="21403" y="8505"/>
                    <a:pt x="21403" y="9841"/>
                  </a:cubicBezTo>
                  <a:cubicBezTo>
                    <a:pt x="21403" y="11177"/>
                    <a:pt x="21541" y="12704"/>
                    <a:pt x="21403" y="13505"/>
                  </a:cubicBezTo>
                  <a:cubicBezTo>
                    <a:pt x="21259" y="14307"/>
                    <a:pt x="21259" y="14110"/>
                    <a:pt x="20549" y="14645"/>
                  </a:cubicBezTo>
                  <a:cubicBezTo>
                    <a:pt x="19840" y="15179"/>
                    <a:pt x="18737" y="15714"/>
                    <a:pt x="17134" y="16706"/>
                  </a:cubicBezTo>
                  <a:cubicBezTo>
                    <a:pt x="15538" y="17697"/>
                    <a:pt x="12117" y="19871"/>
                    <a:pt x="10948" y="20595"/>
                  </a:cubicBezTo>
                  <a:cubicBezTo>
                    <a:pt x="9779" y="21320"/>
                    <a:pt x="10422" y="20954"/>
                    <a:pt x="10094" y="21052"/>
                  </a:cubicBezTo>
                  <a:cubicBezTo>
                    <a:pt x="9766" y="21151"/>
                    <a:pt x="9799" y="21580"/>
                    <a:pt x="8965" y="21186"/>
                  </a:cubicBezTo>
                  <a:cubicBezTo>
                    <a:pt x="8130" y="20792"/>
                    <a:pt x="6285" y="19505"/>
                    <a:pt x="5090" y="18682"/>
                  </a:cubicBezTo>
                  <a:cubicBezTo>
                    <a:pt x="3888" y="17859"/>
                    <a:pt x="2568" y="16959"/>
                    <a:pt x="1767" y="16249"/>
                  </a:cubicBezTo>
                  <a:cubicBezTo>
                    <a:pt x="972" y="15538"/>
                    <a:pt x="558" y="15102"/>
                    <a:pt x="276" y="14420"/>
                  </a:cubicBezTo>
                  <a:cubicBezTo>
                    <a:pt x="-6" y="13731"/>
                    <a:pt x="-59" y="12788"/>
                    <a:pt x="59" y="12134"/>
                  </a:cubicBezTo>
                  <a:cubicBezTo>
                    <a:pt x="184" y="11480"/>
                    <a:pt x="558" y="10952"/>
                    <a:pt x="1025" y="10495"/>
                  </a:cubicBezTo>
                  <a:cubicBezTo>
                    <a:pt x="1484" y="10031"/>
                    <a:pt x="1970" y="9721"/>
                    <a:pt x="2837" y="9384"/>
                  </a:cubicBezTo>
                  <a:cubicBezTo>
                    <a:pt x="3711" y="9046"/>
                    <a:pt x="5326" y="8716"/>
                    <a:pt x="6252" y="8469"/>
                  </a:cubicBezTo>
                  <a:cubicBezTo>
                    <a:pt x="7178" y="8223"/>
                    <a:pt x="8006" y="8139"/>
                    <a:pt x="8400" y="7914"/>
                  </a:cubicBezTo>
                  <a:cubicBezTo>
                    <a:pt x="8419" y="7886"/>
                    <a:pt x="8603" y="7091"/>
                    <a:pt x="8603" y="7098"/>
                  </a:cubicBezTo>
                  <a:cubicBezTo>
                    <a:pt x="7947" y="6873"/>
                    <a:pt x="8032" y="6873"/>
                    <a:pt x="7743" y="6641"/>
                  </a:cubicBezTo>
                  <a:cubicBezTo>
                    <a:pt x="7474" y="6402"/>
                    <a:pt x="7119" y="6078"/>
                    <a:pt x="6994" y="5684"/>
                  </a:cubicBezTo>
                  <a:cubicBezTo>
                    <a:pt x="6876" y="5290"/>
                    <a:pt x="6948" y="4594"/>
                    <a:pt x="6994" y="4277"/>
                  </a:cubicBezTo>
                  <a:cubicBezTo>
                    <a:pt x="7047" y="3968"/>
                    <a:pt x="7283" y="3947"/>
                    <a:pt x="7290" y="3799"/>
                  </a:cubicBezTo>
                  <a:cubicBezTo>
                    <a:pt x="7303" y="3644"/>
                    <a:pt x="7139" y="3511"/>
                    <a:pt x="7047" y="3363"/>
                  </a:cubicBezTo>
                  <a:cubicBezTo>
                    <a:pt x="6948" y="3208"/>
                    <a:pt x="6929" y="2871"/>
                    <a:pt x="6732" y="2878"/>
                  </a:cubicBezTo>
                  <a:cubicBezTo>
                    <a:pt x="6528" y="2892"/>
                    <a:pt x="6081" y="3532"/>
                    <a:pt x="5825" y="3441"/>
                  </a:cubicBezTo>
                  <a:cubicBezTo>
                    <a:pt x="5569" y="3342"/>
                    <a:pt x="5155" y="2589"/>
                    <a:pt x="5188" y="2294"/>
                  </a:cubicBezTo>
                  <a:cubicBezTo>
                    <a:pt x="5221" y="1999"/>
                    <a:pt x="5963" y="1907"/>
                    <a:pt x="6029" y="1640"/>
                  </a:cubicBezTo>
                  <a:cubicBezTo>
                    <a:pt x="6095" y="1373"/>
                    <a:pt x="5471" y="944"/>
                    <a:pt x="5576" y="676"/>
                  </a:cubicBezTo>
                  <a:cubicBezTo>
                    <a:pt x="5681" y="402"/>
                    <a:pt x="6416" y="-20"/>
                    <a:pt x="6679" y="1"/>
                  </a:cubicBezTo>
                  <a:cubicBezTo>
                    <a:pt x="6942" y="29"/>
                    <a:pt x="6909" y="768"/>
                    <a:pt x="7159" y="824"/>
                  </a:cubicBezTo>
                  <a:cubicBezTo>
                    <a:pt x="7402" y="873"/>
                    <a:pt x="7933" y="430"/>
                    <a:pt x="8137" y="325"/>
                  </a:cubicBezTo>
                </a:path>
              </a:pathLst>
            </a:custGeom>
            <a:solidFill>
              <a:srgbClr val="FFFFFF"/>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9" name="Freeform 21"/>
            <p:cNvSpPr/>
            <p:nvPr/>
          </p:nvSpPr>
          <p:spPr>
            <a:xfrm>
              <a:off x="89" y="-1"/>
              <a:ext cx="1152440" cy="806647"/>
            </a:xfrm>
            <a:custGeom>
              <a:avLst/>
              <a:gdLst/>
              <a:ahLst/>
              <a:cxnLst>
                <a:cxn ang="0">
                  <a:pos x="wd2" y="hd2"/>
                </a:cxn>
                <a:cxn ang="5400000">
                  <a:pos x="wd2" y="hd2"/>
                </a:cxn>
                <a:cxn ang="10800000">
                  <a:pos x="wd2" y="hd2"/>
                </a:cxn>
                <a:cxn ang="16200000">
                  <a:pos x="wd2" y="hd2"/>
                </a:cxn>
              </a:cxnLst>
              <a:rect l="0" t="0" r="r" b="b"/>
              <a:pathLst>
                <a:path w="21460" h="21353" extrusionOk="0">
                  <a:moveTo>
                    <a:pt x="8132" y="330"/>
                  </a:moveTo>
                  <a:cubicBezTo>
                    <a:pt x="8404" y="444"/>
                    <a:pt x="8771" y="1292"/>
                    <a:pt x="8782" y="1571"/>
                  </a:cubicBezTo>
                  <a:cubicBezTo>
                    <a:pt x="8794" y="1849"/>
                    <a:pt x="8369" y="1862"/>
                    <a:pt x="8227" y="1976"/>
                  </a:cubicBezTo>
                  <a:cubicBezTo>
                    <a:pt x="8061" y="2102"/>
                    <a:pt x="7872" y="2166"/>
                    <a:pt x="7860" y="2280"/>
                  </a:cubicBezTo>
                  <a:cubicBezTo>
                    <a:pt x="7837" y="2394"/>
                    <a:pt x="8038" y="2546"/>
                    <a:pt x="8120" y="2685"/>
                  </a:cubicBezTo>
                  <a:cubicBezTo>
                    <a:pt x="8215" y="2811"/>
                    <a:pt x="8215" y="3001"/>
                    <a:pt x="8404" y="3103"/>
                  </a:cubicBezTo>
                  <a:cubicBezTo>
                    <a:pt x="8581" y="3191"/>
                    <a:pt x="8960" y="3103"/>
                    <a:pt x="9255" y="3267"/>
                  </a:cubicBezTo>
                  <a:cubicBezTo>
                    <a:pt x="9551" y="3432"/>
                    <a:pt x="9976" y="3786"/>
                    <a:pt x="10177" y="4116"/>
                  </a:cubicBezTo>
                  <a:cubicBezTo>
                    <a:pt x="10390" y="4432"/>
                    <a:pt x="10473" y="4926"/>
                    <a:pt x="10497" y="5204"/>
                  </a:cubicBezTo>
                  <a:cubicBezTo>
                    <a:pt x="10532" y="5470"/>
                    <a:pt x="10343" y="5622"/>
                    <a:pt x="10343" y="5762"/>
                  </a:cubicBezTo>
                  <a:cubicBezTo>
                    <a:pt x="10331" y="5901"/>
                    <a:pt x="10367" y="5964"/>
                    <a:pt x="10449" y="6027"/>
                  </a:cubicBezTo>
                  <a:cubicBezTo>
                    <a:pt x="10544" y="6091"/>
                    <a:pt x="10733" y="6154"/>
                    <a:pt x="10887" y="6154"/>
                  </a:cubicBezTo>
                  <a:cubicBezTo>
                    <a:pt x="11029" y="6141"/>
                    <a:pt x="10922" y="6433"/>
                    <a:pt x="11360" y="5977"/>
                  </a:cubicBezTo>
                  <a:cubicBezTo>
                    <a:pt x="11797" y="5521"/>
                    <a:pt x="12873" y="4141"/>
                    <a:pt x="13511" y="3445"/>
                  </a:cubicBezTo>
                  <a:cubicBezTo>
                    <a:pt x="14138" y="2735"/>
                    <a:pt x="14493" y="2216"/>
                    <a:pt x="15131" y="1735"/>
                  </a:cubicBezTo>
                  <a:cubicBezTo>
                    <a:pt x="15770" y="1267"/>
                    <a:pt x="16597" y="659"/>
                    <a:pt x="17354" y="570"/>
                  </a:cubicBezTo>
                  <a:cubicBezTo>
                    <a:pt x="18110" y="469"/>
                    <a:pt x="19092" y="710"/>
                    <a:pt x="19695" y="1153"/>
                  </a:cubicBezTo>
                  <a:cubicBezTo>
                    <a:pt x="20298" y="1596"/>
                    <a:pt x="20688" y="2482"/>
                    <a:pt x="20972" y="3217"/>
                  </a:cubicBezTo>
                  <a:cubicBezTo>
                    <a:pt x="21255" y="3938"/>
                    <a:pt x="21326" y="4394"/>
                    <a:pt x="21397" y="5496"/>
                  </a:cubicBezTo>
                  <a:cubicBezTo>
                    <a:pt x="21468" y="6597"/>
                    <a:pt x="21397" y="8509"/>
                    <a:pt x="21397" y="9838"/>
                  </a:cubicBezTo>
                  <a:cubicBezTo>
                    <a:pt x="21397" y="11180"/>
                    <a:pt x="21539" y="12700"/>
                    <a:pt x="21397" y="13510"/>
                  </a:cubicBezTo>
                  <a:cubicBezTo>
                    <a:pt x="21255" y="14308"/>
                    <a:pt x="21255" y="14118"/>
                    <a:pt x="20546" y="14650"/>
                  </a:cubicBezTo>
                  <a:cubicBezTo>
                    <a:pt x="19837" y="15181"/>
                    <a:pt x="18737" y="15713"/>
                    <a:pt x="17129" y="16713"/>
                  </a:cubicBezTo>
                  <a:cubicBezTo>
                    <a:pt x="15533" y="17701"/>
                    <a:pt x="12116" y="19879"/>
                    <a:pt x="10946" y="20600"/>
                  </a:cubicBezTo>
                  <a:cubicBezTo>
                    <a:pt x="9775" y="21322"/>
                    <a:pt x="10426" y="20955"/>
                    <a:pt x="10095" y="21056"/>
                  </a:cubicBezTo>
                  <a:cubicBezTo>
                    <a:pt x="9764" y="21158"/>
                    <a:pt x="9799" y="21588"/>
                    <a:pt x="8960" y="21183"/>
                  </a:cubicBezTo>
                  <a:cubicBezTo>
                    <a:pt x="8132" y="20790"/>
                    <a:pt x="6288" y="19512"/>
                    <a:pt x="5094" y="18689"/>
                  </a:cubicBezTo>
                  <a:cubicBezTo>
                    <a:pt x="3888" y="17866"/>
                    <a:pt x="2575" y="16967"/>
                    <a:pt x="1772" y="16245"/>
                  </a:cubicBezTo>
                  <a:cubicBezTo>
                    <a:pt x="979" y="15536"/>
                    <a:pt x="566" y="15105"/>
                    <a:pt x="282" y="14422"/>
                  </a:cubicBezTo>
                  <a:cubicBezTo>
                    <a:pt x="-2" y="13738"/>
                    <a:pt x="-61" y="12788"/>
                    <a:pt x="57" y="12130"/>
                  </a:cubicBezTo>
                  <a:cubicBezTo>
                    <a:pt x="187" y="11484"/>
                    <a:pt x="566" y="10953"/>
                    <a:pt x="1027" y="10497"/>
                  </a:cubicBezTo>
                  <a:cubicBezTo>
                    <a:pt x="1488" y="10028"/>
                    <a:pt x="1972" y="9724"/>
                    <a:pt x="2836" y="9383"/>
                  </a:cubicBezTo>
                  <a:cubicBezTo>
                    <a:pt x="3710" y="9053"/>
                    <a:pt x="5330" y="8712"/>
                    <a:pt x="6252" y="8471"/>
                  </a:cubicBezTo>
                  <a:cubicBezTo>
                    <a:pt x="7174" y="8230"/>
                    <a:pt x="8002" y="8142"/>
                    <a:pt x="8404" y="7914"/>
                  </a:cubicBezTo>
                  <a:cubicBezTo>
                    <a:pt x="8416" y="7889"/>
                    <a:pt x="8605" y="7091"/>
                    <a:pt x="8605" y="7104"/>
                  </a:cubicBezTo>
                  <a:cubicBezTo>
                    <a:pt x="7943" y="6876"/>
                    <a:pt x="8038" y="6876"/>
                    <a:pt x="7742" y="6648"/>
                  </a:cubicBezTo>
                  <a:cubicBezTo>
                    <a:pt x="7470" y="6407"/>
                    <a:pt x="7115" y="6078"/>
                    <a:pt x="6997" y="5686"/>
                  </a:cubicBezTo>
                  <a:cubicBezTo>
                    <a:pt x="6879" y="5293"/>
                    <a:pt x="6950" y="4597"/>
                    <a:pt x="6997" y="4280"/>
                  </a:cubicBezTo>
                  <a:cubicBezTo>
                    <a:pt x="7044" y="3976"/>
                    <a:pt x="7281" y="3951"/>
                    <a:pt x="7293" y="3799"/>
                  </a:cubicBezTo>
                  <a:cubicBezTo>
                    <a:pt x="7305" y="3647"/>
                    <a:pt x="7139" y="3508"/>
                    <a:pt x="7044" y="3369"/>
                  </a:cubicBezTo>
                  <a:cubicBezTo>
                    <a:pt x="6950" y="3217"/>
                    <a:pt x="6926" y="2875"/>
                    <a:pt x="6737" y="2875"/>
                  </a:cubicBezTo>
                  <a:cubicBezTo>
                    <a:pt x="6524" y="2900"/>
                    <a:pt x="6087" y="3533"/>
                    <a:pt x="5827" y="3445"/>
                  </a:cubicBezTo>
                  <a:cubicBezTo>
                    <a:pt x="5567" y="3343"/>
                    <a:pt x="5153" y="2596"/>
                    <a:pt x="5188" y="2292"/>
                  </a:cubicBezTo>
                  <a:cubicBezTo>
                    <a:pt x="5224" y="2001"/>
                    <a:pt x="5969" y="1913"/>
                    <a:pt x="6028" y="1647"/>
                  </a:cubicBezTo>
                  <a:cubicBezTo>
                    <a:pt x="6099" y="1381"/>
                    <a:pt x="5472" y="950"/>
                    <a:pt x="5578" y="684"/>
                  </a:cubicBezTo>
                  <a:cubicBezTo>
                    <a:pt x="5685" y="406"/>
                    <a:pt x="6418" y="-12"/>
                    <a:pt x="6678" y="1"/>
                  </a:cubicBezTo>
                  <a:cubicBezTo>
                    <a:pt x="6938" y="26"/>
                    <a:pt x="6914" y="773"/>
                    <a:pt x="7163" y="824"/>
                  </a:cubicBezTo>
                  <a:cubicBezTo>
                    <a:pt x="7399" y="874"/>
                    <a:pt x="7931" y="431"/>
                    <a:pt x="8132" y="330"/>
                  </a:cubicBezTo>
                </a:path>
              </a:pathLst>
            </a:custGeom>
            <a:solidFill>
              <a:srgbClr val="FFFFFF"/>
            </a:solidFill>
            <a:ln w="381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13" name="Group 22"/>
          <p:cNvGrpSpPr/>
          <p:nvPr/>
        </p:nvGrpSpPr>
        <p:grpSpPr>
          <a:xfrm>
            <a:off x="20119975" y="117945"/>
            <a:ext cx="1152647" cy="806803"/>
            <a:chOff x="0" y="0"/>
            <a:chExt cx="1152646" cy="806802"/>
          </a:xfrm>
        </p:grpSpPr>
        <p:sp>
          <p:nvSpPr>
            <p:cNvPr id="11" name="Freeform 23"/>
            <p:cNvSpPr/>
            <p:nvPr/>
          </p:nvSpPr>
          <p:spPr>
            <a:xfrm>
              <a:off x="-1" y="300"/>
              <a:ext cx="1152648" cy="806503"/>
            </a:xfrm>
            <a:custGeom>
              <a:avLst/>
              <a:gdLst/>
              <a:ahLst/>
              <a:cxnLst>
                <a:cxn ang="0">
                  <a:pos x="wd2" y="hd2"/>
                </a:cxn>
                <a:cxn ang="5400000">
                  <a:pos x="wd2" y="hd2"/>
                </a:cxn>
                <a:cxn ang="10800000">
                  <a:pos x="wd2" y="hd2"/>
                </a:cxn>
                <a:cxn ang="16200000">
                  <a:pos x="wd2" y="hd2"/>
                </a:cxn>
              </a:cxnLst>
              <a:rect l="0" t="0" r="r" b="b"/>
              <a:pathLst>
                <a:path w="21464" h="21349" extrusionOk="0">
                  <a:moveTo>
                    <a:pt x="8137" y="325"/>
                  </a:moveTo>
                  <a:cubicBezTo>
                    <a:pt x="8406" y="437"/>
                    <a:pt x="8768" y="1288"/>
                    <a:pt x="8787" y="1570"/>
                  </a:cubicBezTo>
                  <a:cubicBezTo>
                    <a:pt x="8800" y="1844"/>
                    <a:pt x="8373" y="1865"/>
                    <a:pt x="8222" y="1978"/>
                  </a:cubicBezTo>
                  <a:cubicBezTo>
                    <a:pt x="8065" y="2097"/>
                    <a:pt x="7874" y="2160"/>
                    <a:pt x="7855" y="2273"/>
                  </a:cubicBezTo>
                  <a:cubicBezTo>
                    <a:pt x="7842" y="2393"/>
                    <a:pt x="8039" y="2547"/>
                    <a:pt x="8124" y="2681"/>
                  </a:cubicBezTo>
                  <a:cubicBezTo>
                    <a:pt x="8216" y="2815"/>
                    <a:pt x="8209" y="2997"/>
                    <a:pt x="8400" y="3096"/>
                  </a:cubicBezTo>
                  <a:cubicBezTo>
                    <a:pt x="8584" y="3194"/>
                    <a:pt x="8958" y="3096"/>
                    <a:pt x="9253" y="3265"/>
                  </a:cubicBezTo>
                  <a:cubicBezTo>
                    <a:pt x="9549" y="3426"/>
                    <a:pt x="9976" y="3785"/>
                    <a:pt x="10179" y="4109"/>
                  </a:cubicBezTo>
                  <a:cubicBezTo>
                    <a:pt x="10390" y="4432"/>
                    <a:pt x="10468" y="4925"/>
                    <a:pt x="10495" y="5199"/>
                  </a:cubicBezTo>
                  <a:cubicBezTo>
                    <a:pt x="10528" y="5473"/>
                    <a:pt x="10344" y="5621"/>
                    <a:pt x="10344" y="5755"/>
                  </a:cubicBezTo>
                  <a:cubicBezTo>
                    <a:pt x="10337" y="5895"/>
                    <a:pt x="10363" y="5959"/>
                    <a:pt x="10455" y="6022"/>
                  </a:cubicBezTo>
                  <a:cubicBezTo>
                    <a:pt x="10547" y="6092"/>
                    <a:pt x="10731" y="6155"/>
                    <a:pt x="10882" y="6148"/>
                  </a:cubicBezTo>
                  <a:cubicBezTo>
                    <a:pt x="11033" y="6134"/>
                    <a:pt x="10922" y="6430"/>
                    <a:pt x="11355" y="5973"/>
                  </a:cubicBezTo>
                  <a:cubicBezTo>
                    <a:pt x="11795" y="5522"/>
                    <a:pt x="12879" y="4144"/>
                    <a:pt x="13509" y="3441"/>
                  </a:cubicBezTo>
                  <a:cubicBezTo>
                    <a:pt x="14140" y="2730"/>
                    <a:pt x="14494" y="2217"/>
                    <a:pt x="15138" y="1738"/>
                  </a:cubicBezTo>
                  <a:cubicBezTo>
                    <a:pt x="15775" y="1260"/>
                    <a:pt x="16596" y="662"/>
                    <a:pt x="17358" y="571"/>
                  </a:cubicBezTo>
                  <a:cubicBezTo>
                    <a:pt x="18113" y="472"/>
                    <a:pt x="19091" y="711"/>
                    <a:pt x="19696" y="1148"/>
                  </a:cubicBezTo>
                  <a:cubicBezTo>
                    <a:pt x="20300" y="1591"/>
                    <a:pt x="20694" y="2484"/>
                    <a:pt x="20976" y="3208"/>
                  </a:cubicBezTo>
                  <a:cubicBezTo>
                    <a:pt x="21265" y="3940"/>
                    <a:pt x="21331" y="4390"/>
                    <a:pt x="21403" y="5494"/>
                  </a:cubicBezTo>
                  <a:cubicBezTo>
                    <a:pt x="21475" y="6599"/>
                    <a:pt x="21403" y="8505"/>
                    <a:pt x="21403" y="9841"/>
                  </a:cubicBezTo>
                  <a:cubicBezTo>
                    <a:pt x="21403" y="11177"/>
                    <a:pt x="21541" y="12704"/>
                    <a:pt x="21403" y="13505"/>
                  </a:cubicBezTo>
                  <a:cubicBezTo>
                    <a:pt x="21259" y="14307"/>
                    <a:pt x="21259" y="14110"/>
                    <a:pt x="20549" y="14645"/>
                  </a:cubicBezTo>
                  <a:cubicBezTo>
                    <a:pt x="19840" y="15179"/>
                    <a:pt x="18737" y="15714"/>
                    <a:pt x="17134" y="16706"/>
                  </a:cubicBezTo>
                  <a:cubicBezTo>
                    <a:pt x="15538" y="17697"/>
                    <a:pt x="12117" y="19871"/>
                    <a:pt x="10948" y="20595"/>
                  </a:cubicBezTo>
                  <a:cubicBezTo>
                    <a:pt x="9779" y="21320"/>
                    <a:pt x="10422" y="20954"/>
                    <a:pt x="10094" y="21052"/>
                  </a:cubicBezTo>
                  <a:cubicBezTo>
                    <a:pt x="9766" y="21151"/>
                    <a:pt x="9799" y="21580"/>
                    <a:pt x="8965" y="21186"/>
                  </a:cubicBezTo>
                  <a:cubicBezTo>
                    <a:pt x="8130" y="20792"/>
                    <a:pt x="6285" y="19505"/>
                    <a:pt x="5090" y="18682"/>
                  </a:cubicBezTo>
                  <a:cubicBezTo>
                    <a:pt x="3888" y="17859"/>
                    <a:pt x="2568" y="16959"/>
                    <a:pt x="1767" y="16249"/>
                  </a:cubicBezTo>
                  <a:cubicBezTo>
                    <a:pt x="972" y="15538"/>
                    <a:pt x="558" y="15102"/>
                    <a:pt x="276" y="14420"/>
                  </a:cubicBezTo>
                  <a:cubicBezTo>
                    <a:pt x="-6" y="13731"/>
                    <a:pt x="-59" y="12788"/>
                    <a:pt x="59" y="12134"/>
                  </a:cubicBezTo>
                  <a:cubicBezTo>
                    <a:pt x="184" y="11480"/>
                    <a:pt x="558" y="10952"/>
                    <a:pt x="1025" y="10495"/>
                  </a:cubicBezTo>
                  <a:cubicBezTo>
                    <a:pt x="1484" y="10031"/>
                    <a:pt x="1970" y="9721"/>
                    <a:pt x="2837" y="9384"/>
                  </a:cubicBezTo>
                  <a:cubicBezTo>
                    <a:pt x="3711" y="9046"/>
                    <a:pt x="5326" y="8716"/>
                    <a:pt x="6252" y="8469"/>
                  </a:cubicBezTo>
                  <a:cubicBezTo>
                    <a:pt x="7178" y="8223"/>
                    <a:pt x="8006" y="8139"/>
                    <a:pt x="8400" y="7914"/>
                  </a:cubicBezTo>
                  <a:cubicBezTo>
                    <a:pt x="8419" y="7886"/>
                    <a:pt x="8603" y="7091"/>
                    <a:pt x="8603" y="7098"/>
                  </a:cubicBezTo>
                  <a:cubicBezTo>
                    <a:pt x="7947" y="6873"/>
                    <a:pt x="8032" y="6873"/>
                    <a:pt x="7743" y="6641"/>
                  </a:cubicBezTo>
                  <a:cubicBezTo>
                    <a:pt x="7474" y="6402"/>
                    <a:pt x="7119" y="6078"/>
                    <a:pt x="6994" y="5684"/>
                  </a:cubicBezTo>
                  <a:cubicBezTo>
                    <a:pt x="6876" y="5290"/>
                    <a:pt x="6948" y="4594"/>
                    <a:pt x="6994" y="4277"/>
                  </a:cubicBezTo>
                  <a:cubicBezTo>
                    <a:pt x="7047" y="3968"/>
                    <a:pt x="7283" y="3947"/>
                    <a:pt x="7290" y="3799"/>
                  </a:cubicBezTo>
                  <a:cubicBezTo>
                    <a:pt x="7303" y="3644"/>
                    <a:pt x="7139" y="3511"/>
                    <a:pt x="7047" y="3363"/>
                  </a:cubicBezTo>
                  <a:cubicBezTo>
                    <a:pt x="6948" y="3208"/>
                    <a:pt x="6929" y="2871"/>
                    <a:pt x="6732" y="2878"/>
                  </a:cubicBezTo>
                  <a:cubicBezTo>
                    <a:pt x="6528" y="2892"/>
                    <a:pt x="6081" y="3532"/>
                    <a:pt x="5825" y="3441"/>
                  </a:cubicBezTo>
                  <a:cubicBezTo>
                    <a:pt x="5569" y="3342"/>
                    <a:pt x="5155" y="2589"/>
                    <a:pt x="5188" y="2294"/>
                  </a:cubicBezTo>
                  <a:cubicBezTo>
                    <a:pt x="5221" y="1999"/>
                    <a:pt x="5963" y="1907"/>
                    <a:pt x="6029" y="1640"/>
                  </a:cubicBezTo>
                  <a:cubicBezTo>
                    <a:pt x="6095" y="1373"/>
                    <a:pt x="5471" y="944"/>
                    <a:pt x="5576" y="676"/>
                  </a:cubicBezTo>
                  <a:cubicBezTo>
                    <a:pt x="5681" y="402"/>
                    <a:pt x="6416" y="-20"/>
                    <a:pt x="6679" y="1"/>
                  </a:cubicBezTo>
                  <a:cubicBezTo>
                    <a:pt x="6942" y="29"/>
                    <a:pt x="6909" y="768"/>
                    <a:pt x="7159" y="824"/>
                  </a:cubicBezTo>
                  <a:cubicBezTo>
                    <a:pt x="7402" y="873"/>
                    <a:pt x="7933" y="430"/>
                    <a:pt x="8137" y="32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12" name="Freeform 24"/>
            <p:cNvSpPr/>
            <p:nvPr/>
          </p:nvSpPr>
          <p:spPr>
            <a:xfrm>
              <a:off x="89" y="-1"/>
              <a:ext cx="1152440" cy="806647"/>
            </a:xfrm>
            <a:custGeom>
              <a:avLst/>
              <a:gdLst/>
              <a:ahLst/>
              <a:cxnLst>
                <a:cxn ang="0">
                  <a:pos x="wd2" y="hd2"/>
                </a:cxn>
                <a:cxn ang="5400000">
                  <a:pos x="wd2" y="hd2"/>
                </a:cxn>
                <a:cxn ang="10800000">
                  <a:pos x="wd2" y="hd2"/>
                </a:cxn>
                <a:cxn ang="16200000">
                  <a:pos x="wd2" y="hd2"/>
                </a:cxn>
              </a:cxnLst>
              <a:rect l="0" t="0" r="r" b="b"/>
              <a:pathLst>
                <a:path w="21460" h="21353" extrusionOk="0">
                  <a:moveTo>
                    <a:pt x="8132" y="330"/>
                  </a:moveTo>
                  <a:cubicBezTo>
                    <a:pt x="8404" y="444"/>
                    <a:pt x="8771" y="1292"/>
                    <a:pt x="8782" y="1571"/>
                  </a:cubicBezTo>
                  <a:cubicBezTo>
                    <a:pt x="8794" y="1849"/>
                    <a:pt x="8369" y="1862"/>
                    <a:pt x="8227" y="1976"/>
                  </a:cubicBezTo>
                  <a:cubicBezTo>
                    <a:pt x="8061" y="2102"/>
                    <a:pt x="7872" y="2166"/>
                    <a:pt x="7860" y="2280"/>
                  </a:cubicBezTo>
                  <a:cubicBezTo>
                    <a:pt x="7837" y="2394"/>
                    <a:pt x="8038" y="2546"/>
                    <a:pt x="8120" y="2685"/>
                  </a:cubicBezTo>
                  <a:cubicBezTo>
                    <a:pt x="8215" y="2811"/>
                    <a:pt x="8215" y="3001"/>
                    <a:pt x="8404" y="3103"/>
                  </a:cubicBezTo>
                  <a:cubicBezTo>
                    <a:pt x="8581" y="3191"/>
                    <a:pt x="8960" y="3103"/>
                    <a:pt x="9255" y="3267"/>
                  </a:cubicBezTo>
                  <a:cubicBezTo>
                    <a:pt x="9551" y="3432"/>
                    <a:pt x="9976" y="3786"/>
                    <a:pt x="10177" y="4116"/>
                  </a:cubicBezTo>
                  <a:cubicBezTo>
                    <a:pt x="10390" y="4432"/>
                    <a:pt x="10473" y="4926"/>
                    <a:pt x="10497" y="5204"/>
                  </a:cubicBezTo>
                  <a:cubicBezTo>
                    <a:pt x="10532" y="5470"/>
                    <a:pt x="10343" y="5622"/>
                    <a:pt x="10343" y="5762"/>
                  </a:cubicBezTo>
                  <a:cubicBezTo>
                    <a:pt x="10331" y="5901"/>
                    <a:pt x="10367" y="5964"/>
                    <a:pt x="10449" y="6027"/>
                  </a:cubicBezTo>
                  <a:cubicBezTo>
                    <a:pt x="10544" y="6091"/>
                    <a:pt x="10733" y="6154"/>
                    <a:pt x="10887" y="6154"/>
                  </a:cubicBezTo>
                  <a:cubicBezTo>
                    <a:pt x="11029" y="6141"/>
                    <a:pt x="10922" y="6433"/>
                    <a:pt x="11360" y="5977"/>
                  </a:cubicBezTo>
                  <a:cubicBezTo>
                    <a:pt x="11797" y="5521"/>
                    <a:pt x="12873" y="4141"/>
                    <a:pt x="13511" y="3445"/>
                  </a:cubicBezTo>
                  <a:cubicBezTo>
                    <a:pt x="14138" y="2735"/>
                    <a:pt x="14493" y="2216"/>
                    <a:pt x="15131" y="1735"/>
                  </a:cubicBezTo>
                  <a:cubicBezTo>
                    <a:pt x="15770" y="1267"/>
                    <a:pt x="16597" y="659"/>
                    <a:pt x="17354" y="570"/>
                  </a:cubicBezTo>
                  <a:cubicBezTo>
                    <a:pt x="18110" y="469"/>
                    <a:pt x="19092" y="710"/>
                    <a:pt x="19695" y="1153"/>
                  </a:cubicBezTo>
                  <a:cubicBezTo>
                    <a:pt x="20298" y="1596"/>
                    <a:pt x="20688" y="2482"/>
                    <a:pt x="20972" y="3217"/>
                  </a:cubicBezTo>
                  <a:cubicBezTo>
                    <a:pt x="21255" y="3938"/>
                    <a:pt x="21326" y="4394"/>
                    <a:pt x="21397" y="5496"/>
                  </a:cubicBezTo>
                  <a:cubicBezTo>
                    <a:pt x="21468" y="6597"/>
                    <a:pt x="21397" y="8509"/>
                    <a:pt x="21397" y="9838"/>
                  </a:cubicBezTo>
                  <a:cubicBezTo>
                    <a:pt x="21397" y="11180"/>
                    <a:pt x="21539" y="12700"/>
                    <a:pt x="21397" y="13510"/>
                  </a:cubicBezTo>
                  <a:cubicBezTo>
                    <a:pt x="21255" y="14308"/>
                    <a:pt x="21255" y="14118"/>
                    <a:pt x="20546" y="14650"/>
                  </a:cubicBezTo>
                  <a:cubicBezTo>
                    <a:pt x="19837" y="15181"/>
                    <a:pt x="18737" y="15713"/>
                    <a:pt x="17129" y="16713"/>
                  </a:cubicBezTo>
                  <a:cubicBezTo>
                    <a:pt x="15533" y="17701"/>
                    <a:pt x="12116" y="19879"/>
                    <a:pt x="10946" y="20600"/>
                  </a:cubicBezTo>
                  <a:cubicBezTo>
                    <a:pt x="9775" y="21322"/>
                    <a:pt x="10426" y="20955"/>
                    <a:pt x="10095" y="21056"/>
                  </a:cubicBezTo>
                  <a:cubicBezTo>
                    <a:pt x="9764" y="21158"/>
                    <a:pt x="9799" y="21588"/>
                    <a:pt x="8960" y="21183"/>
                  </a:cubicBezTo>
                  <a:cubicBezTo>
                    <a:pt x="8132" y="20790"/>
                    <a:pt x="6288" y="19512"/>
                    <a:pt x="5094" y="18689"/>
                  </a:cubicBezTo>
                  <a:cubicBezTo>
                    <a:pt x="3888" y="17866"/>
                    <a:pt x="2575" y="16967"/>
                    <a:pt x="1772" y="16245"/>
                  </a:cubicBezTo>
                  <a:cubicBezTo>
                    <a:pt x="979" y="15536"/>
                    <a:pt x="566" y="15105"/>
                    <a:pt x="282" y="14422"/>
                  </a:cubicBezTo>
                  <a:cubicBezTo>
                    <a:pt x="-2" y="13738"/>
                    <a:pt x="-61" y="12788"/>
                    <a:pt x="57" y="12130"/>
                  </a:cubicBezTo>
                  <a:cubicBezTo>
                    <a:pt x="187" y="11484"/>
                    <a:pt x="566" y="10953"/>
                    <a:pt x="1027" y="10497"/>
                  </a:cubicBezTo>
                  <a:cubicBezTo>
                    <a:pt x="1488" y="10028"/>
                    <a:pt x="1972" y="9724"/>
                    <a:pt x="2836" y="9383"/>
                  </a:cubicBezTo>
                  <a:cubicBezTo>
                    <a:pt x="3710" y="9053"/>
                    <a:pt x="5330" y="8712"/>
                    <a:pt x="6252" y="8471"/>
                  </a:cubicBezTo>
                  <a:cubicBezTo>
                    <a:pt x="7174" y="8230"/>
                    <a:pt x="8002" y="8142"/>
                    <a:pt x="8404" y="7914"/>
                  </a:cubicBezTo>
                  <a:cubicBezTo>
                    <a:pt x="8416" y="7889"/>
                    <a:pt x="8605" y="7091"/>
                    <a:pt x="8605" y="7104"/>
                  </a:cubicBezTo>
                  <a:cubicBezTo>
                    <a:pt x="7943" y="6876"/>
                    <a:pt x="8038" y="6876"/>
                    <a:pt x="7742" y="6648"/>
                  </a:cubicBezTo>
                  <a:cubicBezTo>
                    <a:pt x="7470" y="6407"/>
                    <a:pt x="7115" y="6078"/>
                    <a:pt x="6997" y="5686"/>
                  </a:cubicBezTo>
                  <a:cubicBezTo>
                    <a:pt x="6879" y="5293"/>
                    <a:pt x="6950" y="4597"/>
                    <a:pt x="6997" y="4280"/>
                  </a:cubicBezTo>
                  <a:cubicBezTo>
                    <a:pt x="7044" y="3976"/>
                    <a:pt x="7281" y="3951"/>
                    <a:pt x="7293" y="3799"/>
                  </a:cubicBezTo>
                  <a:cubicBezTo>
                    <a:pt x="7305" y="3647"/>
                    <a:pt x="7139" y="3508"/>
                    <a:pt x="7044" y="3369"/>
                  </a:cubicBezTo>
                  <a:cubicBezTo>
                    <a:pt x="6950" y="3217"/>
                    <a:pt x="6926" y="2875"/>
                    <a:pt x="6737" y="2875"/>
                  </a:cubicBezTo>
                  <a:cubicBezTo>
                    <a:pt x="6524" y="2900"/>
                    <a:pt x="6087" y="3533"/>
                    <a:pt x="5827" y="3445"/>
                  </a:cubicBezTo>
                  <a:cubicBezTo>
                    <a:pt x="5567" y="3343"/>
                    <a:pt x="5153" y="2596"/>
                    <a:pt x="5188" y="2292"/>
                  </a:cubicBezTo>
                  <a:cubicBezTo>
                    <a:pt x="5224" y="2001"/>
                    <a:pt x="5969" y="1913"/>
                    <a:pt x="6028" y="1647"/>
                  </a:cubicBezTo>
                  <a:cubicBezTo>
                    <a:pt x="6099" y="1381"/>
                    <a:pt x="5472" y="950"/>
                    <a:pt x="5578" y="684"/>
                  </a:cubicBezTo>
                  <a:cubicBezTo>
                    <a:pt x="5685" y="406"/>
                    <a:pt x="6418" y="-12"/>
                    <a:pt x="6678" y="1"/>
                  </a:cubicBezTo>
                  <a:cubicBezTo>
                    <a:pt x="6938" y="26"/>
                    <a:pt x="6914" y="773"/>
                    <a:pt x="7163" y="824"/>
                  </a:cubicBezTo>
                  <a:cubicBezTo>
                    <a:pt x="7399" y="874"/>
                    <a:pt x="7931" y="431"/>
                    <a:pt x="8132" y="330"/>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16" name="Group 25"/>
          <p:cNvGrpSpPr/>
          <p:nvPr/>
        </p:nvGrpSpPr>
        <p:grpSpPr>
          <a:xfrm>
            <a:off x="21399185" y="107988"/>
            <a:ext cx="880214" cy="814710"/>
            <a:chOff x="0" y="0"/>
            <a:chExt cx="880213" cy="814709"/>
          </a:xfrm>
        </p:grpSpPr>
        <p:sp>
          <p:nvSpPr>
            <p:cNvPr id="14" name="Freeform 26"/>
            <p:cNvSpPr/>
            <p:nvPr/>
          </p:nvSpPr>
          <p:spPr>
            <a:xfrm>
              <a:off x="-1" y="0"/>
              <a:ext cx="880144" cy="814604"/>
            </a:xfrm>
            <a:custGeom>
              <a:avLst/>
              <a:gdLst/>
              <a:ahLst/>
              <a:cxnLst>
                <a:cxn ang="0">
                  <a:pos x="wd2" y="hd2"/>
                </a:cxn>
                <a:cxn ang="5400000">
                  <a:pos x="wd2" y="hd2"/>
                </a:cxn>
                <a:cxn ang="10800000">
                  <a:pos x="wd2" y="hd2"/>
                </a:cxn>
                <a:cxn ang="16200000">
                  <a:pos x="wd2" y="hd2"/>
                </a:cxn>
              </a:cxnLst>
              <a:rect l="0" t="0" r="r" b="b"/>
              <a:pathLst>
                <a:path w="21487" h="21072" extrusionOk="0">
                  <a:moveTo>
                    <a:pt x="4004" y="795"/>
                  </a:moveTo>
                  <a:cubicBezTo>
                    <a:pt x="3452" y="535"/>
                    <a:pt x="2798" y="343"/>
                    <a:pt x="2143" y="205"/>
                  </a:cubicBezTo>
                  <a:cubicBezTo>
                    <a:pt x="1489" y="68"/>
                    <a:pt x="955" y="0"/>
                    <a:pt x="111" y="0"/>
                  </a:cubicBezTo>
                  <a:cubicBezTo>
                    <a:pt x="59" y="535"/>
                    <a:pt x="25" y="-494"/>
                    <a:pt x="7" y="685"/>
                  </a:cubicBezTo>
                  <a:cubicBezTo>
                    <a:pt x="-10" y="1865"/>
                    <a:pt x="7" y="5540"/>
                    <a:pt x="7" y="7076"/>
                  </a:cubicBezTo>
                  <a:cubicBezTo>
                    <a:pt x="25" y="8626"/>
                    <a:pt x="-10" y="8887"/>
                    <a:pt x="59" y="9943"/>
                  </a:cubicBezTo>
                  <a:cubicBezTo>
                    <a:pt x="145" y="10999"/>
                    <a:pt x="-96" y="12123"/>
                    <a:pt x="455" y="13399"/>
                  </a:cubicBezTo>
                  <a:cubicBezTo>
                    <a:pt x="1024" y="14674"/>
                    <a:pt x="2057" y="16416"/>
                    <a:pt x="3401" y="17568"/>
                  </a:cubicBezTo>
                  <a:cubicBezTo>
                    <a:pt x="4744" y="18720"/>
                    <a:pt x="6983" y="19776"/>
                    <a:pt x="8499" y="20352"/>
                  </a:cubicBezTo>
                  <a:cubicBezTo>
                    <a:pt x="9998" y="20914"/>
                    <a:pt x="10962" y="20873"/>
                    <a:pt x="12426" y="20983"/>
                  </a:cubicBezTo>
                  <a:cubicBezTo>
                    <a:pt x="13908" y="21106"/>
                    <a:pt x="15854" y="21065"/>
                    <a:pt x="17370" y="21065"/>
                  </a:cubicBezTo>
                  <a:cubicBezTo>
                    <a:pt x="18886" y="21065"/>
                    <a:pt x="20712" y="21065"/>
                    <a:pt x="21487" y="21010"/>
                  </a:cubicBezTo>
                  <a:cubicBezTo>
                    <a:pt x="21418" y="20105"/>
                    <a:pt x="21504" y="20791"/>
                    <a:pt x="21452" y="20434"/>
                  </a:cubicBezTo>
                  <a:cubicBezTo>
                    <a:pt x="21383" y="20077"/>
                    <a:pt x="21315" y="19337"/>
                    <a:pt x="21108" y="18857"/>
                  </a:cubicBezTo>
                  <a:cubicBezTo>
                    <a:pt x="20918" y="18377"/>
                    <a:pt x="20626" y="17924"/>
                    <a:pt x="20247" y="17554"/>
                  </a:cubicBezTo>
                  <a:cubicBezTo>
                    <a:pt x="19885" y="17170"/>
                    <a:pt x="19403" y="16855"/>
                    <a:pt x="18869" y="16594"/>
                  </a:cubicBezTo>
                  <a:cubicBezTo>
                    <a:pt x="18335" y="16333"/>
                    <a:pt x="17697" y="16087"/>
                    <a:pt x="17026" y="15963"/>
                  </a:cubicBezTo>
                  <a:cubicBezTo>
                    <a:pt x="16371" y="15840"/>
                    <a:pt x="15734" y="15895"/>
                    <a:pt x="14872" y="15853"/>
                  </a:cubicBezTo>
                  <a:cubicBezTo>
                    <a:pt x="13994" y="15812"/>
                    <a:pt x="12737" y="15908"/>
                    <a:pt x="11841" y="15730"/>
                  </a:cubicBezTo>
                  <a:cubicBezTo>
                    <a:pt x="10928" y="15552"/>
                    <a:pt x="10101" y="15168"/>
                    <a:pt x="9395" y="14743"/>
                  </a:cubicBezTo>
                  <a:cubicBezTo>
                    <a:pt x="8706" y="14317"/>
                    <a:pt x="8000" y="13645"/>
                    <a:pt x="7604" y="13165"/>
                  </a:cubicBezTo>
                  <a:cubicBezTo>
                    <a:pt x="7225" y="12685"/>
                    <a:pt x="7225" y="12384"/>
                    <a:pt x="7087" y="11890"/>
                  </a:cubicBezTo>
                  <a:cubicBezTo>
                    <a:pt x="6949" y="11396"/>
                    <a:pt x="6811" y="11355"/>
                    <a:pt x="6777" y="10189"/>
                  </a:cubicBezTo>
                  <a:cubicBezTo>
                    <a:pt x="6760" y="9010"/>
                    <a:pt x="6966" y="6048"/>
                    <a:pt x="6897" y="4855"/>
                  </a:cubicBezTo>
                  <a:cubicBezTo>
                    <a:pt x="6828" y="3661"/>
                    <a:pt x="6656" y="3552"/>
                    <a:pt x="6415" y="3031"/>
                  </a:cubicBezTo>
                  <a:cubicBezTo>
                    <a:pt x="6174" y="2523"/>
                    <a:pt x="5829" y="2153"/>
                    <a:pt x="5433" y="1783"/>
                  </a:cubicBezTo>
                  <a:cubicBezTo>
                    <a:pt x="5037" y="1412"/>
                    <a:pt x="4572" y="1042"/>
                    <a:pt x="4004" y="79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15" name="Freeform 27"/>
            <p:cNvSpPr/>
            <p:nvPr/>
          </p:nvSpPr>
          <p:spPr>
            <a:xfrm>
              <a:off x="244" y="0"/>
              <a:ext cx="879970" cy="814710"/>
            </a:xfrm>
            <a:custGeom>
              <a:avLst/>
              <a:gdLst/>
              <a:ahLst/>
              <a:cxnLst>
                <a:cxn ang="0">
                  <a:pos x="wd2" y="hd2"/>
                </a:cxn>
                <a:cxn ang="5400000">
                  <a:pos x="wd2" y="hd2"/>
                </a:cxn>
                <a:cxn ang="10800000">
                  <a:pos x="wd2" y="hd2"/>
                </a:cxn>
                <a:cxn ang="16200000">
                  <a:pos x="wd2" y="hd2"/>
                </a:cxn>
              </a:cxnLst>
              <a:rect l="0" t="0" r="r" b="b"/>
              <a:pathLst>
                <a:path w="21483" h="21074" extrusionOk="0">
                  <a:moveTo>
                    <a:pt x="4007" y="802"/>
                  </a:moveTo>
                  <a:cubicBezTo>
                    <a:pt x="3449" y="543"/>
                    <a:pt x="2798" y="345"/>
                    <a:pt x="2146" y="210"/>
                  </a:cubicBezTo>
                  <a:cubicBezTo>
                    <a:pt x="1495" y="74"/>
                    <a:pt x="952" y="0"/>
                    <a:pt x="115" y="0"/>
                  </a:cubicBezTo>
                  <a:cubicBezTo>
                    <a:pt x="53" y="543"/>
                    <a:pt x="22" y="-494"/>
                    <a:pt x="7" y="691"/>
                  </a:cubicBezTo>
                  <a:cubicBezTo>
                    <a:pt x="-9" y="1863"/>
                    <a:pt x="7" y="5542"/>
                    <a:pt x="7" y="7085"/>
                  </a:cubicBezTo>
                  <a:cubicBezTo>
                    <a:pt x="22" y="8627"/>
                    <a:pt x="-9" y="8887"/>
                    <a:pt x="53" y="9948"/>
                  </a:cubicBezTo>
                  <a:cubicBezTo>
                    <a:pt x="146" y="10997"/>
                    <a:pt x="-102" y="12120"/>
                    <a:pt x="456" y="13404"/>
                  </a:cubicBezTo>
                  <a:cubicBezTo>
                    <a:pt x="1030" y="14675"/>
                    <a:pt x="2053" y="16416"/>
                    <a:pt x="3402" y="17576"/>
                  </a:cubicBezTo>
                  <a:cubicBezTo>
                    <a:pt x="4751" y="18724"/>
                    <a:pt x="6984" y="19773"/>
                    <a:pt x="8504" y="20353"/>
                  </a:cubicBezTo>
                  <a:cubicBezTo>
                    <a:pt x="9992" y="20921"/>
                    <a:pt x="10954" y="20871"/>
                    <a:pt x="12427" y="20983"/>
                  </a:cubicBezTo>
                  <a:cubicBezTo>
                    <a:pt x="13900" y="21106"/>
                    <a:pt x="15854" y="21069"/>
                    <a:pt x="17373" y="21069"/>
                  </a:cubicBezTo>
                  <a:cubicBezTo>
                    <a:pt x="18877" y="21069"/>
                    <a:pt x="20707" y="21069"/>
                    <a:pt x="21482" y="21007"/>
                  </a:cubicBezTo>
                  <a:cubicBezTo>
                    <a:pt x="21420" y="20106"/>
                    <a:pt x="21498" y="20797"/>
                    <a:pt x="21451" y="20439"/>
                  </a:cubicBezTo>
                  <a:cubicBezTo>
                    <a:pt x="21374" y="20082"/>
                    <a:pt x="21312" y="19341"/>
                    <a:pt x="21110" y="18860"/>
                  </a:cubicBezTo>
                  <a:cubicBezTo>
                    <a:pt x="20909" y="18378"/>
                    <a:pt x="20614" y="17922"/>
                    <a:pt x="20242" y="17551"/>
                  </a:cubicBezTo>
                  <a:cubicBezTo>
                    <a:pt x="19885" y="17169"/>
                    <a:pt x="19405" y="16860"/>
                    <a:pt x="18862" y="16601"/>
                  </a:cubicBezTo>
                  <a:cubicBezTo>
                    <a:pt x="18335" y="16342"/>
                    <a:pt x="17699" y="16095"/>
                    <a:pt x="17017" y="15971"/>
                  </a:cubicBezTo>
                  <a:cubicBezTo>
                    <a:pt x="16365" y="15848"/>
                    <a:pt x="15730" y="15897"/>
                    <a:pt x="14877" y="15860"/>
                  </a:cubicBezTo>
                  <a:cubicBezTo>
                    <a:pt x="13993" y="15811"/>
                    <a:pt x="12737" y="15910"/>
                    <a:pt x="11838" y="15737"/>
                  </a:cubicBezTo>
                  <a:cubicBezTo>
                    <a:pt x="10923" y="15552"/>
                    <a:pt x="10101" y="15169"/>
                    <a:pt x="9388" y="14749"/>
                  </a:cubicBezTo>
                  <a:cubicBezTo>
                    <a:pt x="8705" y="14317"/>
                    <a:pt x="7992" y="13651"/>
                    <a:pt x="7605" y="13170"/>
                  </a:cubicBezTo>
                  <a:cubicBezTo>
                    <a:pt x="7217" y="12688"/>
                    <a:pt x="7217" y="12392"/>
                    <a:pt x="7093" y="11898"/>
                  </a:cubicBezTo>
                  <a:cubicBezTo>
                    <a:pt x="6953" y="11405"/>
                    <a:pt x="6814" y="11355"/>
                    <a:pt x="6783" y="10195"/>
                  </a:cubicBezTo>
                  <a:cubicBezTo>
                    <a:pt x="6752" y="9010"/>
                    <a:pt x="6969" y="6048"/>
                    <a:pt x="6891" y="4863"/>
                  </a:cubicBezTo>
                  <a:cubicBezTo>
                    <a:pt x="6829" y="3666"/>
                    <a:pt x="6659" y="3554"/>
                    <a:pt x="6411" y="3036"/>
                  </a:cubicBezTo>
                  <a:cubicBezTo>
                    <a:pt x="6178" y="2530"/>
                    <a:pt x="5821" y="2160"/>
                    <a:pt x="5434" y="1789"/>
                  </a:cubicBezTo>
                  <a:cubicBezTo>
                    <a:pt x="5031" y="1419"/>
                    <a:pt x="4565" y="1049"/>
                    <a:pt x="4007" y="802"/>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19" name="Group 28"/>
          <p:cNvGrpSpPr/>
          <p:nvPr/>
        </p:nvGrpSpPr>
        <p:grpSpPr>
          <a:xfrm>
            <a:off x="22402485" y="118706"/>
            <a:ext cx="880215" cy="814708"/>
            <a:chOff x="0" y="0"/>
            <a:chExt cx="880214" cy="814706"/>
          </a:xfrm>
        </p:grpSpPr>
        <p:sp>
          <p:nvSpPr>
            <p:cNvPr id="17" name="Freeform 29"/>
            <p:cNvSpPr/>
            <p:nvPr/>
          </p:nvSpPr>
          <p:spPr>
            <a:xfrm>
              <a:off x="-1" y="105"/>
              <a:ext cx="880146" cy="814602"/>
            </a:xfrm>
            <a:custGeom>
              <a:avLst/>
              <a:gdLst/>
              <a:ahLst/>
              <a:cxnLst>
                <a:cxn ang="0">
                  <a:pos x="wd2" y="hd2"/>
                </a:cxn>
                <a:cxn ang="5400000">
                  <a:pos x="wd2" y="hd2"/>
                </a:cxn>
                <a:cxn ang="10800000">
                  <a:pos x="wd2" y="hd2"/>
                </a:cxn>
                <a:cxn ang="16200000">
                  <a:pos x="wd2" y="hd2"/>
                </a:cxn>
              </a:cxnLst>
              <a:rect l="0" t="0" r="r" b="b"/>
              <a:pathLst>
                <a:path w="21487" h="21072" extrusionOk="0">
                  <a:moveTo>
                    <a:pt x="4000" y="20276"/>
                  </a:moveTo>
                  <a:cubicBezTo>
                    <a:pt x="3449" y="20536"/>
                    <a:pt x="2795" y="20728"/>
                    <a:pt x="2141" y="20866"/>
                  </a:cubicBezTo>
                  <a:cubicBezTo>
                    <a:pt x="1487" y="21003"/>
                    <a:pt x="937" y="21071"/>
                    <a:pt x="111" y="21071"/>
                  </a:cubicBezTo>
                  <a:cubicBezTo>
                    <a:pt x="42" y="20536"/>
                    <a:pt x="24" y="21565"/>
                    <a:pt x="7" y="20386"/>
                  </a:cubicBezTo>
                  <a:cubicBezTo>
                    <a:pt x="-10" y="19206"/>
                    <a:pt x="7" y="15531"/>
                    <a:pt x="7" y="13995"/>
                  </a:cubicBezTo>
                  <a:cubicBezTo>
                    <a:pt x="7" y="12445"/>
                    <a:pt x="-10" y="12184"/>
                    <a:pt x="59" y="11128"/>
                  </a:cubicBezTo>
                  <a:cubicBezTo>
                    <a:pt x="128" y="10072"/>
                    <a:pt x="-96" y="8948"/>
                    <a:pt x="455" y="7672"/>
                  </a:cubicBezTo>
                  <a:cubicBezTo>
                    <a:pt x="1006" y="6397"/>
                    <a:pt x="2055" y="4655"/>
                    <a:pt x="3398" y="3503"/>
                  </a:cubicBezTo>
                  <a:cubicBezTo>
                    <a:pt x="4740" y="2351"/>
                    <a:pt x="6978" y="1295"/>
                    <a:pt x="8492" y="719"/>
                  </a:cubicBezTo>
                  <a:cubicBezTo>
                    <a:pt x="9990" y="157"/>
                    <a:pt x="10954" y="212"/>
                    <a:pt x="12434" y="88"/>
                  </a:cubicBezTo>
                  <a:cubicBezTo>
                    <a:pt x="13897" y="-35"/>
                    <a:pt x="15859" y="6"/>
                    <a:pt x="17373" y="6"/>
                  </a:cubicBezTo>
                  <a:cubicBezTo>
                    <a:pt x="18871" y="6"/>
                    <a:pt x="20695" y="6"/>
                    <a:pt x="21487" y="61"/>
                  </a:cubicBezTo>
                  <a:cubicBezTo>
                    <a:pt x="21401" y="966"/>
                    <a:pt x="21504" y="280"/>
                    <a:pt x="21435" y="637"/>
                  </a:cubicBezTo>
                  <a:cubicBezTo>
                    <a:pt x="21384" y="994"/>
                    <a:pt x="21297" y="1734"/>
                    <a:pt x="21108" y="2214"/>
                  </a:cubicBezTo>
                  <a:cubicBezTo>
                    <a:pt x="20902" y="2694"/>
                    <a:pt x="20626" y="3147"/>
                    <a:pt x="20248" y="3517"/>
                  </a:cubicBezTo>
                  <a:cubicBezTo>
                    <a:pt x="19869" y="3901"/>
                    <a:pt x="19404" y="4216"/>
                    <a:pt x="18853" y="4477"/>
                  </a:cubicBezTo>
                  <a:cubicBezTo>
                    <a:pt x="18320" y="4738"/>
                    <a:pt x="17700" y="4984"/>
                    <a:pt x="17029" y="5108"/>
                  </a:cubicBezTo>
                  <a:cubicBezTo>
                    <a:pt x="16358" y="5231"/>
                    <a:pt x="15721" y="5176"/>
                    <a:pt x="14860" y="5218"/>
                  </a:cubicBezTo>
                  <a:cubicBezTo>
                    <a:pt x="14000" y="5259"/>
                    <a:pt x="12744" y="5163"/>
                    <a:pt x="11831" y="5341"/>
                  </a:cubicBezTo>
                  <a:cubicBezTo>
                    <a:pt x="10919" y="5519"/>
                    <a:pt x="10093" y="5903"/>
                    <a:pt x="9405" y="6328"/>
                  </a:cubicBezTo>
                  <a:cubicBezTo>
                    <a:pt x="8699" y="6754"/>
                    <a:pt x="7993" y="7426"/>
                    <a:pt x="7597" y="7906"/>
                  </a:cubicBezTo>
                  <a:cubicBezTo>
                    <a:pt x="7219" y="8386"/>
                    <a:pt x="7219" y="8687"/>
                    <a:pt x="7081" y="9181"/>
                  </a:cubicBezTo>
                  <a:cubicBezTo>
                    <a:pt x="6943" y="9688"/>
                    <a:pt x="6806" y="9716"/>
                    <a:pt x="6771" y="10882"/>
                  </a:cubicBezTo>
                  <a:cubicBezTo>
                    <a:pt x="6754" y="12061"/>
                    <a:pt x="6961" y="15023"/>
                    <a:pt x="6892" y="16216"/>
                  </a:cubicBezTo>
                  <a:cubicBezTo>
                    <a:pt x="6823" y="17410"/>
                    <a:pt x="6651" y="17519"/>
                    <a:pt x="6410" y="18040"/>
                  </a:cubicBezTo>
                  <a:cubicBezTo>
                    <a:pt x="6169" y="18548"/>
                    <a:pt x="5825" y="18918"/>
                    <a:pt x="5429" y="19288"/>
                  </a:cubicBezTo>
                  <a:cubicBezTo>
                    <a:pt x="5033" y="19659"/>
                    <a:pt x="4568" y="20029"/>
                    <a:pt x="4000" y="20276"/>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18" name="Freeform 30"/>
            <p:cNvSpPr/>
            <p:nvPr/>
          </p:nvSpPr>
          <p:spPr>
            <a:xfrm>
              <a:off x="244" y="-1"/>
              <a:ext cx="879971" cy="814698"/>
            </a:xfrm>
            <a:custGeom>
              <a:avLst/>
              <a:gdLst/>
              <a:ahLst/>
              <a:cxnLst>
                <a:cxn ang="0">
                  <a:pos x="wd2" y="hd2"/>
                </a:cxn>
                <a:cxn ang="5400000">
                  <a:pos x="wd2" y="hd2"/>
                </a:cxn>
                <a:cxn ang="10800000">
                  <a:pos x="wd2" y="hd2"/>
                </a:cxn>
                <a:cxn ang="16200000">
                  <a:pos x="wd2" y="hd2"/>
                </a:cxn>
              </a:cxnLst>
              <a:rect l="0" t="0" r="r" b="b"/>
              <a:pathLst>
                <a:path w="21483" h="21074" extrusionOk="0">
                  <a:moveTo>
                    <a:pt x="3989" y="20284"/>
                  </a:moveTo>
                  <a:cubicBezTo>
                    <a:pt x="3446" y="20543"/>
                    <a:pt x="2796" y="20741"/>
                    <a:pt x="2129" y="20876"/>
                  </a:cubicBezTo>
                  <a:cubicBezTo>
                    <a:pt x="1478" y="21012"/>
                    <a:pt x="936" y="21074"/>
                    <a:pt x="99" y="21074"/>
                  </a:cubicBezTo>
                  <a:cubicBezTo>
                    <a:pt x="37" y="20543"/>
                    <a:pt x="22" y="21568"/>
                    <a:pt x="6" y="20395"/>
                  </a:cubicBezTo>
                  <a:cubicBezTo>
                    <a:pt x="-9" y="19209"/>
                    <a:pt x="6" y="15541"/>
                    <a:pt x="6" y="13998"/>
                  </a:cubicBezTo>
                  <a:cubicBezTo>
                    <a:pt x="6" y="12454"/>
                    <a:pt x="-9" y="12182"/>
                    <a:pt x="53" y="11132"/>
                  </a:cubicBezTo>
                  <a:cubicBezTo>
                    <a:pt x="130" y="10070"/>
                    <a:pt x="-102" y="8946"/>
                    <a:pt x="456" y="7674"/>
                  </a:cubicBezTo>
                  <a:cubicBezTo>
                    <a:pt x="998" y="6402"/>
                    <a:pt x="2052" y="4661"/>
                    <a:pt x="3400" y="3500"/>
                  </a:cubicBezTo>
                  <a:cubicBezTo>
                    <a:pt x="4732" y="2352"/>
                    <a:pt x="6979" y="1289"/>
                    <a:pt x="8482" y="721"/>
                  </a:cubicBezTo>
                  <a:cubicBezTo>
                    <a:pt x="9985" y="153"/>
                    <a:pt x="10946" y="215"/>
                    <a:pt x="12433" y="91"/>
                  </a:cubicBezTo>
                  <a:cubicBezTo>
                    <a:pt x="13890" y="-32"/>
                    <a:pt x="15858" y="5"/>
                    <a:pt x="17361" y="5"/>
                  </a:cubicBezTo>
                  <a:cubicBezTo>
                    <a:pt x="18864" y="5"/>
                    <a:pt x="20692" y="5"/>
                    <a:pt x="21483" y="54"/>
                  </a:cubicBezTo>
                  <a:cubicBezTo>
                    <a:pt x="21390" y="968"/>
                    <a:pt x="21498" y="277"/>
                    <a:pt x="21421" y="635"/>
                  </a:cubicBezTo>
                  <a:cubicBezTo>
                    <a:pt x="21374" y="993"/>
                    <a:pt x="21297" y="1734"/>
                    <a:pt x="21095" y="2216"/>
                  </a:cubicBezTo>
                  <a:cubicBezTo>
                    <a:pt x="20894" y="2697"/>
                    <a:pt x="20615" y="3142"/>
                    <a:pt x="20243" y="3512"/>
                  </a:cubicBezTo>
                  <a:cubicBezTo>
                    <a:pt x="19856" y="3895"/>
                    <a:pt x="19391" y="4216"/>
                    <a:pt x="18848" y="4476"/>
                  </a:cubicBezTo>
                  <a:cubicBezTo>
                    <a:pt x="18306" y="4735"/>
                    <a:pt x="17686" y="4982"/>
                    <a:pt x="17020" y="5106"/>
                  </a:cubicBezTo>
                  <a:cubicBezTo>
                    <a:pt x="16354" y="5229"/>
                    <a:pt x="15718" y="5180"/>
                    <a:pt x="14851" y="5217"/>
                  </a:cubicBezTo>
                  <a:cubicBezTo>
                    <a:pt x="13998" y="5254"/>
                    <a:pt x="12743" y="5167"/>
                    <a:pt x="11829" y="5340"/>
                  </a:cubicBezTo>
                  <a:cubicBezTo>
                    <a:pt x="10915" y="5525"/>
                    <a:pt x="10094" y="5908"/>
                    <a:pt x="9396" y="6328"/>
                  </a:cubicBezTo>
                  <a:cubicBezTo>
                    <a:pt x="8699" y="6748"/>
                    <a:pt x="7986" y="7427"/>
                    <a:pt x="7599" y="7909"/>
                  </a:cubicBezTo>
                  <a:cubicBezTo>
                    <a:pt x="7212" y="8391"/>
                    <a:pt x="7212" y="8687"/>
                    <a:pt x="7072" y="9181"/>
                  </a:cubicBezTo>
                  <a:cubicBezTo>
                    <a:pt x="6933" y="9687"/>
                    <a:pt x="6793" y="9712"/>
                    <a:pt x="6762" y="10885"/>
                  </a:cubicBezTo>
                  <a:cubicBezTo>
                    <a:pt x="6747" y="12059"/>
                    <a:pt x="6948" y="15023"/>
                    <a:pt x="6886" y="16220"/>
                  </a:cubicBezTo>
                  <a:cubicBezTo>
                    <a:pt x="6824" y="17418"/>
                    <a:pt x="6638" y="17530"/>
                    <a:pt x="6406" y="18048"/>
                  </a:cubicBezTo>
                  <a:cubicBezTo>
                    <a:pt x="6158" y="18555"/>
                    <a:pt x="5817" y="18925"/>
                    <a:pt x="5430" y="19296"/>
                  </a:cubicBezTo>
                  <a:cubicBezTo>
                    <a:pt x="5027" y="19666"/>
                    <a:pt x="4562" y="20037"/>
                    <a:pt x="3989" y="20284"/>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2" name="Group 31"/>
          <p:cNvGrpSpPr/>
          <p:nvPr/>
        </p:nvGrpSpPr>
        <p:grpSpPr>
          <a:xfrm>
            <a:off x="23410017" y="107988"/>
            <a:ext cx="880216" cy="814710"/>
            <a:chOff x="0" y="0"/>
            <a:chExt cx="880214" cy="814709"/>
          </a:xfrm>
        </p:grpSpPr>
        <p:sp>
          <p:nvSpPr>
            <p:cNvPr id="20" name="Freeform 32"/>
            <p:cNvSpPr/>
            <p:nvPr/>
          </p:nvSpPr>
          <p:spPr>
            <a:xfrm>
              <a:off x="-1" y="0"/>
              <a:ext cx="880146" cy="814604"/>
            </a:xfrm>
            <a:custGeom>
              <a:avLst/>
              <a:gdLst/>
              <a:ahLst/>
              <a:cxnLst>
                <a:cxn ang="0">
                  <a:pos x="wd2" y="hd2"/>
                </a:cxn>
                <a:cxn ang="5400000">
                  <a:pos x="wd2" y="hd2"/>
                </a:cxn>
                <a:cxn ang="10800000">
                  <a:pos x="wd2" y="hd2"/>
                </a:cxn>
                <a:cxn ang="16200000">
                  <a:pos x="wd2" y="hd2"/>
                </a:cxn>
              </a:cxnLst>
              <a:rect l="0" t="0" r="r" b="b"/>
              <a:pathLst>
                <a:path w="21487" h="21072" extrusionOk="0">
                  <a:moveTo>
                    <a:pt x="4000" y="795"/>
                  </a:moveTo>
                  <a:cubicBezTo>
                    <a:pt x="3449" y="535"/>
                    <a:pt x="2795" y="343"/>
                    <a:pt x="2141" y="205"/>
                  </a:cubicBezTo>
                  <a:cubicBezTo>
                    <a:pt x="1487" y="68"/>
                    <a:pt x="954" y="0"/>
                    <a:pt x="111" y="0"/>
                  </a:cubicBezTo>
                  <a:cubicBezTo>
                    <a:pt x="42" y="535"/>
                    <a:pt x="24" y="-494"/>
                    <a:pt x="7" y="685"/>
                  </a:cubicBezTo>
                  <a:cubicBezTo>
                    <a:pt x="-10" y="1865"/>
                    <a:pt x="7" y="5540"/>
                    <a:pt x="7" y="7076"/>
                  </a:cubicBezTo>
                  <a:cubicBezTo>
                    <a:pt x="24" y="8626"/>
                    <a:pt x="-10" y="8887"/>
                    <a:pt x="59" y="9943"/>
                  </a:cubicBezTo>
                  <a:cubicBezTo>
                    <a:pt x="128" y="10999"/>
                    <a:pt x="-96" y="12123"/>
                    <a:pt x="455" y="13399"/>
                  </a:cubicBezTo>
                  <a:cubicBezTo>
                    <a:pt x="1006" y="14674"/>
                    <a:pt x="2055" y="16416"/>
                    <a:pt x="3398" y="17568"/>
                  </a:cubicBezTo>
                  <a:cubicBezTo>
                    <a:pt x="4740" y="18720"/>
                    <a:pt x="6995" y="19776"/>
                    <a:pt x="8492" y="20352"/>
                  </a:cubicBezTo>
                  <a:cubicBezTo>
                    <a:pt x="9990" y="20914"/>
                    <a:pt x="10954" y="20873"/>
                    <a:pt x="12434" y="20983"/>
                  </a:cubicBezTo>
                  <a:cubicBezTo>
                    <a:pt x="13914" y="21106"/>
                    <a:pt x="15859" y="21065"/>
                    <a:pt x="17373" y="21065"/>
                  </a:cubicBezTo>
                  <a:cubicBezTo>
                    <a:pt x="18871" y="21065"/>
                    <a:pt x="20695" y="21065"/>
                    <a:pt x="21487" y="21010"/>
                  </a:cubicBezTo>
                  <a:cubicBezTo>
                    <a:pt x="21401" y="20105"/>
                    <a:pt x="21504" y="20791"/>
                    <a:pt x="21452" y="20434"/>
                  </a:cubicBezTo>
                  <a:cubicBezTo>
                    <a:pt x="21384" y="20077"/>
                    <a:pt x="21315" y="19337"/>
                    <a:pt x="21108" y="18857"/>
                  </a:cubicBezTo>
                  <a:cubicBezTo>
                    <a:pt x="20902" y="18377"/>
                    <a:pt x="20626" y="17924"/>
                    <a:pt x="20248" y="17554"/>
                  </a:cubicBezTo>
                  <a:cubicBezTo>
                    <a:pt x="19869" y="17170"/>
                    <a:pt x="19404" y="16855"/>
                    <a:pt x="18871" y="16594"/>
                  </a:cubicBezTo>
                  <a:cubicBezTo>
                    <a:pt x="18320" y="16333"/>
                    <a:pt x="17700" y="16087"/>
                    <a:pt x="17029" y="15963"/>
                  </a:cubicBezTo>
                  <a:cubicBezTo>
                    <a:pt x="16358" y="15840"/>
                    <a:pt x="15721" y="15895"/>
                    <a:pt x="14860" y="15853"/>
                  </a:cubicBezTo>
                  <a:cubicBezTo>
                    <a:pt x="14000" y="15812"/>
                    <a:pt x="12744" y="15908"/>
                    <a:pt x="11831" y="15730"/>
                  </a:cubicBezTo>
                  <a:cubicBezTo>
                    <a:pt x="10919" y="15552"/>
                    <a:pt x="10110" y="15168"/>
                    <a:pt x="9405" y="14743"/>
                  </a:cubicBezTo>
                  <a:cubicBezTo>
                    <a:pt x="8699" y="14317"/>
                    <a:pt x="7993" y="13645"/>
                    <a:pt x="7597" y="13165"/>
                  </a:cubicBezTo>
                  <a:cubicBezTo>
                    <a:pt x="7219" y="12685"/>
                    <a:pt x="7219" y="12384"/>
                    <a:pt x="7081" y="11890"/>
                  </a:cubicBezTo>
                  <a:cubicBezTo>
                    <a:pt x="6943" y="11396"/>
                    <a:pt x="6806" y="11355"/>
                    <a:pt x="6788" y="10189"/>
                  </a:cubicBezTo>
                  <a:cubicBezTo>
                    <a:pt x="6754" y="9010"/>
                    <a:pt x="6961" y="6048"/>
                    <a:pt x="6892" y="4855"/>
                  </a:cubicBezTo>
                  <a:cubicBezTo>
                    <a:pt x="6823" y="3661"/>
                    <a:pt x="6651" y="3552"/>
                    <a:pt x="6410" y="3031"/>
                  </a:cubicBezTo>
                  <a:cubicBezTo>
                    <a:pt x="6169" y="2523"/>
                    <a:pt x="5842" y="2153"/>
                    <a:pt x="5429" y="1783"/>
                  </a:cubicBezTo>
                  <a:cubicBezTo>
                    <a:pt x="5033" y="1412"/>
                    <a:pt x="4568" y="1042"/>
                    <a:pt x="4000" y="795"/>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1" name="Freeform 33"/>
            <p:cNvSpPr/>
            <p:nvPr/>
          </p:nvSpPr>
          <p:spPr>
            <a:xfrm>
              <a:off x="244" y="0"/>
              <a:ext cx="879971" cy="814710"/>
            </a:xfrm>
            <a:custGeom>
              <a:avLst/>
              <a:gdLst/>
              <a:ahLst/>
              <a:cxnLst>
                <a:cxn ang="0">
                  <a:pos x="wd2" y="hd2"/>
                </a:cxn>
                <a:cxn ang="5400000">
                  <a:pos x="wd2" y="hd2"/>
                </a:cxn>
                <a:cxn ang="10800000">
                  <a:pos x="wd2" y="hd2"/>
                </a:cxn>
                <a:cxn ang="16200000">
                  <a:pos x="wd2" y="hd2"/>
                </a:cxn>
              </a:cxnLst>
              <a:rect l="0" t="0" r="r" b="b"/>
              <a:pathLst>
                <a:path w="21483" h="21074" extrusionOk="0">
                  <a:moveTo>
                    <a:pt x="3989" y="802"/>
                  </a:moveTo>
                  <a:cubicBezTo>
                    <a:pt x="3446" y="543"/>
                    <a:pt x="2796" y="345"/>
                    <a:pt x="2129" y="210"/>
                  </a:cubicBezTo>
                  <a:cubicBezTo>
                    <a:pt x="1478" y="74"/>
                    <a:pt x="952" y="0"/>
                    <a:pt x="99" y="0"/>
                  </a:cubicBezTo>
                  <a:cubicBezTo>
                    <a:pt x="37" y="543"/>
                    <a:pt x="22" y="-494"/>
                    <a:pt x="6" y="691"/>
                  </a:cubicBezTo>
                  <a:cubicBezTo>
                    <a:pt x="-9" y="1863"/>
                    <a:pt x="6" y="5542"/>
                    <a:pt x="6" y="7085"/>
                  </a:cubicBezTo>
                  <a:cubicBezTo>
                    <a:pt x="22" y="8627"/>
                    <a:pt x="-9" y="8887"/>
                    <a:pt x="53" y="9948"/>
                  </a:cubicBezTo>
                  <a:cubicBezTo>
                    <a:pt x="130" y="10997"/>
                    <a:pt x="-102" y="12120"/>
                    <a:pt x="456" y="13404"/>
                  </a:cubicBezTo>
                  <a:cubicBezTo>
                    <a:pt x="998" y="14675"/>
                    <a:pt x="2052" y="16416"/>
                    <a:pt x="3400" y="17576"/>
                  </a:cubicBezTo>
                  <a:cubicBezTo>
                    <a:pt x="4732" y="18724"/>
                    <a:pt x="6995" y="19773"/>
                    <a:pt x="8482" y="20353"/>
                  </a:cubicBezTo>
                  <a:cubicBezTo>
                    <a:pt x="9985" y="20921"/>
                    <a:pt x="10946" y="20871"/>
                    <a:pt x="12433" y="20983"/>
                  </a:cubicBezTo>
                  <a:cubicBezTo>
                    <a:pt x="13905" y="21106"/>
                    <a:pt x="15858" y="21069"/>
                    <a:pt x="17361" y="21069"/>
                  </a:cubicBezTo>
                  <a:cubicBezTo>
                    <a:pt x="18864" y="21069"/>
                    <a:pt x="20692" y="21069"/>
                    <a:pt x="21483" y="21007"/>
                  </a:cubicBezTo>
                  <a:cubicBezTo>
                    <a:pt x="21390" y="20106"/>
                    <a:pt x="21498" y="20797"/>
                    <a:pt x="21452" y="20439"/>
                  </a:cubicBezTo>
                  <a:cubicBezTo>
                    <a:pt x="21374" y="20082"/>
                    <a:pt x="21312" y="19341"/>
                    <a:pt x="21095" y="18860"/>
                  </a:cubicBezTo>
                  <a:cubicBezTo>
                    <a:pt x="20894" y="18378"/>
                    <a:pt x="20615" y="17922"/>
                    <a:pt x="20243" y="17551"/>
                  </a:cubicBezTo>
                  <a:cubicBezTo>
                    <a:pt x="19856" y="17169"/>
                    <a:pt x="19391" y="16860"/>
                    <a:pt x="18864" y="16601"/>
                  </a:cubicBezTo>
                  <a:cubicBezTo>
                    <a:pt x="18306" y="16342"/>
                    <a:pt x="17686" y="16095"/>
                    <a:pt x="17020" y="15971"/>
                  </a:cubicBezTo>
                  <a:cubicBezTo>
                    <a:pt x="16354" y="15848"/>
                    <a:pt x="15718" y="15897"/>
                    <a:pt x="14851" y="15860"/>
                  </a:cubicBezTo>
                  <a:cubicBezTo>
                    <a:pt x="13998" y="15811"/>
                    <a:pt x="12743" y="15910"/>
                    <a:pt x="11829" y="15737"/>
                  </a:cubicBezTo>
                  <a:cubicBezTo>
                    <a:pt x="10915" y="15552"/>
                    <a:pt x="10109" y="15169"/>
                    <a:pt x="9396" y="14749"/>
                  </a:cubicBezTo>
                  <a:cubicBezTo>
                    <a:pt x="8699" y="14317"/>
                    <a:pt x="7986" y="13651"/>
                    <a:pt x="7599" y="13170"/>
                  </a:cubicBezTo>
                  <a:cubicBezTo>
                    <a:pt x="7212" y="12688"/>
                    <a:pt x="7212" y="12392"/>
                    <a:pt x="7072" y="11898"/>
                  </a:cubicBezTo>
                  <a:cubicBezTo>
                    <a:pt x="6933" y="11405"/>
                    <a:pt x="6793" y="11355"/>
                    <a:pt x="6778" y="10195"/>
                  </a:cubicBezTo>
                  <a:cubicBezTo>
                    <a:pt x="6747" y="9010"/>
                    <a:pt x="6948" y="6048"/>
                    <a:pt x="6886" y="4863"/>
                  </a:cubicBezTo>
                  <a:cubicBezTo>
                    <a:pt x="6824" y="3666"/>
                    <a:pt x="6638" y="3554"/>
                    <a:pt x="6406" y="3036"/>
                  </a:cubicBezTo>
                  <a:cubicBezTo>
                    <a:pt x="6158" y="2530"/>
                    <a:pt x="5833" y="2160"/>
                    <a:pt x="5430" y="1789"/>
                  </a:cubicBezTo>
                  <a:cubicBezTo>
                    <a:pt x="5027" y="1419"/>
                    <a:pt x="4562" y="1049"/>
                    <a:pt x="3989" y="802"/>
                  </a:cubicBezTo>
                </a:path>
              </a:pathLst>
            </a:custGeom>
            <a:solidFill>
              <a:srgbClr val="FFFFFF"/>
            </a:solidFill>
            <a:ln w="12700" cap="flat">
              <a:noFill/>
              <a:miter lim="400000"/>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5" name="Group 34"/>
          <p:cNvGrpSpPr/>
          <p:nvPr/>
        </p:nvGrpSpPr>
        <p:grpSpPr>
          <a:xfrm>
            <a:off x="20782553" y="194889"/>
            <a:ext cx="421774" cy="438639"/>
            <a:chOff x="0" y="0"/>
            <a:chExt cx="421773" cy="438637"/>
          </a:xfrm>
        </p:grpSpPr>
        <p:sp>
          <p:nvSpPr>
            <p:cNvPr id="23" name="Freeform 35"/>
            <p:cNvSpPr/>
            <p:nvPr/>
          </p:nvSpPr>
          <p:spPr>
            <a:xfrm>
              <a:off x="108" y="42"/>
              <a:ext cx="421666" cy="438551"/>
            </a:xfrm>
            <a:custGeom>
              <a:avLst/>
              <a:gdLst/>
              <a:ahLst/>
              <a:cxnLst>
                <a:cxn ang="0">
                  <a:pos x="wd2" y="hd2"/>
                </a:cxn>
                <a:cxn ang="5400000">
                  <a:pos x="wd2" y="hd2"/>
                </a:cxn>
                <a:cxn ang="10800000">
                  <a:pos x="wd2" y="hd2"/>
                </a:cxn>
                <a:cxn ang="16200000">
                  <a:pos x="wd2" y="hd2"/>
                </a:cxn>
              </a:cxnLst>
              <a:rect l="0" t="0" r="r" b="b"/>
              <a:pathLst>
                <a:path w="21515" h="21464" extrusionOk="0">
                  <a:moveTo>
                    <a:pt x="15543" y="54"/>
                  </a:moveTo>
                  <a:cubicBezTo>
                    <a:pt x="16263" y="119"/>
                    <a:pt x="16911" y="183"/>
                    <a:pt x="17595" y="544"/>
                  </a:cubicBezTo>
                  <a:cubicBezTo>
                    <a:pt x="18297" y="918"/>
                    <a:pt x="19143" y="1563"/>
                    <a:pt x="19683" y="2272"/>
                  </a:cubicBezTo>
                  <a:cubicBezTo>
                    <a:pt x="20241" y="2968"/>
                    <a:pt x="20565" y="3742"/>
                    <a:pt x="20871" y="4787"/>
                  </a:cubicBezTo>
                  <a:cubicBezTo>
                    <a:pt x="21159" y="5831"/>
                    <a:pt x="21357" y="7288"/>
                    <a:pt x="21447" y="8552"/>
                  </a:cubicBezTo>
                  <a:cubicBezTo>
                    <a:pt x="21537" y="9803"/>
                    <a:pt x="21537" y="11209"/>
                    <a:pt x="21447" y="12318"/>
                  </a:cubicBezTo>
                  <a:cubicBezTo>
                    <a:pt x="21357" y="13440"/>
                    <a:pt x="21159" y="14420"/>
                    <a:pt x="20871" y="15258"/>
                  </a:cubicBezTo>
                  <a:cubicBezTo>
                    <a:pt x="20565" y="16109"/>
                    <a:pt x="20205" y="16844"/>
                    <a:pt x="19683" y="17347"/>
                  </a:cubicBezTo>
                  <a:cubicBezTo>
                    <a:pt x="19179" y="17863"/>
                    <a:pt x="18369" y="18224"/>
                    <a:pt x="17775" y="18288"/>
                  </a:cubicBezTo>
                  <a:cubicBezTo>
                    <a:pt x="17199" y="18366"/>
                    <a:pt x="16551" y="18069"/>
                    <a:pt x="16173" y="17773"/>
                  </a:cubicBezTo>
                  <a:cubicBezTo>
                    <a:pt x="15813" y="17476"/>
                    <a:pt x="15687" y="16792"/>
                    <a:pt x="15597" y="16522"/>
                  </a:cubicBezTo>
                  <a:cubicBezTo>
                    <a:pt x="15507" y="16238"/>
                    <a:pt x="15507" y="16238"/>
                    <a:pt x="15597" y="16096"/>
                  </a:cubicBezTo>
                  <a:cubicBezTo>
                    <a:pt x="15687" y="15954"/>
                    <a:pt x="15795" y="15890"/>
                    <a:pt x="16173" y="15683"/>
                  </a:cubicBezTo>
                  <a:cubicBezTo>
                    <a:pt x="16569" y="15464"/>
                    <a:pt x="17487" y="15077"/>
                    <a:pt x="17937" y="14832"/>
                  </a:cubicBezTo>
                  <a:cubicBezTo>
                    <a:pt x="18387" y="14600"/>
                    <a:pt x="18801" y="14536"/>
                    <a:pt x="18891" y="14252"/>
                  </a:cubicBezTo>
                  <a:cubicBezTo>
                    <a:pt x="18981" y="13981"/>
                    <a:pt x="18675" y="13491"/>
                    <a:pt x="18513" y="13169"/>
                  </a:cubicBezTo>
                  <a:cubicBezTo>
                    <a:pt x="18369" y="12846"/>
                    <a:pt x="18135" y="12460"/>
                    <a:pt x="17937" y="12318"/>
                  </a:cubicBezTo>
                  <a:cubicBezTo>
                    <a:pt x="17739" y="12189"/>
                    <a:pt x="17649" y="12253"/>
                    <a:pt x="17361" y="12318"/>
                  </a:cubicBezTo>
                  <a:cubicBezTo>
                    <a:pt x="17055" y="12395"/>
                    <a:pt x="16497" y="12576"/>
                    <a:pt x="16173" y="12743"/>
                  </a:cubicBezTo>
                  <a:cubicBezTo>
                    <a:pt x="15867" y="12911"/>
                    <a:pt x="15723" y="13182"/>
                    <a:pt x="15435" y="13324"/>
                  </a:cubicBezTo>
                  <a:cubicBezTo>
                    <a:pt x="15129" y="13465"/>
                    <a:pt x="14697" y="13749"/>
                    <a:pt x="14427" y="13581"/>
                  </a:cubicBezTo>
                  <a:cubicBezTo>
                    <a:pt x="14157" y="13414"/>
                    <a:pt x="13995" y="12666"/>
                    <a:pt x="13833" y="12318"/>
                  </a:cubicBezTo>
                  <a:cubicBezTo>
                    <a:pt x="13671" y="11982"/>
                    <a:pt x="13761" y="11596"/>
                    <a:pt x="13509" y="11505"/>
                  </a:cubicBezTo>
                  <a:cubicBezTo>
                    <a:pt x="13257" y="11402"/>
                    <a:pt x="12717" y="11673"/>
                    <a:pt x="12393" y="11763"/>
                  </a:cubicBezTo>
                  <a:cubicBezTo>
                    <a:pt x="12069" y="11866"/>
                    <a:pt x="11835" y="11995"/>
                    <a:pt x="11583" y="12086"/>
                  </a:cubicBezTo>
                  <a:cubicBezTo>
                    <a:pt x="11349" y="12176"/>
                    <a:pt x="11025" y="12150"/>
                    <a:pt x="10917" y="12318"/>
                  </a:cubicBezTo>
                  <a:cubicBezTo>
                    <a:pt x="10809" y="12498"/>
                    <a:pt x="10827" y="12743"/>
                    <a:pt x="10917" y="13169"/>
                  </a:cubicBezTo>
                  <a:cubicBezTo>
                    <a:pt x="11007" y="13581"/>
                    <a:pt x="11601" y="14458"/>
                    <a:pt x="11493" y="14832"/>
                  </a:cubicBezTo>
                  <a:cubicBezTo>
                    <a:pt x="11403" y="15219"/>
                    <a:pt x="10755" y="15206"/>
                    <a:pt x="10287" y="15451"/>
                  </a:cubicBezTo>
                  <a:cubicBezTo>
                    <a:pt x="9801" y="15683"/>
                    <a:pt x="8793" y="15903"/>
                    <a:pt x="8613" y="16302"/>
                  </a:cubicBezTo>
                  <a:cubicBezTo>
                    <a:pt x="8433" y="16689"/>
                    <a:pt x="8973" y="17463"/>
                    <a:pt x="9171" y="17773"/>
                  </a:cubicBezTo>
                  <a:cubicBezTo>
                    <a:pt x="9351" y="18095"/>
                    <a:pt x="9387" y="18211"/>
                    <a:pt x="9747" y="18198"/>
                  </a:cubicBezTo>
                  <a:cubicBezTo>
                    <a:pt x="10107" y="18172"/>
                    <a:pt x="10845" y="17798"/>
                    <a:pt x="11349" y="17669"/>
                  </a:cubicBezTo>
                  <a:cubicBezTo>
                    <a:pt x="11835" y="17527"/>
                    <a:pt x="12393" y="17179"/>
                    <a:pt x="12663" y="17347"/>
                  </a:cubicBezTo>
                  <a:cubicBezTo>
                    <a:pt x="12951" y="17515"/>
                    <a:pt x="13059" y="18198"/>
                    <a:pt x="13005" y="18688"/>
                  </a:cubicBezTo>
                  <a:cubicBezTo>
                    <a:pt x="12951" y="19178"/>
                    <a:pt x="12771" y="19836"/>
                    <a:pt x="12393" y="20287"/>
                  </a:cubicBezTo>
                  <a:cubicBezTo>
                    <a:pt x="11997" y="20738"/>
                    <a:pt x="11403" y="21254"/>
                    <a:pt x="10665" y="21396"/>
                  </a:cubicBezTo>
                  <a:cubicBezTo>
                    <a:pt x="9927" y="21538"/>
                    <a:pt x="8919" y="21461"/>
                    <a:pt x="7983" y="21125"/>
                  </a:cubicBezTo>
                  <a:cubicBezTo>
                    <a:pt x="7065" y="20803"/>
                    <a:pt x="5841" y="20081"/>
                    <a:pt x="5067" y="19449"/>
                  </a:cubicBezTo>
                  <a:cubicBezTo>
                    <a:pt x="4293" y="18817"/>
                    <a:pt x="3825" y="18134"/>
                    <a:pt x="3303" y="17347"/>
                  </a:cubicBezTo>
                  <a:cubicBezTo>
                    <a:pt x="2781" y="16560"/>
                    <a:pt x="2205" y="15658"/>
                    <a:pt x="1863" y="14742"/>
                  </a:cubicBezTo>
                  <a:cubicBezTo>
                    <a:pt x="1503" y="13826"/>
                    <a:pt x="1467" y="12653"/>
                    <a:pt x="1233" y="11866"/>
                  </a:cubicBezTo>
                  <a:cubicBezTo>
                    <a:pt x="1017" y="11067"/>
                    <a:pt x="711" y="10370"/>
                    <a:pt x="513" y="9945"/>
                  </a:cubicBezTo>
                  <a:cubicBezTo>
                    <a:pt x="297" y="9519"/>
                    <a:pt x="-63" y="9519"/>
                    <a:pt x="9" y="9287"/>
                  </a:cubicBezTo>
                  <a:cubicBezTo>
                    <a:pt x="63" y="9042"/>
                    <a:pt x="99" y="9236"/>
                    <a:pt x="927" y="8488"/>
                  </a:cubicBezTo>
                  <a:cubicBezTo>
                    <a:pt x="1773" y="7740"/>
                    <a:pt x="3591" y="5960"/>
                    <a:pt x="5067" y="4787"/>
                  </a:cubicBezTo>
                  <a:cubicBezTo>
                    <a:pt x="6525" y="3613"/>
                    <a:pt x="8379" y="2195"/>
                    <a:pt x="9747" y="1421"/>
                  </a:cubicBezTo>
                  <a:cubicBezTo>
                    <a:pt x="11115" y="660"/>
                    <a:pt x="12285" y="402"/>
                    <a:pt x="13257" y="170"/>
                  </a:cubicBezTo>
                  <a:cubicBezTo>
                    <a:pt x="14229" y="-62"/>
                    <a:pt x="14859" y="-10"/>
                    <a:pt x="15543" y="54"/>
                  </a:cubicBezTo>
                </a:path>
              </a:pathLst>
            </a:custGeom>
            <a:solidFill>
              <a:srgbClr val="81BFE8"/>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4" name="Freeform 36"/>
            <p:cNvSpPr/>
            <p:nvPr/>
          </p:nvSpPr>
          <p:spPr>
            <a:xfrm>
              <a:off x="-1" y="0"/>
              <a:ext cx="421740" cy="438638"/>
            </a:xfrm>
            <a:custGeom>
              <a:avLst/>
              <a:gdLst/>
              <a:ahLst/>
              <a:cxnLst>
                <a:cxn ang="0">
                  <a:pos x="wd2" y="hd2"/>
                </a:cxn>
                <a:cxn ang="5400000">
                  <a:pos x="wd2" y="hd2"/>
                </a:cxn>
                <a:cxn ang="10800000">
                  <a:pos x="wd2" y="hd2"/>
                </a:cxn>
                <a:cxn ang="16200000">
                  <a:pos x="wd2" y="hd2"/>
                </a:cxn>
              </a:cxnLst>
              <a:rect l="0" t="0" r="r" b="b"/>
              <a:pathLst>
                <a:path w="21519" h="21469" extrusionOk="0">
                  <a:moveTo>
                    <a:pt x="15543" y="57"/>
                  </a:moveTo>
                  <a:cubicBezTo>
                    <a:pt x="16257" y="104"/>
                    <a:pt x="16905" y="173"/>
                    <a:pt x="17619" y="545"/>
                  </a:cubicBezTo>
                  <a:cubicBezTo>
                    <a:pt x="18300" y="916"/>
                    <a:pt x="19143" y="1567"/>
                    <a:pt x="19694" y="2264"/>
                  </a:cubicBezTo>
                  <a:cubicBezTo>
                    <a:pt x="20246" y="2960"/>
                    <a:pt x="20570" y="3727"/>
                    <a:pt x="20894" y="4772"/>
                  </a:cubicBezTo>
                  <a:cubicBezTo>
                    <a:pt x="21154" y="5817"/>
                    <a:pt x="21381" y="7280"/>
                    <a:pt x="21446" y="8558"/>
                  </a:cubicBezTo>
                  <a:cubicBezTo>
                    <a:pt x="21543" y="9789"/>
                    <a:pt x="21543" y="11206"/>
                    <a:pt x="21446" y="12320"/>
                  </a:cubicBezTo>
                  <a:cubicBezTo>
                    <a:pt x="21381" y="13435"/>
                    <a:pt x="21154" y="14411"/>
                    <a:pt x="20894" y="15247"/>
                  </a:cubicBezTo>
                  <a:cubicBezTo>
                    <a:pt x="20570" y="16106"/>
                    <a:pt x="20213" y="16849"/>
                    <a:pt x="19694" y="17337"/>
                  </a:cubicBezTo>
                  <a:cubicBezTo>
                    <a:pt x="19175" y="17871"/>
                    <a:pt x="18365" y="18220"/>
                    <a:pt x="17781" y="18289"/>
                  </a:cubicBezTo>
                  <a:cubicBezTo>
                    <a:pt x="17197" y="18359"/>
                    <a:pt x="16548" y="18080"/>
                    <a:pt x="16192" y="17778"/>
                  </a:cubicBezTo>
                  <a:cubicBezTo>
                    <a:pt x="15835" y="17476"/>
                    <a:pt x="15705" y="16803"/>
                    <a:pt x="15608" y="16524"/>
                  </a:cubicBezTo>
                  <a:cubicBezTo>
                    <a:pt x="15511" y="16246"/>
                    <a:pt x="15511" y="16246"/>
                    <a:pt x="15608" y="16106"/>
                  </a:cubicBezTo>
                  <a:cubicBezTo>
                    <a:pt x="15705" y="15944"/>
                    <a:pt x="15802" y="15897"/>
                    <a:pt x="16192" y="15688"/>
                  </a:cubicBezTo>
                  <a:cubicBezTo>
                    <a:pt x="16581" y="15456"/>
                    <a:pt x="17489" y="15084"/>
                    <a:pt x="17943" y="14829"/>
                  </a:cubicBezTo>
                  <a:cubicBezTo>
                    <a:pt x="18397" y="14596"/>
                    <a:pt x="18819" y="14527"/>
                    <a:pt x="18916" y="14248"/>
                  </a:cubicBezTo>
                  <a:cubicBezTo>
                    <a:pt x="18981" y="13969"/>
                    <a:pt x="18689" y="13482"/>
                    <a:pt x="18527" y="13156"/>
                  </a:cubicBezTo>
                  <a:cubicBezTo>
                    <a:pt x="18365" y="12855"/>
                    <a:pt x="18138" y="12460"/>
                    <a:pt x="17943" y="12320"/>
                  </a:cubicBezTo>
                  <a:cubicBezTo>
                    <a:pt x="17748" y="12181"/>
                    <a:pt x="17651" y="12251"/>
                    <a:pt x="17359" y="12320"/>
                  </a:cubicBezTo>
                  <a:cubicBezTo>
                    <a:pt x="17067" y="12390"/>
                    <a:pt x="16516" y="12576"/>
                    <a:pt x="16192" y="12738"/>
                  </a:cubicBezTo>
                  <a:cubicBezTo>
                    <a:pt x="15867" y="12901"/>
                    <a:pt x="15738" y="13180"/>
                    <a:pt x="15446" y="13319"/>
                  </a:cubicBezTo>
                  <a:cubicBezTo>
                    <a:pt x="15121" y="13458"/>
                    <a:pt x="14700" y="13737"/>
                    <a:pt x="14440" y="13575"/>
                  </a:cubicBezTo>
                  <a:cubicBezTo>
                    <a:pt x="14148" y="13412"/>
                    <a:pt x="13986" y="12669"/>
                    <a:pt x="13824" y="12320"/>
                  </a:cubicBezTo>
                  <a:cubicBezTo>
                    <a:pt x="13662" y="11972"/>
                    <a:pt x="13759" y="11600"/>
                    <a:pt x="13500" y="11507"/>
                  </a:cubicBezTo>
                  <a:cubicBezTo>
                    <a:pt x="13273" y="11391"/>
                    <a:pt x="12721" y="11670"/>
                    <a:pt x="12397" y="11763"/>
                  </a:cubicBezTo>
                  <a:cubicBezTo>
                    <a:pt x="12073" y="11856"/>
                    <a:pt x="11846" y="11995"/>
                    <a:pt x="11586" y="12088"/>
                  </a:cubicBezTo>
                  <a:cubicBezTo>
                    <a:pt x="11359" y="12181"/>
                    <a:pt x="11035" y="12158"/>
                    <a:pt x="10938" y="12320"/>
                  </a:cubicBezTo>
                  <a:cubicBezTo>
                    <a:pt x="10808" y="12506"/>
                    <a:pt x="10840" y="12738"/>
                    <a:pt x="10938" y="13156"/>
                  </a:cubicBezTo>
                  <a:cubicBezTo>
                    <a:pt x="11002" y="13575"/>
                    <a:pt x="11619" y="14457"/>
                    <a:pt x="11489" y="14829"/>
                  </a:cubicBezTo>
                  <a:cubicBezTo>
                    <a:pt x="11424" y="15224"/>
                    <a:pt x="10775" y="15200"/>
                    <a:pt x="10289" y="15456"/>
                  </a:cubicBezTo>
                  <a:cubicBezTo>
                    <a:pt x="9802" y="15688"/>
                    <a:pt x="8797" y="15897"/>
                    <a:pt x="8602" y="16292"/>
                  </a:cubicBezTo>
                  <a:cubicBezTo>
                    <a:pt x="8440" y="16687"/>
                    <a:pt x="8992" y="17453"/>
                    <a:pt x="9186" y="17778"/>
                  </a:cubicBezTo>
                  <a:cubicBezTo>
                    <a:pt x="9348" y="18104"/>
                    <a:pt x="9381" y="18220"/>
                    <a:pt x="9738" y="18196"/>
                  </a:cubicBezTo>
                  <a:cubicBezTo>
                    <a:pt x="10127" y="18173"/>
                    <a:pt x="10840" y="17802"/>
                    <a:pt x="11359" y="17662"/>
                  </a:cubicBezTo>
                  <a:cubicBezTo>
                    <a:pt x="11846" y="17523"/>
                    <a:pt x="12397" y="17175"/>
                    <a:pt x="12657" y="17337"/>
                  </a:cubicBezTo>
                  <a:cubicBezTo>
                    <a:pt x="12948" y="17523"/>
                    <a:pt x="13078" y="18196"/>
                    <a:pt x="13013" y="18684"/>
                  </a:cubicBezTo>
                  <a:cubicBezTo>
                    <a:pt x="12948" y="19172"/>
                    <a:pt x="12786" y="19846"/>
                    <a:pt x="12397" y="20287"/>
                  </a:cubicBezTo>
                  <a:cubicBezTo>
                    <a:pt x="12008" y="20751"/>
                    <a:pt x="11424" y="21262"/>
                    <a:pt x="10678" y="21402"/>
                  </a:cubicBezTo>
                  <a:cubicBezTo>
                    <a:pt x="9932" y="21541"/>
                    <a:pt x="8927" y="21471"/>
                    <a:pt x="7986" y="21123"/>
                  </a:cubicBezTo>
                  <a:cubicBezTo>
                    <a:pt x="7078" y="20798"/>
                    <a:pt x="5846" y="20078"/>
                    <a:pt x="5067" y="19451"/>
                  </a:cubicBezTo>
                  <a:cubicBezTo>
                    <a:pt x="4289" y="18824"/>
                    <a:pt x="3835" y="18127"/>
                    <a:pt x="3316" y="17337"/>
                  </a:cubicBezTo>
                  <a:cubicBezTo>
                    <a:pt x="2797" y="16571"/>
                    <a:pt x="2213" y="15665"/>
                    <a:pt x="1857" y="14736"/>
                  </a:cubicBezTo>
                  <a:cubicBezTo>
                    <a:pt x="1500" y="13830"/>
                    <a:pt x="1467" y="12646"/>
                    <a:pt x="1240" y="11856"/>
                  </a:cubicBezTo>
                  <a:cubicBezTo>
                    <a:pt x="1013" y="11066"/>
                    <a:pt x="721" y="10369"/>
                    <a:pt x="527" y="9951"/>
                  </a:cubicBezTo>
                  <a:cubicBezTo>
                    <a:pt x="300" y="9510"/>
                    <a:pt x="-57" y="9510"/>
                    <a:pt x="8" y="9278"/>
                  </a:cubicBezTo>
                  <a:cubicBezTo>
                    <a:pt x="73" y="9046"/>
                    <a:pt x="105" y="9231"/>
                    <a:pt x="916" y="8488"/>
                  </a:cubicBezTo>
                  <a:cubicBezTo>
                    <a:pt x="1759" y="7745"/>
                    <a:pt x="3608" y="5956"/>
                    <a:pt x="5067" y="4772"/>
                  </a:cubicBezTo>
                  <a:cubicBezTo>
                    <a:pt x="6527" y="3611"/>
                    <a:pt x="8375" y="2194"/>
                    <a:pt x="9738" y="1404"/>
                  </a:cubicBezTo>
                  <a:cubicBezTo>
                    <a:pt x="11132" y="661"/>
                    <a:pt x="12300" y="406"/>
                    <a:pt x="13273" y="173"/>
                  </a:cubicBezTo>
                  <a:cubicBezTo>
                    <a:pt x="14246" y="-59"/>
                    <a:pt x="14862" y="-13"/>
                    <a:pt x="15543" y="57"/>
                  </a:cubicBezTo>
                </a:path>
              </a:pathLst>
            </a:custGeom>
            <a:no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28" name="Group 37"/>
          <p:cNvGrpSpPr/>
          <p:nvPr/>
        </p:nvGrpSpPr>
        <p:grpSpPr>
          <a:xfrm>
            <a:off x="20782553" y="194889"/>
            <a:ext cx="421774" cy="438639"/>
            <a:chOff x="0" y="0"/>
            <a:chExt cx="421773" cy="438637"/>
          </a:xfrm>
        </p:grpSpPr>
        <p:sp>
          <p:nvSpPr>
            <p:cNvPr id="26" name="Freeform 38"/>
            <p:cNvSpPr/>
            <p:nvPr/>
          </p:nvSpPr>
          <p:spPr>
            <a:xfrm>
              <a:off x="108" y="42"/>
              <a:ext cx="421666" cy="438551"/>
            </a:xfrm>
            <a:custGeom>
              <a:avLst/>
              <a:gdLst/>
              <a:ahLst/>
              <a:cxnLst>
                <a:cxn ang="0">
                  <a:pos x="wd2" y="hd2"/>
                </a:cxn>
                <a:cxn ang="5400000">
                  <a:pos x="wd2" y="hd2"/>
                </a:cxn>
                <a:cxn ang="10800000">
                  <a:pos x="wd2" y="hd2"/>
                </a:cxn>
                <a:cxn ang="16200000">
                  <a:pos x="wd2" y="hd2"/>
                </a:cxn>
              </a:cxnLst>
              <a:rect l="0" t="0" r="r" b="b"/>
              <a:pathLst>
                <a:path w="21515" h="21464" extrusionOk="0">
                  <a:moveTo>
                    <a:pt x="15543" y="54"/>
                  </a:moveTo>
                  <a:cubicBezTo>
                    <a:pt x="16263" y="119"/>
                    <a:pt x="16911" y="183"/>
                    <a:pt x="17595" y="544"/>
                  </a:cubicBezTo>
                  <a:cubicBezTo>
                    <a:pt x="18297" y="918"/>
                    <a:pt x="19143" y="1563"/>
                    <a:pt x="19683" y="2272"/>
                  </a:cubicBezTo>
                  <a:cubicBezTo>
                    <a:pt x="20241" y="2968"/>
                    <a:pt x="20565" y="3742"/>
                    <a:pt x="20871" y="4787"/>
                  </a:cubicBezTo>
                  <a:cubicBezTo>
                    <a:pt x="21159" y="5831"/>
                    <a:pt x="21357" y="7288"/>
                    <a:pt x="21447" y="8552"/>
                  </a:cubicBezTo>
                  <a:cubicBezTo>
                    <a:pt x="21537" y="9803"/>
                    <a:pt x="21537" y="11209"/>
                    <a:pt x="21447" y="12318"/>
                  </a:cubicBezTo>
                  <a:cubicBezTo>
                    <a:pt x="21357" y="13440"/>
                    <a:pt x="21159" y="14420"/>
                    <a:pt x="20871" y="15258"/>
                  </a:cubicBezTo>
                  <a:cubicBezTo>
                    <a:pt x="20565" y="16109"/>
                    <a:pt x="20205" y="16844"/>
                    <a:pt x="19683" y="17347"/>
                  </a:cubicBezTo>
                  <a:cubicBezTo>
                    <a:pt x="19179" y="17863"/>
                    <a:pt x="18369" y="18224"/>
                    <a:pt x="17775" y="18288"/>
                  </a:cubicBezTo>
                  <a:cubicBezTo>
                    <a:pt x="17199" y="18366"/>
                    <a:pt x="16551" y="18069"/>
                    <a:pt x="16173" y="17773"/>
                  </a:cubicBezTo>
                  <a:cubicBezTo>
                    <a:pt x="15813" y="17476"/>
                    <a:pt x="15687" y="16792"/>
                    <a:pt x="15597" y="16522"/>
                  </a:cubicBezTo>
                  <a:cubicBezTo>
                    <a:pt x="15507" y="16238"/>
                    <a:pt x="15507" y="16238"/>
                    <a:pt x="15597" y="16096"/>
                  </a:cubicBezTo>
                  <a:cubicBezTo>
                    <a:pt x="15687" y="15954"/>
                    <a:pt x="15795" y="15890"/>
                    <a:pt x="16173" y="15683"/>
                  </a:cubicBezTo>
                  <a:cubicBezTo>
                    <a:pt x="16569" y="15464"/>
                    <a:pt x="17487" y="15077"/>
                    <a:pt x="17937" y="14832"/>
                  </a:cubicBezTo>
                  <a:cubicBezTo>
                    <a:pt x="18387" y="14600"/>
                    <a:pt x="18801" y="14536"/>
                    <a:pt x="18891" y="14252"/>
                  </a:cubicBezTo>
                  <a:cubicBezTo>
                    <a:pt x="18981" y="13981"/>
                    <a:pt x="18675" y="13491"/>
                    <a:pt x="18513" y="13169"/>
                  </a:cubicBezTo>
                  <a:cubicBezTo>
                    <a:pt x="18369" y="12846"/>
                    <a:pt x="18135" y="12460"/>
                    <a:pt x="17937" y="12318"/>
                  </a:cubicBezTo>
                  <a:cubicBezTo>
                    <a:pt x="17739" y="12189"/>
                    <a:pt x="17649" y="12253"/>
                    <a:pt x="17361" y="12318"/>
                  </a:cubicBezTo>
                  <a:cubicBezTo>
                    <a:pt x="17055" y="12395"/>
                    <a:pt x="16497" y="12576"/>
                    <a:pt x="16173" y="12743"/>
                  </a:cubicBezTo>
                  <a:cubicBezTo>
                    <a:pt x="15867" y="12911"/>
                    <a:pt x="15723" y="13182"/>
                    <a:pt x="15435" y="13324"/>
                  </a:cubicBezTo>
                  <a:cubicBezTo>
                    <a:pt x="15129" y="13465"/>
                    <a:pt x="14697" y="13749"/>
                    <a:pt x="14427" y="13581"/>
                  </a:cubicBezTo>
                  <a:cubicBezTo>
                    <a:pt x="14157" y="13414"/>
                    <a:pt x="13995" y="12666"/>
                    <a:pt x="13833" y="12318"/>
                  </a:cubicBezTo>
                  <a:cubicBezTo>
                    <a:pt x="13671" y="11982"/>
                    <a:pt x="13761" y="11596"/>
                    <a:pt x="13509" y="11505"/>
                  </a:cubicBezTo>
                  <a:cubicBezTo>
                    <a:pt x="13257" y="11402"/>
                    <a:pt x="12717" y="11673"/>
                    <a:pt x="12393" y="11763"/>
                  </a:cubicBezTo>
                  <a:cubicBezTo>
                    <a:pt x="12069" y="11866"/>
                    <a:pt x="11835" y="11995"/>
                    <a:pt x="11583" y="12086"/>
                  </a:cubicBezTo>
                  <a:cubicBezTo>
                    <a:pt x="11349" y="12176"/>
                    <a:pt x="11025" y="12150"/>
                    <a:pt x="10917" y="12318"/>
                  </a:cubicBezTo>
                  <a:cubicBezTo>
                    <a:pt x="10809" y="12498"/>
                    <a:pt x="10827" y="12743"/>
                    <a:pt x="10917" y="13169"/>
                  </a:cubicBezTo>
                  <a:cubicBezTo>
                    <a:pt x="11007" y="13581"/>
                    <a:pt x="11601" y="14458"/>
                    <a:pt x="11493" y="14832"/>
                  </a:cubicBezTo>
                  <a:cubicBezTo>
                    <a:pt x="11403" y="15219"/>
                    <a:pt x="10755" y="15206"/>
                    <a:pt x="10287" y="15451"/>
                  </a:cubicBezTo>
                  <a:cubicBezTo>
                    <a:pt x="9801" y="15683"/>
                    <a:pt x="8793" y="15903"/>
                    <a:pt x="8613" y="16302"/>
                  </a:cubicBezTo>
                  <a:cubicBezTo>
                    <a:pt x="8433" y="16689"/>
                    <a:pt x="8973" y="17463"/>
                    <a:pt x="9171" y="17773"/>
                  </a:cubicBezTo>
                  <a:cubicBezTo>
                    <a:pt x="9351" y="18095"/>
                    <a:pt x="9387" y="18211"/>
                    <a:pt x="9747" y="18198"/>
                  </a:cubicBezTo>
                  <a:cubicBezTo>
                    <a:pt x="10107" y="18172"/>
                    <a:pt x="10845" y="17798"/>
                    <a:pt x="11349" y="17669"/>
                  </a:cubicBezTo>
                  <a:cubicBezTo>
                    <a:pt x="11835" y="17527"/>
                    <a:pt x="12393" y="17179"/>
                    <a:pt x="12663" y="17347"/>
                  </a:cubicBezTo>
                  <a:cubicBezTo>
                    <a:pt x="12951" y="17515"/>
                    <a:pt x="13059" y="18198"/>
                    <a:pt x="13005" y="18688"/>
                  </a:cubicBezTo>
                  <a:cubicBezTo>
                    <a:pt x="12951" y="19178"/>
                    <a:pt x="12771" y="19836"/>
                    <a:pt x="12393" y="20287"/>
                  </a:cubicBezTo>
                  <a:cubicBezTo>
                    <a:pt x="11997" y="20738"/>
                    <a:pt x="11403" y="21254"/>
                    <a:pt x="10665" y="21396"/>
                  </a:cubicBezTo>
                  <a:cubicBezTo>
                    <a:pt x="9927" y="21538"/>
                    <a:pt x="8919" y="21461"/>
                    <a:pt x="7983" y="21125"/>
                  </a:cubicBezTo>
                  <a:cubicBezTo>
                    <a:pt x="7065" y="20803"/>
                    <a:pt x="5841" y="20081"/>
                    <a:pt x="5067" y="19449"/>
                  </a:cubicBezTo>
                  <a:cubicBezTo>
                    <a:pt x="4293" y="18817"/>
                    <a:pt x="3825" y="18134"/>
                    <a:pt x="3303" y="17347"/>
                  </a:cubicBezTo>
                  <a:cubicBezTo>
                    <a:pt x="2781" y="16560"/>
                    <a:pt x="2205" y="15658"/>
                    <a:pt x="1863" y="14742"/>
                  </a:cubicBezTo>
                  <a:cubicBezTo>
                    <a:pt x="1503" y="13826"/>
                    <a:pt x="1467" y="12653"/>
                    <a:pt x="1233" y="11866"/>
                  </a:cubicBezTo>
                  <a:cubicBezTo>
                    <a:pt x="1017" y="11067"/>
                    <a:pt x="711" y="10370"/>
                    <a:pt x="513" y="9945"/>
                  </a:cubicBezTo>
                  <a:cubicBezTo>
                    <a:pt x="297" y="9519"/>
                    <a:pt x="-63" y="9519"/>
                    <a:pt x="9" y="9287"/>
                  </a:cubicBezTo>
                  <a:cubicBezTo>
                    <a:pt x="63" y="9042"/>
                    <a:pt x="99" y="9236"/>
                    <a:pt x="927" y="8488"/>
                  </a:cubicBezTo>
                  <a:cubicBezTo>
                    <a:pt x="1773" y="7740"/>
                    <a:pt x="3591" y="5960"/>
                    <a:pt x="5067" y="4787"/>
                  </a:cubicBezTo>
                  <a:cubicBezTo>
                    <a:pt x="6525" y="3613"/>
                    <a:pt x="8379" y="2195"/>
                    <a:pt x="9747" y="1421"/>
                  </a:cubicBezTo>
                  <a:cubicBezTo>
                    <a:pt x="11115" y="660"/>
                    <a:pt x="12285" y="402"/>
                    <a:pt x="13257" y="170"/>
                  </a:cubicBezTo>
                  <a:cubicBezTo>
                    <a:pt x="14229" y="-62"/>
                    <a:pt x="14859" y="-10"/>
                    <a:pt x="15543" y="54"/>
                  </a:cubicBezTo>
                </a:path>
              </a:pathLst>
            </a:custGeom>
            <a:solidFill>
              <a:srgbClr val="143972"/>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27" name="Freeform 39"/>
            <p:cNvSpPr/>
            <p:nvPr/>
          </p:nvSpPr>
          <p:spPr>
            <a:xfrm>
              <a:off x="-1" y="0"/>
              <a:ext cx="421740" cy="438638"/>
            </a:xfrm>
            <a:custGeom>
              <a:avLst/>
              <a:gdLst/>
              <a:ahLst/>
              <a:cxnLst>
                <a:cxn ang="0">
                  <a:pos x="wd2" y="hd2"/>
                </a:cxn>
                <a:cxn ang="5400000">
                  <a:pos x="wd2" y="hd2"/>
                </a:cxn>
                <a:cxn ang="10800000">
                  <a:pos x="wd2" y="hd2"/>
                </a:cxn>
                <a:cxn ang="16200000">
                  <a:pos x="wd2" y="hd2"/>
                </a:cxn>
              </a:cxnLst>
              <a:rect l="0" t="0" r="r" b="b"/>
              <a:pathLst>
                <a:path w="21519" h="21469" extrusionOk="0">
                  <a:moveTo>
                    <a:pt x="15543" y="57"/>
                  </a:moveTo>
                  <a:cubicBezTo>
                    <a:pt x="16257" y="104"/>
                    <a:pt x="16905" y="173"/>
                    <a:pt x="17619" y="545"/>
                  </a:cubicBezTo>
                  <a:cubicBezTo>
                    <a:pt x="18300" y="916"/>
                    <a:pt x="19143" y="1567"/>
                    <a:pt x="19694" y="2264"/>
                  </a:cubicBezTo>
                  <a:cubicBezTo>
                    <a:pt x="20246" y="2960"/>
                    <a:pt x="20570" y="3727"/>
                    <a:pt x="20894" y="4772"/>
                  </a:cubicBezTo>
                  <a:cubicBezTo>
                    <a:pt x="21154" y="5817"/>
                    <a:pt x="21381" y="7280"/>
                    <a:pt x="21446" y="8558"/>
                  </a:cubicBezTo>
                  <a:cubicBezTo>
                    <a:pt x="21543" y="9789"/>
                    <a:pt x="21543" y="11206"/>
                    <a:pt x="21446" y="12320"/>
                  </a:cubicBezTo>
                  <a:cubicBezTo>
                    <a:pt x="21381" y="13435"/>
                    <a:pt x="21154" y="14411"/>
                    <a:pt x="20894" y="15247"/>
                  </a:cubicBezTo>
                  <a:cubicBezTo>
                    <a:pt x="20570" y="16106"/>
                    <a:pt x="20213" y="16849"/>
                    <a:pt x="19694" y="17337"/>
                  </a:cubicBezTo>
                  <a:cubicBezTo>
                    <a:pt x="19175" y="17871"/>
                    <a:pt x="18365" y="18220"/>
                    <a:pt x="17781" y="18289"/>
                  </a:cubicBezTo>
                  <a:cubicBezTo>
                    <a:pt x="17197" y="18359"/>
                    <a:pt x="16548" y="18080"/>
                    <a:pt x="16192" y="17778"/>
                  </a:cubicBezTo>
                  <a:cubicBezTo>
                    <a:pt x="15835" y="17476"/>
                    <a:pt x="15705" y="16803"/>
                    <a:pt x="15608" y="16524"/>
                  </a:cubicBezTo>
                  <a:cubicBezTo>
                    <a:pt x="15511" y="16246"/>
                    <a:pt x="15511" y="16246"/>
                    <a:pt x="15608" y="16106"/>
                  </a:cubicBezTo>
                  <a:cubicBezTo>
                    <a:pt x="15705" y="15944"/>
                    <a:pt x="15802" y="15897"/>
                    <a:pt x="16192" y="15688"/>
                  </a:cubicBezTo>
                  <a:cubicBezTo>
                    <a:pt x="16581" y="15456"/>
                    <a:pt x="17489" y="15084"/>
                    <a:pt x="17943" y="14829"/>
                  </a:cubicBezTo>
                  <a:cubicBezTo>
                    <a:pt x="18397" y="14596"/>
                    <a:pt x="18819" y="14527"/>
                    <a:pt x="18916" y="14248"/>
                  </a:cubicBezTo>
                  <a:cubicBezTo>
                    <a:pt x="18981" y="13969"/>
                    <a:pt x="18689" y="13482"/>
                    <a:pt x="18527" y="13156"/>
                  </a:cubicBezTo>
                  <a:cubicBezTo>
                    <a:pt x="18365" y="12855"/>
                    <a:pt x="18138" y="12460"/>
                    <a:pt x="17943" y="12320"/>
                  </a:cubicBezTo>
                  <a:cubicBezTo>
                    <a:pt x="17748" y="12181"/>
                    <a:pt x="17651" y="12251"/>
                    <a:pt x="17359" y="12320"/>
                  </a:cubicBezTo>
                  <a:cubicBezTo>
                    <a:pt x="17067" y="12390"/>
                    <a:pt x="16516" y="12576"/>
                    <a:pt x="16192" y="12738"/>
                  </a:cubicBezTo>
                  <a:cubicBezTo>
                    <a:pt x="15867" y="12901"/>
                    <a:pt x="15738" y="13180"/>
                    <a:pt x="15446" y="13319"/>
                  </a:cubicBezTo>
                  <a:cubicBezTo>
                    <a:pt x="15121" y="13458"/>
                    <a:pt x="14700" y="13737"/>
                    <a:pt x="14440" y="13575"/>
                  </a:cubicBezTo>
                  <a:cubicBezTo>
                    <a:pt x="14148" y="13412"/>
                    <a:pt x="13986" y="12669"/>
                    <a:pt x="13824" y="12320"/>
                  </a:cubicBezTo>
                  <a:cubicBezTo>
                    <a:pt x="13662" y="11972"/>
                    <a:pt x="13759" y="11600"/>
                    <a:pt x="13500" y="11507"/>
                  </a:cubicBezTo>
                  <a:cubicBezTo>
                    <a:pt x="13273" y="11391"/>
                    <a:pt x="12721" y="11670"/>
                    <a:pt x="12397" y="11763"/>
                  </a:cubicBezTo>
                  <a:cubicBezTo>
                    <a:pt x="12073" y="11856"/>
                    <a:pt x="11846" y="11995"/>
                    <a:pt x="11586" y="12088"/>
                  </a:cubicBezTo>
                  <a:cubicBezTo>
                    <a:pt x="11359" y="12181"/>
                    <a:pt x="11035" y="12158"/>
                    <a:pt x="10938" y="12320"/>
                  </a:cubicBezTo>
                  <a:cubicBezTo>
                    <a:pt x="10808" y="12506"/>
                    <a:pt x="10840" y="12738"/>
                    <a:pt x="10938" y="13156"/>
                  </a:cubicBezTo>
                  <a:cubicBezTo>
                    <a:pt x="11002" y="13575"/>
                    <a:pt x="11619" y="14457"/>
                    <a:pt x="11489" y="14829"/>
                  </a:cubicBezTo>
                  <a:cubicBezTo>
                    <a:pt x="11424" y="15224"/>
                    <a:pt x="10775" y="15200"/>
                    <a:pt x="10289" y="15456"/>
                  </a:cubicBezTo>
                  <a:cubicBezTo>
                    <a:pt x="9802" y="15688"/>
                    <a:pt x="8797" y="15897"/>
                    <a:pt x="8602" y="16292"/>
                  </a:cubicBezTo>
                  <a:cubicBezTo>
                    <a:pt x="8440" y="16687"/>
                    <a:pt x="8992" y="17453"/>
                    <a:pt x="9186" y="17778"/>
                  </a:cubicBezTo>
                  <a:cubicBezTo>
                    <a:pt x="9348" y="18104"/>
                    <a:pt x="9381" y="18220"/>
                    <a:pt x="9738" y="18196"/>
                  </a:cubicBezTo>
                  <a:cubicBezTo>
                    <a:pt x="10127" y="18173"/>
                    <a:pt x="10840" y="17802"/>
                    <a:pt x="11359" y="17662"/>
                  </a:cubicBezTo>
                  <a:cubicBezTo>
                    <a:pt x="11846" y="17523"/>
                    <a:pt x="12397" y="17175"/>
                    <a:pt x="12657" y="17337"/>
                  </a:cubicBezTo>
                  <a:cubicBezTo>
                    <a:pt x="12948" y="17523"/>
                    <a:pt x="13078" y="18196"/>
                    <a:pt x="13013" y="18684"/>
                  </a:cubicBezTo>
                  <a:cubicBezTo>
                    <a:pt x="12948" y="19172"/>
                    <a:pt x="12786" y="19846"/>
                    <a:pt x="12397" y="20287"/>
                  </a:cubicBezTo>
                  <a:cubicBezTo>
                    <a:pt x="12008" y="20751"/>
                    <a:pt x="11424" y="21262"/>
                    <a:pt x="10678" y="21402"/>
                  </a:cubicBezTo>
                  <a:cubicBezTo>
                    <a:pt x="9932" y="21541"/>
                    <a:pt x="8927" y="21471"/>
                    <a:pt x="7986" y="21123"/>
                  </a:cubicBezTo>
                  <a:cubicBezTo>
                    <a:pt x="7078" y="20798"/>
                    <a:pt x="5846" y="20078"/>
                    <a:pt x="5067" y="19451"/>
                  </a:cubicBezTo>
                  <a:cubicBezTo>
                    <a:pt x="4289" y="18824"/>
                    <a:pt x="3835" y="18127"/>
                    <a:pt x="3316" y="17337"/>
                  </a:cubicBezTo>
                  <a:cubicBezTo>
                    <a:pt x="2797" y="16571"/>
                    <a:pt x="2213" y="15665"/>
                    <a:pt x="1857" y="14736"/>
                  </a:cubicBezTo>
                  <a:cubicBezTo>
                    <a:pt x="1500" y="13830"/>
                    <a:pt x="1467" y="12646"/>
                    <a:pt x="1240" y="11856"/>
                  </a:cubicBezTo>
                  <a:cubicBezTo>
                    <a:pt x="1013" y="11066"/>
                    <a:pt x="721" y="10369"/>
                    <a:pt x="527" y="9951"/>
                  </a:cubicBezTo>
                  <a:cubicBezTo>
                    <a:pt x="300" y="9510"/>
                    <a:pt x="-57" y="9510"/>
                    <a:pt x="8" y="9278"/>
                  </a:cubicBezTo>
                  <a:cubicBezTo>
                    <a:pt x="73" y="9046"/>
                    <a:pt x="105" y="9231"/>
                    <a:pt x="916" y="8488"/>
                  </a:cubicBezTo>
                  <a:cubicBezTo>
                    <a:pt x="1759" y="7745"/>
                    <a:pt x="3608" y="5956"/>
                    <a:pt x="5067" y="4772"/>
                  </a:cubicBezTo>
                  <a:cubicBezTo>
                    <a:pt x="6527" y="3611"/>
                    <a:pt x="8375" y="2194"/>
                    <a:pt x="9738" y="1404"/>
                  </a:cubicBezTo>
                  <a:cubicBezTo>
                    <a:pt x="11132" y="661"/>
                    <a:pt x="12300" y="406"/>
                    <a:pt x="13273" y="173"/>
                  </a:cubicBezTo>
                  <a:cubicBezTo>
                    <a:pt x="14246" y="-59"/>
                    <a:pt x="14862" y="-13"/>
                    <a:pt x="15543" y="57"/>
                  </a:cubicBezTo>
                </a:path>
              </a:pathLst>
            </a:custGeom>
            <a:solidFill>
              <a:srgbClr val="143972"/>
            </a:solid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31" name="Group 40"/>
          <p:cNvGrpSpPr/>
          <p:nvPr/>
        </p:nvGrpSpPr>
        <p:grpSpPr>
          <a:xfrm>
            <a:off x="20190637" y="474026"/>
            <a:ext cx="594101" cy="340932"/>
            <a:chOff x="0" y="0"/>
            <a:chExt cx="594100" cy="340931"/>
          </a:xfrm>
        </p:grpSpPr>
        <p:sp>
          <p:nvSpPr>
            <p:cNvPr id="29" name="Freeform 41"/>
            <p:cNvSpPr/>
            <p:nvPr/>
          </p:nvSpPr>
          <p:spPr>
            <a:xfrm>
              <a:off x="381" y="101"/>
              <a:ext cx="593720" cy="340723"/>
            </a:xfrm>
            <a:custGeom>
              <a:avLst/>
              <a:gdLst/>
              <a:ahLst/>
              <a:cxnLst>
                <a:cxn ang="0">
                  <a:pos x="wd2" y="hd2"/>
                </a:cxn>
                <a:cxn ang="5400000">
                  <a:pos x="wd2" y="hd2"/>
                </a:cxn>
                <a:cxn ang="10800000">
                  <a:pos x="wd2" y="hd2"/>
                </a:cxn>
                <a:cxn ang="16200000">
                  <a:pos x="wd2" y="hd2"/>
                </a:cxn>
              </a:cxnLst>
              <a:rect l="0" t="0" r="r" b="b"/>
              <a:pathLst>
                <a:path w="21508" h="21463" extrusionOk="0">
                  <a:moveTo>
                    <a:pt x="325" y="6889"/>
                  </a:moveTo>
                  <a:cubicBezTo>
                    <a:pt x="121" y="7523"/>
                    <a:pt x="-58" y="8090"/>
                    <a:pt x="19" y="8908"/>
                  </a:cubicBezTo>
                  <a:cubicBezTo>
                    <a:pt x="108" y="9708"/>
                    <a:pt x="363" y="10826"/>
                    <a:pt x="797" y="11726"/>
                  </a:cubicBezTo>
                  <a:cubicBezTo>
                    <a:pt x="1219" y="12627"/>
                    <a:pt x="1780" y="13394"/>
                    <a:pt x="2585" y="14312"/>
                  </a:cubicBezTo>
                  <a:cubicBezTo>
                    <a:pt x="3402" y="15229"/>
                    <a:pt x="4627" y="16330"/>
                    <a:pt x="5699" y="17214"/>
                  </a:cubicBezTo>
                  <a:cubicBezTo>
                    <a:pt x="6772" y="18098"/>
                    <a:pt x="7997" y="18999"/>
                    <a:pt x="9006" y="19649"/>
                  </a:cubicBezTo>
                  <a:cubicBezTo>
                    <a:pt x="10027" y="20300"/>
                    <a:pt x="10946" y="20767"/>
                    <a:pt x="11789" y="21067"/>
                  </a:cubicBezTo>
                  <a:cubicBezTo>
                    <a:pt x="12631" y="21367"/>
                    <a:pt x="13410" y="21534"/>
                    <a:pt x="14048" y="21434"/>
                  </a:cubicBezTo>
                  <a:cubicBezTo>
                    <a:pt x="14674" y="21351"/>
                    <a:pt x="15274" y="20900"/>
                    <a:pt x="15542" y="20483"/>
                  </a:cubicBezTo>
                  <a:cubicBezTo>
                    <a:pt x="15823" y="20050"/>
                    <a:pt x="15785" y="19316"/>
                    <a:pt x="15657" y="18832"/>
                  </a:cubicBezTo>
                  <a:cubicBezTo>
                    <a:pt x="15529" y="18332"/>
                    <a:pt x="14968" y="17798"/>
                    <a:pt x="14763" y="17531"/>
                  </a:cubicBezTo>
                  <a:cubicBezTo>
                    <a:pt x="14546" y="17281"/>
                    <a:pt x="14546" y="17281"/>
                    <a:pt x="14380" y="17264"/>
                  </a:cubicBezTo>
                  <a:cubicBezTo>
                    <a:pt x="14227" y="17247"/>
                    <a:pt x="14138" y="17297"/>
                    <a:pt x="13819" y="17481"/>
                  </a:cubicBezTo>
                  <a:cubicBezTo>
                    <a:pt x="13487" y="17664"/>
                    <a:pt x="12823" y="18165"/>
                    <a:pt x="12453" y="18382"/>
                  </a:cubicBezTo>
                  <a:cubicBezTo>
                    <a:pt x="12082" y="18598"/>
                    <a:pt x="11878" y="18899"/>
                    <a:pt x="11610" y="18782"/>
                  </a:cubicBezTo>
                  <a:cubicBezTo>
                    <a:pt x="11329" y="18682"/>
                    <a:pt x="11010" y="18115"/>
                    <a:pt x="10780" y="17781"/>
                  </a:cubicBezTo>
                  <a:cubicBezTo>
                    <a:pt x="10551" y="17448"/>
                    <a:pt x="10295" y="17014"/>
                    <a:pt x="10244" y="16764"/>
                  </a:cubicBezTo>
                  <a:cubicBezTo>
                    <a:pt x="10193" y="16513"/>
                    <a:pt x="10282" y="16480"/>
                    <a:pt x="10448" y="16280"/>
                  </a:cubicBezTo>
                  <a:cubicBezTo>
                    <a:pt x="10627" y="16080"/>
                    <a:pt x="10985" y="15746"/>
                    <a:pt x="11240" y="15579"/>
                  </a:cubicBezTo>
                  <a:cubicBezTo>
                    <a:pt x="11508" y="15429"/>
                    <a:pt x="11789" y="15496"/>
                    <a:pt x="12006" y="15346"/>
                  </a:cubicBezTo>
                  <a:cubicBezTo>
                    <a:pt x="12236" y="15179"/>
                    <a:pt x="12644" y="15012"/>
                    <a:pt x="12593" y="14679"/>
                  </a:cubicBezTo>
                  <a:cubicBezTo>
                    <a:pt x="12542" y="14345"/>
                    <a:pt x="11942" y="13728"/>
                    <a:pt x="11699" y="13378"/>
                  </a:cubicBezTo>
                  <a:cubicBezTo>
                    <a:pt x="11457" y="13027"/>
                    <a:pt x="11087" y="12844"/>
                    <a:pt x="11087" y="12577"/>
                  </a:cubicBezTo>
                  <a:cubicBezTo>
                    <a:pt x="11099" y="12327"/>
                    <a:pt x="11533" y="12043"/>
                    <a:pt x="11725" y="11827"/>
                  </a:cubicBezTo>
                  <a:cubicBezTo>
                    <a:pt x="11916" y="11626"/>
                    <a:pt x="12121" y="11526"/>
                    <a:pt x="12287" y="11376"/>
                  </a:cubicBezTo>
                  <a:cubicBezTo>
                    <a:pt x="12453" y="11226"/>
                    <a:pt x="12529" y="10959"/>
                    <a:pt x="12733" y="10976"/>
                  </a:cubicBezTo>
                  <a:cubicBezTo>
                    <a:pt x="12925" y="10993"/>
                    <a:pt x="13142" y="11176"/>
                    <a:pt x="13474" y="11526"/>
                  </a:cubicBezTo>
                  <a:cubicBezTo>
                    <a:pt x="13806" y="11860"/>
                    <a:pt x="14368" y="12911"/>
                    <a:pt x="14738" y="13077"/>
                  </a:cubicBezTo>
                  <a:cubicBezTo>
                    <a:pt x="15108" y="13228"/>
                    <a:pt x="15312" y="12711"/>
                    <a:pt x="15695" y="12477"/>
                  </a:cubicBezTo>
                  <a:cubicBezTo>
                    <a:pt x="16078" y="12227"/>
                    <a:pt x="16627" y="11543"/>
                    <a:pt x="17036" y="11643"/>
                  </a:cubicBezTo>
                  <a:cubicBezTo>
                    <a:pt x="17444" y="11743"/>
                    <a:pt x="17929" y="12694"/>
                    <a:pt x="18146" y="13044"/>
                  </a:cubicBezTo>
                  <a:cubicBezTo>
                    <a:pt x="18351" y="13394"/>
                    <a:pt x="18440" y="13511"/>
                    <a:pt x="18299" y="13795"/>
                  </a:cubicBezTo>
                  <a:cubicBezTo>
                    <a:pt x="18159" y="14078"/>
                    <a:pt x="17572" y="14462"/>
                    <a:pt x="17278" y="14762"/>
                  </a:cubicBezTo>
                  <a:cubicBezTo>
                    <a:pt x="16972" y="15079"/>
                    <a:pt x="16487" y="15313"/>
                    <a:pt x="16525" y="15663"/>
                  </a:cubicBezTo>
                  <a:cubicBezTo>
                    <a:pt x="16576" y="15996"/>
                    <a:pt x="17138" y="16530"/>
                    <a:pt x="17585" y="16797"/>
                  </a:cubicBezTo>
                  <a:cubicBezTo>
                    <a:pt x="18031" y="17081"/>
                    <a:pt x="18670" y="17347"/>
                    <a:pt x="19206" y="17314"/>
                  </a:cubicBezTo>
                  <a:cubicBezTo>
                    <a:pt x="19742" y="17297"/>
                    <a:pt x="20406" y="17131"/>
                    <a:pt x="20789" y="16614"/>
                  </a:cubicBezTo>
                  <a:cubicBezTo>
                    <a:pt x="21172" y="16096"/>
                    <a:pt x="21453" y="15212"/>
                    <a:pt x="21504" y="14245"/>
                  </a:cubicBezTo>
                  <a:cubicBezTo>
                    <a:pt x="21542" y="13261"/>
                    <a:pt x="21338" y="11793"/>
                    <a:pt x="21057" y="10742"/>
                  </a:cubicBezTo>
                  <a:cubicBezTo>
                    <a:pt x="20789" y="9708"/>
                    <a:pt x="20342" y="8891"/>
                    <a:pt x="19844" y="7940"/>
                  </a:cubicBezTo>
                  <a:cubicBezTo>
                    <a:pt x="19333" y="7006"/>
                    <a:pt x="18746" y="5955"/>
                    <a:pt x="18057" y="5071"/>
                  </a:cubicBezTo>
                  <a:cubicBezTo>
                    <a:pt x="17380" y="4204"/>
                    <a:pt x="16372" y="3403"/>
                    <a:pt x="15746" y="2703"/>
                  </a:cubicBezTo>
                  <a:cubicBezTo>
                    <a:pt x="15121" y="2019"/>
                    <a:pt x="14623" y="1318"/>
                    <a:pt x="14329" y="868"/>
                  </a:cubicBezTo>
                  <a:cubicBezTo>
                    <a:pt x="14023" y="434"/>
                    <a:pt x="14151" y="134"/>
                    <a:pt x="13921" y="34"/>
                  </a:cubicBezTo>
                  <a:cubicBezTo>
                    <a:pt x="13691" y="-66"/>
                    <a:pt x="13844" y="67"/>
                    <a:pt x="12899" y="284"/>
                  </a:cubicBezTo>
                  <a:cubicBezTo>
                    <a:pt x="11942" y="484"/>
                    <a:pt x="9733" y="835"/>
                    <a:pt x="8176" y="1302"/>
                  </a:cubicBezTo>
                  <a:cubicBezTo>
                    <a:pt x="6631" y="1752"/>
                    <a:pt x="4729" y="2369"/>
                    <a:pt x="3580" y="2986"/>
                  </a:cubicBezTo>
                  <a:cubicBezTo>
                    <a:pt x="2419" y="3620"/>
                    <a:pt x="1780" y="4421"/>
                    <a:pt x="1231" y="5071"/>
                  </a:cubicBezTo>
                  <a:cubicBezTo>
                    <a:pt x="682" y="5722"/>
                    <a:pt x="504" y="6289"/>
                    <a:pt x="325" y="6889"/>
                  </a:cubicBezTo>
                </a:path>
              </a:pathLst>
            </a:custGeom>
            <a:solidFill>
              <a:srgbClr val="81BFE8"/>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30" name="Freeform 42"/>
            <p:cNvSpPr/>
            <p:nvPr/>
          </p:nvSpPr>
          <p:spPr>
            <a:xfrm>
              <a:off x="-1" y="0"/>
              <a:ext cx="593938" cy="340932"/>
            </a:xfrm>
            <a:custGeom>
              <a:avLst/>
              <a:gdLst/>
              <a:ahLst/>
              <a:cxnLst>
                <a:cxn ang="0">
                  <a:pos x="wd2" y="hd2"/>
                </a:cxn>
                <a:cxn ang="5400000">
                  <a:pos x="wd2" y="hd2"/>
                </a:cxn>
                <a:cxn ang="10800000">
                  <a:pos x="wd2" y="hd2"/>
                </a:cxn>
                <a:cxn ang="16200000">
                  <a:pos x="wd2" y="hd2"/>
                </a:cxn>
              </a:cxnLst>
              <a:rect l="0" t="0" r="r" b="b"/>
              <a:pathLst>
                <a:path w="21493" h="21476" extrusionOk="0">
                  <a:moveTo>
                    <a:pt x="323" y="6880"/>
                  </a:moveTo>
                  <a:cubicBezTo>
                    <a:pt x="116" y="7541"/>
                    <a:pt x="-68" y="8081"/>
                    <a:pt x="24" y="8922"/>
                  </a:cubicBezTo>
                  <a:cubicBezTo>
                    <a:pt x="116" y="9704"/>
                    <a:pt x="369" y="10845"/>
                    <a:pt x="805" y="11746"/>
                  </a:cubicBezTo>
                  <a:cubicBezTo>
                    <a:pt x="1219" y="12648"/>
                    <a:pt x="1770" y="13399"/>
                    <a:pt x="2575" y="14330"/>
                  </a:cubicBezTo>
                  <a:cubicBezTo>
                    <a:pt x="3402" y="15231"/>
                    <a:pt x="4620" y="16343"/>
                    <a:pt x="5700" y="17214"/>
                  </a:cubicBezTo>
                  <a:cubicBezTo>
                    <a:pt x="6780" y="18115"/>
                    <a:pt x="7998" y="19016"/>
                    <a:pt x="9009" y="19647"/>
                  </a:cubicBezTo>
                  <a:cubicBezTo>
                    <a:pt x="10020" y="20308"/>
                    <a:pt x="10939" y="20789"/>
                    <a:pt x="11789" y="21089"/>
                  </a:cubicBezTo>
                  <a:cubicBezTo>
                    <a:pt x="12616" y="21390"/>
                    <a:pt x="13398" y="21540"/>
                    <a:pt x="14041" y="21450"/>
                  </a:cubicBezTo>
                  <a:cubicBezTo>
                    <a:pt x="14661" y="21360"/>
                    <a:pt x="15259" y="20909"/>
                    <a:pt x="15535" y="20489"/>
                  </a:cubicBezTo>
                  <a:cubicBezTo>
                    <a:pt x="15810" y="20068"/>
                    <a:pt x="15787" y="19317"/>
                    <a:pt x="15649" y="18836"/>
                  </a:cubicBezTo>
                  <a:cubicBezTo>
                    <a:pt x="15512" y="18356"/>
                    <a:pt x="14960" y="17815"/>
                    <a:pt x="14753" y="17544"/>
                  </a:cubicBezTo>
                  <a:cubicBezTo>
                    <a:pt x="14546" y="17304"/>
                    <a:pt x="14546" y="17304"/>
                    <a:pt x="14386" y="17274"/>
                  </a:cubicBezTo>
                  <a:cubicBezTo>
                    <a:pt x="14225" y="17244"/>
                    <a:pt x="14133" y="17304"/>
                    <a:pt x="13811" y="17484"/>
                  </a:cubicBezTo>
                  <a:cubicBezTo>
                    <a:pt x="13489" y="17665"/>
                    <a:pt x="12823" y="18175"/>
                    <a:pt x="12455" y="18386"/>
                  </a:cubicBezTo>
                  <a:cubicBezTo>
                    <a:pt x="12088" y="18596"/>
                    <a:pt x="11881" y="18896"/>
                    <a:pt x="11605" y="18806"/>
                  </a:cubicBezTo>
                  <a:cubicBezTo>
                    <a:pt x="11329" y="18686"/>
                    <a:pt x="11008" y="18115"/>
                    <a:pt x="10778" y="17785"/>
                  </a:cubicBezTo>
                  <a:cubicBezTo>
                    <a:pt x="10548" y="17454"/>
                    <a:pt x="10295" y="17034"/>
                    <a:pt x="10249" y="16763"/>
                  </a:cubicBezTo>
                  <a:cubicBezTo>
                    <a:pt x="10181" y="16523"/>
                    <a:pt x="10272" y="16493"/>
                    <a:pt x="10433" y="16283"/>
                  </a:cubicBezTo>
                  <a:cubicBezTo>
                    <a:pt x="10617" y="16102"/>
                    <a:pt x="10985" y="15742"/>
                    <a:pt x="11238" y="15592"/>
                  </a:cubicBezTo>
                  <a:cubicBezTo>
                    <a:pt x="11513" y="15442"/>
                    <a:pt x="11789" y="15502"/>
                    <a:pt x="11996" y="15351"/>
                  </a:cubicBezTo>
                  <a:cubicBezTo>
                    <a:pt x="12226" y="15201"/>
                    <a:pt x="12639" y="15021"/>
                    <a:pt x="12593" y="14690"/>
                  </a:cubicBezTo>
                  <a:cubicBezTo>
                    <a:pt x="12547" y="14360"/>
                    <a:pt x="11927" y="13729"/>
                    <a:pt x="11697" y="13399"/>
                  </a:cubicBezTo>
                  <a:cubicBezTo>
                    <a:pt x="11444" y="13038"/>
                    <a:pt x="11077" y="12858"/>
                    <a:pt x="11077" y="12588"/>
                  </a:cubicBezTo>
                  <a:cubicBezTo>
                    <a:pt x="11100" y="12347"/>
                    <a:pt x="11536" y="12047"/>
                    <a:pt x="11720" y="11837"/>
                  </a:cubicBezTo>
                  <a:cubicBezTo>
                    <a:pt x="11904" y="11626"/>
                    <a:pt x="12111" y="11536"/>
                    <a:pt x="12272" y="11386"/>
                  </a:cubicBezTo>
                  <a:cubicBezTo>
                    <a:pt x="12455" y="11236"/>
                    <a:pt x="12524" y="10965"/>
                    <a:pt x="12731" y="10995"/>
                  </a:cubicBezTo>
                  <a:cubicBezTo>
                    <a:pt x="12915" y="10995"/>
                    <a:pt x="13145" y="11176"/>
                    <a:pt x="13466" y="11536"/>
                  </a:cubicBezTo>
                  <a:cubicBezTo>
                    <a:pt x="13811" y="11867"/>
                    <a:pt x="14363" y="12918"/>
                    <a:pt x="14730" y="13098"/>
                  </a:cubicBezTo>
                  <a:cubicBezTo>
                    <a:pt x="15098" y="13248"/>
                    <a:pt x="15305" y="12708"/>
                    <a:pt x="15695" y="12497"/>
                  </a:cubicBezTo>
                  <a:cubicBezTo>
                    <a:pt x="16063" y="12227"/>
                    <a:pt x="16615" y="11536"/>
                    <a:pt x="17028" y="11656"/>
                  </a:cubicBezTo>
                  <a:cubicBezTo>
                    <a:pt x="17442" y="11746"/>
                    <a:pt x="17924" y="12708"/>
                    <a:pt x="18131" y="13038"/>
                  </a:cubicBezTo>
                  <a:cubicBezTo>
                    <a:pt x="18338" y="13399"/>
                    <a:pt x="18430" y="13519"/>
                    <a:pt x="18292" y="13789"/>
                  </a:cubicBezTo>
                  <a:cubicBezTo>
                    <a:pt x="18154" y="14090"/>
                    <a:pt x="17557" y="14480"/>
                    <a:pt x="17281" y="14781"/>
                  </a:cubicBezTo>
                  <a:cubicBezTo>
                    <a:pt x="16959" y="15081"/>
                    <a:pt x="16477" y="15321"/>
                    <a:pt x="16523" y="15682"/>
                  </a:cubicBezTo>
                  <a:cubicBezTo>
                    <a:pt x="16569" y="16012"/>
                    <a:pt x="17120" y="16553"/>
                    <a:pt x="17580" y="16793"/>
                  </a:cubicBezTo>
                  <a:cubicBezTo>
                    <a:pt x="18016" y="17094"/>
                    <a:pt x="18660" y="17364"/>
                    <a:pt x="19188" y="17334"/>
                  </a:cubicBezTo>
                  <a:cubicBezTo>
                    <a:pt x="19740" y="17304"/>
                    <a:pt x="20406" y="17154"/>
                    <a:pt x="20774" y="16613"/>
                  </a:cubicBezTo>
                  <a:cubicBezTo>
                    <a:pt x="21164" y="16102"/>
                    <a:pt x="21440" y="15231"/>
                    <a:pt x="21486" y="14240"/>
                  </a:cubicBezTo>
                  <a:cubicBezTo>
                    <a:pt x="21532" y="13279"/>
                    <a:pt x="21325" y="11806"/>
                    <a:pt x="21049" y="10755"/>
                  </a:cubicBezTo>
                  <a:cubicBezTo>
                    <a:pt x="20774" y="9704"/>
                    <a:pt x="20337" y="8892"/>
                    <a:pt x="19832" y="7931"/>
                  </a:cubicBezTo>
                  <a:cubicBezTo>
                    <a:pt x="19326" y="7000"/>
                    <a:pt x="18729" y="5948"/>
                    <a:pt x="18039" y="5077"/>
                  </a:cubicBezTo>
                  <a:cubicBezTo>
                    <a:pt x="17373" y="4206"/>
                    <a:pt x="16362" y="3395"/>
                    <a:pt x="15741" y="2704"/>
                  </a:cubicBezTo>
                  <a:cubicBezTo>
                    <a:pt x="15121" y="2013"/>
                    <a:pt x="14615" y="1322"/>
                    <a:pt x="14317" y="871"/>
                  </a:cubicBezTo>
                  <a:cubicBezTo>
                    <a:pt x="14018" y="421"/>
                    <a:pt x="14156" y="120"/>
                    <a:pt x="13926" y="30"/>
                  </a:cubicBezTo>
                  <a:cubicBezTo>
                    <a:pt x="13696" y="-60"/>
                    <a:pt x="13834" y="60"/>
                    <a:pt x="12892" y="270"/>
                  </a:cubicBezTo>
                  <a:cubicBezTo>
                    <a:pt x="11927" y="481"/>
                    <a:pt x="9721" y="841"/>
                    <a:pt x="8181" y="1292"/>
                  </a:cubicBezTo>
                  <a:cubicBezTo>
                    <a:pt x="6619" y="1743"/>
                    <a:pt x="4735" y="2373"/>
                    <a:pt x="3586" y="2974"/>
                  </a:cubicBezTo>
                  <a:cubicBezTo>
                    <a:pt x="2414" y="3635"/>
                    <a:pt x="1770" y="4416"/>
                    <a:pt x="1242" y="5077"/>
                  </a:cubicBezTo>
                  <a:cubicBezTo>
                    <a:pt x="690" y="5738"/>
                    <a:pt x="506" y="6279"/>
                    <a:pt x="323" y="6880"/>
                  </a:cubicBezTo>
                </a:path>
              </a:pathLst>
            </a:custGeom>
            <a:no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grpSp>
        <p:nvGrpSpPr>
          <p:cNvPr id="34" name="Group 43"/>
          <p:cNvGrpSpPr/>
          <p:nvPr/>
        </p:nvGrpSpPr>
        <p:grpSpPr>
          <a:xfrm>
            <a:off x="20190637" y="474026"/>
            <a:ext cx="594101" cy="340932"/>
            <a:chOff x="0" y="0"/>
            <a:chExt cx="594100" cy="340931"/>
          </a:xfrm>
        </p:grpSpPr>
        <p:sp>
          <p:nvSpPr>
            <p:cNvPr id="32" name="Freeform 44"/>
            <p:cNvSpPr/>
            <p:nvPr/>
          </p:nvSpPr>
          <p:spPr>
            <a:xfrm>
              <a:off x="381" y="101"/>
              <a:ext cx="593720" cy="340723"/>
            </a:xfrm>
            <a:custGeom>
              <a:avLst/>
              <a:gdLst/>
              <a:ahLst/>
              <a:cxnLst>
                <a:cxn ang="0">
                  <a:pos x="wd2" y="hd2"/>
                </a:cxn>
                <a:cxn ang="5400000">
                  <a:pos x="wd2" y="hd2"/>
                </a:cxn>
                <a:cxn ang="10800000">
                  <a:pos x="wd2" y="hd2"/>
                </a:cxn>
                <a:cxn ang="16200000">
                  <a:pos x="wd2" y="hd2"/>
                </a:cxn>
              </a:cxnLst>
              <a:rect l="0" t="0" r="r" b="b"/>
              <a:pathLst>
                <a:path w="21508" h="21463" extrusionOk="0">
                  <a:moveTo>
                    <a:pt x="325" y="6889"/>
                  </a:moveTo>
                  <a:cubicBezTo>
                    <a:pt x="121" y="7523"/>
                    <a:pt x="-58" y="8090"/>
                    <a:pt x="19" y="8908"/>
                  </a:cubicBezTo>
                  <a:cubicBezTo>
                    <a:pt x="108" y="9708"/>
                    <a:pt x="363" y="10826"/>
                    <a:pt x="797" y="11726"/>
                  </a:cubicBezTo>
                  <a:cubicBezTo>
                    <a:pt x="1219" y="12627"/>
                    <a:pt x="1780" y="13394"/>
                    <a:pt x="2585" y="14312"/>
                  </a:cubicBezTo>
                  <a:cubicBezTo>
                    <a:pt x="3402" y="15229"/>
                    <a:pt x="4627" y="16330"/>
                    <a:pt x="5699" y="17214"/>
                  </a:cubicBezTo>
                  <a:cubicBezTo>
                    <a:pt x="6772" y="18098"/>
                    <a:pt x="7997" y="18999"/>
                    <a:pt x="9006" y="19649"/>
                  </a:cubicBezTo>
                  <a:cubicBezTo>
                    <a:pt x="10027" y="20300"/>
                    <a:pt x="10946" y="20767"/>
                    <a:pt x="11789" y="21067"/>
                  </a:cubicBezTo>
                  <a:cubicBezTo>
                    <a:pt x="12631" y="21367"/>
                    <a:pt x="13410" y="21534"/>
                    <a:pt x="14048" y="21434"/>
                  </a:cubicBezTo>
                  <a:cubicBezTo>
                    <a:pt x="14674" y="21351"/>
                    <a:pt x="15274" y="20900"/>
                    <a:pt x="15542" y="20483"/>
                  </a:cubicBezTo>
                  <a:cubicBezTo>
                    <a:pt x="15823" y="20050"/>
                    <a:pt x="15785" y="19316"/>
                    <a:pt x="15657" y="18832"/>
                  </a:cubicBezTo>
                  <a:cubicBezTo>
                    <a:pt x="15529" y="18332"/>
                    <a:pt x="14968" y="17798"/>
                    <a:pt x="14763" y="17531"/>
                  </a:cubicBezTo>
                  <a:cubicBezTo>
                    <a:pt x="14546" y="17281"/>
                    <a:pt x="14546" y="17281"/>
                    <a:pt x="14380" y="17264"/>
                  </a:cubicBezTo>
                  <a:cubicBezTo>
                    <a:pt x="14227" y="17247"/>
                    <a:pt x="14138" y="17297"/>
                    <a:pt x="13819" y="17481"/>
                  </a:cubicBezTo>
                  <a:cubicBezTo>
                    <a:pt x="13487" y="17664"/>
                    <a:pt x="12823" y="18165"/>
                    <a:pt x="12453" y="18382"/>
                  </a:cubicBezTo>
                  <a:cubicBezTo>
                    <a:pt x="12082" y="18598"/>
                    <a:pt x="11878" y="18899"/>
                    <a:pt x="11610" y="18782"/>
                  </a:cubicBezTo>
                  <a:cubicBezTo>
                    <a:pt x="11329" y="18682"/>
                    <a:pt x="11010" y="18115"/>
                    <a:pt x="10780" y="17781"/>
                  </a:cubicBezTo>
                  <a:cubicBezTo>
                    <a:pt x="10551" y="17448"/>
                    <a:pt x="10295" y="17014"/>
                    <a:pt x="10244" y="16764"/>
                  </a:cubicBezTo>
                  <a:cubicBezTo>
                    <a:pt x="10193" y="16513"/>
                    <a:pt x="10282" y="16480"/>
                    <a:pt x="10448" y="16280"/>
                  </a:cubicBezTo>
                  <a:cubicBezTo>
                    <a:pt x="10627" y="16080"/>
                    <a:pt x="10985" y="15746"/>
                    <a:pt x="11240" y="15579"/>
                  </a:cubicBezTo>
                  <a:cubicBezTo>
                    <a:pt x="11508" y="15429"/>
                    <a:pt x="11789" y="15496"/>
                    <a:pt x="12006" y="15346"/>
                  </a:cubicBezTo>
                  <a:cubicBezTo>
                    <a:pt x="12236" y="15179"/>
                    <a:pt x="12644" y="15012"/>
                    <a:pt x="12593" y="14679"/>
                  </a:cubicBezTo>
                  <a:cubicBezTo>
                    <a:pt x="12542" y="14345"/>
                    <a:pt x="11942" y="13728"/>
                    <a:pt x="11699" y="13378"/>
                  </a:cubicBezTo>
                  <a:cubicBezTo>
                    <a:pt x="11457" y="13027"/>
                    <a:pt x="11087" y="12844"/>
                    <a:pt x="11087" y="12577"/>
                  </a:cubicBezTo>
                  <a:cubicBezTo>
                    <a:pt x="11099" y="12327"/>
                    <a:pt x="11533" y="12043"/>
                    <a:pt x="11725" y="11827"/>
                  </a:cubicBezTo>
                  <a:cubicBezTo>
                    <a:pt x="11916" y="11626"/>
                    <a:pt x="12121" y="11526"/>
                    <a:pt x="12287" y="11376"/>
                  </a:cubicBezTo>
                  <a:cubicBezTo>
                    <a:pt x="12453" y="11226"/>
                    <a:pt x="12529" y="10959"/>
                    <a:pt x="12733" y="10976"/>
                  </a:cubicBezTo>
                  <a:cubicBezTo>
                    <a:pt x="12925" y="10993"/>
                    <a:pt x="13142" y="11176"/>
                    <a:pt x="13474" y="11526"/>
                  </a:cubicBezTo>
                  <a:cubicBezTo>
                    <a:pt x="13806" y="11860"/>
                    <a:pt x="14368" y="12911"/>
                    <a:pt x="14738" y="13077"/>
                  </a:cubicBezTo>
                  <a:cubicBezTo>
                    <a:pt x="15108" y="13228"/>
                    <a:pt x="15312" y="12711"/>
                    <a:pt x="15695" y="12477"/>
                  </a:cubicBezTo>
                  <a:cubicBezTo>
                    <a:pt x="16078" y="12227"/>
                    <a:pt x="16627" y="11543"/>
                    <a:pt x="17036" y="11643"/>
                  </a:cubicBezTo>
                  <a:cubicBezTo>
                    <a:pt x="17444" y="11743"/>
                    <a:pt x="17929" y="12694"/>
                    <a:pt x="18146" y="13044"/>
                  </a:cubicBezTo>
                  <a:cubicBezTo>
                    <a:pt x="18351" y="13394"/>
                    <a:pt x="18440" y="13511"/>
                    <a:pt x="18299" y="13795"/>
                  </a:cubicBezTo>
                  <a:cubicBezTo>
                    <a:pt x="18159" y="14078"/>
                    <a:pt x="17572" y="14462"/>
                    <a:pt x="17278" y="14762"/>
                  </a:cubicBezTo>
                  <a:cubicBezTo>
                    <a:pt x="16972" y="15079"/>
                    <a:pt x="16487" y="15313"/>
                    <a:pt x="16525" y="15663"/>
                  </a:cubicBezTo>
                  <a:cubicBezTo>
                    <a:pt x="16576" y="15996"/>
                    <a:pt x="17138" y="16530"/>
                    <a:pt x="17585" y="16797"/>
                  </a:cubicBezTo>
                  <a:cubicBezTo>
                    <a:pt x="18031" y="17081"/>
                    <a:pt x="18670" y="17347"/>
                    <a:pt x="19206" y="17314"/>
                  </a:cubicBezTo>
                  <a:cubicBezTo>
                    <a:pt x="19742" y="17297"/>
                    <a:pt x="20406" y="17131"/>
                    <a:pt x="20789" y="16614"/>
                  </a:cubicBezTo>
                  <a:cubicBezTo>
                    <a:pt x="21172" y="16096"/>
                    <a:pt x="21453" y="15212"/>
                    <a:pt x="21504" y="14245"/>
                  </a:cubicBezTo>
                  <a:cubicBezTo>
                    <a:pt x="21542" y="13261"/>
                    <a:pt x="21338" y="11793"/>
                    <a:pt x="21057" y="10742"/>
                  </a:cubicBezTo>
                  <a:cubicBezTo>
                    <a:pt x="20789" y="9708"/>
                    <a:pt x="20342" y="8891"/>
                    <a:pt x="19844" y="7940"/>
                  </a:cubicBezTo>
                  <a:cubicBezTo>
                    <a:pt x="19333" y="7006"/>
                    <a:pt x="18746" y="5955"/>
                    <a:pt x="18057" y="5071"/>
                  </a:cubicBezTo>
                  <a:cubicBezTo>
                    <a:pt x="17380" y="4204"/>
                    <a:pt x="16372" y="3403"/>
                    <a:pt x="15746" y="2703"/>
                  </a:cubicBezTo>
                  <a:cubicBezTo>
                    <a:pt x="15121" y="2019"/>
                    <a:pt x="14623" y="1318"/>
                    <a:pt x="14329" y="868"/>
                  </a:cubicBezTo>
                  <a:cubicBezTo>
                    <a:pt x="14023" y="434"/>
                    <a:pt x="14151" y="134"/>
                    <a:pt x="13921" y="34"/>
                  </a:cubicBezTo>
                  <a:cubicBezTo>
                    <a:pt x="13691" y="-66"/>
                    <a:pt x="13844" y="67"/>
                    <a:pt x="12899" y="284"/>
                  </a:cubicBezTo>
                  <a:cubicBezTo>
                    <a:pt x="11942" y="484"/>
                    <a:pt x="9733" y="835"/>
                    <a:pt x="8176" y="1302"/>
                  </a:cubicBezTo>
                  <a:cubicBezTo>
                    <a:pt x="6631" y="1752"/>
                    <a:pt x="4729" y="2369"/>
                    <a:pt x="3580" y="2986"/>
                  </a:cubicBezTo>
                  <a:cubicBezTo>
                    <a:pt x="2419" y="3620"/>
                    <a:pt x="1780" y="4421"/>
                    <a:pt x="1231" y="5071"/>
                  </a:cubicBezTo>
                  <a:cubicBezTo>
                    <a:pt x="682" y="5722"/>
                    <a:pt x="504" y="6289"/>
                    <a:pt x="325" y="6889"/>
                  </a:cubicBezTo>
                </a:path>
              </a:pathLst>
            </a:custGeom>
            <a:solidFill>
              <a:srgbClr val="133167"/>
            </a:solidFill>
            <a:ln w="3175" cap="flat">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sp>
          <p:nvSpPr>
            <p:cNvPr id="33" name="Freeform 45"/>
            <p:cNvSpPr/>
            <p:nvPr/>
          </p:nvSpPr>
          <p:spPr>
            <a:xfrm>
              <a:off x="-1" y="0"/>
              <a:ext cx="593938" cy="340932"/>
            </a:xfrm>
            <a:custGeom>
              <a:avLst/>
              <a:gdLst/>
              <a:ahLst/>
              <a:cxnLst>
                <a:cxn ang="0">
                  <a:pos x="wd2" y="hd2"/>
                </a:cxn>
                <a:cxn ang="5400000">
                  <a:pos x="wd2" y="hd2"/>
                </a:cxn>
                <a:cxn ang="10800000">
                  <a:pos x="wd2" y="hd2"/>
                </a:cxn>
                <a:cxn ang="16200000">
                  <a:pos x="wd2" y="hd2"/>
                </a:cxn>
              </a:cxnLst>
              <a:rect l="0" t="0" r="r" b="b"/>
              <a:pathLst>
                <a:path w="21493" h="21476" extrusionOk="0">
                  <a:moveTo>
                    <a:pt x="323" y="6880"/>
                  </a:moveTo>
                  <a:cubicBezTo>
                    <a:pt x="116" y="7541"/>
                    <a:pt x="-68" y="8081"/>
                    <a:pt x="24" y="8922"/>
                  </a:cubicBezTo>
                  <a:cubicBezTo>
                    <a:pt x="116" y="9704"/>
                    <a:pt x="369" y="10845"/>
                    <a:pt x="805" y="11746"/>
                  </a:cubicBezTo>
                  <a:cubicBezTo>
                    <a:pt x="1219" y="12648"/>
                    <a:pt x="1770" y="13399"/>
                    <a:pt x="2575" y="14330"/>
                  </a:cubicBezTo>
                  <a:cubicBezTo>
                    <a:pt x="3402" y="15231"/>
                    <a:pt x="4620" y="16343"/>
                    <a:pt x="5700" y="17214"/>
                  </a:cubicBezTo>
                  <a:cubicBezTo>
                    <a:pt x="6780" y="18115"/>
                    <a:pt x="7998" y="19016"/>
                    <a:pt x="9009" y="19647"/>
                  </a:cubicBezTo>
                  <a:cubicBezTo>
                    <a:pt x="10020" y="20308"/>
                    <a:pt x="10939" y="20789"/>
                    <a:pt x="11789" y="21089"/>
                  </a:cubicBezTo>
                  <a:cubicBezTo>
                    <a:pt x="12616" y="21390"/>
                    <a:pt x="13398" y="21540"/>
                    <a:pt x="14041" y="21450"/>
                  </a:cubicBezTo>
                  <a:cubicBezTo>
                    <a:pt x="14661" y="21360"/>
                    <a:pt x="15259" y="20909"/>
                    <a:pt x="15535" y="20489"/>
                  </a:cubicBezTo>
                  <a:cubicBezTo>
                    <a:pt x="15810" y="20068"/>
                    <a:pt x="15787" y="19317"/>
                    <a:pt x="15649" y="18836"/>
                  </a:cubicBezTo>
                  <a:cubicBezTo>
                    <a:pt x="15512" y="18356"/>
                    <a:pt x="14960" y="17815"/>
                    <a:pt x="14753" y="17544"/>
                  </a:cubicBezTo>
                  <a:cubicBezTo>
                    <a:pt x="14546" y="17304"/>
                    <a:pt x="14546" y="17304"/>
                    <a:pt x="14386" y="17274"/>
                  </a:cubicBezTo>
                  <a:cubicBezTo>
                    <a:pt x="14225" y="17244"/>
                    <a:pt x="14133" y="17304"/>
                    <a:pt x="13811" y="17484"/>
                  </a:cubicBezTo>
                  <a:cubicBezTo>
                    <a:pt x="13489" y="17665"/>
                    <a:pt x="12823" y="18175"/>
                    <a:pt x="12455" y="18386"/>
                  </a:cubicBezTo>
                  <a:cubicBezTo>
                    <a:pt x="12088" y="18596"/>
                    <a:pt x="11881" y="18896"/>
                    <a:pt x="11605" y="18806"/>
                  </a:cubicBezTo>
                  <a:cubicBezTo>
                    <a:pt x="11329" y="18686"/>
                    <a:pt x="11008" y="18115"/>
                    <a:pt x="10778" y="17785"/>
                  </a:cubicBezTo>
                  <a:cubicBezTo>
                    <a:pt x="10548" y="17454"/>
                    <a:pt x="10295" y="17034"/>
                    <a:pt x="10249" y="16763"/>
                  </a:cubicBezTo>
                  <a:cubicBezTo>
                    <a:pt x="10181" y="16523"/>
                    <a:pt x="10272" y="16493"/>
                    <a:pt x="10433" y="16283"/>
                  </a:cubicBezTo>
                  <a:cubicBezTo>
                    <a:pt x="10617" y="16102"/>
                    <a:pt x="10985" y="15742"/>
                    <a:pt x="11238" y="15592"/>
                  </a:cubicBezTo>
                  <a:cubicBezTo>
                    <a:pt x="11513" y="15442"/>
                    <a:pt x="11789" y="15502"/>
                    <a:pt x="11996" y="15351"/>
                  </a:cubicBezTo>
                  <a:cubicBezTo>
                    <a:pt x="12226" y="15201"/>
                    <a:pt x="12639" y="15021"/>
                    <a:pt x="12593" y="14690"/>
                  </a:cubicBezTo>
                  <a:cubicBezTo>
                    <a:pt x="12547" y="14360"/>
                    <a:pt x="11927" y="13729"/>
                    <a:pt x="11697" y="13399"/>
                  </a:cubicBezTo>
                  <a:cubicBezTo>
                    <a:pt x="11444" y="13038"/>
                    <a:pt x="11077" y="12858"/>
                    <a:pt x="11077" y="12588"/>
                  </a:cubicBezTo>
                  <a:cubicBezTo>
                    <a:pt x="11100" y="12347"/>
                    <a:pt x="11536" y="12047"/>
                    <a:pt x="11720" y="11837"/>
                  </a:cubicBezTo>
                  <a:cubicBezTo>
                    <a:pt x="11904" y="11626"/>
                    <a:pt x="12111" y="11536"/>
                    <a:pt x="12272" y="11386"/>
                  </a:cubicBezTo>
                  <a:cubicBezTo>
                    <a:pt x="12455" y="11236"/>
                    <a:pt x="12524" y="10965"/>
                    <a:pt x="12731" y="10995"/>
                  </a:cubicBezTo>
                  <a:cubicBezTo>
                    <a:pt x="12915" y="10995"/>
                    <a:pt x="13145" y="11176"/>
                    <a:pt x="13466" y="11536"/>
                  </a:cubicBezTo>
                  <a:cubicBezTo>
                    <a:pt x="13811" y="11867"/>
                    <a:pt x="14363" y="12918"/>
                    <a:pt x="14730" y="13098"/>
                  </a:cubicBezTo>
                  <a:cubicBezTo>
                    <a:pt x="15098" y="13248"/>
                    <a:pt x="15305" y="12708"/>
                    <a:pt x="15695" y="12497"/>
                  </a:cubicBezTo>
                  <a:cubicBezTo>
                    <a:pt x="16063" y="12227"/>
                    <a:pt x="16615" y="11536"/>
                    <a:pt x="17028" y="11656"/>
                  </a:cubicBezTo>
                  <a:cubicBezTo>
                    <a:pt x="17442" y="11746"/>
                    <a:pt x="17924" y="12708"/>
                    <a:pt x="18131" y="13038"/>
                  </a:cubicBezTo>
                  <a:cubicBezTo>
                    <a:pt x="18338" y="13399"/>
                    <a:pt x="18430" y="13519"/>
                    <a:pt x="18292" y="13789"/>
                  </a:cubicBezTo>
                  <a:cubicBezTo>
                    <a:pt x="18154" y="14090"/>
                    <a:pt x="17557" y="14480"/>
                    <a:pt x="17281" y="14781"/>
                  </a:cubicBezTo>
                  <a:cubicBezTo>
                    <a:pt x="16959" y="15081"/>
                    <a:pt x="16477" y="15321"/>
                    <a:pt x="16523" y="15682"/>
                  </a:cubicBezTo>
                  <a:cubicBezTo>
                    <a:pt x="16569" y="16012"/>
                    <a:pt x="17120" y="16553"/>
                    <a:pt x="17580" y="16793"/>
                  </a:cubicBezTo>
                  <a:cubicBezTo>
                    <a:pt x="18016" y="17094"/>
                    <a:pt x="18660" y="17364"/>
                    <a:pt x="19188" y="17334"/>
                  </a:cubicBezTo>
                  <a:cubicBezTo>
                    <a:pt x="19740" y="17304"/>
                    <a:pt x="20406" y="17154"/>
                    <a:pt x="20774" y="16613"/>
                  </a:cubicBezTo>
                  <a:cubicBezTo>
                    <a:pt x="21164" y="16102"/>
                    <a:pt x="21440" y="15231"/>
                    <a:pt x="21486" y="14240"/>
                  </a:cubicBezTo>
                  <a:cubicBezTo>
                    <a:pt x="21532" y="13279"/>
                    <a:pt x="21325" y="11806"/>
                    <a:pt x="21049" y="10755"/>
                  </a:cubicBezTo>
                  <a:cubicBezTo>
                    <a:pt x="20774" y="9704"/>
                    <a:pt x="20337" y="8892"/>
                    <a:pt x="19832" y="7931"/>
                  </a:cubicBezTo>
                  <a:cubicBezTo>
                    <a:pt x="19326" y="7000"/>
                    <a:pt x="18729" y="5948"/>
                    <a:pt x="18039" y="5077"/>
                  </a:cubicBezTo>
                  <a:cubicBezTo>
                    <a:pt x="17373" y="4206"/>
                    <a:pt x="16362" y="3395"/>
                    <a:pt x="15741" y="2704"/>
                  </a:cubicBezTo>
                  <a:cubicBezTo>
                    <a:pt x="15121" y="2013"/>
                    <a:pt x="14615" y="1322"/>
                    <a:pt x="14317" y="871"/>
                  </a:cubicBezTo>
                  <a:cubicBezTo>
                    <a:pt x="14018" y="421"/>
                    <a:pt x="14156" y="120"/>
                    <a:pt x="13926" y="30"/>
                  </a:cubicBezTo>
                  <a:cubicBezTo>
                    <a:pt x="13696" y="-60"/>
                    <a:pt x="13834" y="60"/>
                    <a:pt x="12892" y="270"/>
                  </a:cubicBezTo>
                  <a:cubicBezTo>
                    <a:pt x="11927" y="481"/>
                    <a:pt x="9721" y="841"/>
                    <a:pt x="8181" y="1292"/>
                  </a:cubicBezTo>
                  <a:cubicBezTo>
                    <a:pt x="6619" y="1743"/>
                    <a:pt x="4735" y="2373"/>
                    <a:pt x="3586" y="2974"/>
                  </a:cubicBezTo>
                  <a:cubicBezTo>
                    <a:pt x="2414" y="3635"/>
                    <a:pt x="1770" y="4416"/>
                    <a:pt x="1242" y="5077"/>
                  </a:cubicBezTo>
                  <a:cubicBezTo>
                    <a:pt x="690" y="5738"/>
                    <a:pt x="506" y="6279"/>
                    <a:pt x="323" y="6880"/>
                  </a:cubicBezTo>
                </a:path>
              </a:pathLst>
            </a:custGeom>
            <a:solidFill>
              <a:srgbClr val="133167"/>
            </a:solidFill>
            <a:ln w="12700" cap="rnd">
              <a:solidFill>
                <a:srgbClr val="000000"/>
              </a:solidFill>
              <a:prstDash val="solid"/>
              <a:round/>
            </a:ln>
            <a:effectLst/>
          </p:spPr>
          <p:txBody>
            <a:bodyPr wrap="square" lIns="91439" tIns="91439" rIns="91439" bIns="91439" numCol="1" anchor="t">
              <a:noAutofit/>
            </a:bodyPr>
            <a:lstStyle/>
            <a:p>
              <a:pPr algn="l" defTabSz="1828800">
                <a:defRPr sz="3600" b="0">
                  <a:latin typeface="Symbol"/>
                  <a:ea typeface="Symbol"/>
                  <a:cs typeface="Symbol"/>
                  <a:sym typeface="Symbol"/>
                </a:defRPr>
              </a:pPr>
              <a:endParaRPr/>
            </a:p>
          </p:txBody>
        </p:sp>
      </p:grpSp>
      <p:sp>
        <p:nvSpPr>
          <p:cNvPr id="35" name="Title Text"/>
          <p:cNvSpPr txBox="1">
            <a:spLocks noGrp="1"/>
          </p:cNvSpPr>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Title Text</a:t>
            </a:r>
          </a:p>
        </p:txBody>
      </p:sp>
      <p:sp>
        <p:nvSpPr>
          <p:cNvPr id="36"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1pPr>
      <a:lvl2pPr marL="0" marR="0" indent="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2pPr>
      <a:lvl3pPr marL="0" marR="0" indent="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3pPr>
      <a:lvl4pPr marL="0" marR="0" indent="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4pPr>
      <a:lvl5pPr marL="0" marR="0" indent="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5pPr>
      <a:lvl6pPr marL="0" marR="0" indent="45720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6pPr>
      <a:lvl7pPr marL="0" marR="0" indent="91440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7pPr>
      <a:lvl8pPr marL="0" marR="0" indent="137160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8pPr>
      <a:lvl9pPr marL="0" marR="0" indent="1828800" algn="l" defTabSz="1828800" latinLnBrk="0">
        <a:lnSpc>
          <a:spcPct val="100000"/>
        </a:lnSpc>
        <a:spcBef>
          <a:spcPts val="0"/>
        </a:spcBef>
        <a:spcAft>
          <a:spcPts val="0"/>
        </a:spcAft>
        <a:buClrTx/>
        <a:buSzTx/>
        <a:buFontTx/>
        <a:buNone/>
        <a:tabLst/>
        <a:defRPr sz="5600" b="1" i="0" u="none" strike="noStrike" cap="none" spc="0" baseline="0">
          <a:solidFill>
            <a:srgbClr val="5F5F5F"/>
          </a:solidFill>
          <a:uFillTx/>
          <a:latin typeface="Arial"/>
          <a:ea typeface="Arial"/>
          <a:cs typeface="Arial"/>
          <a:sym typeface="Arial"/>
        </a:defRPr>
      </a:lvl9pPr>
    </p:titleStyle>
    <p:bodyStyle>
      <a:lvl1pPr marL="685800" marR="0" indent="-6858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1pPr>
      <a:lvl2pPr marL="1092200" marR="0" indent="-6350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2pPr>
      <a:lvl3pPr marL="14859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3pPr>
      <a:lvl4pPr marL="19431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4pPr>
      <a:lvl5pPr marL="24003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5pPr>
      <a:lvl6pPr marL="28575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6pPr>
      <a:lvl7pPr marL="33147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7pPr>
      <a:lvl8pPr marL="37719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8pPr>
      <a:lvl9pPr marL="4229100" marR="0" indent="-571500" algn="l" defTabSz="1828800" latinLnBrk="0">
        <a:lnSpc>
          <a:spcPct val="100000"/>
        </a:lnSpc>
        <a:spcBef>
          <a:spcPts val="900"/>
        </a:spcBef>
        <a:spcAft>
          <a:spcPts val="0"/>
        </a:spcAft>
        <a:buClrTx/>
        <a:buSzPct val="100000"/>
        <a:buFontTx/>
        <a:buChar char="»"/>
        <a:tabLst/>
        <a:defRPr sz="4000" b="0" i="0" u="none" strike="noStrike" cap="none" spc="0" baseline="0">
          <a:solidFill>
            <a:srgbClr val="000000"/>
          </a:solidFill>
          <a:uFillTx/>
          <a:latin typeface="Arial"/>
          <a:ea typeface="Arial"/>
          <a:cs typeface="Arial"/>
          <a:sym typeface="Arial"/>
        </a:defRPr>
      </a:lvl9pPr>
    </p:bodyStyle>
    <p:otherStyle>
      <a:lvl1pPr marL="0" marR="0" indent="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1pPr>
      <a:lvl2pPr marL="0" marR="0" indent="4572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2pPr>
      <a:lvl3pPr marL="0" marR="0" indent="9144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3pPr>
      <a:lvl4pPr marL="0" marR="0" indent="13716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4pPr>
      <a:lvl5pPr marL="0" marR="0" indent="18288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5pPr>
      <a:lvl6pPr marL="0" marR="0" indent="22860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6pPr>
      <a:lvl7pPr marL="0" marR="0" indent="27432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7pPr>
      <a:lvl8pPr marL="0" marR="0" indent="32004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8pPr>
      <a:lvl9pPr marL="0" marR="0" indent="3657600" algn="r" defTabSz="1828800" latinLnBrk="0">
        <a:lnSpc>
          <a:spcPts val="3400"/>
        </a:lnSpc>
        <a:spcBef>
          <a:spcPts val="0"/>
        </a:spcBef>
        <a:spcAft>
          <a:spcPts val="0"/>
        </a:spcAft>
        <a:buClrTx/>
        <a:buSzTx/>
        <a:buFontTx/>
        <a:buNone/>
        <a:tabLst/>
        <a:defRPr sz="2400" b="1"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Relationship Id="rId7" Type="http://schemas.openxmlformats.org/officeDocument/2006/relationships/image" Target="../media/image12.png"/><Relationship Id="rId2" Type="http://schemas.openxmlformats.org/officeDocument/2006/relationships/image" Target="../media/image7.tif"/><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tif"/><Relationship Id="rId10" Type="http://schemas.openxmlformats.org/officeDocument/2006/relationships/image" Target="../media/image15.tif"/><Relationship Id="rId4" Type="http://schemas.openxmlformats.org/officeDocument/2006/relationships/image" Target="../media/image9.tif"/><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Relationship Id="rId7" Type="http://schemas.openxmlformats.org/officeDocument/2006/relationships/image" Target="../media/image12.png"/><Relationship Id="rId2" Type="http://schemas.openxmlformats.org/officeDocument/2006/relationships/image" Target="../media/image7.tif"/><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tif"/><Relationship Id="rId10" Type="http://schemas.openxmlformats.org/officeDocument/2006/relationships/image" Target="../media/image15.tif"/><Relationship Id="rId4" Type="http://schemas.openxmlformats.org/officeDocument/2006/relationships/image" Target="../media/image9.tif"/><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ectangle"/>
          <p:cNvSpPr/>
          <p:nvPr/>
        </p:nvSpPr>
        <p:spPr>
          <a:xfrm>
            <a:off x="1187" y="-97251"/>
            <a:ext cx="24381626" cy="4726963"/>
          </a:xfrm>
          <a:prstGeom prst="rect">
            <a:avLst/>
          </a:prstGeom>
          <a:solidFill>
            <a:schemeClr val="accent1">
              <a:hueOff val="114395"/>
              <a:lumOff val="-24975"/>
            </a:schemeClr>
          </a:solidFill>
          <a:ln w="12700">
            <a:miter lim="400000"/>
          </a:ln>
        </p:spPr>
        <p:txBody>
          <a:bodyPr lIns="71437" tIns="71437" rIns="71437" bIns="71437" anchor="ctr"/>
          <a:lstStyle/>
          <a:p>
            <a:pPr>
              <a:defRPr sz="5000" b="0">
                <a:solidFill>
                  <a:srgbClr val="FFFFFF"/>
                </a:solidFill>
                <a:latin typeface="Gill Sans Light"/>
                <a:ea typeface="Gill Sans Light"/>
                <a:cs typeface="Gill Sans Light"/>
                <a:sym typeface="Gill Sans Light"/>
              </a:defRPr>
            </a:pPr>
            <a:endParaRPr/>
          </a:p>
        </p:txBody>
      </p:sp>
      <p:sp>
        <p:nvSpPr>
          <p:cNvPr id="254" name="Optically Connected memory for disaggregated data centers"/>
          <p:cNvSpPr txBox="1">
            <a:spLocks noGrp="1"/>
          </p:cNvSpPr>
          <p:nvPr>
            <p:ph type="title"/>
          </p:nvPr>
        </p:nvSpPr>
        <p:spPr>
          <a:xfrm>
            <a:off x="1484337" y="679674"/>
            <a:ext cx="21415326" cy="3173114"/>
          </a:xfrm>
          <a:prstGeom prst="rect">
            <a:avLst/>
          </a:prstGeom>
        </p:spPr>
        <p:txBody>
          <a:bodyPr/>
          <a:lstStyle/>
          <a:p>
            <a:pPr algn="ctr">
              <a:defRPr sz="8800" b="1" cap="none">
                <a:solidFill>
                  <a:srgbClr val="FFFFFF"/>
                </a:solidFill>
                <a:latin typeface="Gill Sans"/>
                <a:ea typeface="Gill Sans"/>
                <a:cs typeface="Gill Sans"/>
                <a:sym typeface="Gill Sans"/>
              </a:defRPr>
            </a:pPr>
            <a:r>
              <a:rPr dirty="0"/>
              <a:t>Optically Connected </a:t>
            </a:r>
            <a:r>
              <a:rPr lang="en-US" dirty="0"/>
              <a:t>M</a:t>
            </a:r>
            <a:r>
              <a:rPr dirty="0"/>
              <a:t>emory for </a:t>
            </a:r>
            <a:r>
              <a:rPr lang="en-US" dirty="0"/>
              <a:t>D</a:t>
            </a:r>
            <a:r>
              <a:rPr dirty="0"/>
              <a:t>isaggregated </a:t>
            </a:r>
            <a:r>
              <a:rPr lang="en-US" dirty="0"/>
              <a:t>D</a:t>
            </a:r>
            <a:r>
              <a:rPr dirty="0"/>
              <a:t>ata </a:t>
            </a:r>
            <a:r>
              <a:rPr lang="en-US" dirty="0"/>
              <a:t>C</a:t>
            </a:r>
            <a:r>
              <a:rPr dirty="0"/>
              <a:t>enters</a:t>
            </a:r>
          </a:p>
        </p:txBody>
      </p:sp>
      <p:pic>
        <p:nvPicPr>
          <p:cNvPr id="255" name="Image" descr="Image"/>
          <p:cNvPicPr>
            <a:picLocks noChangeAspect="1"/>
          </p:cNvPicPr>
          <p:nvPr/>
        </p:nvPicPr>
        <p:blipFill>
          <a:blip r:embed="rId2">
            <a:extLst/>
          </a:blip>
          <a:stretch>
            <a:fillRect/>
          </a:stretch>
        </p:blipFill>
        <p:spPr>
          <a:xfrm>
            <a:off x="18736735" y="12629137"/>
            <a:ext cx="3263901" cy="744170"/>
          </a:xfrm>
          <a:prstGeom prst="rect">
            <a:avLst/>
          </a:prstGeom>
          <a:ln w="12700">
            <a:miter lim="400000"/>
          </a:ln>
        </p:spPr>
      </p:pic>
      <p:sp>
        <p:nvSpPr>
          <p:cNvPr id="256" name="Jorge Gonzalez1      Alexander Gazman2     Maarten Hattink2      Mauricio G.Palma1…"/>
          <p:cNvSpPr txBox="1"/>
          <p:nvPr/>
        </p:nvSpPr>
        <p:spPr>
          <a:xfrm>
            <a:off x="338409" y="4857361"/>
            <a:ext cx="23707182" cy="299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defTabSz="468272">
              <a:defRPr sz="5301" b="0">
                <a:latin typeface="Gill Sans"/>
                <a:ea typeface="Gill Sans"/>
                <a:cs typeface="Gill Sans"/>
                <a:sym typeface="Gill Sans"/>
              </a:defRPr>
            </a:pPr>
            <a:r>
              <a:rPr b="1" u="sng"/>
              <a:t>Jorge Gonzalez</a:t>
            </a:r>
            <a:r>
              <a:rPr b="1" u="sng" baseline="31999"/>
              <a:t>1</a:t>
            </a:r>
            <a:r>
              <a:t>      Alexander Gazman</a:t>
            </a:r>
            <a:r>
              <a:rPr b="1" baseline="31999"/>
              <a:t>2     </a:t>
            </a:r>
            <a:r>
              <a:t>Maarten Hattink</a:t>
            </a:r>
            <a:r>
              <a:rPr b="1" baseline="31999"/>
              <a:t>2     </a:t>
            </a:r>
            <a:r>
              <a:t> Mauricio G.Palma</a:t>
            </a:r>
            <a:r>
              <a:rPr b="1" baseline="31999"/>
              <a:t>1</a:t>
            </a:r>
            <a:r>
              <a:t> </a:t>
            </a:r>
          </a:p>
          <a:p>
            <a:pPr defTabSz="468272">
              <a:defRPr sz="5301" b="0">
                <a:latin typeface="Gill Sans"/>
                <a:ea typeface="Gill Sans"/>
                <a:cs typeface="Gill Sans"/>
                <a:sym typeface="Gill Sans"/>
              </a:defRPr>
            </a:pPr>
            <a:r>
              <a:t>Meisam Bahadori</a:t>
            </a:r>
            <a:r>
              <a:rPr b="1" baseline="31999"/>
              <a:t>3     </a:t>
            </a:r>
            <a:r>
              <a:t>Ruth Rubio-Noriega</a:t>
            </a:r>
            <a:r>
              <a:rPr b="1" baseline="31999"/>
              <a:t>4     </a:t>
            </a:r>
            <a:r>
              <a:t> Lois Orosa</a:t>
            </a:r>
            <a:r>
              <a:rPr b="1" baseline="31999"/>
              <a:t>5          </a:t>
            </a:r>
            <a:r>
              <a:t> </a:t>
            </a:r>
          </a:p>
          <a:p>
            <a:pPr defTabSz="468272">
              <a:defRPr sz="5301" b="0">
                <a:latin typeface="Gill Sans"/>
                <a:ea typeface="Gill Sans"/>
                <a:cs typeface="Gill Sans"/>
                <a:sym typeface="Gill Sans"/>
              </a:defRPr>
            </a:pPr>
            <a:r>
              <a:t>Madeleine Glick</a:t>
            </a:r>
            <a:r>
              <a:rPr b="1" baseline="31999"/>
              <a:t>2     </a:t>
            </a:r>
            <a:r>
              <a:t>Onur Mutlu</a:t>
            </a:r>
            <a:r>
              <a:rPr b="1" baseline="31999"/>
              <a:t>5      </a:t>
            </a:r>
            <a:r>
              <a:t>Keren Bergman</a:t>
            </a:r>
            <a:r>
              <a:rPr b="1" baseline="31999"/>
              <a:t>2     </a:t>
            </a:r>
            <a:r>
              <a:t>Rodolfo Azevedo</a:t>
            </a:r>
            <a:r>
              <a:rPr b="1" baseline="31999"/>
              <a:t>1</a:t>
            </a:r>
          </a:p>
        </p:txBody>
      </p:sp>
      <p:pic>
        <p:nvPicPr>
          <p:cNvPr id="257" name="Image" descr="Image"/>
          <p:cNvPicPr>
            <a:picLocks noChangeAspect="1"/>
          </p:cNvPicPr>
          <p:nvPr/>
        </p:nvPicPr>
        <p:blipFill>
          <a:blip r:embed="rId3">
            <a:extLst/>
          </a:blip>
          <a:stretch>
            <a:fillRect/>
          </a:stretch>
        </p:blipFill>
        <p:spPr>
          <a:xfrm>
            <a:off x="22265958" y="12238824"/>
            <a:ext cx="2021653" cy="1422401"/>
          </a:xfrm>
          <a:prstGeom prst="rect">
            <a:avLst/>
          </a:prstGeom>
          <a:ln w="12700">
            <a:miter lim="400000"/>
          </a:ln>
        </p:spPr>
      </p:pic>
      <p:pic>
        <p:nvPicPr>
          <p:cNvPr id="258" name="Image" descr="Image"/>
          <p:cNvPicPr>
            <a:picLocks noChangeAspect="1"/>
          </p:cNvPicPr>
          <p:nvPr/>
        </p:nvPicPr>
        <p:blipFill>
          <a:blip r:embed="rId4">
            <a:extLst/>
          </a:blip>
          <a:stretch>
            <a:fillRect/>
          </a:stretch>
        </p:blipFill>
        <p:spPr>
          <a:xfrm>
            <a:off x="17116040" y="10317646"/>
            <a:ext cx="1251607" cy="1548379"/>
          </a:xfrm>
          <a:prstGeom prst="rect">
            <a:avLst/>
          </a:prstGeom>
          <a:ln w="12700">
            <a:miter lim="400000"/>
          </a:ln>
        </p:spPr>
      </p:pic>
      <p:pic>
        <p:nvPicPr>
          <p:cNvPr id="259" name="Image" descr="Image"/>
          <p:cNvPicPr>
            <a:picLocks noChangeAspect="1"/>
          </p:cNvPicPr>
          <p:nvPr/>
        </p:nvPicPr>
        <p:blipFill>
          <a:blip r:embed="rId5">
            <a:extLst/>
          </a:blip>
          <a:stretch>
            <a:fillRect/>
          </a:stretch>
        </p:blipFill>
        <p:spPr>
          <a:xfrm>
            <a:off x="15627367" y="7965244"/>
            <a:ext cx="1437917" cy="1808182"/>
          </a:xfrm>
          <a:prstGeom prst="rect">
            <a:avLst/>
          </a:prstGeom>
          <a:ln w="12700">
            <a:miter lim="400000"/>
          </a:ln>
        </p:spPr>
      </p:pic>
      <p:pic>
        <p:nvPicPr>
          <p:cNvPr id="260" name="kisspng-nokia-lumia-920-nokia-3-nokia-ozo-smartphone-pepsi-logo-5ac1b2f8b97a16.6324858815226437047597.png" descr="kisspng-nokia-lumia-920-nokia-3-nokia-ozo-smartphone-pepsi-logo-5ac1b2f8b97a16.6324858815226437047597.png"/>
          <p:cNvPicPr>
            <a:picLocks noChangeAspect="1"/>
          </p:cNvPicPr>
          <p:nvPr/>
        </p:nvPicPr>
        <p:blipFill>
          <a:blip r:embed="rId6">
            <a:extLst/>
          </a:blip>
          <a:stretch>
            <a:fillRect/>
          </a:stretch>
        </p:blipFill>
        <p:spPr>
          <a:xfrm>
            <a:off x="12191404" y="7955182"/>
            <a:ext cx="2435044" cy="1284130"/>
          </a:xfrm>
          <a:prstGeom prst="rect">
            <a:avLst/>
          </a:prstGeom>
          <a:ln w="12700">
            <a:miter lim="400000"/>
          </a:ln>
        </p:spPr>
      </p:pic>
      <p:pic>
        <p:nvPicPr>
          <p:cNvPr id="261" name="logo-unicamp.png" descr="logo-unicamp.png"/>
          <p:cNvPicPr>
            <a:picLocks noChangeAspect="1"/>
          </p:cNvPicPr>
          <p:nvPr/>
        </p:nvPicPr>
        <p:blipFill>
          <a:blip r:embed="rId7">
            <a:extLst/>
          </a:blip>
          <a:stretch>
            <a:fillRect/>
          </a:stretch>
        </p:blipFill>
        <p:spPr>
          <a:xfrm>
            <a:off x="1610339" y="7532204"/>
            <a:ext cx="1765301" cy="1765301"/>
          </a:xfrm>
          <a:prstGeom prst="rect">
            <a:avLst/>
          </a:prstGeom>
          <a:ln w="12700">
            <a:miter lim="400000"/>
          </a:ln>
        </p:spPr>
      </p:pic>
      <p:pic>
        <p:nvPicPr>
          <p:cNvPr id="262" name="columbia-university-logo-png-columbia-university-logo-1000.png" descr="columbia-university-logo-png-columbia-university-logo-1000.png"/>
          <p:cNvPicPr>
            <a:picLocks noChangeAspect="1"/>
          </p:cNvPicPr>
          <p:nvPr/>
        </p:nvPicPr>
        <p:blipFill>
          <a:blip r:embed="rId8">
            <a:extLst/>
          </a:blip>
          <a:stretch>
            <a:fillRect/>
          </a:stretch>
        </p:blipFill>
        <p:spPr>
          <a:xfrm>
            <a:off x="4040165" y="8061631"/>
            <a:ext cx="7327901" cy="1355663"/>
          </a:xfrm>
          <a:prstGeom prst="rect">
            <a:avLst/>
          </a:prstGeom>
          <a:ln w="12700">
            <a:miter lim="400000"/>
          </a:ln>
        </p:spPr>
      </p:pic>
      <p:pic>
        <p:nvPicPr>
          <p:cNvPr id="263" name="Image" descr="Image"/>
          <p:cNvPicPr>
            <a:picLocks noChangeAspect="1"/>
          </p:cNvPicPr>
          <p:nvPr/>
        </p:nvPicPr>
        <p:blipFill>
          <a:blip r:embed="rId9">
            <a:extLst/>
          </a:blip>
          <a:stretch>
            <a:fillRect/>
          </a:stretch>
        </p:blipFill>
        <p:spPr>
          <a:xfrm>
            <a:off x="8324043" y="10539612"/>
            <a:ext cx="3068546" cy="841376"/>
          </a:xfrm>
          <a:prstGeom prst="rect">
            <a:avLst/>
          </a:prstGeom>
          <a:ln w="12700">
            <a:miter lim="400000"/>
          </a:ln>
        </p:spPr>
      </p:pic>
      <p:pic>
        <p:nvPicPr>
          <p:cNvPr id="264" name="Image" descr="Image"/>
          <p:cNvPicPr>
            <a:picLocks noChangeAspect="1"/>
          </p:cNvPicPr>
          <p:nvPr/>
        </p:nvPicPr>
        <p:blipFill>
          <a:blip r:embed="rId10">
            <a:extLst/>
          </a:blip>
          <a:stretch>
            <a:fillRect/>
          </a:stretch>
        </p:blipFill>
        <p:spPr>
          <a:xfrm>
            <a:off x="17973713" y="8196837"/>
            <a:ext cx="4800601" cy="800101"/>
          </a:xfrm>
          <a:prstGeom prst="rect">
            <a:avLst/>
          </a:prstGeom>
          <a:ln w="12700">
            <a:miter lim="400000"/>
          </a:ln>
        </p:spPr>
      </p:pic>
      <p:sp>
        <p:nvSpPr>
          <p:cNvPr id="265" name="LSC"/>
          <p:cNvSpPr txBox="1"/>
          <p:nvPr/>
        </p:nvSpPr>
        <p:spPr>
          <a:xfrm>
            <a:off x="4910973" y="10457062"/>
            <a:ext cx="2140311" cy="1006476"/>
          </a:xfrm>
          <a:prstGeom prst="rect">
            <a:avLst/>
          </a:prstGeom>
          <a:solidFill>
            <a:srgbClr val="5B80E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ct val="80000"/>
              </a:lnSpc>
              <a:defRPr sz="5800">
                <a:solidFill>
                  <a:srgbClr val="FFFFFF"/>
                </a:solidFill>
                <a:latin typeface="Lucida Grande"/>
                <a:ea typeface="Lucida Grande"/>
                <a:cs typeface="Lucida Grande"/>
                <a:sym typeface="Lucida Grande"/>
              </a:defRPr>
            </a:lvl1pPr>
          </a:lstStyle>
          <a:p>
            <a:r>
              <a:t>LSC</a:t>
            </a:r>
          </a:p>
        </p:txBody>
      </p:sp>
      <p:sp>
        <p:nvSpPr>
          <p:cNvPr id="266" name="SAFARI"/>
          <p:cNvSpPr txBox="1"/>
          <p:nvPr/>
        </p:nvSpPr>
        <p:spPr>
          <a:xfrm>
            <a:off x="11966613" y="10313232"/>
            <a:ext cx="4118128" cy="1370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8100">
                <a:solidFill>
                  <a:srgbClr val="FFFFFF"/>
                </a:solidFill>
              </a:defRPr>
            </a:pPr>
            <a:r>
              <a:rPr i="1">
                <a:solidFill>
                  <a:schemeClr val="accent4">
                    <a:hueOff val="-1081314"/>
                    <a:satOff val="4338"/>
                    <a:lumOff val="-8931"/>
                  </a:schemeClr>
                </a:solidFill>
              </a:rPr>
              <a:t>SAFARI</a:t>
            </a:r>
            <a:r>
              <a:t> </a:t>
            </a:r>
          </a:p>
        </p:txBody>
      </p:sp>
      <p:sp>
        <p:nvSpPr>
          <p:cNvPr id="267" name="1"/>
          <p:cNvSpPr txBox="1"/>
          <p:nvPr/>
        </p:nvSpPr>
        <p:spPr>
          <a:xfrm>
            <a:off x="31796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1</a:t>
            </a:r>
          </a:p>
        </p:txBody>
      </p:sp>
      <p:sp>
        <p:nvSpPr>
          <p:cNvPr id="268" name="2"/>
          <p:cNvSpPr txBox="1"/>
          <p:nvPr/>
        </p:nvSpPr>
        <p:spPr>
          <a:xfrm>
            <a:off x="112314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2</a:t>
            </a:r>
          </a:p>
        </p:txBody>
      </p:sp>
      <p:sp>
        <p:nvSpPr>
          <p:cNvPr id="269" name="3"/>
          <p:cNvSpPr txBox="1"/>
          <p:nvPr/>
        </p:nvSpPr>
        <p:spPr>
          <a:xfrm>
            <a:off x="145334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3</a:t>
            </a:r>
          </a:p>
        </p:txBody>
      </p:sp>
      <p:sp>
        <p:nvSpPr>
          <p:cNvPr id="270" name="4"/>
          <p:cNvSpPr txBox="1"/>
          <p:nvPr/>
        </p:nvSpPr>
        <p:spPr>
          <a:xfrm>
            <a:off x="17009963" y="81073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4</a:t>
            </a:r>
          </a:p>
        </p:txBody>
      </p:sp>
      <p:sp>
        <p:nvSpPr>
          <p:cNvPr id="271" name="5"/>
          <p:cNvSpPr txBox="1"/>
          <p:nvPr/>
        </p:nvSpPr>
        <p:spPr>
          <a:xfrm>
            <a:off x="227884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5</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 name="Title 1"/>
          <p:cNvSpPr txBox="1">
            <a:spLocks noGrp="1"/>
          </p:cNvSpPr>
          <p:nvPr>
            <p:ph type="title"/>
          </p:nvPr>
        </p:nvSpPr>
        <p:spPr>
          <a:xfrm>
            <a:off x="460783" y="-42730"/>
            <a:ext cx="22191228" cy="1727201"/>
          </a:xfrm>
          <a:prstGeom prst="rect">
            <a:avLst/>
          </a:prstGeom>
        </p:spPr>
        <p:txBody>
          <a:bodyPr/>
          <a:lstStyle>
            <a:lvl1pPr defTabSz="558641">
              <a:defRPr sz="6800" b="1">
                <a:latin typeface="Gill Sans"/>
                <a:ea typeface="Gill Sans"/>
                <a:cs typeface="Gill Sans"/>
                <a:sym typeface="Gill Sans"/>
              </a:defRPr>
            </a:lvl1pPr>
          </a:lstStyle>
          <a:p>
            <a:r>
              <a:rPr lang="en-US" dirty="0"/>
              <a:t>M</a:t>
            </a:r>
            <a:r>
              <a:rPr dirty="0"/>
              <a:t>otivation: Photonics for Memory Disaggregation</a:t>
            </a:r>
          </a:p>
        </p:txBody>
      </p:sp>
      <p:sp>
        <p:nvSpPr>
          <p:cNvPr id="727" name="Content Placeholder 2"/>
          <p:cNvSpPr txBox="1">
            <a:spLocks noGrp="1"/>
          </p:cNvSpPr>
          <p:nvPr>
            <p:ph type="body" idx="1"/>
          </p:nvPr>
        </p:nvSpPr>
        <p:spPr>
          <a:xfrm>
            <a:off x="293526" y="2184423"/>
            <a:ext cx="23796948" cy="9347154"/>
          </a:xfrm>
          <a:prstGeom prst="rect">
            <a:avLst/>
          </a:prstGeom>
        </p:spPr>
        <p:txBody>
          <a:bodyPr anchor="t"/>
          <a:lstStyle/>
          <a:p>
            <a:pPr marL="791765" indent="-791765">
              <a:spcBef>
                <a:spcPts val="900"/>
              </a:spcBef>
              <a:buSzPct val="102000"/>
              <a:defRPr sz="6000"/>
            </a:pPr>
            <a:r>
              <a:t>Prior works show that photonics is a promising solution for scalability </a:t>
            </a:r>
            <a:r>
              <a:rPr b="1">
                <a:solidFill>
                  <a:schemeClr val="accent3">
                    <a:hueOff val="914337"/>
                    <a:satOff val="31515"/>
                    <a:lumOff val="-30790"/>
                  </a:schemeClr>
                </a:solidFill>
                <a:latin typeface="Gill Sans"/>
                <a:ea typeface="Gill Sans"/>
                <a:cs typeface="Gill Sans"/>
                <a:sym typeface="Gill Sans"/>
              </a:rPr>
              <a:t>[Bahadori+, JLT’16], [Anderson+ OFC’18 ], [Brunina+, JSTQE’13]</a:t>
            </a:r>
            <a:r>
              <a:t> </a:t>
            </a:r>
          </a:p>
          <a:p>
            <a:pPr marL="791765" indent="-791765">
              <a:spcBef>
                <a:spcPts val="900"/>
              </a:spcBef>
              <a:buSzPct val="102000"/>
              <a:defRPr sz="6000"/>
            </a:pPr>
            <a:endParaRPr/>
          </a:p>
          <a:p>
            <a:pPr marL="791765" indent="-791765">
              <a:spcBef>
                <a:spcPts val="900"/>
              </a:spcBef>
              <a:buSzPct val="102000"/>
              <a:defRPr sz="6000"/>
            </a:pPr>
            <a:r>
              <a:rPr b="1">
                <a:solidFill>
                  <a:schemeClr val="accent5">
                    <a:lumOff val="-29866"/>
                  </a:schemeClr>
                </a:solidFill>
                <a:latin typeface="Gill Sans"/>
                <a:ea typeface="Gill Sans"/>
                <a:cs typeface="Gill Sans"/>
                <a:sym typeface="Gill Sans"/>
              </a:rPr>
              <a:t>No comprehensive analysis </a:t>
            </a:r>
            <a:r>
              <a:t>that evaluates</a:t>
            </a:r>
            <a:r>
              <a:rPr b="1">
                <a:solidFill>
                  <a:schemeClr val="accent5">
                    <a:lumOff val="-29866"/>
                  </a:schemeClr>
                </a:solidFill>
                <a:latin typeface="Gill Sans"/>
                <a:ea typeface="Gill Sans"/>
                <a:cs typeface="Gill Sans"/>
                <a:sym typeface="Gill Sans"/>
              </a:rPr>
              <a:t> both</a:t>
            </a:r>
            <a:r>
              <a:t>: </a:t>
            </a:r>
          </a:p>
          <a:p>
            <a:pPr marL="0" indent="0">
              <a:spcBef>
                <a:spcPts val="900"/>
              </a:spcBef>
              <a:buSzTx/>
              <a:buNone/>
              <a:defRPr sz="6000"/>
            </a:pPr>
            <a:r>
              <a:t>- </a:t>
            </a:r>
            <a:r>
              <a:rPr b="1">
                <a:solidFill>
                  <a:schemeClr val="accent1"/>
                </a:solidFill>
                <a:latin typeface="Gill Sans"/>
                <a:ea typeface="Gill Sans"/>
                <a:cs typeface="Gill Sans"/>
                <a:sym typeface="Gill Sans"/>
              </a:rPr>
              <a:t>How a processor interacts</a:t>
            </a:r>
            <a:r>
              <a:t> with a disaggregated memory subsystem executing real applications.</a:t>
            </a:r>
          </a:p>
          <a:p>
            <a:pPr marL="0" indent="0">
              <a:spcBef>
                <a:spcPts val="900"/>
              </a:spcBef>
              <a:buSzTx/>
              <a:buNone/>
              <a:defRPr sz="6000"/>
            </a:pPr>
            <a:r>
              <a:t>- SiP link design to </a:t>
            </a:r>
            <a:r>
              <a:rPr b="1">
                <a:solidFill>
                  <a:schemeClr val="accent1"/>
                </a:solidFill>
                <a:latin typeface="Gill Sans"/>
                <a:ea typeface="Gill Sans"/>
                <a:cs typeface="Gill Sans"/>
                <a:sym typeface="Gill Sans"/>
              </a:rPr>
              <a:t>estimate the number of optical devices and energy consumption</a:t>
            </a:r>
            <a:r>
              <a:t> for DDR standards.</a:t>
            </a:r>
          </a:p>
        </p:txBody>
      </p:sp>
      <p:sp>
        <p:nvSpPr>
          <p:cNvPr id="728" name="txtFooterCVLPag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 name="Title 1"/>
          <p:cNvSpPr txBox="1">
            <a:spLocks noGrp="1"/>
          </p:cNvSpPr>
          <p:nvPr>
            <p:ph type="title"/>
          </p:nvPr>
        </p:nvSpPr>
        <p:spPr>
          <a:xfrm>
            <a:off x="550862" y="611187"/>
            <a:ext cx="19824701" cy="1727201"/>
          </a:xfrm>
          <a:prstGeom prst="rect">
            <a:avLst/>
          </a:prstGeom>
        </p:spPr>
        <p:txBody>
          <a:bodyPr/>
          <a:lstStyle>
            <a:lvl1pPr>
              <a:defRPr b="1">
                <a:latin typeface="Gill Sans"/>
                <a:ea typeface="Gill Sans"/>
                <a:cs typeface="Gill Sans"/>
                <a:sym typeface="Gill Sans"/>
              </a:defRPr>
            </a:lvl1pPr>
          </a:lstStyle>
          <a:p>
            <a:r>
              <a:t>Goal</a:t>
            </a:r>
          </a:p>
        </p:txBody>
      </p:sp>
      <p:sp>
        <p:nvSpPr>
          <p:cNvPr id="733" name="Content Placeholder 2"/>
          <p:cNvSpPr txBox="1">
            <a:spLocks noGrp="1"/>
          </p:cNvSpPr>
          <p:nvPr>
            <p:ph type="body" idx="1"/>
          </p:nvPr>
        </p:nvSpPr>
        <p:spPr>
          <a:xfrm>
            <a:off x="345182" y="3288366"/>
            <a:ext cx="23693636" cy="8955705"/>
          </a:xfrm>
          <a:prstGeom prst="rect">
            <a:avLst/>
          </a:prstGeom>
        </p:spPr>
        <p:txBody>
          <a:bodyPr anchor="t"/>
          <a:lstStyle/>
          <a:p>
            <a:pPr marL="0" lvl="1" indent="0">
              <a:spcBef>
                <a:spcPts val="1100"/>
              </a:spcBef>
              <a:buSzTx/>
              <a:buNone/>
              <a:defRPr sz="5800"/>
            </a:pPr>
            <a:r>
              <a:t>Propose an </a:t>
            </a:r>
            <a:r>
              <a:rPr b="1">
                <a:solidFill>
                  <a:schemeClr val="accent3">
                    <a:hueOff val="362282"/>
                    <a:satOff val="31803"/>
                    <a:lumOff val="-18242"/>
                  </a:schemeClr>
                </a:solidFill>
                <a:latin typeface="Gill Sans"/>
                <a:ea typeface="Gill Sans"/>
                <a:cs typeface="Gill Sans"/>
                <a:sym typeface="Gill Sans"/>
              </a:rPr>
              <a:t>Optically Connected Memory (OCM) architecture</a:t>
            </a:r>
            <a:r>
              <a:t> and study how photonics can enable disaggregation for memory systems.</a:t>
            </a:r>
          </a:p>
          <a:p>
            <a:pPr marL="0" lvl="1" indent="0">
              <a:spcBef>
                <a:spcPts val="1100"/>
              </a:spcBef>
              <a:buSzTx/>
              <a:buNone/>
              <a:defRPr sz="5800"/>
            </a:pPr>
            <a:endParaRPr/>
          </a:p>
          <a:p>
            <a:pPr marL="972343" indent="-972343">
              <a:spcBef>
                <a:spcPts val="900"/>
              </a:spcBef>
              <a:buSzPct val="100000"/>
              <a:buAutoNum type="arabicPeriod"/>
              <a:defRPr sz="5800"/>
            </a:pPr>
            <a:r>
              <a:t>Study </a:t>
            </a:r>
            <a:r>
              <a:rPr b="1">
                <a:solidFill>
                  <a:schemeClr val="accent1"/>
                </a:solidFill>
                <a:latin typeface="Gill Sans"/>
                <a:ea typeface="Gill Sans"/>
                <a:cs typeface="Gill Sans"/>
                <a:sym typeface="Gill Sans"/>
              </a:rPr>
              <a:t>how a processor interacts</a:t>
            </a:r>
            <a:r>
              <a:t> with a disaggregated memory subsystem while executing real applications.</a:t>
            </a:r>
          </a:p>
          <a:p>
            <a:pPr marL="972343" indent="-972343">
              <a:spcBef>
                <a:spcPts val="900"/>
              </a:spcBef>
              <a:buSzPct val="100000"/>
              <a:buAutoNum type="arabicPeriod"/>
              <a:defRPr sz="5800"/>
            </a:pPr>
            <a:endParaRPr/>
          </a:p>
          <a:p>
            <a:pPr marL="972343" indent="-972343">
              <a:spcBef>
                <a:spcPts val="900"/>
              </a:spcBef>
              <a:buSzPct val="100000"/>
              <a:buAutoNum type="arabicPeriod" startAt="2"/>
              <a:defRPr sz="5800"/>
            </a:pPr>
            <a:r>
              <a:t>Design and evaluate a SiP link to </a:t>
            </a:r>
            <a:r>
              <a:rPr b="1">
                <a:solidFill>
                  <a:schemeClr val="accent1"/>
                </a:solidFill>
                <a:latin typeface="Gill Sans"/>
                <a:ea typeface="Gill Sans"/>
                <a:cs typeface="Gill Sans"/>
                <a:sym typeface="Gill Sans"/>
              </a:rPr>
              <a:t>estimate the number of optical devices and energy consumption</a:t>
            </a:r>
            <a:r>
              <a:t> for current DDR standards.</a:t>
            </a:r>
          </a:p>
        </p:txBody>
      </p:sp>
      <p:sp>
        <p:nvSpPr>
          <p:cNvPr id="734" name="txtFooterCVLPage"/>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74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sp>
        <p:nvSpPr>
          <p:cNvPr id="745" name="Background"/>
          <p:cNvSpPr txBox="1"/>
          <p:nvPr/>
        </p:nvSpPr>
        <p:spPr>
          <a:xfrm>
            <a:off x="762000" y="4270777"/>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746" name="Motivation and Goal"/>
          <p:cNvSpPr txBox="1"/>
          <p:nvPr/>
        </p:nvSpPr>
        <p:spPr>
          <a:xfrm>
            <a:off x="762000" y="5668613"/>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747" name="Optically Connected Memory (OCM)"/>
          <p:cNvSpPr txBox="1"/>
          <p:nvPr/>
        </p:nvSpPr>
        <p:spPr>
          <a:xfrm>
            <a:off x="762000" y="7066449"/>
            <a:ext cx="22860000" cy="1010877"/>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748" name="Evaluation"/>
          <p:cNvSpPr txBox="1"/>
          <p:nvPr/>
        </p:nvSpPr>
        <p:spPr>
          <a:xfrm>
            <a:off x="762000" y="8464284"/>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749" name="Conclusion"/>
          <p:cNvSpPr txBox="1"/>
          <p:nvPr/>
        </p:nvSpPr>
        <p:spPr>
          <a:xfrm>
            <a:off x="762000" y="9832180"/>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750" name="Introduction"/>
          <p:cNvSpPr txBox="1"/>
          <p:nvPr/>
        </p:nvSpPr>
        <p:spPr>
          <a:xfrm>
            <a:off x="762000" y="2872942"/>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OPTICALLY CONNECTED MEMORY (OCM)"/>
          <p:cNvSpPr txBox="1">
            <a:spLocks noGrp="1"/>
          </p:cNvSpPr>
          <p:nvPr>
            <p:ph type="title"/>
          </p:nvPr>
        </p:nvSpPr>
        <p:spPr>
          <a:xfrm>
            <a:off x="239572" y="-810209"/>
            <a:ext cx="24384001" cy="2841770"/>
          </a:xfrm>
          <a:prstGeom prst="rect">
            <a:avLst/>
          </a:prstGeom>
        </p:spPr>
        <p:txBody>
          <a:bodyPr/>
          <a:lstStyle/>
          <a:p>
            <a:pPr>
              <a:lnSpc>
                <a:spcPct val="80000"/>
              </a:lnSpc>
              <a:defRPr sz="8200" b="1">
                <a:latin typeface="Gill Sans"/>
                <a:ea typeface="Gill Sans"/>
                <a:cs typeface="Gill Sans"/>
                <a:sym typeface="Gill Sans"/>
              </a:defRPr>
            </a:pPr>
            <a:r>
              <a:rPr dirty="0"/>
              <a:t>O</a:t>
            </a:r>
            <a:r>
              <a:rPr lang="en-US" dirty="0"/>
              <a:t>ptically</a:t>
            </a:r>
            <a:r>
              <a:rPr dirty="0"/>
              <a:t> C</a:t>
            </a:r>
            <a:r>
              <a:rPr lang="en-US" dirty="0"/>
              <a:t>onnected</a:t>
            </a:r>
            <a:r>
              <a:rPr dirty="0"/>
              <a:t> M</a:t>
            </a:r>
            <a:r>
              <a:rPr lang="en-US" dirty="0"/>
              <a:t>emory</a:t>
            </a:r>
            <a:r>
              <a:rPr dirty="0"/>
              <a:t> (OCM)</a:t>
            </a:r>
          </a:p>
        </p:txBody>
      </p:sp>
      <p:sp>
        <p:nvSpPr>
          <p:cNvPr id="854" name="OCM connects a processor to N-memory channels.…"/>
          <p:cNvSpPr txBox="1">
            <a:spLocks noGrp="1"/>
          </p:cNvSpPr>
          <p:nvPr>
            <p:ph type="body" sz="half" idx="1"/>
          </p:nvPr>
        </p:nvSpPr>
        <p:spPr>
          <a:xfrm>
            <a:off x="304174" y="9118160"/>
            <a:ext cx="23775652" cy="3794619"/>
          </a:xfrm>
          <a:prstGeom prst="rect">
            <a:avLst/>
          </a:prstGeom>
        </p:spPr>
        <p:txBody>
          <a:bodyPr/>
          <a:lstStyle/>
          <a:p>
            <a:pPr marL="1250156" lvl="1" indent="-805656" defTabSz="584200">
              <a:spcBef>
                <a:spcPts val="200"/>
              </a:spcBef>
              <a:buSzPct val="100000"/>
              <a:defRPr sz="5800"/>
            </a:pPr>
            <a:r>
              <a:t>OCM connects a </a:t>
            </a:r>
            <a:r>
              <a:rPr b="1">
                <a:solidFill>
                  <a:schemeClr val="accent1"/>
                </a:solidFill>
                <a:latin typeface="Gill Sans"/>
                <a:ea typeface="Gill Sans"/>
                <a:cs typeface="Gill Sans"/>
                <a:sym typeface="Gill Sans"/>
              </a:rPr>
              <a:t>processor to N-memory channels</a:t>
            </a:r>
            <a:r>
              <a:t>.</a:t>
            </a:r>
          </a:p>
          <a:p>
            <a:pPr marL="1250156" lvl="1" indent="-805656" defTabSz="584200">
              <a:spcBef>
                <a:spcPts val="200"/>
              </a:spcBef>
              <a:buSzPct val="100000"/>
              <a:defRPr sz="5800"/>
            </a:pPr>
            <a:r>
              <a:t>Each channel has a set of DRAM DIMMs, e.g.: </a:t>
            </a:r>
            <a:r>
              <a:rPr b="1">
                <a:solidFill>
                  <a:schemeClr val="accent1"/>
                </a:solidFill>
                <a:latin typeface="Gill Sans"/>
                <a:ea typeface="Gill Sans"/>
                <a:cs typeface="Gill Sans"/>
                <a:sym typeface="Gill Sans"/>
              </a:rPr>
              <a:t>two DRAM DIMMs per channel.</a:t>
            </a:r>
          </a:p>
        </p:txBody>
      </p:sp>
      <p:sp>
        <p:nvSpPr>
          <p:cNvPr id="855" name="Slide Number"/>
          <p:cNvSpPr txBox="1">
            <a:spLocks noGrp="1"/>
          </p:cNvSpPr>
          <p:nvPr>
            <p:ph type="sldNum" sz="quarter" idx="2"/>
          </p:nvPr>
        </p:nvSpPr>
        <p:spPr>
          <a:xfrm>
            <a:off x="265189" y="13051952"/>
            <a:ext cx="789509" cy="7651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4200"/>
            </a:lvl1pPr>
          </a:lstStyle>
          <a:p>
            <a:fld id="{86CB4B4D-7CA3-9044-876B-883B54F8677D}" type="slidenum">
              <a:t>13</a:t>
            </a:fld>
            <a:endParaRPr/>
          </a:p>
        </p:txBody>
      </p:sp>
      <p:pic>
        <p:nvPicPr>
          <p:cNvPr id="856" name="ocm_overview-11.png" descr="ocm_overview-11.png"/>
          <p:cNvPicPr>
            <a:picLocks noChangeAspect="1"/>
          </p:cNvPicPr>
          <p:nvPr/>
        </p:nvPicPr>
        <p:blipFill>
          <a:blip r:embed="rId3">
            <a:extLst/>
          </a:blip>
          <a:stretch>
            <a:fillRect/>
          </a:stretch>
        </p:blipFill>
        <p:spPr>
          <a:xfrm>
            <a:off x="3492500" y="1986998"/>
            <a:ext cx="15582900" cy="2826468"/>
          </a:xfrm>
          <a:prstGeom prst="rect">
            <a:avLst/>
          </a:prstGeom>
          <a:ln w="12700">
            <a:miter lim="400000"/>
          </a:ln>
        </p:spPr>
      </p:pic>
      <p:pic>
        <p:nvPicPr>
          <p:cNvPr id="857" name="ocm_overview-12.png" descr="ocm_overview-12.png"/>
          <p:cNvPicPr>
            <a:picLocks noChangeAspect="1"/>
          </p:cNvPicPr>
          <p:nvPr/>
        </p:nvPicPr>
        <p:blipFill>
          <a:blip r:embed="rId4">
            <a:extLst/>
          </a:blip>
          <a:stretch>
            <a:fillRect/>
          </a:stretch>
        </p:blipFill>
        <p:spPr>
          <a:xfrm>
            <a:off x="1879600" y="4244545"/>
            <a:ext cx="20929600" cy="4769853"/>
          </a:xfrm>
          <a:prstGeom prst="rect">
            <a:avLst/>
          </a:prstGeom>
          <a:ln w="12700">
            <a:miter lim="400000"/>
          </a:ln>
        </p:spPr>
      </p:pic>
      <p:grpSp>
        <p:nvGrpSpPr>
          <p:cNvPr id="865" name="Group"/>
          <p:cNvGrpSpPr/>
          <p:nvPr/>
        </p:nvGrpSpPr>
        <p:grpSpPr>
          <a:xfrm>
            <a:off x="3708400" y="2513635"/>
            <a:ext cx="14770100" cy="1932330"/>
            <a:chOff x="0" y="0"/>
            <a:chExt cx="14770100" cy="1932328"/>
          </a:xfrm>
        </p:grpSpPr>
        <p:sp>
          <p:nvSpPr>
            <p:cNvPr id="858" name="Rectangle"/>
            <p:cNvSpPr/>
            <p:nvPr/>
          </p:nvSpPr>
          <p:spPr>
            <a:xfrm>
              <a:off x="0" y="0"/>
              <a:ext cx="1088324" cy="1932329"/>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59" name="Rectangle"/>
            <p:cNvSpPr/>
            <p:nvPr/>
          </p:nvSpPr>
          <p:spPr>
            <a:xfrm>
              <a:off x="12071502" y="533056"/>
              <a:ext cx="2698598" cy="1399273"/>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0" name="Rectangle"/>
            <p:cNvSpPr/>
            <p:nvPr/>
          </p:nvSpPr>
          <p:spPr>
            <a:xfrm>
              <a:off x="1554747" y="0"/>
              <a:ext cx="1088324" cy="1932329"/>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1" name="Rectangle"/>
            <p:cNvSpPr/>
            <p:nvPr/>
          </p:nvSpPr>
          <p:spPr>
            <a:xfrm>
              <a:off x="3487076" y="0"/>
              <a:ext cx="1088324" cy="1932329"/>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2" name="Rectangle"/>
            <p:cNvSpPr/>
            <p:nvPr/>
          </p:nvSpPr>
          <p:spPr>
            <a:xfrm>
              <a:off x="5041823" y="0"/>
              <a:ext cx="1088324" cy="1932329"/>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3" name="Rectangle"/>
            <p:cNvSpPr/>
            <p:nvPr/>
          </p:nvSpPr>
          <p:spPr>
            <a:xfrm>
              <a:off x="6507728" y="0"/>
              <a:ext cx="1088324" cy="1932329"/>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4" name="Rectangle"/>
            <p:cNvSpPr/>
            <p:nvPr/>
          </p:nvSpPr>
          <p:spPr>
            <a:xfrm>
              <a:off x="8062475" y="0"/>
              <a:ext cx="1088324" cy="1932329"/>
            </a:xfrm>
            <a:prstGeom prst="rect">
              <a:avLst/>
            </a:prstGeom>
            <a:solidFill>
              <a:schemeClr val="accent1">
                <a:alpha val="25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grpSp>
        <p:nvGrpSpPr>
          <p:cNvPr id="870" name="Group"/>
          <p:cNvGrpSpPr/>
          <p:nvPr/>
        </p:nvGrpSpPr>
        <p:grpSpPr>
          <a:xfrm>
            <a:off x="3721100" y="4470400"/>
            <a:ext cx="14757400" cy="1016000"/>
            <a:chOff x="0" y="0"/>
            <a:chExt cx="14757400" cy="1016000"/>
          </a:xfrm>
        </p:grpSpPr>
        <p:sp>
          <p:nvSpPr>
            <p:cNvPr id="866" name="Rectangle"/>
            <p:cNvSpPr/>
            <p:nvPr/>
          </p:nvSpPr>
          <p:spPr>
            <a:xfrm>
              <a:off x="0" y="25400"/>
              <a:ext cx="2565400" cy="990600"/>
            </a:xfrm>
            <a:prstGeom prst="rect">
              <a:avLst/>
            </a:prstGeom>
            <a:solidFill>
              <a:schemeClr val="accent3">
                <a:alpha val="32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7" name="Rectangle"/>
            <p:cNvSpPr/>
            <p:nvPr/>
          </p:nvSpPr>
          <p:spPr>
            <a:xfrm>
              <a:off x="3543300" y="25400"/>
              <a:ext cx="2565400" cy="990600"/>
            </a:xfrm>
            <a:prstGeom prst="rect">
              <a:avLst/>
            </a:prstGeom>
            <a:solidFill>
              <a:schemeClr val="accent3">
                <a:alpha val="32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8" name="Rectangle"/>
            <p:cNvSpPr/>
            <p:nvPr/>
          </p:nvSpPr>
          <p:spPr>
            <a:xfrm>
              <a:off x="6489700" y="0"/>
              <a:ext cx="2565400" cy="990600"/>
            </a:xfrm>
            <a:prstGeom prst="rect">
              <a:avLst/>
            </a:prstGeom>
            <a:solidFill>
              <a:schemeClr val="accent3">
                <a:alpha val="32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69" name="Rectangle"/>
            <p:cNvSpPr/>
            <p:nvPr/>
          </p:nvSpPr>
          <p:spPr>
            <a:xfrm>
              <a:off x="12039600" y="25400"/>
              <a:ext cx="2717800" cy="990600"/>
            </a:xfrm>
            <a:prstGeom prst="rect">
              <a:avLst/>
            </a:prstGeom>
            <a:solidFill>
              <a:schemeClr val="accent3">
                <a:alpha val="32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pic>
        <p:nvPicPr>
          <p:cNvPr id="871" name="ocm_overview-13.png" descr="ocm_overview-13.png"/>
          <p:cNvPicPr>
            <a:picLocks noChangeAspect="1"/>
          </p:cNvPicPr>
          <p:nvPr/>
        </p:nvPicPr>
        <p:blipFill>
          <a:blip r:embed="rId5">
            <a:extLst/>
          </a:blip>
          <a:stretch>
            <a:fillRect/>
          </a:stretch>
        </p:blipFill>
        <p:spPr>
          <a:xfrm>
            <a:off x="3538825" y="4356100"/>
            <a:ext cx="15163801" cy="4034063"/>
          </a:xfrm>
          <a:prstGeom prst="rect">
            <a:avLst/>
          </a:prstGeom>
          <a:ln w="12700">
            <a:miter lim="400000"/>
          </a:ln>
        </p:spPr>
      </p:pic>
      <p:sp>
        <p:nvSpPr>
          <p:cNvPr id="872" name="Rectangle"/>
          <p:cNvSpPr/>
          <p:nvPr/>
        </p:nvSpPr>
        <p:spPr>
          <a:xfrm>
            <a:off x="3721100" y="5549900"/>
            <a:ext cx="14859000" cy="2159000"/>
          </a:xfrm>
          <a:prstGeom prst="rect">
            <a:avLst/>
          </a:prstGeom>
          <a:solidFill>
            <a:schemeClr val="accent5">
              <a:hueOff val="-82419"/>
              <a:satOff val="-9513"/>
              <a:lumOff val="-16343"/>
              <a:alpha val="32000"/>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pic>
        <p:nvPicPr>
          <p:cNvPr id="873" name="ocm_overview-15.png" descr="ocm_overview-15.png"/>
          <p:cNvPicPr>
            <a:picLocks noChangeAspect="1"/>
          </p:cNvPicPr>
          <p:nvPr/>
        </p:nvPicPr>
        <p:blipFill>
          <a:blip r:embed="rId6">
            <a:extLst/>
          </a:blip>
          <a:stretch>
            <a:fillRect/>
          </a:stretch>
        </p:blipFill>
        <p:spPr>
          <a:xfrm>
            <a:off x="1805799" y="4090837"/>
            <a:ext cx="21336001" cy="4873598"/>
          </a:xfrm>
          <a:prstGeom prst="rect">
            <a:avLst/>
          </a:prstGeom>
          <a:ln w="12700">
            <a:miter lim="400000"/>
          </a:ln>
        </p:spPr>
      </p:pic>
      <p:grpSp>
        <p:nvGrpSpPr>
          <p:cNvPr id="876" name="Group"/>
          <p:cNvGrpSpPr/>
          <p:nvPr/>
        </p:nvGrpSpPr>
        <p:grpSpPr>
          <a:xfrm>
            <a:off x="2374900" y="5575300"/>
            <a:ext cx="20040600" cy="2222500"/>
            <a:chOff x="0" y="0"/>
            <a:chExt cx="20040600" cy="2222500"/>
          </a:xfrm>
        </p:grpSpPr>
        <p:sp>
          <p:nvSpPr>
            <p:cNvPr id="874" name="Rectangle"/>
            <p:cNvSpPr/>
            <p:nvPr/>
          </p:nvSpPr>
          <p:spPr>
            <a:xfrm>
              <a:off x="0" y="1054100"/>
              <a:ext cx="2667000" cy="1079500"/>
            </a:xfrm>
            <a:prstGeom prst="rect">
              <a:avLst/>
            </a:prstGeom>
            <a:solidFill>
              <a:schemeClr val="accent5">
                <a:lumOff val="-29866"/>
                <a:alpha val="26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75" name="Rectangle"/>
            <p:cNvSpPr/>
            <p:nvPr/>
          </p:nvSpPr>
          <p:spPr>
            <a:xfrm>
              <a:off x="15671800" y="0"/>
              <a:ext cx="4368800" cy="2222500"/>
            </a:xfrm>
            <a:prstGeom prst="rect">
              <a:avLst/>
            </a:prstGeom>
            <a:solidFill>
              <a:schemeClr val="accent5">
                <a:lumOff val="-29866"/>
                <a:alpha val="26000"/>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
        <p:nvSpPr>
          <p:cNvPr id="877" name="OCM has a SiP link based on state-of-the-art photonic devices.…"/>
          <p:cNvSpPr txBox="1"/>
          <p:nvPr/>
        </p:nvSpPr>
        <p:spPr>
          <a:xfrm>
            <a:off x="456574" y="9083532"/>
            <a:ext cx="23775652" cy="3794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pPr marL="805656" indent="-805656" algn="l" defTabSz="584200">
              <a:spcBef>
                <a:spcPts val="200"/>
              </a:spcBef>
              <a:buSzPct val="100000"/>
              <a:buChar char="•"/>
              <a:defRPr sz="5800" b="0">
                <a:latin typeface="Gill Sans Light"/>
                <a:ea typeface="Gill Sans Light"/>
                <a:cs typeface="Gill Sans Light"/>
                <a:sym typeface="Gill Sans Light"/>
              </a:defRPr>
            </a:pPr>
            <a:r>
              <a:t>OCM has a </a:t>
            </a:r>
            <a:r>
              <a:rPr b="1">
                <a:latin typeface="Gill Sans"/>
                <a:ea typeface="Gill Sans"/>
                <a:cs typeface="Gill Sans"/>
                <a:sym typeface="Gill Sans"/>
              </a:rPr>
              <a:t>SiP link</a:t>
            </a:r>
            <a:r>
              <a:t> based on </a:t>
            </a:r>
            <a:r>
              <a:rPr b="1">
                <a:solidFill>
                  <a:schemeClr val="accent5">
                    <a:lumOff val="-29866"/>
                  </a:schemeClr>
                </a:solidFill>
                <a:latin typeface="Gill Sans"/>
                <a:ea typeface="Gill Sans"/>
                <a:cs typeface="Gill Sans"/>
                <a:sym typeface="Gill Sans"/>
              </a:rPr>
              <a:t>state-of-the-art photonic devices.</a:t>
            </a:r>
          </a:p>
          <a:p>
            <a:pPr marL="805656" indent="-805656" algn="l" defTabSz="584200">
              <a:spcBef>
                <a:spcPts val="200"/>
              </a:spcBef>
              <a:buSzPct val="100000"/>
              <a:buChar char="•"/>
              <a:defRPr sz="5800" b="0">
                <a:latin typeface="Gill Sans Light"/>
                <a:ea typeface="Gill Sans Light"/>
                <a:cs typeface="Gill Sans Light"/>
                <a:sym typeface="Gill Sans Light"/>
              </a:defRPr>
            </a:pPr>
            <a:r>
              <a:t>It has a </a:t>
            </a:r>
            <a:r>
              <a:rPr b="1">
                <a:solidFill>
                  <a:schemeClr val="accent3">
                    <a:hueOff val="362282"/>
                    <a:satOff val="31803"/>
                    <a:lumOff val="-18242"/>
                  </a:schemeClr>
                </a:solidFill>
                <a:latin typeface="Gill Sans"/>
                <a:ea typeface="Gill Sans"/>
                <a:cs typeface="Gill Sans"/>
                <a:sym typeface="Gill Sans"/>
              </a:rPr>
              <a:t>master controller</a:t>
            </a:r>
            <a:r>
              <a:t> on the </a:t>
            </a:r>
            <a:r>
              <a:rPr b="1">
                <a:latin typeface="Gill Sans"/>
                <a:ea typeface="Gill Sans"/>
                <a:cs typeface="Gill Sans"/>
                <a:sym typeface="Gill Sans"/>
              </a:rPr>
              <a:t>processor side,</a:t>
            </a:r>
            <a:r>
              <a:t> and </a:t>
            </a:r>
            <a:r>
              <a:rPr b="1">
                <a:solidFill>
                  <a:schemeClr val="accent3">
                    <a:hueOff val="362282"/>
                    <a:satOff val="31803"/>
                    <a:lumOff val="-18242"/>
                  </a:schemeClr>
                </a:solidFill>
                <a:latin typeface="Gill Sans"/>
                <a:ea typeface="Gill Sans"/>
                <a:cs typeface="Gill Sans"/>
                <a:sym typeface="Gill Sans"/>
              </a:rPr>
              <a:t>enpoint controllers</a:t>
            </a:r>
            <a:r>
              <a:t> on the </a:t>
            </a:r>
            <a:r>
              <a:rPr b="1">
                <a:latin typeface="Gill Sans"/>
                <a:ea typeface="Gill Sans"/>
                <a:cs typeface="Gill Sans"/>
                <a:sym typeface="Gill Sans"/>
              </a:rPr>
              <a:t>DRAM DIMM side</a:t>
            </a:r>
            <a:r>
              <a:t>.</a:t>
            </a:r>
          </a:p>
          <a:p>
            <a:pPr marL="805656" indent="-805656" algn="l" defTabSz="584200">
              <a:spcBef>
                <a:spcPts val="200"/>
              </a:spcBef>
              <a:buSzPct val="100000"/>
              <a:buChar char="•"/>
              <a:defRPr sz="5800" b="0">
                <a:latin typeface="Gill Sans Light"/>
                <a:ea typeface="Gill Sans Light"/>
                <a:cs typeface="Gill Sans Light"/>
                <a:sym typeface="Gill Sans Light"/>
              </a:defRPr>
            </a:pPr>
            <a:r>
              <a:t>Each controller </a:t>
            </a:r>
            <a:r>
              <a:rPr b="1">
                <a:solidFill>
                  <a:schemeClr val="accent5">
                    <a:lumOff val="-29866"/>
                  </a:schemeClr>
                </a:solidFill>
                <a:latin typeface="Gill Sans"/>
                <a:ea typeface="Gill Sans"/>
                <a:cs typeface="Gill Sans"/>
                <a:sym typeface="Gill Sans"/>
              </a:rPr>
              <a:t>is based on Microring Resonators (MRRs) </a:t>
            </a:r>
          </a:p>
        </p:txBody>
      </p:sp>
      <p:sp>
        <p:nvSpPr>
          <p:cNvPr id="878" name="SiP link is bidirectional and composed of sublinks, e.g.: two unidirectional sublinks.…"/>
          <p:cNvSpPr txBox="1"/>
          <p:nvPr/>
        </p:nvSpPr>
        <p:spPr>
          <a:xfrm>
            <a:off x="543746" y="9066279"/>
            <a:ext cx="23775652" cy="37946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pPr marL="805656" indent="-805656" algn="l" defTabSz="584200">
              <a:spcBef>
                <a:spcPts val="200"/>
              </a:spcBef>
              <a:buSzPct val="100000"/>
              <a:buChar char="•"/>
              <a:defRPr sz="5800" b="0">
                <a:latin typeface="Gill Sans Light"/>
                <a:ea typeface="Gill Sans Light"/>
                <a:cs typeface="Gill Sans Light"/>
                <a:sym typeface="Gill Sans Light"/>
              </a:defRPr>
            </a:pPr>
            <a:r>
              <a:rPr b="1">
                <a:latin typeface="Gill Sans"/>
                <a:ea typeface="Gill Sans"/>
                <a:cs typeface="Gill Sans"/>
                <a:sym typeface="Gill Sans"/>
              </a:rPr>
              <a:t>SiP link</a:t>
            </a:r>
            <a:r>
              <a:t> is </a:t>
            </a:r>
            <a:r>
              <a:rPr b="1">
                <a:solidFill>
                  <a:schemeClr val="accent5">
                    <a:lumOff val="-29866"/>
                  </a:schemeClr>
                </a:solidFill>
                <a:latin typeface="Gill Sans"/>
                <a:ea typeface="Gill Sans"/>
                <a:cs typeface="Gill Sans"/>
                <a:sym typeface="Gill Sans"/>
              </a:rPr>
              <a:t>bidirectional and composed of sublinks</a:t>
            </a:r>
            <a:r>
              <a:t>, e.g.: two unidirectional sublinks.</a:t>
            </a:r>
          </a:p>
          <a:p>
            <a:pPr marL="805656" indent="-805656" algn="l" defTabSz="584200">
              <a:spcBef>
                <a:spcPts val="200"/>
              </a:spcBef>
              <a:buSzPct val="100000"/>
              <a:buChar char="•"/>
              <a:defRPr sz="5800" b="0">
                <a:latin typeface="Gill Sans Light"/>
                <a:ea typeface="Gill Sans Light"/>
                <a:cs typeface="Gill Sans Light"/>
                <a:sym typeface="Gill Sans Light"/>
              </a:defRPr>
            </a:pPr>
            <a:r>
              <a:t>OCM uses a </a:t>
            </a:r>
            <a:r>
              <a:rPr b="1">
                <a:solidFill>
                  <a:schemeClr val="accent3">
                    <a:hueOff val="362282"/>
                    <a:satOff val="31803"/>
                    <a:lumOff val="-18242"/>
                  </a:schemeClr>
                </a:solidFill>
                <a:latin typeface="Gill Sans"/>
                <a:ea typeface="Gill Sans"/>
                <a:cs typeface="Gill Sans"/>
                <a:sym typeface="Gill Sans"/>
              </a:rPr>
              <a:t>fiber (waveguide) to connect processor and memory</a:t>
            </a:r>
            <a:r>
              <a:t>, because they are placed at rack distance.</a:t>
            </a:r>
          </a:p>
        </p:txBody>
      </p:sp>
      <p:sp>
        <p:nvSpPr>
          <p:cNvPr id="879" name="Laser source generates light in multiple wavelengths (λs) simultaneously."/>
          <p:cNvSpPr txBox="1"/>
          <p:nvPr/>
        </p:nvSpPr>
        <p:spPr>
          <a:xfrm>
            <a:off x="1242328" y="8927135"/>
            <a:ext cx="23698201" cy="37946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pPr marL="958453" indent="-958453" algn="l" defTabSz="584200">
              <a:spcBef>
                <a:spcPts val="200"/>
              </a:spcBef>
              <a:buSzPct val="100000"/>
              <a:buChar char="•"/>
              <a:defRPr sz="6900" b="0">
                <a:latin typeface="Gill Sans Light"/>
                <a:ea typeface="Gill Sans Light"/>
                <a:cs typeface="Gill Sans Light"/>
                <a:sym typeface="Gill Sans Light"/>
              </a:defRPr>
            </a:pPr>
            <a:r>
              <a:rPr b="1">
                <a:latin typeface="Gill Sans"/>
                <a:ea typeface="Gill Sans"/>
                <a:cs typeface="Gill Sans"/>
                <a:sym typeface="Gill Sans"/>
              </a:rPr>
              <a:t>Laser </a:t>
            </a:r>
            <a:r>
              <a:t>source </a:t>
            </a:r>
            <a:r>
              <a:rPr b="1">
                <a:solidFill>
                  <a:schemeClr val="accent5">
                    <a:lumOff val="-29866"/>
                  </a:schemeClr>
                </a:solidFill>
                <a:latin typeface="Gill Sans"/>
                <a:ea typeface="Gill Sans"/>
                <a:cs typeface="Gill Sans"/>
                <a:sym typeface="Gill Sans"/>
              </a:rPr>
              <a:t>generates light in multiple wavelengths (λs) </a:t>
            </a:r>
            <a:r>
              <a:t>simultaneously.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8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4" nodeType="clickEffect">
                                  <p:stCondLst>
                                    <p:cond delay="0"/>
                                  </p:stCondLst>
                                  <p:iterate>
                                    <p:tmAbs val="0"/>
                                  </p:iterate>
                                  <p:childTnLst>
                                    <p:set>
                                      <p:cBhvr>
                                        <p:cTn id="18" fill="hold">
                                          <p:stCondLst>
                                            <p:cond delay="0"/>
                                          </p:stCondLst>
                                        </p:cTn>
                                        <p:tgtEl>
                                          <p:spTgt spid="85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8" nodeType="clickEffect">
                                  <p:stCondLst>
                                    <p:cond delay="0"/>
                                  </p:stCondLst>
                                  <p:iterate>
                                    <p:tmAbs val="0"/>
                                  </p:iterate>
                                  <p:childTnLst>
                                    <p:set>
                                      <p:cBhvr>
                                        <p:cTn id="34" fill="hold">
                                          <p:stCondLst>
                                            <p:cond delay="0"/>
                                          </p:stCondLst>
                                        </p:cTn>
                                        <p:tgtEl>
                                          <p:spTgt spid="8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9" nodeType="clickEffect">
                                  <p:stCondLst>
                                    <p:cond delay="0"/>
                                  </p:stCondLst>
                                  <p:iterate>
                                    <p:tmAbs val="0"/>
                                  </p:iterate>
                                  <p:childTnLst>
                                    <p:set>
                                      <p:cBhvr>
                                        <p:cTn id="38" fill="hold">
                                          <p:stCondLst>
                                            <p:cond delay="0"/>
                                          </p:stCondLst>
                                        </p:cTn>
                                        <p:tgtEl>
                                          <p:spTgt spid="87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8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8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87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3" nodeType="clickEffect">
                                  <p:stCondLst>
                                    <p:cond delay="0"/>
                                  </p:stCondLst>
                                  <p:iterate>
                                    <p:tmAbs val="0"/>
                                  </p:iterate>
                                  <p:childTnLst>
                                    <p:set>
                                      <p:cBhvr>
                                        <p:cTn id="54" fill="hold">
                                          <p:stCondLst>
                                            <p:cond delay="0"/>
                                          </p:stCondLst>
                                        </p:cTn>
                                        <p:tgtEl>
                                          <p:spTgt spid="87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4" nodeType="clickEffect">
                                  <p:stCondLst>
                                    <p:cond delay="0"/>
                                  </p:stCondLst>
                                  <p:iterate>
                                    <p:tmAbs val="0"/>
                                  </p:iterate>
                                  <p:childTnLst>
                                    <p:set>
                                      <p:cBhvr>
                                        <p:cTn id="58" fill="hold">
                                          <p:stCondLst>
                                            <p:cond delay="0"/>
                                          </p:stCondLst>
                                        </p:cTn>
                                        <p:tgtEl>
                                          <p:spTgt spid="87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5" nodeType="clickEffect">
                                  <p:stCondLst>
                                    <p:cond delay="0"/>
                                  </p:stCondLst>
                                  <p:iterate>
                                    <p:tmAbs val="0"/>
                                  </p:iterate>
                                  <p:childTnLst>
                                    <p:set>
                                      <p:cBhvr>
                                        <p:cTn id="62" fill="hold"/>
                                        <p:tgtEl>
                                          <p:spTgt spid="87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6" nodeType="clickEffect">
                                  <p:stCondLst>
                                    <p:cond delay="0"/>
                                  </p:stCondLst>
                                  <p:iterate>
                                    <p:tmAbs val="0"/>
                                  </p:iterate>
                                  <p:childTnLst>
                                    <p:set>
                                      <p:cBhvr>
                                        <p:cTn id="66" fill="hold"/>
                                        <p:tgtEl>
                                          <p:spTgt spid="8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7" nodeType="clickEffect">
                                  <p:stCondLst>
                                    <p:cond delay="0"/>
                                  </p:stCondLst>
                                  <p:iterate>
                                    <p:tmAbs val="0"/>
                                  </p:iterate>
                                  <p:childTnLst>
                                    <p:set>
                                      <p:cBhvr>
                                        <p:cTn id="70" fill="hold"/>
                                        <p:tgtEl>
                                          <p:spTgt spid="8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 grpId="1" animBg="1" advAuto="0"/>
      <p:bldP spid="854" grpId="4" animBg="1" advAuto="0"/>
      <p:bldP spid="857" grpId="5" animBg="1" advAuto="0"/>
      <p:bldP spid="865" grpId="2" animBg="1" advAuto="0"/>
      <p:bldP spid="865" grpId="3" animBg="1" advAuto="0"/>
      <p:bldP spid="870" grpId="7" animBg="1" advAuto="0"/>
      <p:bldP spid="870" grpId="8" animBg="1" advAuto="0"/>
      <p:bldP spid="871" grpId="11" animBg="1" advAuto="0"/>
      <p:bldP spid="872" grpId="12" animBg="1" advAuto="0"/>
      <p:bldP spid="872" grpId="13" animBg="1" advAuto="0"/>
      <p:bldP spid="873" grpId="16" animBg="1" advAuto="0"/>
      <p:bldP spid="876" grpId="17" animBg="1" advAuto="0"/>
      <p:bldP spid="877" grpId="6" animBg="1" advAuto="0"/>
      <p:bldP spid="877" grpId="9" animBg="1" advAuto="0"/>
      <p:bldP spid="878" grpId="10" animBg="1" advAuto="0"/>
      <p:bldP spid="878" grpId="14" animBg="1" advAuto="0"/>
      <p:bldP spid="879" grpId="1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OPTICALLY CONNECTED MEMORY (OCM)"/>
          <p:cNvSpPr txBox="1">
            <a:spLocks noGrp="1"/>
          </p:cNvSpPr>
          <p:nvPr>
            <p:ph type="title"/>
          </p:nvPr>
        </p:nvSpPr>
        <p:spPr>
          <a:xfrm>
            <a:off x="239572" y="-810209"/>
            <a:ext cx="24384001" cy="2841770"/>
          </a:xfrm>
          <a:prstGeom prst="rect">
            <a:avLst/>
          </a:prstGeom>
        </p:spPr>
        <p:txBody>
          <a:bodyPr/>
          <a:lstStyle/>
          <a:p>
            <a:pPr>
              <a:lnSpc>
                <a:spcPct val="80000"/>
              </a:lnSpc>
              <a:defRPr sz="8200" b="1">
                <a:latin typeface="Gill Sans"/>
                <a:ea typeface="Gill Sans"/>
                <a:cs typeface="Gill Sans"/>
                <a:sym typeface="Gill Sans"/>
              </a:defRPr>
            </a:pPr>
            <a:r>
              <a:rPr dirty="0"/>
              <a:t>O</a:t>
            </a:r>
            <a:r>
              <a:rPr lang="en-US" dirty="0"/>
              <a:t>ptically</a:t>
            </a:r>
            <a:r>
              <a:rPr dirty="0"/>
              <a:t> C</a:t>
            </a:r>
            <a:r>
              <a:rPr lang="en-US" dirty="0"/>
              <a:t>onnected</a:t>
            </a:r>
            <a:r>
              <a:rPr dirty="0"/>
              <a:t> M</a:t>
            </a:r>
            <a:r>
              <a:rPr lang="en-US" dirty="0"/>
              <a:t>emory</a:t>
            </a:r>
            <a:r>
              <a:rPr dirty="0"/>
              <a:t> (OCM)</a:t>
            </a:r>
          </a:p>
        </p:txBody>
      </p:sp>
      <p:sp>
        <p:nvSpPr>
          <p:cNvPr id="884" name="OCM uses DWDM to achieve high aggregated bandwidth using multiple wavelength (λs):…"/>
          <p:cNvSpPr txBox="1">
            <a:spLocks noGrp="1"/>
          </p:cNvSpPr>
          <p:nvPr>
            <p:ph type="body" sz="half" idx="1"/>
          </p:nvPr>
        </p:nvSpPr>
        <p:spPr>
          <a:xfrm>
            <a:off x="304174" y="9020374"/>
            <a:ext cx="23775652" cy="3794618"/>
          </a:xfrm>
          <a:prstGeom prst="rect">
            <a:avLst/>
          </a:prstGeom>
        </p:spPr>
        <p:txBody>
          <a:bodyPr/>
          <a:lstStyle/>
          <a:p>
            <a:pPr marL="0" lvl="2" indent="0" defTabSz="519937">
              <a:spcBef>
                <a:spcPts val="100"/>
              </a:spcBef>
              <a:buSzTx/>
              <a:buNone/>
              <a:defRPr sz="5162"/>
            </a:pPr>
            <a:r>
              <a:t>OCM uses </a:t>
            </a:r>
            <a:r>
              <a:rPr b="1">
                <a:solidFill>
                  <a:schemeClr val="accent3">
                    <a:hueOff val="362282"/>
                    <a:satOff val="31803"/>
                    <a:lumOff val="-18242"/>
                  </a:schemeClr>
                </a:solidFill>
                <a:latin typeface="Gill Sans"/>
                <a:ea typeface="Gill Sans"/>
                <a:cs typeface="Gill Sans"/>
                <a:sym typeface="Gill Sans"/>
              </a:rPr>
              <a:t>DWDM</a:t>
            </a:r>
            <a:r>
              <a:t> to achieve </a:t>
            </a:r>
            <a:r>
              <a:rPr b="1">
                <a:latin typeface="Gill Sans"/>
                <a:ea typeface="Gill Sans"/>
                <a:cs typeface="Gill Sans"/>
                <a:sym typeface="Gill Sans"/>
              </a:rPr>
              <a:t>high aggregated bandwidth</a:t>
            </a:r>
            <a:r>
              <a:t> using </a:t>
            </a:r>
            <a:r>
              <a:rPr b="1">
                <a:solidFill>
                  <a:schemeClr val="accent5">
                    <a:lumOff val="-29866"/>
                  </a:schemeClr>
                </a:solidFill>
                <a:latin typeface="Gill Sans"/>
                <a:ea typeface="Gill Sans"/>
                <a:cs typeface="Gill Sans"/>
                <a:sym typeface="Gill Sans"/>
              </a:rPr>
              <a:t>multiple wavelength (λs)</a:t>
            </a:r>
            <a:r>
              <a:t>:</a:t>
            </a:r>
          </a:p>
          <a:p>
            <a:pPr marL="0" lvl="1" indent="678179" defTabSz="519937">
              <a:spcBef>
                <a:spcPts val="100"/>
              </a:spcBef>
              <a:buSzTx/>
              <a:buNone/>
              <a:defRPr sz="5162"/>
            </a:pPr>
            <a:r>
              <a:t>- Same </a:t>
            </a:r>
            <a:r>
              <a:rPr b="1">
                <a:solidFill>
                  <a:schemeClr val="accent1"/>
                </a:solidFill>
                <a:latin typeface="Gill Sans"/>
                <a:ea typeface="Gill Sans"/>
                <a:cs typeface="Gill Sans"/>
                <a:sym typeface="Gill Sans"/>
              </a:rPr>
              <a:t>λs for all</a:t>
            </a:r>
            <a:r>
              <a:t> DRAM DIMMs in a memory channel.</a:t>
            </a:r>
          </a:p>
          <a:p>
            <a:pPr marL="0" lvl="1" indent="678179" defTabSz="519937">
              <a:spcBef>
                <a:spcPts val="100"/>
              </a:spcBef>
              <a:buSzTx/>
              <a:buNone/>
              <a:defRPr sz="5162"/>
            </a:pPr>
            <a:r>
              <a:t>- A </a:t>
            </a:r>
            <a:r>
              <a:rPr b="1">
                <a:solidFill>
                  <a:schemeClr val="accent1"/>
                </a:solidFill>
                <a:latin typeface="Gill Sans"/>
                <a:ea typeface="Gill Sans"/>
                <a:cs typeface="Gill Sans"/>
                <a:sym typeface="Gill Sans"/>
              </a:rPr>
              <a:t>single fiber can carry multiple λs </a:t>
            </a:r>
            <a:r>
              <a:t>(requires less wires than an electrical bus).</a:t>
            </a:r>
          </a:p>
        </p:txBody>
      </p:sp>
      <p:sp>
        <p:nvSpPr>
          <p:cNvPr id="885" name="Slide Number"/>
          <p:cNvSpPr txBox="1">
            <a:spLocks noGrp="1"/>
          </p:cNvSpPr>
          <p:nvPr>
            <p:ph type="sldNum" sz="quarter" idx="2"/>
          </p:nvPr>
        </p:nvSpPr>
        <p:spPr>
          <a:xfrm>
            <a:off x="265189" y="13051952"/>
            <a:ext cx="789509" cy="7651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4200"/>
            </a:lvl1pPr>
          </a:lstStyle>
          <a:p>
            <a:fld id="{86CB4B4D-7CA3-9044-876B-883B54F8677D}" type="slidenum">
              <a:t>14</a:t>
            </a:fld>
            <a:endParaRPr/>
          </a:p>
        </p:txBody>
      </p:sp>
      <p:pic>
        <p:nvPicPr>
          <p:cNvPr id="886" name="ocm_overview-11.png" descr="ocm_overview-11.png"/>
          <p:cNvPicPr>
            <a:picLocks noChangeAspect="1"/>
          </p:cNvPicPr>
          <p:nvPr/>
        </p:nvPicPr>
        <p:blipFill>
          <a:blip r:embed="rId3">
            <a:extLst/>
          </a:blip>
          <a:stretch>
            <a:fillRect/>
          </a:stretch>
        </p:blipFill>
        <p:spPr>
          <a:xfrm>
            <a:off x="3492500" y="1986998"/>
            <a:ext cx="15582900" cy="2826468"/>
          </a:xfrm>
          <a:prstGeom prst="rect">
            <a:avLst/>
          </a:prstGeom>
          <a:ln w="12700">
            <a:miter lim="400000"/>
          </a:ln>
        </p:spPr>
      </p:pic>
      <p:pic>
        <p:nvPicPr>
          <p:cNvPr id="887" name="ocm_overview-15.png" descr="ocm_overview-15.png"/>
          <p:cNvPicPr>
            <a:picLocks noChangeAspect="1"/>
          </p:cNvPicPr>
          <p:nvPr/>
        </p:nvPicPr>
        <p:blipFill>
          <a:blip r:embed="rId4">
            <a:extLst/>
          </a:blip>
          <a:stretch>
            <a:fillRect/>
          </a:stretch>
        </p:blipFill>
        <p:spPr>
          <a:xfrm>
            <a:off x="1816100" y="4089400"/>
            <a:ext cx="21336000" cy="4873598"/>
          </a:xfrm>
          <a:prstGeom prst="rect">
            <a:avLst/>
          </a:prstGeom>
          <a:ln w="12700">
            <a:miter lim="400000"/>
          </a:ln>
        </p:spPr>
      </p:pic>
      <p:grpSp>
        <p:nvGrpSpPr>
          <p:cNvPr id="897" name="Group"/>
          <p:cNvGrpSpPr/>
          <p:nvPr/>
        </p:nvGrpSpPr>
        <p:grpSpPr>
          <a:xfrm>
            <a:off x="3732143" y="2534454"/>
            <a:ext cx="9042401" cy="2945342"/>
            <a:chOff x="0" y="0"/>
            <a:chExt cx="9042400" cy="2945340"/>
          </a:xfrm>
        </p:grpSpPr>
        <p:sp>
          <p:nvSpPr>
            <p:cNvPr id="888" name="Rectangle"/>
            <p:cNvSpPr/>
            <p:nvPr/>
          </p:nvSpPr>
          <p:spPr>
            <a:xfrm>
              <a:off x="0" y="1972002"/>
              <a:ext cx="2551799" cy="973339"/>
            </a:xfrm>
            <a:prstGeom prst="rect">
              <a:avLst/>
            </a:prstGeom>
            <a:noFill/>
            <a:ln w="76200" cap="flat">
              <a:solidFill>
                <a:schemeClr val="accent5">
                  <a:hueOff val="-82419"/>
                  <a:satOff val="-9513"/>
                  <a:lumOff val="-16343"/>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89" name="Rectangle"/>
            <p:cNvSpPr/>
            <p:nvPr/>
          </p:nvSpPr>
          <p:spPr>
            <a:xfrm>
              <a:off x="0" y="1928"/>
              <a:ext cx="1010428" cy="1930574"/>
            </a:xfrm>
            <a:prstGeom prst="rect">
              <a:avLst/>
            </a:prstGeom>
            <a:solidFill>
              <a:schemeClr val="accent5">
                <a:hueOff val="-82419"/>
                <a:satOff val="-9513"/>
                <a:lumOff val="-16343"/>
                <a:alpha val="18836"/>
              </a:schemeClr>
            </a:solidFill>
            <a:ln w="76200" cap="flat">
              <a:solidFill>
                <a:schemeClr val="accent5">
                  <a:hueOff val="-82419"/>
                  <a:satOff val="-9513"/>
                  <a:lumOff val="-16343"/>
                  <a:alpha val="18836"/>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0" name="Rectangle"/>
            <p:cNvSpPr/>
            <p:nvPr/>
          </p:nvSpPr>
          <p:spPr>
            <a:xfrm>
              <a:off x="1545409" y="1928"/>
              <a:ext cx="1010428" cy="1930574"/>
            </a:xfrm>
            <a:prstGeom prst="rect">
              <a:avLst/>
            </a:prstGeom>
            <a:solidFill>
              <a:schemeClr val="accent5">
                <a:hueOff val="-82419"/>
                <a:satOff val="-9513"/>
                <a:lumOff val="-16343"/>
                <a:alpha val="18836"/>
              </a:schemeClr>
            </a:solidFill>
            <a:ln w="76200" cap="flat">
              <a:solidFill>
                <a:schemeClr val="accent5">
                  <a:hueOff val="-82419"/>
                  <a:satOff val="-9513"/>
                  <a:lumOff val="-16343"/>
                  <a:alpha val="18836"/>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1" name="Rectangle"/>
            <p:cNvSpPr/>
            <p:nvPr/>
          </p:nvSpPr>
          <p:spPr>
            <a:xfrm>
              <a:off x="3510265" y="1972002"/>
              <a:ext cx="2551799" cy="973339"/>
            </a:xfrm>
            <a:prstGeom prst="rect">
              <a:avLst/>
            </a:prstGeom>
            <a:noFill/>
            <a:ln w="76200" cap="flat">
              <a:solidFill>
                <a:schemeClr val="accent4"/>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2" name="Rectangle"/>
            <p:cNvSpPr/>
            <p:nvPr/>
          </p:nvSpPr>
          <p:spPr>
            <a:xfrm>
              <a:off x="3472091" y="0"/>
              <a:ext cx="1010428" cy="1930573"/>
            </a:xfrm>
            <a:prstGeom prst="rect">
              <a:avLst/>
            </a:prstGeom>
            <a:solidFill>
              <a:schemeClr val="accent4">
                <a:hueOff val="-461056"/>
                <a:satOff val="4338"/>
                <a:lumOff val="-10225"/>
                <a:alpha val="18836"/>
              </a:schemeClr>
            </a:solidFill>
            <a:ln w="76200" cap="flat">
              <a:solidFill>
                <a:schemeClr val="accent4">
                  <a:hueOff val="-461056"/>
                  <a:satOff val="4338"/>
                  <a:lumOff val="-10225"/>
                  <a:alpha val="18836"/>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3" name="Rectangle"/>
            <p:cNvSpPr/>
            <p:nvPr/>
          </p:nvSpPr>
          <p:spPr>
            <a:xfrm>
              <a:off x="5017501" y="0"/>
              <a:ext cx="1010428" cy="1930573"/>
            </a:xfrm>
            <a:prstGeom prst="rect">
              <a:avLst/>
            </a:prstGeom>
            <a:solidFill>
              <a:schemeClr val="accent4">
                <a:hueOff val="-461056"/>
                <a:satOff val="4338"/>
                <a:lumOff val="-10225"/>
                <a:alpha val="18836"/>
              </a:schemeClr>
            </a:solidFill>
            <a:ln w="76200" cap="flat">
              <a:solidFill>
                <a:schemeClr val="accent4">
                  <a:hueOff val="-461056"/>
                  <a:satOff val="4338"/>
                  <a:lumOff val="-10225"/>
                  <a:alpha val="18836"/>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4" name="Rectangle"/>
            <p:cNvSpPr/>
            <p:nvPr/>
          </p:nvSpPr>
          <p:spPr>
            <a:xfrm>
              <a:off x="6466498" y="1928"/>
              <a:ext cx="1010428" cy="1930574"/>
            </a:xfrm>
            <a:prstGeom prst="rect">
              <a:avLst/>
            </a:prstGeom>
            <a:solidFill>
              <a:schemeClr val="accent3">
                <a:hueOff val="362282"/>
                <a:satOff val="31803"/>
                <a:lumOff val="-18242"/>
                <a:alpha val="18836"/>
              </a:schemeClr>
            </a:solidFill>
            <a:ln w="76200" cap="flat">
              <a:solidFill>
                <a:schemeClr val="accent3">
                  <a:hueOff val="362282"/>
                  <a:satOff val="31803"/>
                  <a:lumOff val="-18242"/>
                  <a:alpha val="18836"/>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5" name="Rectangle"/>
            <p:cNvSpPr/>
            <p:nvPr/>
          </p:nvSpPr>
          <p:spPr>
            <a:xfrm>
              <a:off x="8011908" y="1928"/>
              <a:ext cx="1010428" cy="1930574"/>
            </a:xfrm>
            <a:prstGeom prst="rect">
              <a:avLst/>
            </a:prstGeom>
            <a:solidFill>
              <a:schemeClr val="accent3">
                <a:hueOff val="362282"/>
                <a:satOff val="31803"/>
                <a:lumOff val="-18242"/>
                <a:alpha val="18836"/>
              </a:schemeClr>
            </a:solidFill>
            <a:ln w="76200" cap="flat">
              <a:solidFill>
                <a:schemeClr val="accent3">
                  <a:hueOff val="362282"/>
                  <a:satOff val="31803"/>
                  <a:lumOff val="-18242"/>
                  <a:alpha val="18836"/>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896" name="Rectangle"/>
            <p:cNvSpPr/>
            <p:nvPr/>
          </p:nvSpPr>
          <p:spPr>
            <a:xfrm>
              <a:off x="6490601" y="1972002"/>
              <a:ext cx="2551799" cy="973339"/>
            </a:xfrm>
            <a:prstGeom prst="rect">
              <a:avLst/>
            </a:prstGeom>
            <a:noFill/>
            <a:ln w="76200" cap="flat">
              <a:solidFill>
                <a:schemeClr val="accent3">
                  <a:hueOff val="362282"/>
                  <a:satOff val="31803"/>
                  <a:lumOff val="-18242"/>
                </a:schemeClr>
              </a:solidFill>
              <a:prstDash val="solid"/>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897"/>
                                        </p:tgtEl>
                                        <p:attrNameLst>
                                          <p:attrName>style.visibility</p:attrName>
                                        </p:attrNameLst>
                                      </p:cBhvr>
                                      <p:to>
                                        <p:strVal val="visible"/>
                                      </p:to>
                                    </p:set>
                                    <p:animEffect transition="in" filter="fade">
                                      <p:cBhvr>
                                        <p:cTn id="7" dur="500"/>
                                        <p:tgtEl>
                                          <p:spTgt spid="8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 grpId="1"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oCM Read/Write opERATION"/>
          <p:cNvSpPr txBox="1">
            <a:spLocks noGrp="1"/>
          </p:cNvSpPr>
          <p:nvPr>
            <p:ph type="title"/>
          </p:nvPr>
        </p:nvSpPr>
        <p:spPr>
          <a:xfrm>
            <a:off x="239572" y="-810209"/>
            <a:ext cx="24384001" cy="2841770"/>
          </a:xfrm>
          <a:prstGeom prst="rect">
            <a:avLst/>
          </a:prstGeom>
        </p:spPr>
        <p:txBody>
          <a:bodyPr/>
          <a:lstStyle/>
          <a:p>
            <a:pPr>
              <a:lnSpc>
                <a:spcPct val="80000"/>
              </a:lnSpc>
              <a:defRPr sz="8200" b="1">
                <a:latin typeface="Gill Sans"/>
                <a:ea typeface="Gill Sans"/>
                <a:cs typeface="Gill Sans"/>
                <a:sym typeface="Gill Sans"/>
              </a:defRPr>
            </a:pPr>
            <a:r>
              <a:rPr cap="all" dirty="0" err="1"/>
              <a:t>oCM</a:t>
            </a:r>
            <a:r>
              <a:rPr dirty="0"/>
              <a:t> Read/Write </a:t>
            </a:r>
            <a:r>
              <a:rPr lang="en-US" dirty="0"/>
              <a:t>Operation</a:t>
            </a:r>
            <a:endParaRPr dirty="0"/>
          </a:p>
        </p:txBody>
      </p:sp>
      <p:sp>
        <p:nvSpPr>
          <p:cNvPr id="902" name="Slide Number"/>
          <p:cNvSpPr txBox="1">
            <a:spLocks noGrp="1"/>
          </p:cNvSpPr>
          <p:nvPr>
            <p:ph type="sldNum" sz="quarter" idx="2"/>
          </p:nvPr>
        </p:nvSpPr>
        <p:spPr>
          <a:xfrm>
            <a:off x="265189" y="13051952"/>
            <a:ext cx="789509" cy="7651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4200"/>
            </a:lvl1pPr>
          </a:lstStyle>
          <a:p>
            <a:fld id="{86CB4B4D-7CA3-9044-876B-883B54F8677D}" type="slidenum">
              <a:t>15</a:t>
            </a:fld>
            <a:endParaRPr/>
          </a:p>
        </p:txBody>
      </p:sp>
      <p:pic>
        <p:nvPicPr>
          <p:cNvPr id="903" name="ocm_overview-11.png" descr="ocm_overview-11.png"/>
          <p:cNvPicPr>
            <a:picLocks noChangeAspect="1"/>
          </p:cNvPicPr>
          <p:nvPr/>
        </p:nvPicPr>
        <p:blipFill>
          <a:blip r:embed="rId2">
            <a:extLst/>
          </a:blip>
          <a:stretch>
            <a:fillRect/>
          </a:stretch>
        </p:blipFill>
        <p:spPr>
          <a:xfrm>
            <a:off x="3492500" y="1986998"/>
            <a:ext cx="15582900" cy="2826468"/>
          </a:xfrm>
          <a:prstGeom prst="rect">
            <a:avLst/>
          </a:prstGeom>
          <a:ln w="12700">
            <a:miter lim="400000"/>
          </a:ln>
        </p:spPr>
      </p:pic>
      <p:pic>
        <p:nvPicPr>
          <p:cNvPr id="904" name="ocm_overview-15.png" descr="ocm_overview-15.png"/>
          <p:cNvPicPr>
            <a:picLocks noChangeAspect="1"/>
          </p:cNvPicPr>
          <p:nvPr/>
        </p:nvPicPr>
        <p:blipFill>
          <a:blip r:embed="rId3">
            <a:extLst/>
          </a:blip>
          <a:stretch>
            <a:fillRect/>
          </a:stretch>
        </p:blipFill>
        <p:spPr>
          <a:xfrm>
            <a:off x="1816100" y="4089400"/>
            <a:ext cx="21323300" cy="4870697"/>
          </a:xfrm>
          <a:prstGeom prst="rect">
            <a:avLst/>
          </a:prstGeom>
          <a:ln w="12700">
            <a:miter lim="400000"/>
          </a:ln>
        </p:spPr>
      </p:pic>
      <p:grpSp>
        <p:nvGrpSpPr>
          <p:cNvPr id="907" name="Group"/>
          <p:cNvGrpSpPr/>
          <p:nvPr/>
        </p:nvGrpSpPr>
        <p:grpSpPr>
          <a:xfrm>
            <a:off x="0" y="9450823"/>
            <a:ext cx="24377297" cy="2893578"/>
            <a:chOff x="0" y="0"/>
            <a:chExt cx="24377296" cy="2893576"/>
          </a:xfrm>
        </p:grpSpPr>
        <p:sp>
          <p:nvSpPr>
            <p:cNvPr id="905" name="Rectangle"/>
            <p:cNvSpPr/>
            <p:nvPr/>
          </p:nvSpPr>
          <p:spPr>
            <a:xfrm>
              <a:off x="0" y="124976"/>
              <a:ext cx="24377297" cy="2768601"/>
            </a:xfrm>
            <a:prstGeom prst="rect">
              <a:avLst/>
            </a:prstGeom>
            <a:solidFill>
              <a:schemeClr val="accent1">
                <a:alpha val="27688"/>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906" name="Text Box 9"/>
            <p:cNvSpPr txBox="1"/>
            <p:nvPr/>
          </p:nvSpPr>
          <p:spPr>
            <a:xfrm>
              <a:off x="406969" y="0"/>
              <a:ext cx="19926301" cy="114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lgn="l">
                <a:defRPr sz="6500" b="0">
                  <a:latin typeface="Gill Sans Light"/>
                  <a:ea typeface="Gill Sans Light"/>
                  <a:cs typeface="Gill Sans Light"/>
                  <a:sym typeface="Gill Sans Light"/>
                </a:defRPr>
              </a:pPr>
              <a:r>
                <a:t>OCM </a:t>
              </a:r>
              <a:r>
                <a:rPr b="1">
                  <a:latin typeface="Gill Sans"/>
                  <a:ea typeface="Gill Sans"/>
                  <a:cs typeface="Gill Sans"/>
                  <a:sym typeface="Gill Sans"/>
                </a:rPr>
                <a:t>operation</a:t>
              </a:r>
              <a:r>
                <a:t> </a:t>
              </a:r>
              <a:r>
                <a:rPr b="1">
                  <a:solidFill>
                    <a:schemeClr val="accent5">
                      <a:lumOff val="-29866"/>
                    </a:schemeClr>
                  </a:solidFill>
                  <a:latin typeface="Gill Sans"/>
                  <a:ea typeface="Gill Sans"/>
                  <a:cs typeface="Gill Sans"/>
                  <a:sym typeface="Gill Sans"/>
                </a:rPr>
                <a:t>steps:</a:t>
              </a:r>
            </a:p>
          </p:txBody>
        </p:sp>
      </p:grpSp>
      <p:sp>
        <p:nvSpPr>
          <p:cNvPr id="908" name="1"/>
          <p:cNvSpPr/>
          <p:nvPr/>
        </p:nvSpPr>
        <p:spPr>
          <a:xfrm>
            <a:off x="18021300" y="2933700"/>
            <a:ext cx="927100" cy="927100"/>
          </a:xfrm>
          <a:prstGeom prst="ellipse">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4300">
                <a:solidFill>
                  <a:srgbClr val="FFFFFF"/>
                </a:solidFill>
              </a:defRPr>
            </a:lvl1pPr>
          </a:lstStyle>
          <a:p>
            <a:r>
              <a:t>1</a:t>
            </a:r>
          </a:p>
        </p:txBody>
      </p:sp>
      <p:grpSp>
        <p:nvGrpSpPr>
          <p:cNvPr id="911" name="Group"/>
          <p:cNvGrpSpPr/>
          <p:nvPr/>
        </p:nvGrpSpPr>
        <p:grpSpPr>
          <a:xfrm>
            <a:off x="889000" y="10629899"/>
            <a:ext cx="21082000" cy="1142523"/>
            <a:chOff x="0" y="0"/>
            <a:chExt cx="21082000" cy="1142521"/>
          </a:xfrm>
        </p:grpSpPr>
        <p:sp>
          <p:nvSpPr>
            <p:cNvPr id="909" name="Text Box 9"/>
            <p:cNvSpPr txBox="1"/>
            <p:nvPr/>
          </p:nvSpPr>
          <p:spPr>
            <a:xfrm>
              <a:off x="1155700" y="0"/>
              <a:ext cx="19926300" cy="114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lgn="l">
                <a:defRPr sz="6500" b="0">
                  <a:latin typeface="Gill Sans Light"/>
                  <a:ea typeface="Gill Sans Light"/>
                  <a:cs typeface="Gill Sans Light"/>
                  <a:sym typeface="Gill Sans Light"/>
                </a:defRPr>
              </a:pPr>
              <a:r>
                <a:t>Processor </a:t>
              </a:r>
              <a:r>
                <a:rPr b="1">
                  <a:solidFill>
                    <a:schemeClr val="accent3">
                      <a:hueOff val="362282"/>
                      <a:satOff val="31803"/>
                      <a:lumOff val="-18242"/>
                    </a:schemeClr>
                  </a:solidFill>
                  <a:latin typeface="Gill Sans"/>
                  <a:ea typeface="Gill Sans"/>
                  <a:cs typeface="Gill Sans"/>
                  <a:sym typeface="Gill Sans"/>
                </a:rPr>
                <a:t>request of Read or Write</a:t>
              </a:r>
              <a:r>
                <a:t> operation.</a:t>
              </a:r>
            </a:p>
          </p:txBody>
        </p:sp>
        <p:sp>
          <p:nvSpPr>
            <p:cNvPr id="910" name="1"/>
            <p:cNvSpPr/>
            <p:nvPr/>
          </p:nvSpPr>
          <p:spPr>
            <a:xfrm>
              <a:off x="0" y="88900"/>
              <a:ext cx="927100" cy="927100"/>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4300">
                  <a:solidFill>
                    <a:srgbClr val="FFFFFF"/>
                  </a:solidFill>
                </a:defRPr>
              </a:lvl1pPr>
            </a:lstStyle>
            <a:p>
              <a:r>
                <a:t>1</a:t>
              </a:r>
            </a:p>
          </p:txBody>
        </p:sp>
      </p:grpSp>
      <p:grpSp>
        <p:nvGrpSpPr>
          <p:cNvPr id="914" name="Group"/>
          <p:cNvGrpSpPr/>
          <p:nvPr/>
        </p:nvGrpSpPr>
        <p:grpSpPr>
          <a:xfrm>
            <a:off x="889000" y="10655299"/>
            <a:ext cx="22631400" cy="1016001"/>
            <a:chOff x="0" y="0"/>
            <a:chExt cx="22631400" cy="1016000"/>
          </a:xfrm>
        </p:grpSpPr>
        <p:sp>
          <p:nvSpPr>
            <p:cNvPr id="912" name="Text Box 9"/>
            <p:cNvSpPr txBox="1"/>
            <p:nvPr/>
          </p:nvSpPr>
          <p:spPr>
            <a:xfrm>
              <a:off x="1155700" y="0"/>
              <a:ext cx="21475700" cy="93871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lgn="l">
                <a:defRPr sz="5100" b="0">
                  <a:latin typeface="Gill Sans Light"/>
                  <a:ea typeface="Gill Sans Light"/>
                  <a:cs typeface="Gill Sans Light"/>
                  <a:sym typeface="Gill Sans Light"/>
                </a:defRPr>
              </a:pPr>
              <a:r>
                <a:rPr b="1">
                  <a:latin typeface="Gill Sans"/>
                  <a:ea typeface="Gill Sans"/>
                  <a:cs typeface="Gill Sans"/>
                  <a:sym typeface="Gill Sans"/>
                </a:rPr>
                <a:t>Electrical</a:t>
              </a:r>
              <a:r>
                <a:t> signals </a:t>
              </a:r>
              <a:r>
                <a:rPr b="1">
                  <a:solidFill>
                    <a:schemeClr val="accent3">
                      <a:hueOff val="362282"/>
                      <a:satOff val="31803"/>
                      <a:lumOff val="-18242"/>
                    </a:schemeClr>
                  </a:solidFill>
                  <a:latin typeface="Gill Sans"/>
                  <a:ea typeface="Gill Sans"/>
                  <a:cs typeface="Gill Sans"/>
                  <a:sym typeface="Gill Sans"/>
                </a:rPr>
                <a:t>to optical domain conversion</a:t>
              </a:r>
              <a:r>
                <a:t> for TX </a:t>
              </a:r>
              <a:r>
                <a:rPr b="1">
                  <a:solidFill>
                    <a:schemeClr val="accent3">
                      <a:hueOff val="362282"/>
                      <a:satOff val="31803"/>
                      <a:lumOff val="-18242"/>
                    </a:schemeClr>
                  </a:solidFill>
                  <a:latin typeface="Gill Sans"/>
                  <a:ea typeface="Gill Sans"/>
                  <a:cs typeface="Gill Sans"/>
                  <a:sym typeface="Gill Sans"/>
                </a:rPr>
                <a:t>(Modulation)</a:t>
              </a:r>
              <a:r>
                <a:t>.</a:t>
              </a:r>
            </a:p>
          </p:txBody>
        </p:sp>
        <p:sp>
          <p:nvSpPr>
            <p:cNvPr id="913" name="2"/>
            <p:cNvSpPr/>
            <p:nvPr/>
          </p:nvSpPr>
          <p:spPr>
            <a:xfrm>
              <a:off x="0" y="88900"/>
              <a:ext cx="927100" cy="927100"/>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4300">
                  <a:solidFill>
                    <a:srgbClr val="FFFFFF"/>
                  </a:solidFill>
                </a:defRPr>
              </a:lvl1pPr>
            </a:lstStyle>
            <a:p>
              <a:r>
                <a:t>2</a:t>
              </a:r>
            </a:p>
          </p:txBody>
        </p:sp>
      </p:grpSp>
      <p:sp>
        <p:nvSpPr>
          <p:cNvPr id="915" name="2"/>
          <p:cNvSpPr/>
          <p:nvPr/>
        </p:nvSpPr>
        <p:spPr>
          <a:xfrm>
            <a:off x="18148300" y="4622800"/>
            <a:ext cx="927100" cy="927100"/>
          </a:xfrm>
          <a:prstGeom prst="ellipse">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4300">
                <a:solidFill>
                  <a:srgbClr val="FFFFFF"/>
                </a:solidFill>
              </a:defRPr>
            </a:lvl1pPr>
          </a:lstStyle>
          <a:p>
            <a:r>
              <a:t>2</a:t>
            </a:r>
          </a:p>
        </p:txBody>
      </p:sp>
      <p:grpSp>
        <p:nvGrpSpPr>
          <p:cNvPr id="918" name="Group"/>
          <p:cNvGrpSpPr/>
          <p:nvPr/>
        </p:nvGrpSpPr>
        <p:grpSpPr>
          <a:xfrm>
            <a:off x="889000" y="10134599"/>
            <a:ext cx="21082000" cy="2095023"/>
            <a:chOff x="0" y="0"/>
            <a:chExt cx="21082000" cy="2095021"/>
          </a:xfrm>
        </p:grpSpPr>
        <p:sp>
          <p:nvSpPr>
            <p:cNvPr id="916" name="Text Box 9"/>
            <p:cNvSpPr txBox="1"/>
            <p:nvPr/>
          </p:nvSpPr>
          <p:spPr>
            <a:xfrm>
              <a:off x="1155700" y="0"/>
              <a:ext cx="19926300" cy="20950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lgn="l">
                <a:defRPr sz="6500" b="0">
                  <a:latin typeface="Gill Sans Light"/>
                  <a:ea typeface="Gill Sans Light"/>
                  <a:cs typeface="Gill Sans Light"/>
                  <a:sym typeface="Gill Sans Light"/>
                </a:defRPr>
              </a:pPr>
              <a:r>
                <a:rPr b="1">
                  <a:latin typeface="Gill Sans"/>
                  <a:ea typeface="Gill Sans"/>
                  <a:cs typeface="Gill Sans"/>
                  <a:sym typeface="Gill Sans"/>
                </a:rPr>
                <a:t>WR:</a:t>
              </a:r>
              <a:r>
                <a:t> </a:t>
              </a:r>
              <a:r>
                <a:rPr b="1">
                  <a:solidFill>
                    <a:schemeClr val="accent3">
                      <a:hueOff val="362282"/>
                      <a:satOff val="31803"/>
                      <a:lumOff val="-18242"/>
                    </a:schemeClr>
                  </a:solidFill>
                  <a:latin typeface="Gill Sans"/>
                  <a:ea typeface="Gill Sans"/>
                  <a:cs typeface="Gill Sans"/>
                  <a:sym typeface="Gill Sans"/>
                </a:rPr>
                <a:t>Store data</a:t>
              </a:r>
              <a:r>
                <a:t> in DRAM DIMM. </a:t>
              </a:r>
              <a:r>
                <a:rPr b="1">
                  <a:latin typeface="Gill Sans"/>
                  <a:ea typeface="Gill Sans"/>
                  <a:cs typeface="Gill Sans"/>
                  <a:sym typeface="Gill Sans"/>
                </a:rPr>
                <a:t>RD: </a:t>
              </a:r>
              <a:r>
                <a:rPr b="1">
                  <a:solidFill>
                    <a:schemeClr val="accent5">
                      <a:lumOff val="-29866"/>
                    </a:schemeClr>
                  </a:solidFill>
                  <a:latin typeface="Gill Sans"/>
                  <a:ea typeface="Gill Sans"/>
                  <a:cs typeface="Gill Sans"/>
                  <a:sym typeface="Gill Sans"/>
                </a:rPr>
                <a:t>Load data</a:t>
              </a:r>
              <a:r>
                <a:rPr b="1">
                  <a:solidFill>
                    <a:schemeClr val="accent3">
                      <a:hueOff val="362282"/>
                      <a:satOff val="31803"/>
                      <a:lumOff val="-18242"/>
                    </a:schemeClr>
                  </a:solidFill>
                  <a:latin typeface="Gill Sans"/>
                  <a:ea typeface="Gill Sans"/>
                  <a:cs typeface="Gill Sans"/>
                  <a:sym typeface="Gill Sans"/>
                </a:rPr>
                <a:t> </a:t>
              </a:r>
              <a:r>
                <a:t>and </a:t>
              </a:r>
              <a:r>
                <a:rPr b="1">
                  <a:solidFill>
                    <a:schemeClr val="accent5">
                      <a:lumOff val="-29866"/>
                    </a:schemeClr>
                  </a:solidFill>
                  <a:latin typeface="Gill Sans"/>
                  <a:ea typeface="Gill Sans"/>
                  <a:cs typeface="Gill Sans"/>
                  <a:sym typeface="Gill Sans"/>
                </a:rPr>
                <a:t>repeat steps 1 to 4</a:t>
              </a:r>
              <a:r>
                <a:rPr b="1">
                  <a:latin typeface="Gill Sans"/>
                  <a:ea typeface="Gill Sans"/>
                  <a:cs typeface="Gill Sans"/>
                  <a:sym typeface="Gill Sans"/>
                </a:rPr>
                <a:t> (from DIMM to CPU)</a:t>
              </a:r>
            </a:p>
          </p:txBody>
        </p:sp>
        <p:sp>
          <p:nvSpPr>
            <p:cNvPr id="917" name="5"/>
            <p:cNvSpPr/>
            <p:nvPr/>
          </p:nvSpPr>
          <p:spPr>
            <a:xfrm>
              <a:off x="0" y="698500"/>
              <a:ext cx="927100" cy="927100"/>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4300">
                  <a:solidFill>
                    <a:srgbClr val="FFFFFF"/>
                  </a:solidFill>
                </a:defRPr>
              </a:lvl1pPr>
            </a:lstStyle>
            <a:p>
              <a:r>
                <a:t>5</a:t>
              </a:r>
            </a:p>
          </p:txBody>
        </p:sp>
      </p:grpSp>
      <p:sp>
        <p:nvSpPr>
          <p:cNvPr id="919" name="3"/>
          <p:cNvSpPr/>
          <p:nvPr/>
        </p:nvSpPr>
        <p:spPr>
          <a:xfrm>
            <a:off x="14884400" y="5422900"/>
            <a:ext cx="927100" cy="927100"/>
          </a:xfrm>
          <a:prstGeom prst="ellipse">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4300">
                <a:solidFill>
                  <a:srgbClr val="FFFFFF"/>
                </a:solidFill>
              </a:defRPr>
            </a:lvl1pPr>
          </a:lstStyle>
          <a:p>
            <a:r>
              <a:t>3</a:t>
            </a:r>
          </a:p>
        </p:txBody>
      </p:sp>
      <p:grpSp>
        <p:nvGrpSpPr>
          <p:cNvPr id="922" name="Group"/>
          <p:cNvGrpSpPr/>
          <p:nvPr/>
        </p:nvGrpSpPr>
        <p:grpSpPr>
          <a:xfrm>
            <a:off x="889000" y="10680699"/>
            <a:ext cx="21082000" cy="1142523"/>
            <a:chOff x="0" y="0"/>
            <a:chExt cx="21082000" cy="1142521"/>
          </a:xfrm>
        </p:grpSpPr>
        <p:sp>
          <p:nvSpPr>
            <p:cNvPr id="920" name="Text Box 9"/>
            <p:cNvSpPr txBox="1"/>
            <p:nvPr/>
          </p:nvSpPr>
          <p:spPr>
            <a:xfrm>
              <a:off x="1155700" y="0"/>
              <a:ext cx="19926300" cy="11425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lgn="l">
                <a:defRPr sz="6500" b="0">
                  <a:latin typeface="Gill Sans Light"/>
                  <a:ea typeface="Gill Sans Light"/>
                  <a:cs typeface="Gill Sans Light"/>
                  <a:sym typeface="Gill Sans Light"/>
                </a:defRPr>
              </a:pPr>
              <a:r>
                <a:t>Signal</a:t>
              </a:r>
              <a:r>
                <a:rPr b="1">
                  <a:latin typeface="Gill Sans"/>
                  <a:ea typeface="Gill Sans"/>
                  <a:cs typeface="Gill Sans"/>
                  <a:sym typeface="Gill Sans"/>
                </a:rPr>
                <a:t> propagation</a:t>
              </a:r>
              <a:r>
                <a:t> </a:t>
              </a:r>
              <a:r>
                <a:rPr b="1">
                  <a:solidFill>
                    <a:schemeClr val="accent3">
                      <a:hueOff val="362282"/>
                      <a:satOff val="31803"/>
                      <a:lumOff val="-18242"/>
                    </a:schemeClr>
                  </a:solidFill>
                  <a:latin typeface="Gill Sans"/>
                  <a:ea typeface="Gill Sans"/>
                  <a:cs typeface="Gill Sans"/>
                  <a:sym typeface="Gill Sans"/>
                </a:rPr>
                <a:t>through the optical fiber.</a:t>
              </a:r>
            </a:p>
          </p:txBody>
        </p:sp>
        <p:sp>
          <p:nvSpPr>
            <p:cNvPr id="921" name="3"/>
            <p:cNvSpPr/>
            <p:nvPr/>
          </p:nvSpPr>
          <p:spPr>
            <a:xfrm>
              <a:off x="0" y="88900"/>
              <a:ext cx="927100" cy="927100"/>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4300">
                  <a:solidFill>
                    <a:srgbClr val="FFFFFF"/>
                  </a:solidFill>
                </a:defRPr>
              </a:lvl1pPr>
            </a:lstStyle>
            <a:p>
              <a:r>
                <a:t>3</a:t>
              </a:r>
            </a:p>
          </p:txBody>
        </p:sp>
      </p:grpSp>
      <p:grpSp>
        <p:nvGrpSpPr>
          <p:cNvPr id="925" name="Group"/>
          <p:cNvGrpSpPr/>
          <p:nvPr/>
        </p:nvGrpSpPr>
        <p:grpSpPr>
          <a:xfrm>
            <a:off x="889000" y="10680699"/>
            <a:ext cx="23926800" cy="1104293"/>
            <a:chOff x="0" y="0"/>
            <a:chExt cx="23926800" cy="1104291"/>
          </a:xfrm>
        </p:grpSpPr>
        <p:sp>
          <p:nvSpPr>
            <p:cNvPr id="923" name="Text Box 9"/>
            <p:cNvSpPr txBox="1"/>
            <p:nvPr/>
          </p:nvSpPr>
          <p:spPr>
            <a:xfrm>
              <a:off x="1155700" y="0"/>
              <a:ext cx="22771100" cy="11042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lgn="l">
                <a:defRPr sz="6200" b="0">
                  <a:latin typeface="Gill Sans Light"/>
                  <a:ea typeface="Gill Sans Light"/>
                  <a:cs typeface="Gill Sans Light"/>
                  <a:sym typeface="Gill Sans Light"/>
                </a:defRPr>
              </a:pPr>
              <a:r>
                <a:rPr b="1">
                  <a:latin typeface="Gill Sans"/>
                  <a:ea typeface="Gill Sans"/>
                  <a:cs typeface="Gill Sans"/>
                  <a:sym typeface="Gill Sans"/>
                </a:rPr>
                <a:t>Optical to electrical conversion</a:t>
              </a:r>
              <a:r>
                <a:t> at </a:t>
              </a:r>
              <a:r>
                <a:rPr b="1">
                  <a:solidFill>
                    <a:schemeClr val="accent3">
                      <a:hueOff val="362282"/>
                      <a:satOff val="31803"/>
                      <a:lumOff val="-18242"/>
                    </a:schemeClr>
                  </a:solidFill>
                  <a:latin typeface="Gill Sans"/>
                  <a:ea typeface="Gill Sans"/>
                  <a:cs typeface="Gill Sans"/>
                  <a:sym typeface="Gill Sans"/>
                </a:rPr>
                <a:t>RX (Demodulation).</a:t>
              </a:r>
            </a:p>
          </p:txBody>
        </p:sp>
        <p:sp>
          <p:nvSpPr>
            <p:cNvPr id="924" name="4"/>
            <p:cNvSpPr/>
            <p:nvPr/>
          </p:nvSpPr>
          <p:spPr>
            <a:xfrm>
              <a:off x="0" y="88900"/>
              <a:ext cx="927100" cy="927100"/>
            </a:xfrm>
            <a:prstGeom prst="ellipse">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Autofit/>
            </a:bodyPr>
            <a:lstStyle>
              <a:lvl1pPr>
                <a:defRPr sz="4300">
                  <a:solidFill>
                    <a:srgbClr val="FFFFFF"/>
                  </a:solidFill>
                </a:defRPr>
              </a:lvl1pPr>
            </a:lstStyle>
            <a:p>
              <a:r>
                <a:t>4</a:t>
              </a:r>
            </a:p>
          </p:txBody>
        </p:sp>
      </p:grpSp>
      <p:sp>
        <p:nvSpPr>
          <p:cNvPr id="926" name="4"/>
          <p:cNvSpPr/>
          <p:nvPr/>
        </p:nvSpPr>
        <p:spPr>
          <a:xfrm>
            <a:off x="12700000" y="4343400"/>
            <a:ext cx="927100" cy="927100"/>
          </a:xfrm>
          <a:prstGeom prst="ellipse">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4300">
                <a:solidFill>
                  <a:srgbClr val="FFFFFF"/>
                </a:solidFill>
              </a:defRPr>
            </a:lvl1pPr>
          </a:lstStyle>
          <a:p>
            <a:r>
              <a:t>4</a:t>
            </a:r>
          </a:p>
        </p:txBody>
      </p:sp>
      <p:sp>
        <p:nvSpPr>
          <p:cNvPr id="927" name="Example: CPU to Channel 1"/>
          <p:cNvSpPr txBox="1"/>
          <p:nvPr/>
        </p:nvSpPr>
        <p:spPr>
          <a:xfrm>
            <a:off x="14511972" y="1734822"/>
            <a:ext cx="8212456" cy="899156"/>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5000" b="0">
                <a:solidFill>
                  <a:srgbClr val="FFFFFF"/>
                </a:solidFill>
                <a:latin typeface="Helvetica Neue Light"/>
                <a:ea typeface="Helvetica Neue Light"/>
                <a:cs typeface="Helvetica Neue Light"/>
                <a:sym typeface="Helvetica Neue Light"/>
              </a:defRPr>
            </a:pPr>
            <a:r>
              <a:t>Example: </a:t>
            </a:r>
            <a:r>
              <a:rPr b="1">
                <a:latin typeface="Helvetica Neue"/>
                <a:ea typeface="Helvetica Neue"/>
                <a:cs typeface="Helvetica Neue"/>
                <a:sym typeface="Helvetica Neue"/>
              </a:rPr>
              <a:t>CPU to Channel 1</a:t>
            </a:r>
          </a:p>
        </p:txBody>
      </p:sp>
      <p:sp>
        <p:nvSpPr>
          <p:cNvPr id="928" name="5"/>
          <p:cNvSpPr/>
          <p:nvPr/>
        </p:nvSpPr>
        <p:spPr>
          <a:xfrm>
            <a:off x="12484100" y="2311400"/>
            <a:ext cx="927100" cy="927100"/>
          </a:xfrm>
          <a:prstGeom prst="ellipse">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4300">
                <a:solidFill>
                  <a:srgbClr val="FFFFFF"/>
                </a:solidFill>
              </a:defRPr>
            </a:lvl1pPr>
          </a:lstStyle>
          <a:p>
            <a:r>
              <a:t>5</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3" nodeType="clickEffect">
                                  <p:stCondLst>
                                    <p:cond delay="0"/>
                                  </p:stCondLst>
                                  <p:iterate>
                                    <p:tmAbs val="0"/>
                                  </p:iterate>
                                  <p:childTnLst>
                                    <p:set>
                                      <p:cBhvr>
                                        <p:cTn id="14" fill="hold">
                                          <p:stCondLst>
                                            <p:cond delay="0"/>
                                          </p:stCondLst>
                                        </p:cTn>
                                        <p:tgtEl>
                                          <p:spTgt spid="9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6" nodeType="clickEffect">
                                  <p:stCondLst>
                                    <p:cond delay="0"/>
                                  </p:stCondLst>
                                  <p:iterate>
                                    <p:tmAbs val="0"/>
                                  </p:iterate>
                                  <p:childTnLst>
                                    <p:set>
                                      <p:cBhvr>
                                        <p:cTn id="26" fill="hold">
                                          <p:stCondLst>
                                            <p:cond delay="0"/>
                                          </p:stCondLst>
                                        </p:cTn>
                                        <p:tgtEl>
                                          <p:spTgt spid="9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9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9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9" nodeType="clickEffect">
                                  <p:stCondLst>
                                    <p:cond delay="0"/>
                                  </p:stCondLst>
                                  <p:iterate>
                                    <p:tmAbs val="0"/>
                                  </p:iterate>
                                  <p:childTnLst>
                                    <p:set>
                                      <p:cBhvr>
                                        <p:cTn id="38" fill="hold">
                                          <p:stCondLst>
                                            <p:cond delay="0"/>
                                          </p:stCondLst>
                                        </p:cTn>
                                        <p:tgtEl>
                                          <p:spTgt spid="9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9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9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2" nodeType="clickEffect">
                                  <p:stCondLst>
                                    <p:cond delay="0"/>
                                  </p:stCondLst>
                                  <p:iterate>
                                    <p:tmAbs val="0"/>
                                  </p:iterate>
                                  <p:childTnLst>
                                    <p:set>
                                      <p:cBhvr>
                                        <p:cTn id="50" fill="hold">
                                          <p:stCondLst>
                                            <p:cond delay="0"/>
                                          </p:stCondLst>
                                        </p:cTn>
                                        <p:tgtEl>
                                          <p:spTgt spid="9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9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 grpId="1" animBg="1" advAuto="0"/>
      <p:bldP spid="911" grpId="2" animBg="1" advAuto="0"/>
      <p:bldP spid="911" grpId="3" animBg="1" advAuto="0"/>
      <p:bldP spid="914" grpId="5" animBg="1" advAuto="0"/>
      <p:bldP spid="914" grpId="6" animBg="1" advAuto="0"/>
      <p:bldP spid="915" grpId="4" animBg="1" advAuto="0"/>
      <p:bldP spid="918" grpId="14" animBg="1" advAuto="0"/>
      <p:bldP spid="919" grpId="7" animBg="1" advAuto="0"/>
      <p:bldP spid="922" grpId="8" animBg="1" advAuto="0"/>
      <p:bldP spid="922" grpId="9" animBg="1" advAuto="0"/>
      <p:bldP spid="925" grpId="11" animBg="1" advAuto="0"/>
      <p:bldP spid="925" grpId="12" animBg="1" advAuto="0"/>
      <p:bldP spid="926" grpId="10" animBg="1" advAuto="0"/>
      <p:bldP spid="928" grpId="13"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 name="OCM DDR latency and memory controller latency is the same as conventional DDR.…"/>
          <p:cNvSpPr txBox="1">
            <a:spLocks noGrp="1"/>
          </p:cNvSpPr>
          <p:nvPr>
            <p:ph type="body" idx="1"/>
          </p:nvPr>
        </p:nvSpPr>
        <p:spPr>
          <a:xfrm>
            <a:off x="558174" y="1987119"/>
            <a:ext cx="22543053" cy="10917415"/>
          </a:xfrm>
          <a:prstGeom prst="rect">
            <a:avLst/>
          </a:prstGeom>
        </p:spPr>
        <p:txBody>
          <a:bodyPr>
            <a:normAutofit lnSpcReduction="10000"/>
          </a:bodyPr>
          <a:lstStyle/>
          <a:p>
            <a:pPr marL="731202" indent="-731202" defTabSz="549148">
              <a:spcBef>
                <a:spcPts val="100"/>
              </a:spcBef>
              <a:buSzPct val="99000"/>
              <a:defRPr sz="5546"/>
            </a:pPr>
            <a:r>
              <a:t>OCM </a:t>
            </a:r>
            <a:r>
              <a:rPr b="1">
                <a:latin typeface="Gill Sans"/>
                <a:ea typeface="Gill Sans"/>
                <a:cs typeface="Gill Sans"/>
                <a:sym typeface="Gill Sans"/>
              </a:rPr>
              <a:t>DDR latency</a:t>
            </a:r>
            <a:r>
              <a:t> and </a:t>
            </a:r>
            <a:r>
              <a:rPr b="1">
                <a:latin typeface="Gill Sans"/>
                <a:ea typeface="Gill Sans"/>
                <a:cs typeface="Gill Sans"/>
                <a:sym typeface="Gill Sans"/>
              </a:rPr>
              <a:t>memory controller latency</a:t>
            </a:r>
            <a:r>
              <a:t> is the </a:t>
            </a:r>
            <a:r>
              <a:rPr>
                <a:solidFill>
                  <a:schemeClr val="accent3">
                    <a:hueOff val="914337"/>
                    <a:satOff val="31515"/>
                    <a:lumOff val="-30790"/>
                  </a:schemeClr>
                </a:solidFill>
              </a:rPr>
              <a:t>same as conventional</a:t>
            </a:r>
            <a:r>
              <a:t> DDR.</a:t>
            </a:r>
          </a:p>
          <a:p>
            <a:pPr marL="731202" indent="-731202" defTabSz="549148">
              <a:spcBef>
                <a:spcPts val="100"/>
              </a:spcBef>
              <a:buSzPct val="99000"/>
              <a:defRPr sz="5546"/>
            </a:pPr>
            <a:r>
              <a:rPr b="1">
                <a:solidFill>
                  <a:schemeClr val="accent1"/>
                </a:solidFill>
                <a:latin typeface="Gill Sans"/>
                <a:ea typeface="Gill Sans"/>
                <a:cs typeface="Gill Sans"/>
                <a:sym typeface="Gill Sans"/>
              </a:rPr>
              <a:t>OCM latency</a:t>
            </a:r>
            <a:r>
              <a:rPr>
                <a:solidFill>
                  <a:schemeClr val="accent1"/>
                </a:solidFill>
              </a:rPr>
              <a:t> </a:t>
            </a:r>
            <a:r>
              <a:rPr b="1">
                <a:solidFill>
                  <a:schemeClr val="accent1"/>
                </a:solidFill>
                <a:latin typeface="Gill Sans"/>
                <a:ea typeface="Gill Sans"/>
                <a:cs typeface="Gill Sans"/>
                <a:sym typeface="Gill Sans"/>
              </a:rPr>
              <a:t>overhead</a:t>
            </a:r>
            <a:r>
              <a:t>:</a:t>
            </a:r>
            <a:r>
              <a:rPr b="1">
                <a:solidFill>
                  <a:schemeClr val="accent6">
                    <a:hueOff val="-146070"/>
                    <a:satOff val="-10048"/>
                    <a:lumOff val="-30626"/>
                  </a:schemeClr>
                </a:solidFill>
                <a:latin typeface="Gill Sans"/>
                <a:ea typeface="Gill Sans"/>
                <a:cs typeface="Gill Sans"/>
                <a:sym typeface="Gill Sans"/>
              </a:rPr>
              <a:t> SERDES latency + Distance propagation</a:t>
            </a:r>
          </a:p>
          <a:p>
            <a:pPr marL="731202" indent="-731202" defTabSz="549148">
              <a:spcBef>
                <a:spcPts val="100"/>
              </a:spcBef>
              <a:buSzPct val="99000"/>
              <a:defRPr sz="5546"/>
            </a:pPr>
            <a:r>
              <a:t>OCM incurs in </a:t>
            </a:r>
            <a:r>
              <a:rPr b="1">
                <a:solidFill>
                  <a:schemeClr val="accent1"/>
                </a:solidFill>
                <a:latin typeface="Gill Sans"/>
                <a:ea typeface="Gill Sans"/>
                <a:cs typeface="Gill Sans"/>
                <a:sym typeface="Gill Sans"/>
              </a:rPr>
              <a:t>latency overhead</a:t>
            </a:r>
            <a:r>
              <a:rPr>
                <a:solidFill>
                  <a:schemeClr val="accent1"/>
                </a:solidFill>
              </a:rPr>
              <a:t> </a:t>
            </a:r>
            <a:r>
              <a:t>because of:</a:t>
            </a:r>
          </a:p>
          <a:p>
            <a:pPr marL="1369885" lvl="1" indent="-880427" defTabSz="549148">
              <a:spcBef>
                <a:spcPts val="100"/>
              </a:spcBef>
              <a:defRPr sz="5546"/>
            </a:pPr>
            <a:r>
              <a:rPr b="1">
                <a:solidFill>
                  <a:schemeClr val="accent5">
                    <a:lumOff val="-29866"/>
                  </a:schemeClr>
                </a:solidFill>
                <a:latin typeface="Gill Sans"/>
                <a:ea typeface="Gill Sans"/>
                <a:cs typeface="Gill Sans"/>
                <a:sym typeface="Gill Sans"/>
              </a:rPr>
              <a:t>Signal conversion</a:t>
            </a:r>
            <a:r>
              <a:t> electrical to/from optical.</a:t>
            </a:r>
          </a:p>
          <a:p>
            <a:pPr marL="1369885" lvl="1" indent="-880427" defTabSz="549148">
              <a:spcBef>
                <a:spcPts val="100"/>
              </a:spcBef>
              <a:defRPr sz="5546"/>
            </a:pPr>
            <a:r>
              <a:rPr b="1">
                <a:solidFill>
                  <a:schemeClr val="accent5">
                    <a:lumOff val="-29866"/>
                  </a:schemeClr>
                </a:solidFill>
                <a:latin typeface="Gill Sans"/>
                <a:ea typeface="Gill Sans"/>
                <a:cs typeface="Gill Sans"/>
                <a:sym typeface="Gill Sans"/>
              </a:rPr>
              <a:t>Signal propagation</a:t>
            </a:r>
            <a:r>
              <a:rPr>
                <a:solidFill>
                  <a:schemeClr val="accent5">
                    <a:lumOff val="-29866"/>
                  </a:schemeClr>
                </a:solidFill>
              </a:rPr>
              <a:t> </a:t>
            </a:r>
            <a:r>
              <a:t>latency at rack distance.</a:t>
            </a:r>
          </a:p>
          <a:p>
            <a:pPr marL="731202" indent="-731202" defTabSz="549148">
              <a:spcBef>
                <a:spcPts val="100"/>
              </a:spcBef>
              <a:buSzPct val="99000"/>
              <a:defRPr sz="5546"/>
            </a:pPr>
            <a:endParaRPr/>
          </a:p>
          <a:p>
            <a:pPr marL="731202" indent="-731202" defTabSz="549148">
              <a:spcBef>
                <a:spcPts val="100"/>
              </a:spcBef>
              <a:buSzPct val="99000"/>
              <a:defRPr sz="5546"/>
            </a:pPr>
            <a:r>
              <a:rPr b="1">
                <a:latin typeface="Gill Sans"/>
                <a:ea typeface="Gill Sans"/>
                <a:cs typeface="Gill Sans"/>
                <a:sym typeface="Gill Sans"/>
              </a:rPr>
              <a:t>Lockstep operation:</a:t>
            </a:r>
          </a:p>
          <a:p>
            <a:pPr marL="1227375" lvl="1" indent="-809545" defTabSz="549148">
              <a:spcBef>
                <a:spcPts val="100"/>
              </a:spcBef>
              <a:buSzPct val="100000"/>
              <a:defRPr sz="5546"/>
            </a:pPr>
            <a:r>
              <a:rPr b="1">
                <a:solidFill>
                  <a:schemeClr val="accent1">
                    <a:lumOff val="-13575"/>
                  </a:schemeClr>
                </a:solidFill>
                <a:latin typeface="Gill Sans"/>
                <a:ea typeface="Gill Sans"/>
                <a:cs typeface="Gill Sans"/>
                <a:sym typeface="Gill Sans"/>
              </a:rPr>
              <a:t>Parallel access</a:t>
            </a:r>
            <a:r>
              <a:t> to DRAM DIMMs in the same memory channel.</a:t>
            </a:r>
          </a:p>
          <a:p>
            <a:pPr marL="1227375" lvl="1" indent="-809545" defTabSz="549148">
              <a:spcBef>
                <a:spcPts val="100"/>
              </a:spcBef>
              <a:buSzPct val="100000"/>
              <a:defRPr sz="5546"/>
            </a:pPr>
            <a:r>
              <a:t>Larger </a:t>
            </a:r>
            <a:r>
              <a:rPr b="1">
                <a:solidFill>
                  <a:schemeClr val="accent3">
                    <a:hueOff val="362282"/>
                    <a:satOff val="31803"/>
                    <a:lumOff val="-18242"/>
                  </a:schemeClr>
                </a:solidFill>
                <a:latin typeface="Gill Sans"/>
                <a:ea typeface="Gill Sans"/>
                <a:cs typeface="Gill Sans"/>
                <a:sym typeface="Gill Sans"/>
              </a:rPr>
              <a:t>cache line size, e.g.: 128B, split</a:t>
            </a:r>
            <a:r>
              <a:t> into the DRAM DIMMs on the same channel.</a:t>
            </a:r>
          </a:p>
          <a:p>
            <a:pPr marL="1227375" lvl="1" indent="-809545" defTabSz="549148">
              <a:spcBef>
                <a:spcPts val="100"/>
              </a:spcBef>
              <a:buSzPct val="100000"/>
              <a:defRPr sz="5546"/>
            </a:pPr>
            <a:r>
              <a:t>Allow to </a:t>
            </a:r>
            <a:r>
              <a:rPr b="1">
                <a:latin typeface="Gill Sans"/>
                <a:ea typeface="Gill Sans"/>
                <a:cs typeface="Gill Sans"/>
                <a:sym typeface="Gill Sans"/>
              </a:rPr>
              <a:t>reduce the latency overhead.</a:t>
            </a:r>
          </a:p>
        </p:txBody>
      </p:sp>
      <p:sp>
        <p:nvSpPr>
          <p:cNvPr id="997" name="OCM Timing"/>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OCM Timing</a:t>
            </a:r>
          </a:p>
        </p:txBody>
      </p:sp>
      <p:sp>
        <p:nvSpPr>
          <p:cNvPr id="9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10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1071" name="Background"/>
          <p:cNvSpPr txBox="1"/>
          <p:nvPr/>
        </p:nvSpPr>
        <p:spPr>
          <a:xfrm>
            <a:off x="762000" y="4270777"/>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1072" name="Motivation and Goal"/>
          <p:cNvSpPr txBox="1"/>
          <p:nvPr/>
        </p:nvSpPr>
        <p:spPr>
          <a:xfrm>
            <a:off x="762000" y="5668613"/>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1073" name="Optically Connected Memory (OCM)"/>
          <p:cNvSpPr txBox="1"/>
          <p:nvPr/>
        </p:nvSpPr>
        <p:spPr>
          <a:xfrm>
            <a:off x="762000" y="7066449"/>
            <a:ext cx="22860000" cy="1010877"/>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1074" name="Evaluation"/>
          <p:cNvSpPr txBox="1"/>
          <p:nvPr/>
        </p:nvSpPr>
        <p:spPr>
          <a:xfrm>
            <a:off x="762000" y="8464284"/>
            <a:ext cx="22860000" cy="101087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1075" name="Conclusion"/>
          <p:cNvSpPr txBox="1"/>
          <p:nvPr/>
        </p:nvSpPr>
        <p:spPr>
          <a:xfrm>
            <a:off x="762000" y="9832180"/>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1076" name="Introduction"/>
          <p:cNvSpPr txBox="1"/>
          <p:nvPr/>
        </p:nvSpPr>
        <p:spPr>
          <a:xfrm>
            <a:off x="762000" y="2872942"/>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Rounded Rectangle"/>
          <p:cNvSpPr/>
          <p:nvPr/>
        </p:nvSpPr>
        <p:spPr>
          <a:xfrm>
            <a:off x="13655794" y="7189057"/>
            <a:ext cx="10280245" cy="2612104"/>
          </a:xfrm>
          <a:prstGeom prst="roundRect">
            <a:avLst>
              <a:gd name="adj" fmla="val 15000"/>
            </a:avLst>
          </a:prstGeom>
          <a:solidFill>
            <a:schemeClr val="accent5">
              <a:hueOff val="-82419"/>
              <a:satOff val="-9513"/>
              <a:lumOff val="-16343"/>
              <a:alpha val="84000"/>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079" name="Rounded Rectangle"/>
          <p:cNvSpPr/>
          <p:nvPr/>
        </p:nvSpPr>
        <p:spPr>
          <a:xfrm>
            <a:off x="13655794" y="3938714"/>
            <a:ext cx="10280245" cy="2612104"/>
          </a:xfrm>
          <a:prstGeom prst="roundRect">
            <a:avLst>
              <a:gd name="adj" fmla="val 15000"/>
            </a:avLst>
          </a:prstGeom>
          <a:solidFill>
            <a:schemeClr val="accent1">
              <a:alpha val="72000"/>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080" name="Experimental Setup"/>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Experimental Setup</a:t>
            </a:r>
          </a:p>
        </p:txBody>
      </p:sp>
      <p:sp>
        <p:nvSpPr>
          <p:cNvPr id="1081" name="System-level performance: modified version of ZSIM simulator.…"/>
          <p:cNvSpPr txBox="1">
            <a:spLocks noGrp="1"/>
          </p:cNvSpPr>
          <p:nvPr>
            <p:ph type="body" sz="quarter" idx="1"/>
          </p:nvPr>
        </p:nvSpPr>
        <p:spPr>
          <a:xfrm>
            <a:off x="761999" y="1696030"/>
            <a:ext cx="23037801" cy="2019301"/>
          </a:xfrm>
          <a:prstGeom prst="rect">
            <a:avLst/>
          </a:prstGeom>
        </p:spPr>
        <p:txBody>
          <a:bodyPr>
            <a:normAutofit lnSpcReduction="10000"/>
          </a:bodyPr>
          <a:lstStyle/>
          <a:p>
            <a:pPr marL="965384" indent="-965384" defTabSz="722947">
              <a:spcBef>
                <a:spcPts val="3700"/>
              </a:spcBef>
              <a:defRPr sz="5368"/>
            </a:pPr>
            <a:r>
              <a:rPr b="1">
                <a:latin typeface="Gill Sans"/>
                <a:ea typeface="Gill Sans"/>
                <a:cs typeface="Gill Sans"/>
                <a:sym typeface="Gill Sans"/>
              </a:rPr>
              <a:t>System-level performance</a:t>
            </a:r>
            <a:r>
              <a:t>: modified version of ZSIM simulator.</a:t>
            </a:r>
          </a:p>
          <a:p>
            <a:pPr marL="1065850" lvl="1" indent="-607634" defTabSz="722947">
              <a:spcBef>
                <a:spcPts val="2200"/>
              </a:spcBef>
              <a:defRPr sz="5368"/>
            </a:pPr>
            <a:r>
              <a:rPr b="1">
                <a:solidFill>
                  <a:schemeClr val="accent1">
                    <a:lumOff val="-13575"/>
                  </a:schemeClr>
                </a:solidFill>
                <a:latin typeface="Gill Sans"/>
                <a:ea typeface="Gill Sans"/>
                <a:cs typeface="Gill Sans"/>
                <a:sym typeface="Gill Sans"/>
              </a:rPr>
              <a:t>Benchmarks</a:t>
            </a:r>
            <a:r>
              <a:t>: SPEC06, SPEC17, Parsec, Splash, GAPS</a:t>
            </a:r>
          </a:p>
        </p:txBody>
      </p:sp>
      <p:sp>
        <p:nvSpPr>
          <p:cNvPr id="10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graphicFrame>
        <p:nvGraphicFramePr>
          <p:cNvPr id="1083" name="Table"/>
          <p:cNvGraphicFramePr/>
          <p:nvPr/>
        </p:nvGraphicFramePr>
        <p:xfrm>
          <a:off x="341081" y="3873347"/>
          <a:ext cx="12825787" cy="6269513"/>
        </p:xfrm>
        <a:graphic>
          <a:graphicData uri="http://schemas.openxmlformats.org/drawingml/2006/table">
            <a:tbl>
              <a:tblPr firstCol="1" bandRow="1">
                <a:tableStyleId>{4C3C2611-4C71-4FC5-86AE-919BDF0F9419}</a:tableStyleId>
              </a:tblPr>
              <a:tblGrid>
                <a:gridCol w="2219800">
                  <a:extLst>
                    <a:ext uri="{9D8B030D-6E8A-4147-A177-3AD203B41FA5}">
                      <a16:colId xmlns:a16="http://schemas.microsoft.com/office/drawing/2014/main" val="20000"/>
                    </a:ext>
                  </a:extLst>
                </a:gridCol>
                <a:gridCol w="2069238">
                  <a:extLst>
                    <a:ext uri="{9D8B030D-6E8A-4147-A177-3AD203B41FA5}">
                      <a16:colId xmlns:a16="http://schemas.microsoft.com/office/drawing/2014/main" val="20001"/>
                    </a:ext>
                  </a:extLst>
                </a:gridCol>
                <a:gridCol w="8536749">
                  <a:extLst>
                    <a:ext uri="{9D8B030D-6E8A-4147-A177-3AD203B41FA5}">
                      <a16:colId xmlns:a16="http://schemas.microsoft.com/office/drawing/2014/main" val="20002"/>
                    </a:ext>
                  </a:extLst>
                </a:gridCol>
              </a:tblGrid>
              <a:tr h="673631">
                <a:tc rowSpan="2">
                  <a:txBody>
                    <a:bodyPr/>
                    <a:lstStyle/>
                    <a:p>
                      <a:pPr algn="ctr" defTabSz="457200">
                        <a:lnSpc>
                          <a:spcPct val="100000"/>
                        </a:lnSpc>
                        <a:defRPr sz="1800" b="0">
                          <a:solidFill>
                            <a:srgbClr val="000000"/>
                          </a:solidFill>
                        </a:defRPr>
                      </a:pPr>
                      <a:r>
                        <a:rPr sz="3000" b="1">
                          <a:solidFill>
                            <a:srgbClr val="FFFFFF"/>
                          </a:solidFill>
                          <a:sym typeface="Helvetica Neue"/>
                        </a:rPr>
                        <a:t>Baseline</a:t>
                      </a:r>
                    </a:p>
                  </a:txBody>
                  <a:tcPr marL="50800" marR="50800" marT="50800" marB="50800" anchor="ctr" horzOverflow="overflow">
                    <a:lnL w="4445">
                      <a:solidFill>
                        <a:srgbClr val="FFFFFF"/>
                      </a:solidFill>
                      <a:miter lim="400000"/>
                    </a:lnL>
                    <a:lnR>
                      <a:solidFill>
                        <a:srgbClr val="FFFFFF"/>
                      </a:solidFill>
                      <a:miter lim="400000"/>
                    </a:lnR>
                    <a:lnT w="4445">
                      <a:solidFill>
                        <a:srgbClr val="FFFFFF"/>
                      </a:solidFill>
                      <a:miter lim="400000"/>
                    </a:lnT>
                    <a:lnB w="12700">
                      <a:solidFill>
                        <a:srgbClr val="FFFFFF"/>
                      </a:solidFill>
                      <a:miter lim="400000"/>
                    </a:lnB>
                    <a:solidFill>
                      <a:schemeClr val="accent3">
                        <a:hueOff val="362282"/>
                        <a:satOff val="31803"/>
                        <a:lumOff val="-18242"/>
                      </a:schemeClr>
                    </a:solidFill>
                  </a:tcPr>
                </a:tc>
                <a:tc>
                  <a:txBody>
                    <a:bodyPr/>
                    <a:lstStyle/>
                    <a:p>
                      <a:pPr algn="l" defTabSz="457200">
                        <a:lnSpc>
                          <a:spcPct val="100000"/>
                        </a:lnSpc>
                        <a:defRPr sz="1800"/>
                      </a:pPr>
                      <a:r>
                        <a:rPr sz="3000">
                          <a:sym typeface="Helvetica Neue"/>
                        </a:rPr>
                        <a:t>Processor</a:t>
                      </a:r>
                    </a:p>
                  </a:txBody>
                  <a:tcPr marL="50800" marR="50800" marT="50800" marB="50800" horzOverflow="overflow">
                    <a:lnL>
                      <a:solidFill>
                        <a:srgbClr val="FFFFFF"/>
                      </a:solidFill>
                      <a:miter lim="400000"/>
                    </a:lnL>
                    <a:lnR w="4445">
                      <a:solidFill>
                        <a:srgbClr val="000000"/>
                      </a:solidFill>
                      <a:miter lim="400000"/>
                    </a:lnR>
                    <a:noFill/>
                  </a:tcPr>
                </a:tc>
                <a:tc>
                  <a:txBody>
                    <a:bodyPr/>
                    <a:lstStyle/>
                    <a:p>
                      <a:pPr algn="l" defTabSz="457200">
                        <a:lnSpc>
                          <a:spcPct val="100000"/>
                        </a:lnSpc>
                        <a:defRPr sz="1800"/>
                      </a:pPr>
                      <a:r>
                        <a:rPr sz="3000">
                          <a:sym typeface="Helvetica Neue"/>
                        </a:rPr>
                        <a:t>3 GHz, 8 cores, 128B cache lines</a:t>
                      </a:r>
                    </a:p>
                  </a:txBody>
                  <a:tcPr marL="50800" marR="50800" marT="50800" marB="50800" horzOverflow="overflow">
                    <a:lnL w="4445">
                      <a:solidFill>
                        <a:srgbClr val="000000"/>
                      </a:solidFill>
                      <a:miter lim="400000"/>
                    </a:lnL>
                    <a:noFill/>
                  </a:tcPr>
                </a:tc>
                <a:extLst>
                  <a:ext uri="{0D108BD9-81ED-4DB2-BD59-A6C34878D82A}">
                    <a16:rowId xmlns:a16="http://schemas.microsoft.com/office/drawing/2014/main" val="10000"/>
                  </a:ext>
                </a:extLst>
              </a:tr>
              <a:tr h="673631">
                <a:tc vMerge="1">
                  <a:txBody>
                    <a:bodyPr/>
                    <a:lstStyle/>
                    <a:p>
                      <a:endParaRPr lang="en-US"/>
                    </a:p>
                  </a:txBody>
                  <a:tcPr/>
                </a:tc>
                <a:tc>
                  <a:txBody>
                    <a:bodyPr/>
                    <a:lstStyle/>
                    <a:p>
                      <a:pPr algn="l" defTabSz="457200">
                        <a:lnSpc>
                          <a:spcPct val="100000"/>
                        </a:lnSpc>
                        <a:defRPr sz="1800"/>
                      </a:pPr>
                      <a:r>
                        <a:rPr sz="3000">
                          <a:sym typeface="Helvetica Neue"/>
                        </a:rPr>
                        <a:t>Cache</a:t>
                      </a:r>
                    </a:p>
                  </a:txBody>
                  <a:tcPr marL="50800" marR="50800" marT="50800" marB="50800" horzOverflow="overflow">
                    <a:lnL>
                      <a:solidFill>
                        <a:srgbClr val="FFFFFF"/>
                      </a:solidFill>
                      <a:miter lim="400000"/>
                    </a:lnL>
                    <a:lnR w="4445">
                      <a:solidFill>
                        <a:srgbClr val="000000"/>
                      </a:solidFill>
                      <a:miter lim="400000"/>
                    </a:lnR>
                    <a:solidFill>
                      <a:srgbClr val="F5F5F5"/>
                    </a:solidFill>
                  </a:tcPr>
                </a:tc>
                <a:tc>
                  <a:txBody>
                    <a:bodyPr/>
                    <a:lstStyle/>
                    <a:p>
                      <a:pPr algn="l" defTabSz="457200">
                        <a:lnSpc>
                          <a:spcPct val="100000"/>
                        </a:lnSpc>
                        <a:defRPr sz="1800"/>
                      </a:pPr>
                      <a:r>
                        <a:rPr sz="3000">
                          <a:sym typeface="Helvetica Neue"/>
                        </a:rPr>
                        <a:t>32KB L1(D+I), 256KB L2, 8MB L3</a:t>
                      </a:r>
                    </a:p>
                  </a:txBody>
                  <a:tcPr marL="50800" marR="50800" marT="50800" marB="50800" horzOverflow="overflow">
                    <a:lnL w="4445">
                      <a:solidFill>
                        <a:srgbClr val="000000"/>
                      </a:solidFill>
                      <a:miter lim="400000"/>
                    </a:lnL>
                    <a:solidFill>
                      <a:srgbClr val="F5F5F5"/>
                    </a:solidFill>
                  </a:tcPr>
                </a:tc>
                <a:extLst>
                  <a:ext uri="{0D108BD9-81ED-4DB2-BD59-A6C34878D82A}">
                    <a16:rowId xmlns:a16="http://schemas.microsoft.com/office/drawing/2014/main" val="10001"/>
                  </a:ext>
                </a:extLst>
              </a:tr>
              <a:tr h="673631">
                <a:tc>
                  <a:txBody>
                    <a:bodyPr/>
                    <a:lstStyle/>
                    <a:p>
                      <a:pPr algn="ctr" defTabSz="457200">
                        <a:lnSpc>
                          <a:spcPct val="100000"/>
                        </a:lnSpc>
                        <a:defRPr sz="1800" b="0">
                          <a:solidFill>
                            <a:srgbClr val="000000"/>
                          </a:solidFill>
                        </a:defRPr>
                      </a:pPr>
                      <a:r>
                        <a:rPr sz="3000" b="1">
                          <a:solidFill>
                            <a:srgbClr val="FFFFFF"/>
                          </a:solidFill>
                          <a:sym typeface="Helvetica Neue"/>
                        </a:rPr>
                        <a:t>MemConf1</a:t>
                      </a:r>
                    </a:p>
                  </a:txBody>
                  <a:tcPr marL="50800" marR="50800" marT="50800" marB="50800" horzOverflow="overflow">
                    <a:lnL w="4445">
                      <a:solidFill>
                        <a:srgbClr val="FFFFFF"/>
                      </a:solidFill>
                      <a:miter lim="400000"/>
                    </a:lnL>
                    <a:lnR>
                      <a:solidFill>
                        <a:srgbClr val="FFFFFF"/>
                      </a:solidFill>
                      <a:miter lim="400000"/>
                    </a:lnR>
                    <a:lnT w="12700">
                      <a:solidFill>
                        <a:srgbClr val="FFFFFF"/>
                      </a:solidFill>
                      <a:miter lim="400000"/>
                    </a:lnT>
                    <a:lnB w="12700">
                      <a:solidFill>
                        <a:srgbClr val="FFFFFF"/>
                      </a:solidFill>
                      <a:miter lim="400000"/>
                    </a:lnB>
                    <a:solidFill>
                      <a:schemeClr val="accent1"/>
                    </a:solidFill>
                  </a:tcPr>
                </a:tc>
                <a:tc>
                  <a:txBody>
                    <a:bodyPr/>
                    <a:lstStyle/>
                    <a:p>
                      <a:pPr algn="l" defTabSz="457200">
                        <a:lnSpc>
                          <a:spcPct val="100000"/>
                        </a:lnSpc>
                        <a:defRPr sz="1800"/>
                      </a:pPr>
                      <a:r>
                        <a:rPr sz="3000">
                          <a:sym typeface="Helvetica Neue"/>
                        </a:rPr>
                        <a:t>Mem</a:t>
                      </a:r>
                    </a:p>
                  </a:txBody>
                  <a:tcPr marL="50800" marR="50800" marT="50800" marB="50800" horzOverflow="overflow">
                    <a:lnL>
                      <a:solidFill>
                        <a:srgbClr val="FFFFFF"/>
                      </a:solidFill>
                      <a:miter lim="400000"/>
                    </a:lnL>
                    <a:lnR w="4445">
                      <a:solidFill>
                        <a:srgbClr val="000000"/>
                      </a:solidFill>
                      <a:miter lim="400000"/>
                    </a:lnR>
                    <a:noFill/>
                  </a:tcPr>
                </a:tc>
                <a:tc>
                  <a:txBody>
                    <a:bodyPr/>
                    <a:lstStyle/>
                    <a:p>
                      <a:pPr algn="l" defTabSz="457200">
                        <a:lnSpc>
                          <a:spcPct val="100000"/>
                        </a:lnSpc>
                        <a:defRPr sz="1800"/>
                      </a:pPr>
                      <a:r>
                        <a:rPr sz="3000">
                          <a:sym typeface="Helvetica Neue"/>
                        </a:rPr>
                        <a:t>4 channels, 2 DIMMs/channel, DDR4-2400 </a:t>
                      </a:r>
                    </a:p>
                  </a:txBody>
                  <a:tcPr marL="50800" marR="50800" marT="50800" marB="50800" horzOverflow="overflow">
                    <a:lnL w="4445">
                      <a:solidFill>
                        <a:srgbClr val="000000"/>
                      </a:solidFill>
                      <a:miter lim="400000"/>
                    </a:lnL>
                    <a:noFill/>
                  </a:tcPr>
                </a:tc>
                <a:extLst>
                  <a:ext uri="{0D108BD9-81ED-4DB2-BD59-A6C34878D82A}">
                    <a16:rowId xmlns:a16="http://schemas.microsoft.com/office/drawing/2014/main" val="10002"/>
                  </a:ext>
                </a:extLst>
              </a:tr>
              <a:tr h="673631">
                <a:tc rowSpan="2">
                  <a:txBody>
                    <a:bodyPr/>
                    <a:lstStyle/>
                    <a:p>
                      <a:pPr algn="ctr" defTabSz="457200">
                        <a:lnSpc>
                          <a:spcPct val="100000"/>
                        </a:lnSpc>
                        <a:defRPr sz="1800" b="0">
                          <a:solidFill>
                            <a:srgbClr val="000000"/>
                          </a:solidFill>
                        </a:defRPr>
                      </a:pPr>
                      <a:r>
                        <a:rPr sz="3000" b="1">
                          <a:solidFill>
                            <a:srgbClr val="FFFFFF"/>
                          </a:solidFill>
                          <a:sym typeface="Helvetica Neue"/>
                        </a:rPr>
                        <a:t>MemConf2</a:t>
                      </a:r>
                    </a:p>
                  </a:txBody>
                  <a:tcPr marL="50800" marR="50800" marT="50800" marB="50800" anchor="ctr" horzOverflow="overflow">
                    <a:lnL w="4445">
                      <a:solidFill>
                        <a:srgbClr val="FFFFFF"/>
                      </a:solidFill>
                      <a:miter lim="400000"/>
                    </a:lnL>
                    <a:lnR>
                      <a:solidFill>
                        <a:srgbClr val="FFFFFF"/>
                      </a:solidFill>
                      <a:miter lim="400000"/>
                    </a:lnR>
                    <a:lnT w="12700">
                      <a:solidFill>
                        <a:srgbClr val="FFFFFF"/>
                      </a:solidFill>
                      <a:miter lim="400000"/>
                    </a:lnT>
                    <a:lnB w="12700">
                      <a:solidFill>
                        <a:srgbClr val="FFFFFF"/>
                      </a:solidFill>
                      <a:miter lim="400000"/>
                    </a:lnB>
                    <a:solidFill>
                      <a:srgbClr val="FE4940"/>
                    </a:solidFill>
                  </a:tcPr>
                </a:tc>
                <a:tc>
                  <a:txBody>
                    <a:bodyPr/>
                    <a:lstStyle/>
                    <a:p>
                      <a:pPr algn="l" defTabSz="457200">
                        <a:lnSpc>
                          <a:spcPct val="100000"/>
                        </a:lnSpc>
                        <a:defRPr sz="1800"/>
                      </a:pPr>
                      <a:r>
                        <a:rPr sz="3000">
                          <a:sym typeface="Helvetica Neue"/>
                        </a:rPr>
                        <a:t>Mem</a:t>
                      </a:r>
                    </a:p>
                  </a:txBody>
                  <a:tcPr marL="50800" marR="50800" marT="50800" marB="50800" horzOverflow="overflow">
                    <a:lnL>
                      <a:solidFill>
                        <a:srgbClr val="FFFFFF"/>
                      </a:solidFill>
                      <a:miter lim="400000"/>
                    </a:lnL>
                    <a:lnR w="4445">
                      <a:solidFill>
                        <a:srgbClr val="000000"/>
                      </a:solidFill>
                      <a:miter lim="400000"/>
                    </a:lnR>
                    <a:solidFill>
                      <a:srgbClr val="F5F5F5"/>
                    </a:solidFill>
                  </a:tcPr>
                </a:tc>
                <a:tc>
                  <a:txBody>
                    <a:bodyPr/>
                    <a:lstStyle/>
                    <a:p>
                      <a:pPr algn="l" defTabSz="457200">
                        <a:lnSpc>
                          <a:spcPct val="100000"/>
                        </a:lnSpc>
                        <a:defRPr sz="1800"/>
                      </a:pPr>
                      <a:r>
                        <a:rPr sz="3000">
                          <a:sym typeface="Helvetica Neue"/>
                        </a:rPr>
                        <a:t>1 channel, 2 DIMMs/channel, DDR4-2400</a:t>
                      </a:r>
                    </a:p>
                  </a:txBody>
                  <a:tcPr marL="50800" marR="50800" marT="50800" marB="50800" horzOverflow="overflow">
                    <a:lnL w="4445">
                      <a:solidFill>
                        <a:srgbClr val="000000"/>
                      </a:solidFill>
                      <a:miter lim="400000"/>
                    </a:lnL>
                    <a:solidFill>
                      <a:srgbClr val="F5F5F5"/>
                    </a:solidFill>
                  </a:tcPr>
                </a:tc>
                <a:extLst>
                  <a:ext uri="{0D108BD9-81ED-4DB2-BD59-A6C34878D82A}">
                    <a16:rowId xmlns:a16="http://schemas.microsoft.com/office/drawing/2014/main" val="10003"/>
                  </a:ext>
                </a:extLst>
              </a:tr>
              <a:tr h="1039288">
                <a:tc vMerge="1">
                  <a:txBody>
                    <a:bodyPr/>
                    <a:lstStyle/>
                    <a:p>
                      <a:endParaRPr lang="en-US"/>
                    </a:p>
                  </a:txBody>
                  <a:tcPr/>
                </a:tc>
                <a:tc>
                  <a:txBody>
                    <a:bodyPr/>
                    <a:lstStyle/>
                    <a:p>
                      <a:pPr algn="l" defTabSz="457200">
                        <a:lnSpc>
                          <a:spcPct val="100000"/>
                        </a:lnSpc>
                        <a:defRPr sz="1800"/>
                      </a:pPr>
                      <a:r>
                        <a:rPr sz="3000">
                          <a:sym typeface="Helvetica Neue"/>
                        </a:rPr>
                        <a:t>DRAM cache</a:t>
                      </a:r>
                    </a:p>
                  </a:txBody>
                  <a:tcPr marL="50800" marR="50800" marT="50800" marB="50800" horzOverflow="overflow">
                    <a:lnL>
                      <a:solidFill>
                        <a:srgbClr val="FFFFFF"/>
                      </a:solidFill>
                      <a:miter lim="400000"/>
                    </a:lnL>
                    <a:lnR w="4445">
                      <a:solidFill>
                        <a:srgbClr val="000000"/>
                      </a:solidFill>
                      <a:miter lim="400000"/>
                    </a:lnR>
                    <a:noFill/>
                  </a:tcPr>
                </a:tc>
                <a:tc>
                  <a:txBody>
                    <a:bodyPr/>
                    <a:lstStyle/>
                    <a:p>
                      <a:pPr algn="l" defTabSz="457200">
                        <a:lnSpc>
                          <a:spcPct val="100000"/>
                        </a:lnSpc>
                        <a:defRPr sz="1800"/>
                      </a:pPr>
                      <a:r>
                        <a:rPr sz="3000">
                          <a:sym typeface="Helvetica Neue"/>
                        </a:rPr>
                        <a:t>4GB stacked, 4-way, 4K pages, FBR, DDR4-2400</a:t>
                      </a:r>
                    </a:p>
                  </a:txBody>
                  <a:tcPr marL="50800" marR="50800" marT="50800" marB="50800" horzOverflow="overflow">
                    <a:lnL w="4445">
                      <a:solidFill>
                        <a:srgbClr val="000000"/>
                      </a:solidFill>
                      <a:miter lim="400000"/>
                    </a:lnL>
                    <a:noFill/>
                  </a:tcPr>
                </a:tc>
                <a:extLst>
                  <a:ext uri="{0D108BD9-81ED-4DB2-BD59-A6C34878D82A}">
                    <a16:rowId xmlns:a16="http://schemas.microsoft.com/office/drawing/2014/main" val="10004"/>
                  </a:ext>
                </a:extLst>
              </a:tr>
              <a:tr h="673631">
                <a:tc rowSpan="2">
                  <a:txBody>
                    <a:bodyPr/>
                    <a:lstStyle/>
                    <a:p>
                      <a:pPr algn="ctr" defTabSz="457200">
                        <a:lnSpc>
                          <a:spcPct val="100000"/>
                        </a:lnSpc>
                        <a:defRPr sz="1800" b="0">
                          <a:solidFill>
                            <a:srgbClr val="000000"/>
                          </a:solidFill>
                        </a:defRPr>
                      </a:pPr>
                      <a:r>
                        <a:rPr sz="3000" b="1">
                          <a:solidFill>
                            <a:srgbClr val="FFFFFF"/>
                          </a:solidFill>
                          <a:sym typeface="Helvetica Neue"/>
                        </a:rPr>
                        <a:t>OCM</a:t>
                      </a:r>
                    </a:p>
                  </a:txBody>
                  <a:tcPr marL="50800" marR="50800" marT="50800" marB="50800" anchor="ctr" horzOverflow="overflow">
                    <a:lnL w="4445">
                      <a:solidFill>
                        <a:srgbClr val="FFFFFF"/>
                      </a:solidFill>
                      <a:miter lim="400000"/>
                    </a:lnL>
                    <a:lnR>
                      <a:solidFill>
                        <a:srgbClr val="FFFFFF"/>
                      </a:solidFill>
                      <a:miter lim="400000"/>
                    </a:lnR>
                    <a:lnT w="12700">
                      <a:solidFill>
                        <a:srgbClr val="FFFFFF"/>
                      </a:solidFill>
                      <a:miter lim="400000"/>
                    </a:lnT>
                    <a:lnB w="12700">
                      <a:solidFill>
                        <a:srgbClr val="FFFFFF"/>
                      </a:solidFill>
                      <a:miter lim="400000"/>
                    </a:lnB>
                    <a:solidFill>
                      <a:schemeClr val="accent3">
                        <a:hueOff val="362282"/>
                        <a:satOff val="31803"/>
                        <a:lumOff val="-18242"/>
                      </a:schemeClr>
                    </a:solidFill>
                  </a:tcPr>
                </a:tc>
                <a:tc>
                  <a:txBody>
                    <a:bodyPr/>
                    <a:lstStyle/>
                    <a:p>
                      <a:pPr algn="l" defTabSz="457200">
                        <a:lnSpc>
                          <a:spcPct val="100000"/>
                        </a:lnSpc>
                        <a:defRPr sz="1800"/>
                      </a:pPr>
                      <a:r>
                        <a:rPr sz="3000">
                          <a:sym typeface="Helvetica Neue"/>
                        </a:rPr>
                        <a:t>SERDES</a:t>
                      </a:r>
                    </a:p>
                  </a:txBody>
                  <a:tcPr marL="50800" marR="50800" marT="50800" marB="50800" horzOverflow="overflow">
                    <a:lnL>
                      <a:solidFill>
                        <a:srgbClr val="FFFFFF"/>
                      </a:solidFill>
                      <a:miter lim="400000"/>
                    </a:lnL>
                    <a:lnR w="4445">
                      <a:solidFill>
                        <a:srgbClr val="000000"/>
                      </a:solidFill>
                      <a:miter lim="400000"/>
                    </a:lnR>
                    <a:solidFill>
                      <a:srgbClr val="F5F5F5"/>
                    </a:solidFill>
                  </a:tcPr>
                </a:tc>
                <a:tc>
                  <a:txBody>
                    <a:bodyPr/>
                    <a:lstStyle/>
                    <a:p>
                      <a:pPr algn="l" defTabSz="457200">
                        <a:lnSpc>
                          <a:spcPct val="100000"/>
                        </a:lnSpc>
                        <a:defRPr sz="1800"/>
                      </a:pPr>
                      <a:r>
                        <a:rPr sz="3000">
                          <a:sym typeface="Helvetica Neue"/>
                        </a:rPr>
                        <a:t>latency: 10 - 340 cycles</a:t>
                      </a:r>
                    </a:p>
                  </a:txBody>
                  <a:tcPr marL="50800" marR="50800" marT="50800" marB="50800" horzOverflow="overflow">
                    <a:lnL w="4445">
                      <a:solidFill>
                        <a:srgbClr val="000000"/>
                      </a:solidFill>
                      <a:miter lim="400000"/>
                    </a:lnL>
                    <a:solidFill>
                      <a:srgbClr val="F5F5F5"/>
                    </a:solidFill>
                  </a:tcPr>
                </a:tc>
                <a:extLst>
                  <a:ext uri="{0D108BD9-81ED-4DB2-BD59-A6C34878D82A}">
                    <a16:rowId xmlns:a16="http://schemas.microsoft.com/office/drawing/2014/main" val="10005"/>
                  </a:ext>
                </a:extLst>
              </a:tr>
              <a:tr h="632888">
                <a:tc vMerge="1">
                  <a:txBody>
                    <a:bodyPr/>
                    <a:lstStyle/>
                    <a:p>
                      <a:endParaRPr lang="en-US"/>
                    </a:p>
                  </a:txBody>
                  <a:tcPr/>
                </a:tc>
                <a:tc>
                  <a:txBody>
                    <a:bodyPr/>
                    <a:lstStyle/>
                    <a:p>
                      <a:pPr algn="l" defTabSz="457200">
                        <a:lnSpc>
                          <a:spcPct val="100000"/>
                        </a:lnSpc>
                        <a:defRPr sz="1800"/>
                      </a:pPr>
                      <a:r>
                        <a:rPr sz="3000">
                          <a:sym typeface="Helvetica Neue"/>
                        </a:rPr>
                        <a:t>Fiber</a:t>
                      </a:r>
                    </a:p>
                  </a:txBody>
                  <a:tcPr marL="50800" marR="50800" marT="50800" marB="50800" horzOverflow="overflow">
                    <a:lnL>
                      <a:solidFill>
                        <a:srgbClr val="FFFFFF"/>
                      </a:solidFill>
                      <a:miter lim="400000"/>
                    </a:lnL>
                    <a:lnR w="4445">
                      <a:solidFill>
                        <a:srgbClr val="000000"/>
                      </a:solidFill>
                      <a:miter lim="400000"/>
                    </a:lnR>
                    <a:noFill/>
                  </a:tcPr>
                </a:tc>
                <a:tc>
                  <a:txBody>
                    <a:bodyPr/>
                    <a:lstStyle/>
                    <a:p>
                      <a:pPr algn="l" defTabSz="457200">
                        <a:lnSpc>
                          <a:spcPct val="100000"/>
                        </a:lnSpc>
                        <a:defRPr sz="1800"/>
                      </a:pPr>
                      <a:r>
                        <a:rPr sz="3000">
                          <a:sym typeface="Helvetica Neue"/>
                        </a:rPr>
                        <a:t>latency: 30/60/90 cycles (2/4/6 meters roundtrip)</a:t>
                      </a:r>
                    </a:p>
                  </a:txBody>
                  <a:tcPr marL="50800" marR="50800" marT="50800" marB="50800" horzOverflow="overflow">
                    <a:lnL w="4445">
                      <a:solidFill>
                        <a:srgbClr val="000000"/>
                      </a:solidFill>
                      <a:miter lim="400000"/>
                    </a:lnL>
                    <a:noFill/>
                  </a:tcPr>
                </a:tc>
                <a:extLst>
                  <a:ext uri="{0D108BD9-81ED-4DB2-BD59-A6C34878D82A}">
                    <a16:rowId xmlns:a16="http://schemas.microsoft.com/office/drawing/2014/main" val="10006"/>
                  </a:ext>
                </a:extLst>
              </a:tr>
              <a:tr h="581402">
                <a:tc>
                  <a:txBody>
                    <a:bodyPr/>
                    <a:lstStyle/>
                    <a:p>
                      <a:pPr algn="ctr" defTabSz="457200">
                        <a:lnSpc>
                          <a:spcPct val="100000"/>
                        </a:lnSpc>
                        <a:defRPr sz="1800" b="0">
                          <a:solidFill>
                            <a:srgbClr val="000000"/>
                          </a:solidFill>
                        </a:defRPr>
                      </a:pPr>
                      <a:r>
                        <a:rPr sz="3000" b="1">
                          <a:solidFill>
                            <a:srgbClr val="FFFFFF"/>
                          </a:solidFill>
                          <a:sym typeface="Helvetica Neue"/>
                        </a:rPr>
                        <a:t>NIC</a:t>
                      </a:r>
                    </a:p>
                  </a:txBody>
                  <a:tcPr marL="50800" marR="50800" marT="50800" marB="50800" horzOverflow="overflow">
                    <a:lnL w="4445">
                      <a:solidFill>
                        <a:srgbClr val="FFFFFF"/>
                      </a:solidFill>
                      <a:miter lim="400000"/>
                    </a:lnL>
                    <a:lnR>
                      <a:solidFill>
                        <a:srgbClr val="FFFFFF"/>
                      </a:solidFill>
                      <a:miter lim="400000"/>
                    </a:lnR>
                    <a:lnT w="12700">
                      <a:solidFill>
                        <a:srgbClr val="FFFFFF"/>
                      </a:solidFill>
                      <a:miter lim="400000"/>
                    </a:lnT>
                    <a:lnB w="4445">
                      <a:solidFill>
                        <a:srgbClr val="FFFFFF"/>
                      </a:solidFill>
                      <a:miter lim="400000"/>
                    </a:lnB>
                    <a:solidFill>
                      <a:schemeClr val="accent3">
                        <a:hueOff val="362282"/>
                        <a:satOff val="31803"/>
                        <a:lumOff val="-18242"/>
                      </a:schemeClr>
                    </a:solidFill>
                  </a:tcPr>
                </a:tc>
                <a:tc>
                  <a:txBody>
                    <a:bodyPr/>
                    <a:lstStyle/>
                    <a:p>
                      <a:pPr algn="l" defTabSz="457200">
                        <a:lnSpc>
                          <a:spcPct val="100000"/>
                        </a:lnSpc>
                        <a:defRPr sz="1800"/>
                      </a:pPr>
                      <a:r>
                        <a:rPr sz="3000">
                          <a:sym typeface="Helvetica Neue"/>
                        </a:rPr>
                        <a:t>40G PCIe</a:t>
                      </a:r>
                    </a:p>
                  </a:txBody>
                  <a:tcPr marL="50800" marR="50800" marT="50800" marB="50800" horzOverflow="overflow">
                    <a:lnL>
                      <a:solidFill>
                        <a:srgbClr val="FFFFFF"/>
                      </a:solidFill>
                      <a:miter lim="400000"/>
                    </a:lnL>
                    <a:lnR w="4445">
                      <a:solidFill>
                        <a:srgbClr val="000000"/>
                      </a:solidFill>
                      <a:miter lim="400000"/>
                    </a:lnR>
                    <a:solidFill>
                      <a:srgbClr val="F5F5F5"/>
                    </a:solidFill>
                  </a:tcPr>
                </a:tc>
                <a:tc>
                  <a:txBody>
                    <a:bodyPr/>
                    <a:lstStyle/>
                    <a:p>
                      <a:pPr algn="l" defTabSz="457200">
                        <a:lnSpc>
                          <a:spcPct val="100000"/>
                        </a:lnSpc>
                        <a:defRPr sz="1800"/>
                      </a:pPr>
                      <a:r>
                        <a:rPr sz="3000">
                          <a:sym typeface="Helvetica Neue"/>
                        </a:rPr>
                        <a:t>latency: 1050 cycles</a:t>
                      </a:r>
                    </a:p>
                  </a:txBody>
                  <a:tcPr marL="50800" marR="50800" marT="50800" marB="50800" horzOverflow="overflow">
                    <a:lnL w="4445">
                      <a:solidFill>
                        <a:srgbClr val="000000"/>
                      </a:solidFill>
                      <a:miter lim="400000"/>
                    </a:lnL>
                    <a:solidFill>
                      <a:srgbClr val="F5F5F5"/>
                    </a:solidFill>
                  </a:tcPr>
                </a:tc>
                <a:extLst>
                  <a:ext uri="{0D108BD9-81ED-4DB2-BD59-A6C34878D82A}">
                    <a16:rowId xmlns:a16="http://schemas.microsoft.com/office/drawing/2014/main" val="10007"/>
                  </a:ext>
                </a:extLst>
              </a:tr>
              <a:tr h="564360">
                <a:tc gridSpan="3">
                  <a:txBody>
                    <a:bodyPr/>
                    <a:lstStyle/>
                    <a:p>
                      <a:pPr algn="ctr" defTabSz="821531">
                        <a:lnSpc>
                          <a:spcPct val="100000"/>
                        </a:lnSpc>
                        <a:defRPr sz="2800">
                          <a:solidFill>
                            <a:srgbClr val="000000"/>
                          </a:solidFill>
                          <a:sym typeface="Helvetica Neue"/>
                        </a:defRPr>
                      </a:pPr>
                      <a:r>
                        <a:t>Setup Parameters</a:t>
                      </a:r>
                    </a:p>
                  </a:txBody>
                  <a:tcPr marL="71437" marR="71437" marT="149623" marB="71437" anchor="ctr" horzOverflow="overflow">
                    <a:lnL/>
                    <a:lnR/>
                    <a:lnT w="4445" cap="flat" cmpd="sng" algn="ctr">
                      <a:solidFill>
                        <a:srgbClr val="FFFFFF"/>
                      </a:solidFill>
                      <a:prstDash val="solid"/>
                      <a:miter lim="400000"/>
                      <a:headEnd type="none" w="med" len="med"/>
                      <a:tailEnd type="none" w="med" len="med"/>
                    </a:lnT>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1084" name="CPU"/>
          <p:cNvSpPr/>
          <p:nvPr/>
        </p:nvSpPr>
        <p:spPr>
          <a:xfrm>
            <a:off x="18278603" y="4108670"/>
            <a:ext cx="1270001" cy="1955949"/>
          </a:xfrm>
          <a:prstGeom prst="roundRect">
            <a:avLst>
              <a:gd name="adj" fmla="val 15000"/>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300" b="0">
                <a:solidFill>
                  <a:srgbClr val="FFFFFF"/>
                </a:solidFill>
                <a:latin typeface="+mn-lt"/>
                <a:ea typeface="+mn-ea"/>
                <a:cs typeface="+mn-cs"/>
                <a:sym typeface="Helvetica Neue Medium"/>
              </a:defRPr>
            </a:lvl1pPr>
          </a:lstStyle>
          <a:p>
            <a:r>
              <a:t>CPU</a:t>
            </a:r>
          </a:p>
        </p:txBody>
      </p:sp>
      <p:sp>
        <p:nvSpPr>
          <p:cNvPr id="1085" name="DRAM"/>
          <p:cNvSpPr/>
          <p:nvPr/>
        </p:nvSpPr>
        <p:spPr>
          <a:xfrm>
            <a:off x="22235524" y="4120531"/>
            <a:ext cx="1270001" cy="1955949"/>
          </a:xfrm>
          <a:prstGeom prst="roundRect">
            <a:avLst>
              <a:gd name="adj" fmla="val 15000"/>
            </a:avLst>
          </a:prstGeom>
          <a:solidFill>
            <a:srgbClr val="5E5E5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400" b="0">
                <a:solidFill>
                  <a:srgbClr val="FFFFFF"/>
                </a:solidFill>
                <a:latin typeface="+mn-lt"/>
                <a:ea typeface="+mn-ea"/>
                <a:cs typeface="+mn-cs"/>
                <a:sym typeface="Helvetica Neue Medium"/>
              </a:defRPr>
            </a:lvl1pPr>
          </a:lstStyle>
          <a:p>
            <a:r>
              <a:t>DRAM</a:t>
            </a:r>
          </a:p>
        </p:txBody>
      </p:sp>
      <p:sp>
        <p:nvSpPr>
          <p:cNvPr id="1086" name="MemConf1…"/>
          <p:cNvSpPr txBox="1"/>
          <p:nvPr/>
        </p:nvSpPr>
        <p:spPr>
          <a:xfrm>
            <a:off x="13707989" y="4474004"/>
            <a:ext cx="2695703" cy="1541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3000">
                <a:solidFill>
                  <a:srgbClr val="FFFFFF"/>
                </a:solidFill>
              </a:defRPr>
            </a:pPr>
            <a:r>
              <a:t>MemConf1</a:t>
            </a:r>
          </a:p>
          <a:p>
            <a:pPr>
              <a:defRPr sz="3000">
                <a:solidFill>
                  <a:srgbClr val="FFFFFF"/>
                </a:solidFill>
              </a:defRPr>
            </a:pPr>
            <a:r>
              <a:t>without</a:t>
            </a:r>
          </a:p>
          <a:p>
            <a:pPr>
              <a:defRPr sz="3000">
                <a:solidFill>
                  <a:srgbClr val="FFFFFF"/>
                </a:solidFill>
              </a:defRPr>
            </a:pPr>
            <a:r>
              <a:t>DRAM Cache </a:t>
            </a:r>
          </a:p>
        </p:txBody>
      </p:sp>
      <p:sp>
        <p:nvSpPr>
          <p:cNvPr id="1087" name="Interconnect"/>
          <p:cNvSpPr/>
          <p:nvPr/>
        </p:nvSpPr>
        <p:spPr>
          <a:xfrm>
            <a:off x="19404076" y="4375798"/>
            <a:ext cx="2973324" cy="1517003"/>
          </a:xfrm>
          <a:prstGeom prst="leftRightArrow">
            <a:avLst>
              <a:gd name="adj1" fmla="val 58667"/>
              <a:gd name="adj2" fmla="val 53579"/>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900" b="0">
                <a:solidFill>
                  <a:srgbClr val="FFFFFF"/>
                </a:solidFill>
                <a:latin typeface="+mn-lt"/>
                <a:ea typeface="+mn-ea"/>
                <a:cs typeface="+mn-cs"/>
                <a:sym typeface="Helvetica Neue Medium"/>
              </a:defRPr>
            </a:lvl1pPr>
          </a:lstStyle>
          <a:p>
            <a:r>
              <a:rPr sz="2400" dirty="0"/>
              <a:t>Interconnect</a:t>
            </a:r>
          </a:p>
        </p:txBody>
      </p:sp>
      <p:sp>
        <p:nvSpPr>
          <p:cNvPr id="1088" name="CPU"/>
          <p:cNvSpPr/>
          <p:nvPr/>
        </p:nvSpPr>
        <p:spPr>
          <a:xfrm>
            <a:off x="17028216" y="7482230"/>
            <a:ext cx="1270001" cy="1955949"/>
          </a:xfrm>
          <a:prstGeom prst="roundRect">
            <a:avLst>
              <a:gd name="adj" fmla="val 15000"/>
            </a:avLst>
          </a:prstGeom>
          <a:solidFill>
            <a:srgbClr val="00000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300" b="0">
                <a:solidFill>
                  <a:srgbClr val="FFFFFF"/>
                </a:solidFill>
                <a:latin typeface="+mn-lt"/>
                <a:ea typeface="+mn-ea"/>
                <a:cs typeface="+mn-cs"/>
                <a:sym typeface="Helvetica Neue Medium"/>
              </a:defRPr>
            </a:lvl1pPr>
          </a:lstStyle>
          <a:p>
            <a:r>
              <a:t>CPU</a:t>
            </a:r>
          </a:p>
        </p:txBody>
      </p:sp>
      <p:sp>
        <p:nvSpPr>
          <p:cNvPr id="1089" name="DRAM CACHE"/>
          <p:cNvSpPr/>
          <p:nvPr/>
        </p:nvSpPr>
        <p:spPr>
          <a:xfrm rot="16200000">
            <a:off x="17906553" y="7825204"/>
            <a:ext cx="2006749" cy="1270001"/>
          </a:xfrm>
          <a:prstGeom prst="roundRect">
            <a:avLst>
              <a:gd name="adj" fmla="val 15000"/>
            </a:avLst>
          </a:prstGeom>
          <a:solidFill>
            <a:srgbClr val="5E5E5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400" b="0">
                <a:solidFill>
                  <a:srgbClr val="FFFFFF"/>
                </a:solidFill>
                <a:latin typeface="+mn-lt"/>
                <a:ea typeface="+mn-ea"/>
                <a:cs typeface="+mn-cs"/>
                <a:sym typeface="Helvetica Neue Medium"/>
              </a:defRPr>
            </a:lvl1pPr>
          </a:lstStyle>
          <a:p>
            <a:r>
              <a:t>DRAM CACHE</a:t>
            </a:r>
          </a:p>
        </p:txBody>
      </p:sp>
      <p:sp>
        <p:nvSpPr>
          <p:cNvPr id="1090" name="DRAM"/>
          <p:cNvSpPr/>
          <p:nvPr/>
        </p:nvSpPr>
        <p:spPr>
          <a:xfrm>
            <a:off x="22191549" y="7482230"/>
            <a:ext cx="1270001" cy="1955949"/>
          </a:xfrm>
          <a:prstGeom prst="roundRect">
            <a:avLst>
              <a:gd name="adj" fmla="val 15000"/>
            </a:avLst>
          </a:prstGeom>
          <a:solidFill>
            <a:srgbClr val="5E5E5E"/>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defTabSz="584200">
              <a:defRPr sz="2300" b="0">
                <a:solidFill>
                  <a:srgbClr val="FFFFFF"/>
                </a:solidFill>
                <a:latin typeface="+mn-lt"/>
                <a:ea typeface="+mn-ea"/>
                <a:cs typeface="+mn-cs"/>
                <a:sym typeface="Helvetica Neue Medium"/>
              </a:defRPr>
            </a:lvl1pPr>
          </a:lstStyle>
          <a:p>
            <a:r>
              <a:t>DRAM</a:t>
            </a:r>
          </a:p>
        </p:txBody>
      </p:sp>
      <p:sp>
        <p:nvSpPr>
          <p:cNvPr id="1091" name="MemConf2…"/>
          <p:cNvSpPr txBox="1"/>
          <p:nvPr/>
        </p:nvSpPr>
        <p:spPr>
          <a:xfrm>
            <a:off x="13707989" y="7688612"/>
            <a:ext cx="2695703" cy="15415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3000">
                <a:solidFill>
                  <a:srgbClr val="FFFFFF"/>
                </a:solidFill>
              </a:defRPr>
            </a:pPr>
            <a:r>
              <a:t>MemConf2</a:t>
            </a:r>
          </a:p>
          <a:p>
            <a:pPr>
              <a:defRPr sz="3000">
                <a:solidFill>
                  <a:srgbClr val="FFFFFF"/>
                </a:solidFill>
              </a:defRPr>
            </a:pPr>
            <a:r>
              <a:t>with</a:t>
            </a:r>
          </a:p>
          <a:p>
            <a:pPr>
              <a:defRPr sz="3000">
                <a:solidFill>
                  <a:srgbClr val="FFFFFF"/>
                </a:solidFill>
              </a:defRPr>
            </a:pPr>
            <a:r>
              <a:t>DRAM Cache </a:t>
            </a:r>
          </a:p>
        </p:txBody>
      </p:sp>
      <p:sp>
        <p:nvSpPr>
          <p:cNvPr id="1092" name="Interconnect"/>
          <p:cNvSpPr/>
          <p:nvPr/>
        </p:nvSpPr>
        <p:spPr>
          <a:xfrm>
            <a:off x="19342100" y="7721600"/>
            <a:ext cx="2973324" cy="1517003"/>
          </a:xfrm>
          <a:prstGeom prst="leftRightArrow">
            <a:avLst>
              <a:gd name="adj1" fmla="val 58667"/>
              <a:gd name="adj2" fmla="val 53579"/>
            </a:avLst>
          </a:prstGeom>
          <a:solidFill>
            <a:schemeClr val="accent3">
              <a:hueOff val="362282"/>
              <a:satOff val="31803"/>
              <a:lumOff val="-18242"/>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lstStyle>
            <a:lvl1pPr>
              <a:defRPr sz="2900" b="0">
                <a:solidFill>
                  <a:srgbClr val="FFFFFF"/>
                </a:solidFill>
                <a:latin typeface="+mn-lt"/>
                <a:ea typeface="+mn-ea"/>
                <a:cs typeface="+mn-cs"/>
                <a:sym typeface="Helvetica Neue Medium"/>
              </a:defRPr>
            </a:lvl1pPr>
          </a:lstStyle>
          <a:p>
            <a:r>
              <a:rPr sz="2400" dirty="0"/>
              <a:t>Interconnect</a:t>
            </a:r>
          </a:p>
        </p:txBody>
      </p:sp>
      <p:sp>
        <p:nvSpPr>
          <p:cNvPr id="1093" name="SiP link evaluation: custom model in our PhoenixSim simulator [Rumley+, AISTECS’16].…"/>
          <p:cNvSpPr txBox="1"/>
          <p:nvPr/>
        </p:nvSpPr>
        <p:spPr>
          <a:xfrm>
            <a:off x="622300" y="10439400"/>
            <a:ext cx="23520400" cy="26121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p>
            <a:pPr marL="866651" indent="-866651" algn="l" defTabSz="649009">
              <a:spcBef>
                <a:spcPts val="2500"/>
              </a:spcBef>
              <a:buSzPct val="82000"/>
              <a:buChar char="•"/>
              <a:defRPr sz="4819" b="0">
                <a:latin typeface="Gill Sans Light"/>
                <a:ea typeface="Gill Sans Light"/>
                <a:cs typeface="Gill Sans Light"/>
                <a:sym typeface="Gill Sans Light"/>
              </a:defRPr>
            </a:pPr>
            <a:r>
              <a:rPr b="1">
                <a:latin typeface="Gill Sans"/>
                <a:ea typeface="Gill Sans"/>
                <a:cs typeface="Gill Sans"/>
                <a:sym typeface="Gill Sans"/>
              </a:rPr>
              <a:t>SiP link evaluation</a:t>
            </a:r>
            <a:r>
              <a:t>: custom model in our PhoenixSim simulator </a:t>
            </a:r>
            <a:r>
              <a:rPr>
                <a:solidFill>
                  <a:schemeClr val="accent3">
                    <a:hueOff val="914337"/>
                    <a:satOff val="31515"/>
                    <a:lumOff val="-30790"/>
                  </a:schemeClr>
                </a:solidFill>
                <a:latin typeface="Gill Sans SemiBold"/>
                <a:ea typeface="Gill Sans SemiBold"/>
                <a:cs typeface="Gill Sans SemiBold"/>
                <a:sym typeface="Gill Sans SemiBold"/>
              </a:rPr>
              <a:t>[Rumley+, AISTECS’16].</a:t>
            </a:r>
            <a:r>
              <a:t> </a:t>
            </a:r>
          </a:p>
          <a:p>
            <a:pPr marL="956842" lvl="1" indent="-545489" algn="l" defTabSz="649009">
              <a:spcBef>
                <a:spcPts val="2500"/>
              </a:spcBef>
              <a:buSzPct val="82000"/>
              <a:buChar char="•"/>
              <a:defRPr sz="4819" b="0">
                <a:latin typeface="Gill Sans Light"/>
                <a:ea typeface="Gill Sans Light"/>
                <a:cs typeface="Gill Sans Light"/>
                <a:sym typeface="Gill Sans Light"/>
              </a:defRPr>
            </a:pPr>
            <a:r>
              <a:t>Modified to </a:t>
            </a:r>
            <a:r>
              <a:rPr b="1">
                <a:solidFill>
                  <a:schemeClr val="accent5">
                    <a:lumOff val="-29866"/>
                  </a:schemeClr>
                </a:solidFill>
                <a:latin typeface="Gill Sans"/>
                <a:ea typeface="Gill Sans"/>
                <a:cs typeface="Gill Sans"/>
                <a:sym typeface="Gill Sans"/>
              </a:rPr>
              <a:t>sustain current DDR4-2400</a:t>
            </a:r>
            <a:r>
              <a:t> memory systems.</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Rectangle"/>
          <p:cNvSpPr/>
          <p:nvPr/>
        </p:nvSpPr>
        <p:spPr>
          <a:xfrm>
            <a:off x="-12700" y="8375939"/>
            <a:ext cx="24409401" cy="4459612"/>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098" name="Results MemConf1 w/out DRAM Cache"/>
          <p:cNvSpPr txBox="1">
            <a:spLocks noGrp="1"/>
          </p:cNvSpPr>
          <p:nvPr>
            <p:ph type="title"/>
          </p:nvPr>
        </p:nvSpPr>
        <p:spPr>
          <a:xfrm>
            <a:off x="349845" y="-114558"/>
            <a:ext cx="23131178" cy="2224278"/>
          </a:xfrm>
          <a:prstGeom prst="rect">
            <a:avLst/>
          </a:prstGeom>
        </p:spPr>
        <p:txBody>
          <a:bodyPr/>
          <a:lstStyle>
            <a:lvl1pPr defTabSz="739378">
              <a:defRPr sz="9000" b="1">
                <a:latin typeface="Gill Sans"/>
                <a:ea typeface="Gill Sans"/>
                <a:cs typeface="Gill Sans"/>
                <a:sym typeface="Gill Sans"/>
              </a:defRPr>
            </a:lvl1pPr>
          </a:lstStyle>
          <a:p>
            <a:r>
              <a:t>Results MemConf1 w/out DRAM Cache</a:t>
            </a:r>
          </a:p>
        </p:txBody>
      </p:sp>
      <p:sp>
        <p:nvSpPr>
          <p:cNvPr id="1099" name="As expected higher OCM latency degrades performance.…"/>
          <p:cNvSpPr txBox="1">
            <a:spLocks noGrp="1"/>
          </p:cNvSpPr>
          <p:nvPr>
            <p:ph type="body" sz="half" idx="1"/>
          </p:nvPr>
        </p:nvSpPr>
        <p:spPr>
          <a:xfrm>
            <a:off x="474662" y="8167833"/>
            <a:ext cx="23434676" cy="4875825"/>
          </a:xfrm>
          <a:prstGeom prst="rect">
            <a:avLst/>
          </a:prstGeom>
        </p:spPr>
        <p:txBody>
          <a:bodyPr/>
          <a:lstStyle/>
          <a:p>
            <a:pPr marL="608539" indent="-608539" defTabSz="690086">
              <a:spcBef>
                <a:spcPts val="900"/>
              </a:spcBef>
              <a:defRPr sz="6468"/>
            </a:pPr>
            <a:r>
              <a:t>As expected higher OCM latency degrades performance.</a:t>
            </a:r>
          </a:p>
          <a:p>
            <a:pPr marL="1045927" lvl="1" indent="-608539" defTabSz="690086">
              <a:spcBef>
                <a:spcPts val="900"/>
              </a:spcBef>
              <a:defRPr sz="6468"/>
            </a:pPr>
            <a:r>
              <a:t>Average</a:t>
            </a:r>
            <a:r>
              <a:rPr>
                <a:solidFill>
                  <a:schemeClr val="accent5">
                    <a:lumOff val="-29866"/>
                  </a:schemeClr>
                </a:solidFill>
              </a:rPr>
              <a:t> </a:t>
            </a:r>
            <a:r>
              <a:rPr b="1">
                <a:solidFill>
                  <a:schemeClr val="accent5">
                    <a:lumOff val="-29866"/>
                  </a:schemeClr>
                </a:solidFill>
                <a:latin typeface="Gill Sans"/>
                <a:ea typeface="Gill Sans"/>
                <a:cs typeface="Gill Sans"/>
                <a:sym typeface="Gill Sans"/>
              </a:rPr>
              <a:t>slowdown is 1.07x</a:t>
            </a:r>
            <a:r>
              <a:rPr>
                <a:solidFill>
                  <a:schemeClr val="accent5">
                    <a:lumOff val="-29866"/>
                  </a:schemeClr>
                </a:solidFill>
              </a:rPr>
              <a:t> </a:t>
            </a:r>
            <a:r>
              <a:t>with the </a:t>
            </a:r>
            <a:r>
              <a:rPr b="1">
                <a:solidFill>
                  <a:schemeClr val="accent5">
                    <a:lumOff val="-29866"/>
                  </a:schemeClr>
                </a:solidFill>
                <a:latin typeface="Gill Sans"/>
                <a:ea typeface="Gill Sans"/>
                <a:cs typeface="Gill Sans"/>
                <a:sym typeface="Gill Sans"/>
              </a:rPr>
              <a:t>optimistic scenario.</a:t>
            </a:r>
          </a:p>
          <a:p>
            <a:pPr marL="1045927" lvl="1" indent="-608539" defTabSz="690086">
              <a:spcBef>
                <a:spcPts val="900"/>
              </a:spcBef>
              <a:defRPr sz="6468"/>
            </a:pPr>
            <a:r>
              <a:t>Average </a:t>
            </a:r>
            <a:r>
              <a:rPr b="1">
                <a:solidFill>
                  <a:schemeClr val="accent5">
                    <a:lumOff val="-29866"/>
                  </a:schemeClr>
                </a:solidFill>
                <a:latin typeface="Gill Sans"/>
                <a:ea typeface="Gill Sans"/>
                <a:cs typeface="Gill Sans"/>
                <a:sym typeface="Gill Sans"/>
              </a:rPr>
              <a:t>slowdown is 1.78x</a:t>
            </a:r>
            <a:r>
              <a:t> with the </a:t>
            </a:r>
            <a:r>
              <a:rPr b="1">
                <a:solidFill>
                  <a:schemeClr val="accent5">
                    <a:lumOff val="-29866"/>
                  </a:schemeClr>
                </a:solidFill>
                <a:latin typeface="Gill Sans"/>
                <a:ea typeface="Gill Sans"/>
                <a:cs typeface="Gill Sans"/>
                <a:sym typeface="Gill Sans"/>
              </a:rPr>
              <a:t>worst-case scenario.</a:t>
            </a:r>
          </a:p>
          <a:p>
            <a:pPr marL="608539" indent="-608539" defTabSz="690086">
              <a:spcBef>
                <a:spcPts val="900"/>
              </a:spcBef>
              <a:defRPr sz="6468"/>
            </a:pPr>
            <a:r>
              <a:t>OCM </a:t>
            </a:r>
            <a:r>
              <a:rPr b="1">
                <a:latin typeface="Gill Sans"/>
                <a:ea typeface="Gill Sans"/>
                <a:cs typeface="Gill Sans"/>
                <a:sym typeface="Gill Sans"/>
              </a:rPr>
              <a:t>is up to 5.5x faster</a:t>
            </a:r>
            <a:r>
              <a:t> than 40G NIC.</a:t>
            </a:r>
          </a:p>
        </p:txBody>
      </p:sp>
      <p:sp>
        <p:nvSpPr>
          <p:cNvPr id="11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grpSp>
        <p:nvGrpSpPr>
          <p:cNvPr id="1106" name="Group"/>
          <p:cNvGrpSpPr/>
          <p:nvPr/>
        </p:nvGrpSpPr>
        <p:grpSpPr>
          <a:xfrm>
            <a:off x="581681" y="1175923"/>
            <a:ext cx="23220639" cy="6945950"/>
            <a:chOff x="0" y="0"/>
            <a:chExt cx="23220638" cy="6945948"/>
          </a:xfrm>
        </p:grpSpPr>
        <p:pic>
          <p:nvPicPr>
            <p:cNvPr id="1101" name="spec06_update.png" descr="spec06_update.png"/>
            <p:cNvPicPr>
              <a:picLocks noChangeAspect="1"/>
            </p:cNvPicPr>
            <p:nvPr/>
          </p:nvPicPr>
          <p:blipFill>
            <a:blip r:embed="rId3">
              <a:extLst/>
            </a:blip>
            <a:stretch>
              <a:fillRect/>
            </a:stretch>
          </p:blipFill>
          <p:spPr>
            <a:xfrm>
              <a:off x="1378589" y="1525921"/>
              <a:ext cx="20381980" cy="5231635"/>
            </a:xfrm>
            <a:prstGeom prst="rect">
              <a:avLst/>
            </a:prstGeom>
            <a:ln w="12700" cap="flat">
              <a:noFill/>
              <a:miter lim="400000"/>
            </a:ln>
            <a:effectLst/>
          </p:spPr>
        </p:pic>
        <p:sp>
          <p:nvSpPr>
            <p:cNvPr id="1107" name="Connection Line"/>
            <p:cNvSpPr/>
            <p:nvPr/>
          </p:nvSpPr>
          <p:spPr>
            <a:xfrm>
              <a:off x="3482081" y="1963229"/>
              <a:ext cx="3351017" cy="286848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581" y="15491"/>
                    <a:pt x="20781" y="8291"/>
                    <a:pt x="21600" y="0"/>
                  </a:cubicBezTo>
                </a:path>
              </a:pathLst>
            </a:custGeom>
            <a:noFill/>
            <a:ln w="63500" cap="flat">
              <a:solidFill>
                <a:schemeClr val="accent5">
                  <a:hueOff val="-82419"/>
                  <a:satOff val="-9513"/>
                  <a:lumOff val="-16343"/>
                </a:schemeClr>
              </a:solidFill>
              <a:prstDash val="solid"/>
              <a:miter lim="400000"/>
              <a:headEnd type="triangle" w="med" len="med"/>
            </a:ln>
            <a:effectLst/>
          </p:spPr>
          <p:txBody>
            <a:bodyPr/>
            <a:lstStyle/>
            <a:p>
              <a:endParaRPr/>
            </a:p>
          </p:txBody>
        </p:sp>
        <p:sp>
          <p:nvSpPr>
            <p:cNvPr id="1103" name="Lower delay is close to baseline performance"/>
            <p:cNvSpPr txBox="1"/>
            <p:nvPr/>
          </p:nvSpPr>
          <p:spPr>
            <a:xfrm>
              <a:off x="0" y="987709"/>
              <a:ext cx="9976486" cy="700746"/>
            </a:xfrm>
            <a:prstGeom prst="rect">
              <a:avLst/>
            </a:prstGeom>
            <a:solidFill>
              <a:schemeClr val="accent5">
                <a:hueOff val="-82419"/>
                <a:satOff val="-9513"/>
                <a:lumOff val="-16343"/>
              </a:schemeClr>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lvl1pPr>
                <a:defRPr sz="3700" b="0">
                  <a:solidFill>
                    <a:srgbClr val="FFFFFF"/>
                  </a:solidFill>
                  <a:latin typeface="+mn-lt"/>
                  <a:ea typeface="+mn-ea"/>
                  <a:cs typeface="+mn-cs"/>
                  <a:sym typeface="Helvetica Neue Medium"/>
                </a:defRPr>
              </a:lvl1pPr>
            </a:lstStyle>
            <a:p>
              <a:r>
                <a:t>Lower delay is close to baseline performance</a:t>
              </a:r>
            </a:p>
          </p:txBody>
        </p:sp>
        <p:sp>
          <p:nvSpPr>
            <p:cNvPr id="1104" name="SPEC06"/>
            <p:cNvSpPr txBox="1"/>
            <p:nvPr/>
          </p:nvSpPr>
          <p:spPr>
            <a:xfrm>
              <a:off x="10536215" y="0"/>
              <a:ext cx="2619859" cy="18311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numCol="1" anchor="ctr">
              <a:normAutofit/>
            </a:bodyPr>
            <a:lstStyle>
              <a:lvl1pPr algn="l" defTabSz="501134">
                <a:defRPr sz="6100" b="0" cap="all">
                  <a:latin typeface="Gill Sans Light"/>
                  <a:ea typeface="Gill Sans Light"/>
                  <a:cs typeface="Gill Sans Light"/>
                  <a:sym typeface="Gill Sans Light"/>
                </a:defRPr>
              </a:lvl1pPr>
            </a:lstStyle>
            <a:p>
              <a:r>
                <a:t>SPEC06</a:t>
              </a:r>
            </a:p>
          </p:txBody>
        </p:sp>
        <p:sp>
          <p:nvSpPr>
            <p:cNvPr id="1105" name="Latency…"/>
            <p:cNvSpPr txBox="1"/>
            <p:nvPr/>
          </p:nvSpPr>
          <p:spPr>
            <a:xfrm>
              <a:off x="21522775" y="5824262"/>
              <a:ext cx="1697864" cy="112168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numCol="1" anchor="ctr">
              <a:spAutoFit/>
            </a:bodyPr>
            <a:lstStyle/>
            <a:p>
              <a:r>
                <a:t>Latency</a:t>
              </a:r>
            </a:p>
            <a:p>
              <a:r>
                <a:t>(Cycles)</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Title 1"/>
          <p:cNvSpPr txBox="1">
            <a:spLocks noGrp="1"/>
          </p:cNvSpPr>
          <p:nvPr>
            <p:ph type="title"/>
          </p:nvPr>
        </p:nvSpPr>
        <p:spPr>
          <a:xfrm>
            <a:off x="231226" y="8601"/>
            <a:ext cx="19824701" cy="1727201"/>
          </a:xfrm>
          <a:prstGeom prst="rect">
            <a:avLst/>
          </a:prstGeom>
        </p:spPr>
        <p:txBody>
          <a:bodyPr/>
          <a:lstStyle>
            <a:lvl1pPr>
              <a:defRPr b="1">
                <a:latin typeface="Gill Sans"/>
                <a:ea typeface="Gill Sans"/>
                <a:cs typeface="Gill Sans"/>
                <a:sym typeface="Gill Sans"/>
              </a:defRPr>
            </a:lvl1pPr>
          </a:lstStyle>
          <a:p>
            <a:r>
              <a:t>Executive Summary</a:t>
            </a:r>
          </a:p>
        </p:txBody>
      </p:sp>
      <p:sp>
        <p:nvSpPr>
          <p:cNvPr id="274" name="Content Placeholder 2"/>
          <p:cNvSpPr txBox="1">
            <a:spLocks noGrp="1"/>
          </p:cNvSpPr>
          <p:nvPr>
            <p:ph type="body" idx="1"/>
          </p:nvPr>
        </p:nvSpPr>
        <p:spPr>
          <a:xfrm>
            <a:off x="345182" y="1590729"/>
            <a:ext cx="23693636" cy="11567171"/>
          </a:xfrm>
          <a:prstGeom prst="rect">
            <a:avLst/>
          </a:prstGeom>
        </p:spPr>
        <p:txBody>
          <a:bodyPr/>
          <a:lstStyle/>
          <a:p>
            <a:pPr marL="680640" indent="-680640">
              <a:spcBef>
                <a:spcPts val="1100"/>
              </a:spcBef>
              <a:buSzPct val="107000"/>
              <a:defRPr sz="4900"/>
            </a:pPr>
            <a:r>
              <a:rPr b="1">
                <a:latin typeface="Gill Sans"/>
                <a:ea typeface="Gill Sans"/>
                <a:cs typeface="Gill Sans"/>
                <a:sym typeface="Gill Sans"/>
              </a:rPr>
              <a:t>Motivation: </a:t>
            </a:r>
            <a:r>
              <a:t>Off-chip </a:t>
            </a:r>
            <a:r>
              <a:rPr u="sng"/>
              <a:t>memory bandwidth is limited </a:t>
            </a:r>
            <a:r>
              <a:t>to short distances, being challenging to disaggregate the main memory.</a:t>
            </a:r>
          </a:p>
          <a:p>
            <a:pPr marL="680640" indent="-680640">
              <a:spcBef>
                <a:spcPts val="1100"/>
              </a:spcBef>
              <a:buSzPct val="91000"/>
              <a:defRPr sz="4900">
                <a:solidFill>
                  <a:schemeClr val="accent4">
                    <a:hueOff val="-1081314"/>
                    <a:satOff val="4338"/>
                    <a:lumOff val="-8931"/>
                  </a:schemeClr>
                </a:solidFill>
              </a:defRPr>
            </a:pPr>
            <a:r>
              <a:rPr b="1">
                <a:latin typeface="Gill Sans"/>
                <a:ea typeface="Gill Sans"/>
                <a:cs typeface="Gill Sans"/>
                <a:sym typeface="Gill Sans"/>
              </a:rPr>
              <a:t>Problem: </a:t>
            </a:r>
            <a:r>
              <a:t>Current memory interconnects </a:t>
            </a:r>
            <a:r>
              <a:rPr u="sng"/>
              <a:t>does not scale</a:t>
            </a:r>
            <a:r>
              <a:t> for disaggregation in datacenters.</a:t>
            </a:r>
          </a:p>
          <a:p>
            <a:pPr marL="680640" indent="-680640">
              <a:spcBef>
                <a:spcPts val="1100"/>
              </a:spcBef>
              <a:buSzPct val="87000"/>
              <a:defRPr sz="4900" b="1">
                <a:solidFill>
                  <a:schemeClr val="accent3">
                    <a:hueOff val="914337"/>
                    <a:satOff val="31515"/>
                    <a:lumOff val="-30790"/>
                  </a:schemeClr>
                </a:solidFill>
                <a:latin typeface="Gill Sans"/>
                <a:ea typeface="Gill Sans"/>
                <a:cs typeface="Gill Sans"/>
                <a:sym typeface="Gill Sans"/>
              </a:defRPr>
            </a:pPr>
            <a:r>
              <a:t>Contributions: </a:t>
            </a:r>
          </a:p>
          <a:p>
            <a:pPr marL="0" lvl="1" indent="635000">
              <a:spcBef>
                <a:spcPts val="1100"/>
              </a:spcBef>
              <a:buSzTx/>
              <a:buNone/>
              <a:defRPr sz="4900" b="1">
                <a:solidFill>
                  <a:schemeClr val="accent3">
                    <a:hueOff val="914337"/>
                    <a:satOff val="31515"/>
                    <a:lumOff val="-30790"/>
                  </a:schemeClr>
                </a:solidFill>
                <a:latin typeface="Gill Sans"/>
                <a:ea typeface="Gill Sans"/>
                <a:cs typeface="Gill Sans"/>
                <a:sym typeface="Gill Sans"/>
              </a:defRPr>
            </a:pPr>
            <a:r>
              <a:rPr b="0">
                <a:latin typeface="Gill Sans Light"/>
                <a:ea typeface="Gill Sans Light"/>
                <a:cs typeface="Gill Sans Light"/>
                <a:sym typeface="Gill Sans Light"/>
              </a:rPr>
              <a:t>- New optical point-to-point disaggregated main memory system for current DDR standards.</a:t>
            </a:r>
          </a:p>
          <a:p>
            <a:pPr marL="0" lvl="1" indent="635000">
              <a:spcBef>
                <a:spcPts val="1100"/>
              </a:spcBef>
              <a:buSzTx/>
              <a:buNone/>
              <a:defRPr sz="4900" b="1">
                <a:solidFill>
                  <a:schemeClr val="accent3">
                    <a:hueOff val="914337"/>
                    <a:satOff val="31515"/>
                    <a:lumOff val="-30790"/>
                  </a:schemeClr>
                </a:solidFill>
                <a:latin typeface="Gill Sans"/>
                <a:ea typeface="Gill Sans"/>
                <a:cs typeface="Gill Sans"/>
                <a:sym typeface="Gill Sans"/>
              </a:defRPr>
            </a:pPr>
            <a:r>
              <a:rPr b="0">
                <a:latin typeface="Gill Sans Light"/>
                <a:ea typeface="Gill Sans Light"/>
                <a:cs typeface="Gill Sans Light"/>
                <a:sym typeface="Gill Sans Light"/>
              </a:rPr>
              <a:t>- Study how a processor interacts with the disaggregated memory subsystem.</a:t>
            </a:r>
          </a:p>
          <a:p>
            <a:pPr marL="0" lvl="6" indent="635000" defTabSz="821531">
              <a:spcBef>
                <a:spcPts val="1100"/>
              </a:spcBef>
              <a:buSzTx/>
              <a:buNone/>
              <a:defRPr sz="4900" b="1">
                <a:solidFill>
                  <a:schemeClr val="accent3">
                    <a:hueOff val="914337"/>
                    <a:satOff val="31515"/>
                    <a:lumOff val="-30790"/>
                  </a:schemeClr>
                </a:solidFill>
                <a:latin typeface="Gill Sans"/>
                <a:ea typeface="Gill Sans"/>
                <a:cs typeface="Gill Sans"/>
                <a:sym typeface="Gill Sans"/>
              </a:defRPr>
            </a:pPr>
            <a:r>
              <a:rPr b="0">
                <a:latin typeface="Gill Sans Light"/>
                <a:ea typeface="Gill Sans Light"/>
                <a:cs typeface="Gill Sans Light"/>
                <a:sym typeface="Gill Sans Light"/>
              </a:rPr>
              <a:t>- Evaluates a SiP link with state-of-the-art optical devices.</a:t>
            </a:r>
          </a:p>
          <a:p>
            <a:pPr marL="680640" indent="-680640">
              <a:spcBef>
                <a:spcPts val="1100"/>
              </a:spcBef>
              <a:buSzPct val="87000"/>
              <a:defRPr sz="4900" b="1">
                <a:solidFill>
                  <a:schemeClr val="accent3">
                    <a:hueOff val="914337"/>
                    <a:satOff val="31515"/>
                    <a:lumOff val="-30790"/>
                  </a:schemeClr>
                </a:solidFill>
                <a:latin typeface="Gill Sans"/>
                <a:ea typeface="Gill Sans"/>
                <a:cs typeface="Gill Sans"/>
                <a:sym typeface="Gill Sans"/>
              </a:defRPr>
            </a:pPr>
            <a:r>
              <a:t>Results:</a:t>
            </a:r>
            <a:endParaRPr b="0">
              <a:latin typeface="Gill Sans Light"/>
              <a:ea typeface="Gill Sans Light"/>
              <a:cs typeface="Gill Sans Light"/>
              <a:sym typeface="Gill Sans Light"/>
            </a:endParaRPr>
          </a:p>
          <a:p>
            <a:pPr marL="0" lvl="6" indent="635000" defTabSz="821531">
              <a:spcBef>
                <a:spcPts val="1100"/>
              </a:spcBef>
              <a:buSzTx/>
              <a:buNone/>
              <a:defRPr sz="4900" b="1">
                <a:solidFill>
                  <a:schemeClr val="accent3">
                    <a:hueOff val="914337"/>
                    <a:satOff val="31515"/>
                    <a:lumOff val="-30790"/>
                  </a:schemeClr>
                </a:solidFill>
                <a:latin typeface="Gill Sans"/>
                <a:ea typeface="Gill Sans"/>
                <a:cs typeface="Gill Sans"/>
                <a:sym typeface="Gill Sans"/>
              </a:defRPr>
            </a:pPr>
            <a:r>
              <a:rPr b="0">
                <a:latin typeface="Gill Sans Light"/>
                <a:ea typeface="Gill Sans Light"/>
                <a:cs typeface="Gill Sans Light"/>
                <a:sym typeface="Gill Sans Light"/>
              </a:rPr>
              <a:t>- OCM is 5.5x faster than 40G NIC-based disaggregated memory.</a:t>
            </a:r>
          </a:p>
          <a:p>
            <a:pPr marL="0" lvl="6" indent="635000" defTabSz="821531">
              <a:spcBef>
                <a:spcPts val="1100"/>
              </a:spcBef>
              <a:buSzTx/>
              <a:buNone/>
              <a:defRPr sz="4900" b="1">
                <a:solidFill>
                  <a:schemeClr val="accent3">
                    <a:hueOff val="914337"/>
                    <a:satOff val="31515"/>
                    <a:lumOff val="-30790"/>
                  </a:schemeClr>
                </a:solidFill>
                <a:latin typeface="Gill Sans"/>
                <a:ea typeface="Gill Sans"/>
                <a:cs typeface="Gill Sans"/>
                <a:sym typeface="Gill Sans"/>
              </a:defRPr>
            </a:pPr>
            <a:r>
              <a:rPr b="0">
                <a:latin typeface="Gill Sans Light"/>
                <a:ea typeface="Gill Sans Light"/>
                <a:cs typeface="Gill Sans Light"/>
                <a:sym typeface="Gill Sans Light"/>
              </a:rPr>
              <a:t>- OCM has10.7% energy overhead compared to the DDR DRAM energy consumption for data movement.</a:t>
            </a:r>
          </a:p>
          <a:p>
            <a:pPr marL="680640" indent="-680640">
              <a:spcBef>
                <a:spcPts val="1100"/>
              </a:spcBef>
              <a:buSzPct val="111000"/>
              <a:defRPr sz="4900">
                <a:solidFill>
                  <a:schemeClr val="accent5">
                    <a:hueOff val="-82419"/>
                    <a:satOff val="-9513"/>
                    <a:lumOff val="-16343"/>
                  </a:schemeClr>
                </a:solidFill>
              </a:defRPr>
            </a:pPr>
            <a:r>
              <a:rPr b="1">
                <a:latin typeface="Gill Sans"/>
                <a:ea typeface="Gill Sans"/>
                <a:cs typeface="Gill Sans"/>
                <a:sym typeface="Gill Sans"/>
              </a:rPr>
              <a:t>Conclusion: </a:t>
            </a:r>
            <a:r>
              <a:t>OCM is a promising step towards future data centers with disaggregated main memory. </a:t>
            </a:r>
          </a:p>
        </p:txBody>
      </p:sp>
      <p:sp>
        <p:nvSpPr>
          <p:cNvPr id="275" name="txtFooterCVLPage"/>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Rectangle"/>
          <p:cNvSpPr/>
          <p:nvPr/>
        </p:nvSpPr>
        <p:spPr>
          <a:xfrm>
            <a:off x="-12701" y="10009451"/>
            <a:ext cx="24409401" cy="2768601"/>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1171" name="For most of the benchmarks, OCM has less than 38% slowdown.…"/>
          <p:cNvSpPr txBox="1"/>
          <p:nvPr/>
        </p:nvSpPr>
        <p:spPr>
          <a:xfrm>
            <a:off x="474662" y="10009451"/>
            <a:ext cx="23434676" cy="2635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p>
            <a:pPr marL="594050" indent="-594050" algn="l" defTabSz="673655">
              <a:spcBef>
                <a:spcPts val="1300"/>
              </a:spcBef>
              <a:buSzPct val="82000"/>
              <a:buChar char="•"/>
              <a:defRPr sz="5248" b="0">
                <a:latin typeface="Gill Sans Light"/>
                <a:ea typeface="Gill Sans Light"/>
                <a:cs typeface="Gill Sans Light"/>
                <a:sym typeface="Gill Sans Light"/>
              </a:defRPr>
            </a:pPr>
            <a:r>
              <a:rPr dirty="0"/>
              <a:t>For most of the benchmarks, OCM has less than </a:t>
            </a:r>
            <a:r>
              <a:rPr b="1" dirty="0">
                <a:solidFill>
                  <a:schemeClr val="accent5">
                    <a:lumOff val="-29866"/>
                  </a:schemeClr>
                </a:solidFill>
                <a:latin typeface="Gill Sans"/>
                <a:ea typeface="Gill Sans"/>
                <a:cs typeface="Gill Sans"/>
                <a:sym typeface="Gill Sans"/>
              </a:rPr>
              <a:t>38%</a:t>
            </a:r>
            <a:r>
              <a:rPr dirty="0"/>
              <a:t> </a:t>
            </a:r>
            <a:r>
              <a:rPr b="1" dirty="0">
                <a:solidFill>
                  <a:schemeClr val="accent5">
                    <a:lumOff val="-29866"/>
                  </a:schemeClr>
                </a:solidFill>
                <a:latin typeface="Gill Sans"/>
                <a:ea typeface="Gill Sans"/>
                <a:cs typeface="Gill Sans"/>
                <a:sym typeface="Gill Sans"/>
              </a:rPr>
              <a:t>slowdown.</a:t>
            </a:r>
          </a:p>
          <a:p>
            <a:pPr marL="594050" indent="-594050" algn="l" defTabSz="673655">
              <a:spcBef>
                <a:spcPts val="1300"/>
              </a:spcBef>
              <a:buSzPct val="82000"/>
              <a:buChar char="•"/>
              <a:defRPr sz="5248" b="0">
                <a:latin typeface="Gill Sans Light"/>
                <a:ea typeface="Gill Sans Light"/>
                <a:cs typeface="Gill Sans Light"/>
                <a:sym typeface="Gill Sans Light"/>
              </a:defRPr>
            </a:pPr>
            <a:r>
              <a:rPr dirty="0"/>
              <a:t>PR with </a:t>
            </a:r>
            <a:r>
              <a:rPr dirty="0" err="1"/>
              <a:t>Urand</a:t>
            </a:r>
            <a:r>
              <a:rPr dirty="0"/>
              <a:t> input graph </a:t>
            </a:r>
            <a:r>
              <a:rPr b="1" dirty="0">
                <a:solidFill>
                  <a:schemeClr val="accent5">
                    <a:lumOff val="-29866"/>
                  </a:schemeClr>
                </a:solidFill>
                <a:latin typeface="Gill Sans"/>
                <a:ea typeface="Gill Sans"/>
                <a:cs typeface="Gill Sans"/>
                <a:sym typeface="Gill Sans"/>
              </a:rPr>
              <a:t>exhibits &gt; x2 speedup</a:t>
            </a:r>
            <a:r>
              <a:rPr dirty="0"/>
              <a:t> on both OCM and non-disaggregated scenario.</a:t>
            </a:r>
          </a:p>
        </p:txBody>
      </p:sp>
      <p:pic>
        <p:nvPicPr>
          <p:cNvPr id="1172" name="dcache_update-12.png" descr="dcache_update-12.png"/>
          <p:cNvPicPr>
            <a:picLocks noChangeAspect="1"/>
          </p:cNvPicPr>
          <p:nvPr/>
        </p:nvPicPr>
        <p:blipFill>
          <a:blip r:embed="rId3">
            <a:extLst/>
          </a:blip>
          <a:srcRect l="78620"/>
          <a:stretch>
            <a:fillRect/>
          </a:stretch>
        </p:blipFill>
        <p:spPr>
          <a:xfrm>
            <a:off x="7188057" y="2466521"/>
            <a:ext cx="9454680" cy="7368754"/>
          </a:xfrm>
          <a:prstGeom prst="rect">
            <a:avLst/>
          </a:prstGeom>
          <a:ln w="12700">
            <a:miter lim="400000"/>
          </a:ln>
        </p:spPr>
      </p:pic>
      <p:sp>
        <p:nvSpPr>
          <p:cNvPr id="1173" name="20% higher"/>
          <p:cNvSpPr txBox="1"/>
          <p:nvPr/>
        </p:nvSpPr>
        <p:spPr>
          <a:xfrm>
            <a:off x="16178375" y="3343477"/>
            <a:ext cx="3173096" cy="82479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500" b="0">
                <a:solidFill>
                  <a:srgbClr val="FFFFFF"/>
                </a:solidFill>
                <a:latin typeface="+mn-lt"/>
                <a:ea typeface="+mn-ea"/>
                <a:cs typeface="+mn-cs"/>
                <a:sym typeface="Helvetica Neue Medium"/>
              </a:defRPr>
            </a:lvl1pPr>
          </a:lstStyle>
          <a:p>
            <a:r>
              <a:t>20% higher</a:t>
            </a:r>
          </a:p>
        </p:txBody>
      </p:sp>
      <p:sp>
        <p:nvSpPr>
          <p:cNvPr id="1174" name="Line"/>
          <p:cNvSpPr/>
          <p:nvPr/>
        </p:nvSpPr>
        <p:spPr>
          <a:xfrm flipH="1" flipV="1">
            <a:off x="13811325" y="3155335"/>
            <a:ext cx="2201142" cy="396099"/>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75" name="10% Average…"/>
          <p:cNvSpPr txBox="1"/>
          <p:nvPr/>
        </p:nvSpPr>
        <p:spPr>
          <a:xfrm>
            <a:off x="17284702" y="5354569"/>
            <a:ext cx="3447187" cy="142280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4200" b="0">
                <a:solidFill>
                  <a:srgbClr val="FFFFFF"/>
                </a:solidFill>
                <a:latin typeface="+mn-lt"/>
                <a:ea typeface="+mn-ea"/>
                <a:cs typeface="+mn-cs"/>
                <a:sym typeface="Helvetica Neue Medium"/>
              </a:defRPr>
            </a:pPr>
            <a:r>
              <a:t>10% Average</a:t>
            </a:r>
          </a:p>
          <a:p>
            <a:pPr>
              <a:defRPr sz="4200" b="0">
                <a:solidFill>
                  <a:srgbClr val="FFFFFF"/>
                </a:solidFill>
                <a:latin typeface="+mn-lt"/>
                <a:ea typeface="+mn-ea"/>
                <a:cs typeface="+mn-cs"/>
                <a:sym typeface="Helvetica Neue Medium"/>
              </a:defRPr>
            </a:pPr>
            <a:r>
              <a:t>slowdown</a:t>
            </a:r>
          </a:p>
        </p:txBody>
      </p:sp>
      <p:sp>
        <p:nvSpPr>
          <p:cNvPr id="1176" name="Line"/>
          <p:cNvSpPr/>
          <p:nvPr/>
        </p:nvSpPr>
        <p:spPr>
          <a:xfrm flipH="1">
            <a:off x="15775888" y="5928240"/>
            <a:ext cx="1704110" cy="404531"/>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77" name="Results MemConf2 with DRAM Cache"/>
          <p:cNvSpPr txBox="1"/>
          <p:nvPr/>
        </p:nvSpPr>
        <p:spPr>
          <a:xfrm>
            <a:off x="349845" y="-101788"/>
            <a:ext cx="23131178" cy="222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defTabSz="772239">
              <a:defRPr sz="9400">
                <a:latin typeface="Gill Sans"/>
                <a:ea typeface="Gill Sans"/>
                <a:cs typeface="Gill Sans"/>
                <a:sym typeface="Gill Sans"/>
              </a:defRPr>
            </a:lvl1pPr>
          </a:lstStyle>
          <a:p>
            <a:r>
              <a:t>Results MemConf2 with DRAM Cache</a:t>
            </a:r>
          </a:p>
        </p:txBody>
      </p:sp>
      <p:pic>
        <p:nvPicPr>
          <p:cNvPr id="1178" name="dcache_update-12.png" descr="dcache_update-12.png"/>
          <p:cNvPicPr>
            <a:picLocks noChangeAspect="1"/>
          </p:cNvPicPr>
          <p:nvPr/>
        </p:nvPicPr>
        <p:blipFill>
          <a:blip r:embed="rId3">
            <a:extLst/>
          </a:blip>
          <a:srcRect l="53366" r="41557"/>
          <a:stretch>
            <a:fillRect/>
          </a:stretch>
        </p:blipFill>
        <p:spPr>
          <a:xfrm>
            <a:off x="5469901" y="2468807"/>
            <a:ext cx="2244571" cy="7368753"/>
          </a:xfrm>
          <a:prstGeom prst="rect">
            <a:avLst/>
          </a:prstGeom>
          <a:ln w="12700">
            <a:miter lim="400000"/>
          </a:ln>
        </p:spPr>
      </p:pic>
      <p:sp>
        <p:nvSpPr>
          <p:cNvPr id="1179" name="GAPS"/>
          <p:cNvSpPr txBox="1"/>
          <p:nvPr/>
        </p:nvSpPr>
        <p:spPr>
          <a:xfrm>
            <a:off x="10410068" y="1699603"/>
            <a:ext cx="2378423" cy="12096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7400" b="0">
                <a:latin typeface="Gill Sans Light"/>
                <a:ea typeface="Gill Sans Light"/>
                <a:cs typeface="Gill Sans Light"/>
                <a:sym typeface="Gill Sans Light"/>
              </a:defRPr>
            </a:lvl1pPr>
          </a:lstStyle>
          <a:p>
            <a:r>
              <a:t>GAPS</a:t>
            </a:r>
          </a:p>
        </p:txBody>
      </p:sp>
      <p:sp>
        <p:nvSpPr>
          <p:cNvPr id="1180" name="Line"/>
          <p:cNvSpPr/>
          <p:nvPr/>
        </p:nvSpPr>
        <p:spPr>
          <a:xfrm flipH="1">
            <a:off x="14393489" y="3678433"/>
            <a:ext cx="1745977" cy="509772"/>
          </a:xfrm>
          <a:prstGeom prst="line">
            <a:avLst/>
          </a:prstGeom>
          <a:ln w="76200">
            <a:solidFill>
              <a:schemeClr val="accent5">
                <a:hueOff val="-82419"/>
                <a:satOff val="-9513"/>
                <a:lumOff val="-16343"/>
              </a:schemeClr>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Rectangle"/>
          <p:cNvSpPr/>
          <p:nvPr/>
        </p:nvSpPr>
        <p:spPr>
          <a:xfrm>
            <a:off x="-12700" y="9779000"/>
            <a:ext cx="24409400" cy="2768600"/>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02" name="SiP Link Results"/>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SiP Link Results</a:t>
            </a:r>
          </a:p>
        </p:txBody>
      </p:sp>
      <p:sp>
        <p:nvSpPr>
          <p:cNvPr id="1203" name="For both Gbps rates, 183.5 um2 rings have the lowest energy consumption.…"/>
          <p:cNvSpPr txBox="1">
            <a:spLocks noGrp="1"/>
          </p:cNvSpPr>
          <p:nvPr>
            <p:ph type="body" sz="quarter" idx="1"/>
          </p:nvPr>
        </p:nvSpPr>
        <p:spPr>
          <a:xfrm>
            <a:off x="185215" y="9650021"/>
            <a:ext cx="24117301" cy="2720885"/>
          </a:xfrm>
          <a:prstGeom prst="rect">
            <a:avLst/>
          </a:prstGeom>
        </p:spPr>
        <p:txBody>
          <a:bodyPr>
            <a:normAutofit lnSpcReduction="10000"/>
          </a:bodyPr>
          <a:lstStyle/>
          <a:p>
            <a:pPr marL="333247" indent="-333247" defTabSz="377904">
              <a:spcBef>
                <a:spcPts val="300"/>
              </a:spcBef>
              <a:defRPr sz="5658"/>
            </a:pPr>
            <a:r>
              <a:t>For both Gbps rates, 183.5 um</a:t>
            </a:r>
            <a:r>
              <a:rPr baseline="31999"/>
              <a:t>2</a:t>
            </a:r>
            <a:r>
              <a:t> rings have the </a:t>
            </a:r>
            <a:r>
              <a:rPr b="1">
                <a:solidFill>
                  <a:schemeClr val="accent5">
                    <a:lumOff val="-29866"/>
                  </a:schemeClr>
                </a:solidFill>
                <a:latin typeface="Gill Sans"/>
                <a:ea typeface="Gill Sans"/>
                <a:cs typeface="Gill Sans"/>
                <a:sym typeface="Gill Sans"/>
              </a:rPr>
              <a:t>lowest energy consumption.</a:t>
            </a:r>
          </a:p>
          <a:p>
            <a:pPr marL="333247" indent="-333247" defTabSz="377904">
              <a:spcBef>
                <a:spcPts val="300"/>
              </a:spcBef>
              <a:defRPr sz="5658"/>
            </a:pPr>
            <a:r>
              <a:rPr b="1">
                <a:latin typeface="Gill Sans"/>
                <a:ea typeface="Gill Sans"/>
                <a:cs typeface="Gill Sans"/>
                <a:sym typeface="Gill Sans"/>
              </a:rPr>
              <a:t>DDR4-2400 bandwidth: </a:t>
            </a:r>
            <a:r>
              <a:t>2x615 Gbps link: </a:t>
            </a:r>
            <a:r>
              <a:rPr b="1">
                <a:solidFill>
                  <a:schemeClr val="accent5">
                    <a:lumOff val="-29866"/>
                  </a:schemeClr>
                </a:solidFill>
                <a:latin typeface="Gill Sans"/>
                <a:ea typeface="Gill Sans"/>
                <a:cs typeface="Gill Sans"/>
                <a:sym typeface="Gill Sans"/>
              </a:rPr>
              <a:t>35</a:t>
            </a:r>
            <a:r>
              <a:t> wavelengths </a:t>
            </a:r>
            <a:r>
              <a:rPr b="1">
                <a:solidFill>
                  <a:schemeClr val="accent5">
                    <a:lumOff val="-29866"/>
                  </a:schemeClr>
                </a:solidFill>
                <a:latin typeface="Gill Sans"/>
                <a:ea typeface="Gill Sans"/>
                <a:cs typeface="Gill Sans"/>
                <a:sym typeface="Gill Sans"/>
              </a:rPr>
              <a:t>(MRRs)</a:t>
            </a:r>
            <a:r>
              <a:t> @ 17.57 Gbps.</a:t>
            </a:r>
          </a:p>
        </p:txBody>
      </p:sp>
      <p:sp>
        <p:nvSpPr>
          <p:cNvPr id="12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1205" name="sip_results_up-13.png" descr="sip_results_up-13.png"/>
          <p:cNvPicPr>
            <a:picLocks noChangeAspect="1"/>
          </p:cNvPicPr>
          <p:nvPr/>
        </p:nvPicPr>
        <p:blipFill>
          <a:blip r:embed="rId3">
            <a:extLst/>
          </a:blip>
          <a:srcRect r="50847"/>
          <a:stretch>
            <a:fillRect/>
          </a:stretch>
        </p:blipFill>
        <p:spPr>
          <a:xfrm>
            <a:off x="4256609" y="1534072"/>
            <a:ext cx="13970001" cy="7298377"/>
          </a:xfrm>
          <a:prstGeom prst="rect">
            <a:avLst/>
          </a:prstGeom>
          <a:ln w="12700">
            <a:miter lim="400000"/>
          </a:ln>
        </p:spPr>
      </p:pic>
      <p:sp>
        <p:nvSpPr>
          <p:cNvPr id="1206" name="Lowest energy…"/>
          <p:cNvSpPr txBox="1"/>
          <p:nvPr/>
        </p:nvSpPr>
        <p:spPr>
          <a:xfrm>
            <a:off x="19360725" y="5677952"/>
            <a:ext cx="4010496" cy="1447835"/>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4300" b="0">
                <a:solidFill>
                  <a:srgbClr val="FFFFFF"/>
                </a:solidFill>
                <a:latin typeface="+mn-lt"/>
                <a:ea typeface="+mn-ea"/>
                <a:cs typeface="+mn-cs"/>
                <a:sym typeface="Helvetica Neue Medium"/>
              </a:defRPr>
            </a:pPr>
            <a:r>
              <a:rPr dirty="0"/>
              <a:t>Lowest energy </a:t>
            </a:r>
          </a:p>
          <a:p>
            <a:pPr>
              <a:defRPr sz="4300" b="0">
                <a:solidFill>
                  <a:srgbClr val="FFFFFF"/>
                </a:solidFill>
                <a:latin typeface="+mn-lt"/>
                <a:ea typeface="+mn-ea"/>
                <a:cs typeface="+mn-cs"/>
                <a:sym typeface="Helvetica Neue Medium"/>
              </a:defRPr>
            </a:pPr>
            <a:r>
              <a:rPr dirty="0"/>
              <a:t>consumption</a:t>
            </a:r>
          </a:p>
        </p:txBody>
      </p:sp>
      <p:sp>
        <p:nvSpPr>
          <p:cNvPr id="1207" name="Line"/>
          <p:cNvSpPr/>
          <p:nvPr/>
        </p:nvSpPr>
        <p:spPr>
          <a:xfrm flipH="1">
            <a:off x="9141477" y="7044024"/>
            <a:ext cx="10018732" cy="278769"/>
          </a:xfrm>
          <a:prstGeom prst="line">
            <a:avLst/>
          </a:prstGeom>
          <a:ln w="88900">
            <a:solidFill>
              <a:schemeClr val="accent4">
                <a:hueOff val="-1081314"/>
                <a:satOff val="4338"/>
                <a:lumOff val="-8931"/>
              </a:schemeClr>
            </a:solidFill>
            <a:custDash>
              <a:ds d="200000" sp="200000"/>
            </a:custDash>
            <a:miter lim="400000"/>
            <a:head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08" name="Line"/>
          <p:cNvSpPr/>
          <p:nvPr/>
        </p:nvSpPr>
        <p:spPr>
          <a:xfrm flipH="1">
            <a:off x="9462332" y="5941503"/>
            <a:ext cx="9713859" cy="729261"/>
          </a:xfrm>
          <a:prstGeom prst="line">
            <a:avLst/>
          </a:prstGeom>
          <a:ln w="88900">
            <a:solidFill>
              <a:schemeClr val="accent3">
                <a:hueOff val="362282"/>
                <a:satOff val="31803"/>
                <a:lumOff val="-18242"/>
              </a:schemeClr>
            </a:solidFill>
            <a:custDash>
              <a:ds d="200000" sp="200000"/>
            </a:custDash>
            <a:miter lim="400000"/>
            <a:head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09" name="Line"/>
          <p:cNvSpPr/>
          <p:nvPr/>
        </p:nvSpPr>
        <p:spPr>
          <a:xfrm flipH="1">
            <a:off x="9308779" y="6605160"/>
            <a:ext cx="10007482" cy="293420"/>
          </a:xfrm>
          <a:prstGeom prst="line">
            <a:avLst/>
          </a:prstGeom>
          <a:ln w="88900">
            <a:solidFill>
              <a:schemeClr val="accent1">
                <a:lumOff val="-13575"/>
              </a:schemeClr>
            </a:solidFill>
            <a:custDash>
              <a:ds d="200000" sp="200000"/>
            </a:custDash>
            <a:miter lim="400000"/>
            <a:head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10" name="1.07 pj/bit @ 615 Gbps"/>
          <p:cNvSpPr txBox="1"/>
          <p:nvPr/>
        </p:nvSpPr>
        <p:spPr>
          <a:xfrm>
            <a:off x="19360494" y="7118736"/>
            <a:ext cx="4000501" cy="1648825"/>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4900" b="0">
                <a:solidFill>
                  <a:srgbClr val="FFFFFF"/>
                </a:solidFill>
                <a:latin typeface="+mn-lt"/>
                <a:ea typeface="+mn-ea"/>
                <a:cs typeface="+mn-cs"/>
                <a:sym typeface="Helvetica Neue Medium"/>
              </a:defRPr>
            </a:lvl1pPr>
          </a:lstStyle>
          <a:p>
            <a:r>
              <a:t>1.07 pj/bit @ 615 Gbps</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Double-click to edit"/>
          <p:cNvSpPr txBox="1">
            <a:spLocks noGrp="1"/>
          </p:cNvSpPr>
          <p:nvPr>
            <p:ph type="title"/>
          </p:nvPr>
        </p:nvSpPr>
        <p:spPr>
          <a:prstGeom prst="rect">
            <a:avLst/>
          </a:prstGeom>
        </p:spPr>
        <p:txBody>
          <a:bodyPr/>
          <a:lstStyle/>
          <a:p>
            <a:endParaRPr/>
          </a:p>
        </p:txBody>
      </p:sp>
      <p:sp>
        <p:nvSpPr>
          <p:cNvPr id="1215" name="More OCM architecture details in the paper:…"/>
          <p:cNvSpPr txBox="1">
            <a:spLocks noGrp="1"/>
          </p:cNvSpPr>
          <p:nvPr>
            <p:ph type="body" idx="1"/>
          </p:nvPr>
        </p:nvSpPr>
        <p:spPr>
          <a:xfrm>
            <a:off x="423862" y="2588076"/>
            <a:ext cx="20586701" cy="10528254"/>
          </a:xfrm>
          <a:prstGeom prst="rect">
            <a:avLst/>
          </a:prstGeom>
        </p:spPr>
        <p:txBody>
          <a:bodyPr/>
          <a:lstStyle/>
          <a:p>
            <a:pPr marL="687323" indent="-687323" defTabSz="722947">
              <a:spcBef>
                <a:spcPts val="1800"/>
              </a:spcBef>
              <a:defRPr sz="7919"/>
            </a:pPr>
            <a:r>
              <a:t>More </a:t>
            </a:r>
            <a:r>
              <a:rPr b="1">
                <a:solidFill>
                  <a:schemeClr val="accent4">
                    <a:hueOff val="-1081314"/>
                    <a:satOff val="4338"/>
                    <a:lumOff val="-8931"/>
                  </a:schemeClr>
                </a:solidFill>
                <a:latin typeface="Gill Sans"/>
                <a:ea typeface="Gill Sans"/>
                <a:cs typeface="Gill Sans"/>
                <a:sym typeface="Gill Sans"/>
              </a:rPr>
              <a:t>OCM architecture</a:t>
            </a:r>
            <a:r>
              <a:t> details in the paper:</a:t>
            </a:r>
          </a:p>
          <a:p>
            <a:pPr marL="1145539" lvl="1" indent="-687323" defTabSz="722947">
              <a:spcBef>
                <a:spcPts val="1800"/>
              </a:spcBef>
              <a:defRPr sz="7919"/>
            </a:pPr>
            <a:r>
              <a:t>Timing diagram and operation.</a:t>
            </a:r>
          </a:p>
          <a:p>
            <a:pPr marL="687323" indent="-687323" defTabSz="722947">
              <a:spcBef>
                <a:spcPts val="1800"/>
              </a:spcBef>
              <a:defRPr sz="7919"/>
            </a:pPr>
            <a:r>
              <a:t>More </a:t>
            </a:r>
            <a:r>
              <a:rPr b="1">
                <a:solidFill>
                  <a:schemeClr val="accent1">
                    <a:lumOff val="-13575"/>
                  </a:schemeClr>
                </a:solidFill>
                <a:latin typeface="Gill Sans"/>
                <a:ea typeface="Gill Sans"/>
                <a:cs typeface="Gill Sans"/>
                <a:sym typeface="Gill Sans"/>
              </a:rPr>
              <a:t>results</a:t>
            </a:r>
            <a:r>
              <a:t> in the paper:</a:t>
            </a:r>
          </a:p>
          <a:p>
            <a:pPr marL="1145539" lvl="1" indent="-687323" defTabSz="722947">
              <a:spcBef>
                <a:spcPts val="1800"/>
              </a:spcBef>
              <a:defRPr sz="7919"/>
            </a:pPr>
            <a:r>
              <a:t>Measured memory footprint.</a:t>
            </a:r>
          </a:p>
          <a:p>
            <a:pPr marL="1145539" lvl="1" indent="-687323" defTabSz="722947">
              <a:spcBef>
                <a:spcPts val="1800"/>
              </a:spcBef>
              <a:defRPr sz="7919"/>
            </a:pPr>
            <a:r>
              <a:t>Multithreaded results.</a:t>
            </a:r>
          </a:p>
          <a:p>
            <a:pPr marL="1145539" lvl="1" indent="-687323" defTabSz="722947">
              <a:spcBef>
                <a:spcPts val="1800"/>
              </a:spcBef>
              <a:defRPr sz="7919"/>
            </a:pPr>
            <a:r>
              <a:t>Multiprogrammed results.</a:t>
            </a:r>
          </a:p>
          <a:p>
            <a:pPr marL="1145539" lvl="1" indent="-687323" defTabSz="722947">
              <a:spcBef>
                <a:spcPts val="1800"/>
              </a:spcBef>
              <a:defRPr sz="7919"/>
            </a:pPr>
            <a:r>
              <a:t>Additional SiP link configuration.</a:t>
            </a:r>
          </a:p>
        </p:txBody>
      </p:sp>
      <p:sp>
        <p:nvSpPr>
          <p:cNvPr id="12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1217" name="Rectangle"/>
          <p:cNvSpPr/>
          <p:nvPr/>
        </p:nvSpPr>
        <p:spPr>
          <a:xfrm>
            <a:off x="-25400" y="495300"/>
            <a:ext cx="24409400" cy="2311400"/>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18" name="Additional details in the paper:"/>
          <p:cNvSpPr txBox="1"/>
          <p:nvPr/>
        </p:nvSpPr>
        <p:spPr>
          <a:xfrm>
            <a:off x="413815" y="988621"/>
            <a:ext cx="24117301" cy="1333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p>
            <a:pPr algn="l" defTabSz="566856">
              <a:spcBef>
                <a:spcPts val="500"/>
              </a:spcBef>
              <a:defRPr sz="8073" b="0">
                <a:latin typeface="Gill Sans Light"/>
                <a:ea typeface="Gill Sans Light"/>
                <a:cs typeface="Gill Sans Light"/>
                <a:sym typeface="Gill Sans Light"/>
              </a:defRPr>
            </a:pPr>
            <a:r>
              <a:t>Additional </a:t>
            </a:r>
            <a:r>
              <a:rPr b="1">
                <a:solidFill>
                  <a:schemeClr val="accent5">
                    <a:lumOff val="-29866"/>
                  </a:schemeClr>
                </a:solidFill>
                <a:latin typeface="Gill Sans"/>
                <a:ea typeface="Gill Sans"/>
                <a:cs typeface="Gill Sans"/>
                <a:sym typeface="Gill Sans"/>
              </a:rPr>
              <a:t>details in the </a:t>
            </a:r>
            <a:r>
              <a:rPr sz="7728" b="1">
                <a:solidFill>
                  <a:schemeClr val="accent5">
                    <a:lumOff val="-29866"/>
                  </a:schemeClr>
                </a:solidFill>
                <a:latin typeface="Gill Sans"/>
                <a:ea typeface="Gill Sans"/>
                <a:cs typeface="Gill Sans"/>
                <a:sym typeface="Gill Sans"/>
              </a:rPr>
              <a:t>paper</a:t>
            </a:r>
            <a:r>
              <a:rPr b="1">
                <a:solidFill>
                  <a:schemeClr val="accent5">
                    <a:lumOff val="-29866"/>
                  </a:schemeClr>
                </a:solidFill>
                <a:latin typeface="Gill Sans"/>
                <a:ea typeface="Gill Sans"/>
                <a:cs typeface="Gill Sans"/>
                <a:sym typeface="Gill Sans"/>
              </a:rPr>
              <a: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12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1251" name="Background"/>
          <p:cNvSpPr txBox="1"/>
          <p:nvPr/>
        </p:nvSpPr>
        <p:spPr>
          <a:xfrm>
            <a:off x="762000" y="4270777"/>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1252" name="Motivation and Goal"/>
          <p:cNvSpPr txBox="1"/>
          <p:nvPr/>
        </p:nvSpPr>
        <p:spPr>
          <a:xfrm>
            <a:off x="762000" y="5668613"/>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1253" name="Optically Connected Memory (OCM)"/>
          <p:cNvSpPr txBox="1"/>
          <p:nvPr/>
        </p:nvSpPr>
        <p:spPr>
          <a:xfrm>
            <a:off x="762000" y="7066449"/>
            <a:ext cx="22860000" cy="1010877"/>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1254" name="Evaluation"/>
          <p:cNvSpPr txBox="1"/>
          <p:nvPr/>
        </p:nvSpPr>
        <p:spPr>
          <a:xfrm>
            <a:off x="762000" y="8464284"/>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1255" name="Conclusion"/>
          <p:cNvSpPr txBox="1"/>
          <p:nvPr/>
        </p:nvSpPr>
        <p:spPr>
          <a:xfrm>
            <a:off x="762000" y="9832180"/>
            <a:ext cx="22860000" cy="101087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1256" name="Introduction"/>
          <p:cNvSpPr txBox="1"/>
          <p:nvPr/>
        </p:nvSpPr>
        <p:spPr>
          <a:xfrm>
            <a:off x="762000" y="2872942"/>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 name="Conclusion"/>
          <p:cNvSpPr txBox="1">
            <a:spLocks noGrp="1"/>
          </p:cNvSpPr>
          <p:nvPr>
            <p:ph type="title"/>
          </p:nvPr>
        </p:nvSpPr>
        <p:spPr>
          <a:xfrm>
            <a:off x="487362" y="-252413"/>
            <a:ext cx="17287876" cy="2423574"/>
          </a:xfrm>
          <a:prstGeom prst="rect">
            <a:avLst/>
          </a:prstGeom>
        </p:spPr>
        <p:txBody>
          <a:bodyPr/>
          <a:lstStyle>
            <a:lvl1pPr>
              <a:defRPr b="1">
                <a:latin typeface="Gill Sans"/>
                <a:ea typeface="Gill Sans"/>
                <a:cs typeface="Gill Sans"/>
                <a:sym typeface="Gill Sans"/>
              </a:defRPr>
            </a:lvl1pPr>
          </a:lstStyle>
          <a:p>
            <a:r>
              <a:t>Conclusion</a:t>
            </a:r>
          </a:p>
        </p:txBody>
      </p:sp>
      <p:sp>
        <p:nvSpPr>
          <p:cNvPr id="1259" name="We proposed and evaluated Optically Connected Memory (OCM), a new optical architecture for disaggregated main memory systems, compatible with current DDR DRAM technology.…"/>
          <p:cNvSpPr txBox="1">
            <a:spLocks noGrp="1"/>
          </p:cNvSpPr>
          <p:nvPr>
            <p:ph type="body" idx="1"/>
          </p:nvPr>
        </p:nvSpPr>
        <p:spPr>
          <a:xfrm>
            <a:off x="481953" y="2593669"/>
            <a:ext cx="23420093" cy="10151742"/>
          </a:xfrm>
          <a:prstGeom prst="rect">
            <a:avLst/>
          </a:prstGeom>
        </p:spPr>
        <p:txBody>
          <a:bodyPr/>
          <a:lstStyle/>
          <a:p>
            <a:pPr marL="560868" indent="-560868" defTabSz="640794">
              <a:spcBef>
                <a:spcPts val="1500"/>
              </a:spcBef>
              <a:defRPr sz="5382"/>
            </a:pPr>
            <a:r>
              <a:t>We proposed and evaluated Optically Connected Memory (OCM), a new optical architecture for disaggregated main memory systems, compatible with current DDR DRAM technology. </a:t>
            </a:r>
          </a:p>
          <a:p>
            <a:pPr marL="560868" indent="-560868" defTabSz="640794">
              <a:spcBef>
                <a:spcPts val="1500"/>
              </a:spcBef>
              <a:defRPr sz="5382">
                <a:solidFill>
                  <a:schemeClr val="accent3">
                    <a:hueOff val="914337"/>
                    <a:satOff val="31515"/>
                    <a:lumOff val="-30790"/>
                  </a:schemeClr>
                </a:solidFill>
              </a:defRPr>
            </a:pPr>
            <a:r>
              <a:t>We made </a:t>
            </a:r>
            <a:r>
              <a:rPr b="1">
                <a:latin typeface="Gill Sans"/>
                <a:ea typeface="Gill Sans"/>
                <a:cs typeface="Gill Sans"/>
                <a:sym typeface="Gill Sans"/>
              </a:rPr>
              <a:t>three key observations:</a:t>
            </a:r>
          </a:p>
          <a:p>
            <a:pPr marL="1393031" lvl="1" indent="-897731" defTabSz="640794">
              <a:spcBef>
                <a:spcPts val="1500"/>
              </a:spcBef>
              <a:buSzPct val="100000"/>
              <a:buAutoNum type="arabicPeriod"/>
              <a:defRPr sz="5382">
                <a:solidFill>
                  <a:schemeClr val="accent1">
                    <a:lumOff val="-13575"/>
                  </a:schemeClr>
                </a:solidFill>
              </a:defRPr>
            </a:pPr>
            <a:r>
              <a:t>OCM has </a:t>
            </a:r>
            <a:r>
              <a:rPr b="1">
                <a:latin typeface="Gill Sans"/>
                <a:ea typeface="Gill Sans"/>
                <a:cs typeface="Gill Sans"/>
                <a:sym typeface="Gill Sans"/>
              </a:rPr>
              <a:t>low energy overhead of only 10.7%</a:t>
            </a:r>
            <a:r>
              <a:t> compared to DDR DRAM data movement energy consumption.</a:t>
            </a:r>
          </a:p>
          <a:p>
            <a:pPr marL="1393031" lvl="1" indent="-897731" defTabSz="640794">
              <a:spcBef>
                <a:spcPts val="1500"/>
              </a:spcBef>
              <a:buSzPct val="100000"/>
              <a:buAutoNum type="arabicPeriod"/>
              <a:defRPr sz="5382">
                <a:solidFill>
                  <a:schemeClr val="accent5">
                    <a:lumOff val="-29866"/>
                  </a:schemeClr>
                </a:solidFill>
              </a:defRPr>
            </a:pPr>
            <a:r>
              <a:t>OCM </a:t>
            </a:r>
            <a:r>
              <a:rPr b="1">
                <a:latin typeface="Gill Sans"/>
                <a:ea typeface="Gill Sans"/>
                <a:cs typeface="Gill Sans"/>
                <a:sym typeface="Gill Sans"/>
              </a:rPr>
              <a:t>performs x5.5 faster</a:t>
            </a:r>
            <a:r>
              <a:t> than a 40G NIC- based disaggregated memory. </a:t>
            </a:r>
          </a:p>
          <a:p>
            <a:pPr marL="1393031" lvl="1" indent="-897731" defTabSz="640794">
              <a:spcBef>
                <a:spcPts val="1500"/>
              </a:spcBef>
              <a:buSzPct val="100000"/>
              <a:buAutoNum type="arabicPeriod"/>
              <a:defRPr sz="5382">
                <a:solidFill>
                  <a:schemeClr val="accent2">
                    <a:hueOff val="258623"/>
                    <a:satOff val="16006"/>
                    <a:lumOff val="-25223"/>
                  </a:schemeClr>
                </a:solidFill>
              </a:defRPr>
            </a:pPr>
            <a:r>
              <a:t>OCM </a:t>
            </a:r>
            <a:r>
              <a:rPr b="1">
                <a:latin typeface="Gill Sans"/>
                <a:ea typeface="Gill Sans"/>
                <a:cs typeface="Gill Sans"/>
                <a:sym typeface="Gill Sans"/>
              </a:rPr>
              <a:t>can fit the bandwidth requirements</a:t>
            </a:r>
            <a:r>
              <a:t> of commodity DDR4 DRAM modules.</a:t>
            </a:r>
          </a:p>
          <a:p>
            <a:pPr marL="560868" indent="-560868" defTabSz="640794">
              <a:spcBef>
                <a:spcPts val="1500"/>
              </a:spcBef>
              <a:defRPr sz="5382">
                <a:solidFill>
                  <a:schemeClr val="accent6">
                    <a:hueOff val="-146070"/>
                    <a:satOff val="-10048"/>
                    <a:lumOff val="-30626"/>
                  </a:schemeClr>
                </a:solidFill>
              </a:defRPr>
            </a:pPr>
            <a:r>
              <a:t>We conclude that OCM is a promising step towards future data centers with disaggregated main memory.</a:t>
            </a:r>
          </a:p>
        </p:txBody>
      </p:sp>
      <p:sp>
        <p:nvSpPr>
          <p:cNvPr id="12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 grpId="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Rectangle"/>
          <p:cNvSpPr/>
          <p:nvPr/>
        </p:nvSpPr>
        <p:spPr>
          <a:xfrm>
            <a:off x="1187" y="-97251"/>
            <a:ext cx="24381626" cy="4726963"/>
          </a:xfrm>
          <a:prstGeom prst="rect">
            <a:avLst/>
          </a:prstGeom>
          <a:solidFill>
            <a:schemeClr val="accent1">
              <a:hueOff val="114395"/>
              <a:lumOff val="-24975"/>
            </a:schemeClr>
          </a:solidFill>
          <a:ln w="12700">
            <a:miter lim="400000"/>
          </a:ln>
        </p:spPr>
        <p:txBody>
          <a:bodyPr lIns="71437" tIns="71437" rIns="71437" bIns="71437" anchor="ctr"/>
          <a:lstStyle/>
          <a:p>
            <a:pPr>
              <a:defRPr sz="5000" b="0">
                <a:solidFill>
                  <a:srgbClr val="FFFFFF"/>
                </a:solidFill>
                <a:latin typeface="Gill Sans Light"/>
                <a:ea typeface="Gill Sans Light"/>
                <a:cs typeface="Gill Sans Light"/>
                <a:sym typeface="Gill Sans Light"/>
              </a:defRPr>
            </a:pPr>
            <a:endParaRPr/>
          </a:p>
        </p:txBody>
      </p:sp>
      <p:sp>
        <p:nvSpPr>
          <p:cNvPr id="1263" name="Optically Connected memory for disaggregated data centers"/>
          <p:cNvSpPr txBox="1">
            <a:spLocks noGrp="1"/>
          </p:cNvSpPr>
          <p:nvPr>
            <p:ph type="title"/>
          </p:nvPr>
        </p:nvSpPr>
        <p:spPr>
          <a:xfrm>
            <a:off x="1484337" y="679674"/>
            <a:ext cx="21415326" cy="3173114"/>
          </a:xfrm>
          <a:prstGeom prst="rect">
            <a:avLst/>
          </a:prstGeom>
        </p:spPr>
        <p:txBody>
          <a:bodyPr/>
          <a:lstStyle/>
          <a:p>
            <a:pPr algn="ctr">
              <a:defRPr sz="8800" b="1" cap="none">
                <a:solidFill>
                  <a:srgbClr val="FFFFFF"/>
                </a:solidFill>
                <a:latin typeface="Gill Sans"/>
                <a:ea typeface="Gill Sans"/>
                <a:cs typeface="Gill Sans"/>
                <a:sym typeface="Gill Sans"/>
              </a:defRPr>
            </a:pPr>
            <a:r>
              <a:rPr dirty="0"/>
              <a:t>Optically Connected </a:t>
            </a:r>
            <a:r>
              <a:rPr lang="en-US" dirty="0"/>
              <a:t>M</a:t>
            </a:r>
            <a:r>
              <a:rPr dirty="0"/>
              <a:t>emory for </a:t>
            </a:r>
            <a:r>
              <a:rPr lang="en-US" dirty="0"/>
              <a:t>D</a:t>
            </a:r>
            <a:r>
              <a:rPr dirty="0"/>
              <a:t>isaggregated </a:t>
            </a:r>
            <a:r>
              <a:rPr lang="en-US" dirty="0"/>
              <a:t>D</a:t>
            </a:r>
            <a:r>
              <a:rPr dirty="0"/>
              <a:t>ata </a:t>
            </a:r>
            <a:r>
              <a:rPr lang="en-US" dirty="0"/>
              <a:t>C</a:t>
            </a:r>
            <a:r>
              <a:rPr dirty="0"/>
              <a:t>enters</a:t>
            </a:r>
          </a:p>
        </p:txBody>
      </p:sp>
      <p:pic>
        <p:nvPicPr>
          <p:cNvPr id="1264" name="Image" descr="Image"/>
          <p:cNvPicPr>
            <a:picLocks noChangeAspect="1"/>
          </p:cNvPicPr>
          <p:nvPr/>
        </p:nvPicPr>
        <p:blipFill>
          <a:blip r:embed="rId2">
            <a:extLst/>
          </a:blip>
          <a:stretch>
            <a:fillRect/>
          </a:stretch>
        </p:blipFill>
        <p:spPr>
          <a:xfrm>
            <a:off x="18736735" y="12629137"/>
            <a:ext cx="3263901" cy="744170"/>
          </a:xfrm>
          <a:prstGeom prst="rect">
            <a:avLst/>
          </a:prstGeom>
          <a:ln w="12700">
            <a:miter lim="400000"/>
          </a:ln>
        </p:spPr>
      </p:pic>
      <p:sp>
        <p:nvSpPr>
          <p:cNvPr id="1265" name="Jorge Gonzalez1      Alexander Gazman2     Maarten Hattink2      Mauricio G.Palma1…"/>
          <p:cNvSpPr txBox="1"/>
          <p:nvPr/>
        </p:nvSpPr>
        <p:spPr>
          <a:xfrm>
            <a:off x="338409" y="4857361"/>
            <a:ext cx="23707182" cy="2997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defTabSz="468272">
              <a:defRPr sz="5301" b="0">
                <a:latin typeface="Gill Sans"/>
                <a:ea typeface="Gill Sans"/>
                <a:cs typeface="Gill Sans"/>
                <a:sym typeface="Gill Sans"/>
              </a:defRPr>
            </a:pPr>
            <a:r>
              <a:rPr b="1" u="sng"/>
              <a:t>Jorge Gonzalez</a:t>
            </a:r>
            <a:r>
              <a:rPr b="1" u="sng" baseline="31999"/>
              <a:t>1</a:t>
            </a:r>
            <a:r>
              <a:t>      Alexander Gazman</a:t>
            </a:r>
            <a:r>
              <a:rPr b="1" baseline="31999"/>
              <a:t>2     </a:t>
            </a:r>
            <a:r>
              <a:t>Maarten Hattink</a:t>
            </a:r>
            <a:r>
              <a:rPr b="1" baseline="31999"/>
              <a:t>2     </a:t>
            </a:r>
            <a:r>
              <a:t> Mauricio G.Palma</a:t>
            </a:r>
            <a:r>
              <a:rPr b="1" baseline="31999"/>
              <a:t>1</a:t>
            </a:r>
            <a:r>
              <a:t> </a:t>
            </a:r>
          </a:p>
          <a:p>
            <a:pPr defTabSz="468272">
              <a:defRPr sz="5301" b="0">
                <a:latin typeface="Gill Sans"/>
                <a:ea typeface="Gill Sans"/>
                <a:cs typeface="Gill Sans"/>
                <a:sym typeface="Gill Sans"/>
              </a:defRPr>
            </a:pPr>
            <a:r>
              <a:t>Meisam Bahadori</a:t>
            </a:r>
            <a:r>
              <a:rPr b="1" baseline="31999"/>
              <a:t>3     </a:t>
            </a:r>
            <a:r>
              <a:t>Ruth Rubio-Noriega</a:t>
            </a:r>
            <a:r>
              <a:rPr b="1" baseline="31999"/>
              <a:t>4     </a:t>
            </a:r>
            <a:r>
              <a:t> Lois Orosa</a:t>
            </a:r>
            <a:r>
              <a:rPr b="1" baseline="31999"/>
              <a:t>5          </a:t>
            </a:r>
            <a:r>
              <a:t> </a:t>
            </a:r>
          </a:p>
          <a:p>
            <a:pPr defTabSz="468272">
              <a:defRPr sz="5301" b="0">
                <a:latin typeface="Gill Sans"/>
                <a:ea typeface="Gill Sans"/>
                <a:cs typeface="Gill Sans"/>
                <a:sym typeface="Gill Sans"/>
              </a:defRPr>
            </a:pPr>
            <a:r>
              <a:t>Madeleine Glick</a:t>
            </a:r>
            <a:r>
              <a:rPr b="1" baseline="31999"/>
              <a:t>2     </a:t>
            </a:r>
            <a:r>
              <a:t>Onur Mutlu</a:t>
            </a:r>
            <a:r>
              <a:rPr b="1" baseline="31999"/>
              <a:t>5      </a:t>
            </a:r>
            <a:r>
              <a:t>Keren Bergman</a:t>
            </a:r>
            <a:r>
              <a:rPr b="1" baseline="31999"/>
              <a:t>2     </a:t>
            </a:r>
            <a:r>
              <a:t>Rodolfo Azevedo</a:t>
            </a:r>
            <a:r>
              <a:rPr b="1" baseline="31999"/>
              <a:t>1</a:t>
            </a:r>
          </a:p>
        </p:txBody>
      </p:sp>
      <p:pic>
        <p:nvPicPr>
          <p:cNvPr id="1266" name="Image" descr="Image"/>
          <p:cNvPicPr>
            <a:picLocks noChangeAspect="1"/>
          </p:cNvPicPr>
          <p:nvPr/>
        </p:nvPicPr>
        <p:blipFill>
          <a:blip r:embed="rId3">
            <a:extLst/>
          </a:blip>
          <a:stretch>
            <a:fillRect/>
          </a:stretch>
        </p:blipFill>
        <p:spPr>
          <a:xfrm>
            <a:off x="22265958" y="12238824"/>
            <a:ext cx="2021653" cy="1422401"/>
          </a:xfrm>
          <a:prstGeom prst="rect">
            <a:avLst/>
          </a:prstGeom>
          <a:ln w="12700">
            <a:miter lim="400000"/>
          </a:ln>
        </p:spPr>
      </p:pic>
      <p:pic>
        <p:nvPicPr>
          <p:cNvPr id="1267" name="Image" descr="Image"/>
          <p:cNvPicPr>
            <a:picLocks noChangeAspect="1"/>
          </p:cNvPicPr>
          <p:nvPr/>
        </p:nvPicPr>
        <p:blipFill>
          <a:blip r:embed="rId4">
            <a:extLst/>
          </a:blip>
          <a:stretch>
            <a:fillRect/>
          </a:stretch>
        </p:blipFill>
        <p:spPr>
          <a:xfrm>
            <a:off x="17116040" y="10317646"/>
            <a:ext cx="1251607" cy="1548379"/>
          </a:xfrm>
          <a:prstGeom prst="rect">
            <a:avLst/>
          </a:prstGeom>
          <a:ln w="12700">
            <a:miter lim="400000"/>
          </a:ln>
        </p:spPr>
      </p:pic>
      <p:pic>
        <p:nvPicPr>
          <p:cNvPr id="1268" name="Image" descr="Image"/>
          <p:cNvPicPr>
            <a:picLocks noChangeAspect="1"/>
          </p:cNvPicPr>
          <p:nvPr/>
        </p:nvPicPr>
        <p:blipFill>
          <a:blip r:embed="rId5">
            <a:extLst/>
          </a:blip>
          <a:stretch>
            <a:fillRect/>
          </a:stretch>
        </p:blipFill>
        <p:spPr>
          <a:xfrm>
            <a:off x="15627367" y="7965244"/>
            <a:ext cx="1437917" cy="1808182"/>
          </a:xfrm>
          <a:prstGeom prst="rect">
            <a:avLst/>
          </a:prstGeom>
          <a:ln w="12700">
            <a:miter lim="400000"/>
          </a:ln>
        </p:spPr>
      </p:pic>
      <p:pic>
        <p:nvPicPr>
          <p:cNvPr id="1269" name="kisspng-nokia-lumia-920-nokia-3-nokia-ozo-smartphone-pepsi-logo-5ac1b2f8b97a16.6324858815226437047597.png" descr="kisspng-nokia-lumia-920-nokia-3-nokia-ozo-smartphone-pepsi-logo-5ac1b2f8b97a16.6324858815226437047597.png"/>
          <p:cNvPicPr>
            <a:picLocks noChangeAspect="1"/>
          </p:cNvPicPr>
          <p:nvPr/>
        </p:nvPicPr>
        <p:blipFill>
          <a:blip r:embed="rId6">
            <a:extLst/>
          </a:blip>
          <a:stretch>
            <a:fillRect/>
          </a:stretch>
        </p:blipFill>
        <p:spPr>
          <a:xfrm>
            <a:off x="12191404" y="7955182"/>
            <a:ext cx="2435044" cy="1284130"/>
          </a:xfrm>
          <a:prstGeom prst="rect">
            <a:avLst/>
          </a:prstGeom>
          <a:ln w="12700">
            <a:miter lim="400000"/>
          </a:ln>
        </p:spPr>
      </p:pic>
      <p:pic>
        <p:nvPicPr>
          <p:cNvPr id="1270" name="logo-unicamp.png" descr="logo-unicamp.png"/>
          <p:cNvPicPr>
            <a:picLocks noChangeAspect="1"/>
          </p:cNvPicPr>
          <p:nvPr/>
        </p:nvPicPr>
        <p:blipFill>
          <a:blip r:embed="rId7">
            <a:extLst/>
          </a:blip>
          <a:stretch>
            <a:fillRect/>
          </a:stretch>
        </p:blipFill>
        <p:spPr>
          <a:xfrm>
            <a:off x="1610339" y="7532204"/>
            <a:ext cx="1765301" cy="1765301"/>
          </a:xfrm>
          <a:prstGeom prst="rect">
            <a:avLst/>
          </a:prstGeom>
          <a:ln w="12700">
            <a:miter lim="400000"/>
          </a:ln>
        </p:spPr>
      </p:pic>
      <p:pic>
        <p:nvPicPr>
          <p:cNvPr id="1271" name="columbia-university-logo-png-columbia-university-logo-1000.png" descr="columbia-university-logo-png-columbia-university-logo-1000.png"/>
          <p:cNvPicPr>
            <a:picLocks noChangeAspect="1"/>
          </p:cNvPicPr>
          <p:nvPr/>
        </p:nvPicPr>
        <p:blipFill>
          <a:blip r:embed="rId8">
            <a:extLst/>
          </a:blip>
          <a:stretch>
            <a:fillRect/>
          </a:stretch>
        </p:blipFill>
        <p:spPr>
          <a:xfrm>
            <a:off x="4040165" y="8061631"/>
            <a:ext cx="7327901" cy="1355663"/>
          </a:xfrm>
          <a:prstGeom prst="rect">
            <a:avLst/>
          </a:prstGeom>
          <a:ln w="12700">
            <a:miter lim="400000"/>
          </a:ln>
        </p:spPr>
      </p:pic>
      <p:pic>
        <p:nvPicPr>
          <p:cNvPr id="1272" name="Image" descr="Image"/>
          <p:cNvPicPr>
            <a:picLocks noChangeAspect="1"/>
          </p:cNvPicPr>
          <p:nvPr/>
        </p:nvPicPr>
        <p:blipFill>
          <a:blip r:embed="rId9">
            <a:extLst/>
          </a:blip>
          <a:stretch>
            <a:fillRect/>
          </a:stretch>
        </p:blipFill>
        <p:spPr>
          <a:xfrm>
            <a:off x="8324043" y="10539612"/>
            <a:ext cx="3068546" cy="841376"/>
          </a:xfrm>
          <a:prstGeom prst="rect">
            <a:avLst/>
          </a:prstGeom>
          <a:ln w="12700">
            <a:miter lim="400000"/>
          </a:ln>
        </p:spPr>
      </p:pic>
      <p:pic>
        <p:nvPicPr>
          <p:cNvPr id="1273" name="Image" descr="Image"/>
          <p:cNvPicPr>
            <a:picLocks noChangeAspect="1"/>
          </p:cNvPicPr>
          <p:nvPr/>
        </p:nvPicPr>
        <p:blipFill>
          <a:blip r:embed="rId10">
            <a:extLst/>
          </a:blip>
          <a:stretch>
            <a:fillRect/>
          </a:stretch>
        </p:blipFill>
        <p:spPr>
          <a:xfrm>
            <a:off x="17973713" y="8196837"/>
            <a:ext cx="4800601" cy="800101"/>
          </a:xfrm>
          <a:prstGeom prst="rect">
            <a:avLst/>
          </a:prstGeom>
          <a:ln w="12700">
            <a:miter lim="400000"/>
          </a:ln>
        </p:spPr>
      </p:pic>
      <p:sp>
        <p:nvSpPr>
          <p:cNvPr id="1274" name="LSC"/>
          <p:cNvSpPr txBox="1"/>
          <p:nvPr/>
        </p:nvSpPr>
        <p:spPr>
          <a:xfrm>
            <a:off x="4910973" y="10457062"/>
            <a:ext cx="2140311" cy="1006476"/>
          </a:xfrm>
          <a:prstGeom prst="rect">
            <a:avLst/>
          </a:prstGeom>
          <a:solidFill>
            <a:srgbClr val="5B80E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lnSpc>
                <a:spcPct val="80000"/>
              </a:lnSpc>
              <a:defRPr sz="5800">
                <a:solidFill>
                  <a:srgbClr val="FFFFFF"/>
                </a:solidFill>
                <a:latin typeface="Lucida Grande"/>
                <a:ea typeface="Lucida Grande"/>
                <a:cs typeface="Lucida Grande"/>
                <a:sym typeface="Lucida Grande"/>
              </a:defRPr>
            </a:lvl1pPr>
          </a:lstStyle>
          <a:p>
            <a:r>
              <a:t>LSC</a:t>
            </a:r>
          </a:p>
        </p:txBody>
      </p:sp>
      <p:sp>
        <p:nvSpPr>
          <p:cNvPr id="1275" name="SAFARI"/>
          <p:cNvSpPr txBox="1"/>
          <p:nvPr/>
        </p:nvSpPr>
        <p:spPr>
          <a:xfrm>
            <a:off x="11966613" y="10313232"/>
            <a:ext cx="4118128" cy="13703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8100">
                <a:solidFill>
                  <a:srgbClr val="FFFFFF"/>
                </a:solidFill>
              </a:defRPr>
            </a:pPr>
            <a:r>
              <a:rPr i="1">
                <a:solidFill>
                  <a:schemeClr val="accent4">
                    <a:hueOff val="-1081314"/>
                    <a:satOff val="4338"/>
                    <a:lumOff val="-8931"/>
                  </a:schemeClr>
                </a:solidFill>
              </a:rPr>
              <a:t>SAFARI</a:t>
            </a:r>
            <a:r>
              <a:t> </a:t>
            </a:r>
          </a:p>
        </p:txBody>
      </p:sp>
      <p:sp>
        <p:nvSpPr>
          <p:cNvPr id="1276" name="1"/>
          <p:cNvSpPr txBox="1"/>
          <p:nvPr/>
        </p:nvSpPr>
        <p:spPr>
          <a:xfrm>
            <a:off x="31796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1</a:t>
            </a:r>
          </a:p>
        </p:txBody>
      </p:sp>
      <p:sp>
        <p:nvSpPr>
          <p:cNvPr id="1277" name="2"/>
          <p:cNvSpPr txBox="1"/>
          <p:nvPr/>
        </p:nvSpPr>
        <p:spPr>
          <a:xfrm>
            <a:off x="112314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2</a:t>
            </a:r>
          </a:p>
        </p:txBody>
      </p:sp>
      <p:sp>
        <p:nvSpPr>
          <p:cNvPr id="1278" name="3"/>
          <p:cNvSpPr txBox="1"/>
          <p:nvPr/>
        </p:nvSpPr>
        <p:spPr>
          <a:xfrm>
            <a:off x="145334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3</a:t>
            </a:r>
          </a:p>
        </p:txBody>
      </p:sp>
      <p:sp>
        <p:nvSpPr>
          <p:cNvPr id="1279" name="4"/>
          <p:cNvSpPr txBox="1"/>
          <p:nvPr/>
        </p:nvSpPr>
        <p:spPr>
          <a:xfrm>
            <a:off x="17009963" y="81073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4</a:t>
            </a:r>
          </a:p>
        </p:txBody>
      </p:sp>
      <p:sp>
        <p:nvSpPr>
          <p:cNvPr id="1280" name="5"/>
          <p:cNvSpPr txBox="1"/>
          <p:nvPr/>
        </p:nvSpPr>
        <p:spPr>
          <a:xfrm>
            <a:off x="22788463" y="8056562"/>
            <a:ext cx="397074" cy="62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a:latin typeface="Gill Sans"/>
                <a:ea typeface="Gill Sans"/>
                <a:cs typeface="Gill Sans"/>
                <a:sym typeface="Gill Sans"/>
              </a:defRPr>
            </a:lvl1pPr>
          </a:lstStyle>
          <a:p>
            <a:r>
              <a:t>5</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 name="Rectangle"/>
          <p:cNvSpPr/>
          <p:nvPr/>
        </p:nvSpPr>
        <p:spPr>
          <a:xfrm>
            <a:off x="3351" y="1434958"/>
            <a:ext cx="24377298" cy="1971676"/>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83" name="SIp lINK cONTROLLERS and TRANSCEIVERS"/>
          <p:cNvSpPr txBox="1">
            <a:spLocks noGrp="1"/>
          </p:cNvSpPr>
          <p:nvPr>
            <p:ph type="title"/>
          </p:nvPr>
        </p:nvSpPr>
        <p:spPr>
          <a:xfrm>
            <a:off x="282524" y="-592608"/>
            <a:ext cx="24704607" cy="2799660"/>
          </a:xfrm>
          <a:prstGeom prst="rect">
            <a:avLst/>
          </a:prstGeom>
        </p:spPr>
        <p:txBody>
          <a:bodyPr>
            <a:normAutofit/>
          </a:bodyPr>
          <a:lstStyle/>
          <a:p>
            <a:pPr>
              <a:lnSpc>
                <a:spcPct val="80000"/>
              </a:lnSpc>
              <a:defRPr sz="9700" b="1">
                <a:latin typeface="Gill Sans"/>
                <a:ea typeface="Gill Sans"/>
                <a:cs typeface="Gill Sans"/>
                <a:sym typeface="Gill Sans"/>
              </a:defRPr>
            </a:pPr>
            <a:r>
              <a:rPr sz="8800" dirty="0"/>
              <a:t>S</a:t>
            </a:r>
            <a:r>
              <a:rPr lang="en-US" sz="8800" dirty="0"/>
              <a:t>i</a:t>
            </a:r>
            <a:r>
              <a:rPr sz="8800" cap="all" dirty="0"/>
              <a:t>p</a:t>
            </a:r>
            <a:r>
              <a:rPr sz="8800" dirty="0"/>
              <a:t> </a:t>
            </a:r>
            <a:r>
              <a:rPr lang="en-US" sz="8800" dirty="0"/>
              <a:t>Link</a:t>
            </a:r>
            <a:r>
              <a:rPr sz="8800" cap="all" dirty="0"/>
              <a:t> </a:t>
            </a:r>
            <a:r>
              <a:rPr lang="en-US" sz="8800" dirty="0"/>
              <a:t>Controllers</a:t>
            </a:r>
            <a:r>
              <a:rPr sz="8800" dirty="0"/>
              <a:t> and T</a:t>
            </a:r>
            <a:r>
              <a:rPr lang="en-US" sz="8800" dirty="0"/>
              <a:t>ransceivers</a:t>
            </a:r>
            <a:endParaRPr sz="8800" dirty="0"/>
          </a:p>
        </p:txBody>
      </p:sp>
      <p:sp>
        <p:nvSpPr>
          <p:cNvPr id="1284" name="OCM uses SiP link state...…"/>
          <p:cNvSpPr txBox="1">
            <a:spLocks noGrp="1"/>
          </p:cNvSpPr>
          <p:nvPr>
            <p:ph type="body" sz="half" idx="1"/>
          </p:nvPr>
        </p:nvSpPr>
        <p:spPr>
          <a:xfrm>
            <a:off x="16522183" y="3497036"/>
            <a:ext cx="7861817" cy="9185194"/>
          </a:xfrm>
          <a:prstGeom prst="rect">
            <a:avLst/>
          </a:prstGeom>
        </p:spPr>
        <p:txBody>
          <a:bodyPr>
            <a:normAutofit/>
          </a:bodyPr>
          <a:lstStyle/>
          <a:p>
            <a:pPr marL="434671" indent="-434671" defTabSz="492918">
              <a:lnSpc>
                <a:spcPct val="90000"/>
              </a:lnSpc>
              <a:spcBef>
                <a:spcPts val="200"/>
              </a:spcBef>
              <a:defRPr sz="5580"/>
            </a:pPr>
            <a:r>
              <a:rPr dirty="0">
                <a:latin typeface="Gill Sans SemiBold"/>
                <a:ea typeface="Gill Sans SemiBold"/>
                <a:cs typeface="Gill Sans SemiBold"/>
                <a:sym typeface="Gill Sans SemiBold"/>
              </a:rPr>
              <a:t>Controllers</a:t>
            </a:r>
            <a:r>
              <a:rPr dirty="0"/>
              <a:t> have transceivers:</a:t>
            </a:r>
          </a:p>
          <a:p>
            <a:pPr marL="0" indent="228600" defTabSz="492918">
              <a:lnSpc>
                <a:spcPct val="90000"/>
              </a:lnSpc>
              <a:spcBef>
                <a:spcPts val="200"/>
              </a:spcBef>
              <a:buSzTx/>
              <a:buNone/>
              <a:defRPr sz="5580"/>
            </a:pPr>
            <a:r>
              <a:rPr dirty="0"/>
              <a:t>- </a:t>
            </a:r>
            <a:r>
              <a:rPr dirty="0">
                <a:solidFill>
                  <a:schemeClr val="accent1"/>
                </a:solidFill>
              </a:rPr>
              <a:t>Master,</a:t>
            </a:r>
            <a:r>
              <a:rPr dirty="0"/>
              <a:t> on the processor side.</a:t>
            </a:r>
          </a:p>
          <a:p>
            <a:pPr marL="0" indent="228600" defTabSz="492918">
              <a:lnSpc>
                <a:spcPct val="90000"/>
              </a:lnSpc>
              <a:spcBef>
                <a:spcPts val="200"/>
              </a:spcBef>
              <a:buSzTx/>
              <a:buNone/>
              <a:defRPr sz="5580"/>
            </a:pPr>
            <a:r>
              <a:rPr dirty="0"/>
              <a:t>- </a:t>
            </a:r>
            <a:r>
              <a:rPr dirty="0">
                <a:solidFill>
                  <a:schemeClr val="accent1"/>
                </a:solidFill>
              </a:rPr>
              <a:t>Endpoint,</a:t>
            </a:r>
            <a:r>
              <a:rPr dirty="0"/>
              <a:t> on the DRAM DIMM</a:t>
            </a:r>
          </a:p>
          <a:p>
            <a:pPr marL="434671" indent="-434671" defTabSz="492918">
              <a:lnSpc>
                <a:spcPct val="90000"/>
              </a:lnSpc>
              <a:spcBef>
                <a:spcPts val="200"/>
              </a:spcBef>
              <a:defRPr sz="5580"/>
            </a:pPr>
            <a:r>
              <a:rPr dirty="0"/>
              <a:t>A </a:t>
            </a:r>
            <a:r>
              <a:rPr dirty="0">
                <a:latin typeface="Gill Sans SemiBold"/>
                <a:ea typeface="Gill Sans SemiBold"/>
                <a:cs typeface="Gill Sans SemiBold"/>
                <a:sym typeface="Gill Sans SemiBold"/>
              </a:rPr>
              <a:t>transceiver</a:t>
            </a:r>
            <a:r>
              <a:rPr dirty="0"/>
              <a:t> is a </a:t>
            </a:r>
            <a:r>
              <a:rPr dirty="0" err="1"/>
              <a:t>microring</a:t>
            </a:r>
            <a:r>
              <a:rPr dirty="0"/>
              <a:t> resonator (MRR) array for </a:t>
            </a:r>
            <a:r>
              <a:rPr dirty="0">
                <a:solidFill>
                  <a:schemeClr val="accent3">
                    <a:hueOff val="362282"/>
                    <a:satOff val="31803"/>
                    <a:lumOff val="-18242"/>
                  </a:schemeClr>
                </a:solidFill>
              </a:rPr>
              <a:t>TX (modulators) </a:t>
            </a:r>
            <a:r>
              <a:rPr dirty="0"/>
              <a:t>and  </a:t>
            </a:r>
            <a:r>
              <a:rPr dirty="0">
                <a:solidFill>
                  <a:schemeClr val="accent5">
                    <a:lumOff val="-29866"/>
                  </a:schemeClr>
                </a:solidFill>
              </a:rPr>
              <a:t>RX (demodulators).</a:t>
            </a:r>
          </a:p>
        </p:txBody>
      </p:sp>
      <p:sp>
        <p:nvSpPr>
          <p:cNvPr id="12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1286" name="ocm-07.png" descr="ocm-07.png"/>
          <p:cNvPicPr>
            <a:picLocks noChangeAspect="1"/>
          </p:cNvPicPr>
          <p:nvPr/>
        </p:nvPicPr>
        <p:blipFill>
          <a:blip r:embed="rId2">
            <a:extLst/>
          </a:blip>
          <a:srcRect l="72301" r="716" b="6370"/>
          <a:stretch>
            <a:fillRect/>
          </a:stretch>
        </p:blipFill>
        <p:spPr>
          <a:xfrm>
            <a:off x="7274585" y="3972500"/>
            <a:ext cx="9251338" cy="8333923"/>
          </a:xfrm>
          <a:prstGeom prst="rect">
            <a:avLst/>
          </a:prstGeom>
          <a:ln w="12700">
            <a:miter lim="400000"/>
          </a:ln>
        </p:spPr>
      </p:pic>
      <p:pic>
        <p:nvPicPr>
          <p:cNvPr id="1287" name="ocm-07.png" descr="ocm-07.png"/>
          <p:cNvPicPr>
            <a:picLocks noChangeAspect="1"/>
          </p:cNvPicPr>
          <p:nvPr/>
        </p:nvPicPr>
        <p:blipFill>
          <a:blip r:embed="rId2">
            <a:extLst/>
          </a:blip>
          <a:srcRect l="52807" r="27489" b="10191"/>
          <a:stretch>
            <a:fillRect/>
          </a:stretch>
        </p:blipFill>
        <p:spPr>
          <a:xfrm>
            <a:off x="219028" y="4065281"/>
            <a:ext cx="7297955" cy="8635361"/>
          </a:xfrm>
          <a:prstGeom prst="rect">
            <a:avLst/>
          </a:prstGeom>
          <a:ln w="12700">
            <a:miter lim="400000"/>
          </a:ln>
        </p:spPr>
      </p:pic>
      <p:sp>
        <p:nvSpPr>
          <p:cNvPr id="1288" name="SiP link design based on state-of-the art devices [Bahadori+, JLT’16], [Bahadori+, JLT’18], [Bahadori+, OI’16] , [Polster+, TVLSI’16]"/>
          <p:cNvSpPr txBox="1"/>
          <p:nvPr/>
        </p:nvSpPr>
        <p:spPr>
          <a:xfrm>
            <a:off x="-603132" y="1444337"/>
            <a:ext cx="24987131" cy="19909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1437" tIns="71437" rIns="71437" bIns="71437" anchor="ctr">
            <a:spAutoFit/>
          </a:bodyPr>
          <a:lstStyle/>
          <a:p>
            <a:pPr>
              <a:spcBef>
                <a:spcPts val="900"/>
              </a:spcBef>
              <a:defRPr sz="5500" b="0">
                <a:latin typeface="Gill Sans Light"/>
                <a:ea typeface="Gill Sans Light"/>
                <a:cs typeface="Gill Sans Light"/>
                <a:sym typeface="Gill Sans Light"/>
              </a:defRPr>
            </a:pPr>
            <a:r>
              <a:rPr sz="6000" dirty="0" err="1"/>
              <a:t>SiP</a:t>
            </a:r>
            <a:r>
              <a:rPr sz="6000" dirty="0"/>
              <a:t> link design based on state-of-the art devices </a:t>
            </a:r>
            <a:r>
              <a:rPr sz="6000" dirty="0">
                <a:solidFill>
                  <a:schemeClr val="accent3">
                    <a:hueOff val="914337"/>
                    <a:satOff val="31515"/>
                    <a:lumOff val="-30790"/>
                  </a:schemeClr>
                </a:solidFill>
                <a:latin typeface="Gill Sans SemiBold"/>
                <a:ea typeface="Gill Sans SemiBold"/>
                <a:cs typeface="Gill Sans SemiBold"/>
                <a:sym typeface="Gill Sans SemiBold"/>
              </a:rPr>
              <a:t>[</a:t>
            </a:r>
            <a:r>
              <a:rPr sz="6000" dirty="0" err="1">
                <a:solidFill>
                  <a:schemeClr val="accent3">
                    <a:hueOff val="914337"/>
                    <a:satOff val="31515"/>
                    <a:lumOff val="-30790"/>
                  </a:schemeClr>
                </a:solidFill>
                <a:latin typeface="Gill Sans SemiBold"/>
                <a:ea typeface="Gill Sans SemiBold"/>
                <a:cs typeface="Gill Sans SemiBold"/>
                <a:sym typeface="Gill Sans SemiBold"/>
              </a:rPr>
              <a:t>Bahadori</a:t>
            </a:r>
            <a:r>
              <a:rPr sz="6000" dirty="0">
                <a:solidFill>
                  <a:schemeClr val="accent3">
                    <a:hueOff val="914337"/>
                    <a:satOff val="31515"/>
                    <a:lumOff val="-30790"/>
                  </a:schemeClr>
                </a:solidFill>
                <a:latin typeface="Gill Sans SemiBold"/>
                <a:ea typeface="Gill Sans SemiBold"/>
                <a:cs typeface="Gill Sans SemiBold"/>
                <a:sym typeface="Gill Sans SemiBold"/>
              </a:rPr>
              <a:t>+, JLT’16], [</a:t>
            </a:r>
            <a:r>
              <a:rPr sz="6000" dirty="0" err="1">
                <a:solidFill>
                  <a:schemeClr val="accent3">
                    <a:hueOff val="914337"/>
                    <a:satOff val="31515"/>
                    <a:lumOff val="-30790"/>
                  </a:schemeClr>
                </a:solidFill>
                <a:latin typeface="Gill Sans SemiBold"/>
                <a:ea typeface="Gill Sans SemiBold"/>
                <a:cs typeface="Gill Sans SemiBold"/>
                <a:sym typeface="Gill Sans SemiBold"/>
              </a:rPr>
              <a:t>Bahadori</a:t>
            </a:r>
            <a:r>
              <a:rPr sz="6000" dirty="0">
                <a:solidFill>
                  <a:schemeClr val="accent3">
                    <a:hueOff val="914337"/>
                    <a:satOff val="31515"/>
                    <a:lumOff val="-30790"/>
                  </a:schemeClr>
                </a:solidFill>
                <a:latin typeface="Gill Sans SemiBold"/>
                <a:ea typeface="Gill Sans SemiBold"/>
                <a:cs typeface="Gill Sans SemiBold"/>
                <a:sym typeface="Gill Sans SemiBold"/>
              </a:rPr>
              <a:t>+, JLT’18], [</a:t>
            </a:r>
            <a:r>
              <a:rPr sz="6000" dirty="0" err="1">
                <a:solidFill>
                  <a:schemeClr val="accent3">
                    <a:hueOff val="914337"/>
                    <a:satOff val="31515"/>
                    <a:lumOff val="-30790"/>
                  </a:schemeClr>
                </a:solidFill>
                <a:latin typeface="Gill Sans SemiBold"/>
                <a:ea typeface="Gill Sans SemiBold"/>
                <a:cs typeface="Gill Sans SemiBold"/>
                <a:sym typeface="Gill Sans SemiBold"/>
              </a:rPr>
              <a:t>Bahadori</a:t>
            </a:r>
            <a:r>
              <a:rPr sz="6000" dirty="0">
                <a:solidFill>
                  <a:schemeClr val="accent3">
                    <a:hueOff val="914337"/>
                    <a:satOff val="31515"/>
                    <a:lumOff val="-30790"/>
                  </a:schemeClr>
                </a:solidFill>
                <a:latin typeface="Gill Sans SemiBold"/>
                <a:ea typeface="Gill Sans SemiBold"/>
                <a:cs typeface="Gill Sans SemiBold"/>
                <a:sym typeface="Gill Sans SemiBold"/>
              </a:rPr>
              <a:t>+, OI’16] , [</a:t>
            </a:r>
            <a:r>
              <a:rPr sz="6000" dirty="0" err="1">
                <a:solidFill>
                  <a:schemeClr val="accent3">
                    <a:hueOff val="914337"/>
                    <a:satOff val="31515"/>
                    <a:lumOff val="-30790"/>
                  </a:schemeClr>
                </a:solidFill>
                <a:latin typeface="Gill Sans SemiBold"/>
                <a:ea typeface="Gill Sans SemiBold"/>
                <a:cs typeface="Gill Sans SemiBold"/>
                <a:sym typeface="Gill Sans SemiBold"/>
              </a:rPr>
              <a:t>Polster</a:t>
            </a:r>
            <a:r>
              <a:rPr sz="6000" dirty="0">
                <a:solidFill>
                  <a:schemeClr val="accent3">
                    <a:hueOff val="914337"/>
                    <a:satOff val="31515"/>
                    <a:lumOff val="-30790"/>
                  </a:schemeClr>
                </a:solidFill>
                <a:latin typeface="Gill Sans SemiBold"/>
                <a:ea typeface="Gill Sans SemiBold"/>
                <a:cs typeface="Gill Sans SemiBold"/>
                <a:sym typeface="Gill Sans SemiBold"/>
              </a:rPr>
              <a:t>+, TVLSI’16]</a:t>
            </a:r>
          </a:p>
        </p:txBody>
      </p:sp>
      <p:sp>
        <p:nvSpPr>
          <p:cNvPr id="1289" name="Line"/>
          <p:cNvSpPr/>
          <p:nvPr/>
        </p:nvSpPr>
        <p:spPr>
          <a:xfrm flipV="1">
            <a:off x="5769054" y="4159138"/>
            <a:ext cx="2044020" cy="6943493"/>
          </a:xfrm>
          <a:prstGeom prst="line">
            <a:avLst/>
          </a:prstGeom>
          <a:ln w="38100">
            <a:solidFill>
              <a:srgbClr val="000000"/>
            </a:solidFill>
            <a:custDash>
              <a:ds d="200000" sp="200000"/>
            </a:custDash>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290" name="Line"/>
          <p:cNvSpPr/>
          <p:nvPr/>
        </p:nvSpPr>
        <p:spPr>
          <a:xfrm flipV="1">
            <a:off x="5756354" y="10832771"/>
            <a:ext cx="2044021" cy="1038954"/>
          </a:xfrm>
          <a:prstGeom prst="line">
            <a:avLst/>
          </a:prstGeom>
          <a:ln w="38100">
            <a:solidFill>
              <a:srgbClr val="000000"/>
            </a:solidFill>
            <a:custDash>
              <a:ds d="200000" sp="200000"/>
            </a:custDash>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Double-click to edit"/>
          <p:cNvSpPr txBox="1">
            <a:spLocks noGrp="1"/>
          </p:cNvSpPr>
          <p:nvPr>
            <p:ph type="body" idx="1"/>
          </p:nvPr>
        </p:nvSpPr>
        <p:spPr>
          <a:prstGeom prst="rect">
            <a:avLst/>
          </a:prstGeom>
        </p:spPr>
        <p:txBody>
          <a:bodyPr/>
          <a:lstStyle/>
          <a:p>
            <a:endParaRPr/>
          </a:p>
        </p:txBody>
      </p:sp>
      <p:sp>
        <p:nvSpPr>
          <p:cNvPr id="12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1294" name="parsec_results_geomean-06.png" descr="parsec_results_geomean-06.png"/>
          <p:cNvPicPr>
            <a:picLocks noChangeAspect="1"/>
          </p:cNvPicPr>
          <p:nvPr/>
        </p:nvPicPr>
        <p:blipFill>
          <a:blip r:embed="rId2">
            <a:extLst/>
          </a:blip>
          <a:stretch>
            <a:fillRect/>
          </a:stretch>
        </p:blipFill>
        <p:spPr>
          <a:xfrm>
            <a:off x="329975" y="6722112"/>
            <a:ext cx="23724050" cy="5471828"/>
          </a:xfrm>
          <a:prstGeom prst="rect">
            <a:avLst/>
          </a:prstGeom>
          <a:ln w="12700">
            <a:miter lim="400000"/>
          </a:ln>
        </p:spPr>
      </p:pic>
      <p:sp>
        <p:nvSpPr>
          <p:cNvPr id="1295" name="Average slowdown is 1.3x for Splash2x and 1.4x for Parsec."/>
          <p:cNvSpPr txBox="1"/>
          <p:nvPr/>
        </p:nvSpPr>
        <p:spPr>
          <a:xfrm>
            <a:off x="474662" y="2415694"/>
            <a:ext cx="23434676" cy="15738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pPr marL="724452" indent="-724452" algn="l">
              <a:spcBef>
                <a:spcPts val="5000"/>
              </a:spcBef>
              <a:buSzPct val="82000"/>
              <a:buChar char="•"/>
              <a:defRPr sz="6400" b="0">
                <a:latin typeface="Gill Sans Light"/>
                <a:ea typeface="Gill Sans Light"/>
                <a:cs typeface="Gill Sans Light"/>
                <a:sym typeface="Gill Sans Light"/>
              </a:defRPr>
            </a:pPr>
            <a:r>
              <a:rPr b="1">
                <a:solidFill>
                  <a:schemeClr val="accent5">
                    <a:lumOff val="-29866"/>
                  </a:schemeClr>
                </a:solidFill>
                <a:latin typeface="Gill Sans"/>
                <a:ea typeface="Gill Sans"/>
                <a:cs typeface="Gill Sans"/>
                <a:sym typeface="Gill Sans"/>
              </a:rPr>
              <a:t>Average slowdown</a:t>
            </a:r>
            <a:r>
              <a:t> is 1.3x for Splash2x and 1.4x for Parsec.</a:t>
            </a:r>
          </a:p>
        </p:txBody>
      </p:sp>
      <p:sp>
        <p:nvSpPr>
          <p:cNvPr id="1304" name="Connection Line"/>
          <p:cNvSpPr/>
          <p:nvPr/>
        </p:nvSpPr>
        <p:spPr>
          <a:xfrm>
            <a:off x="6117432" y="5896837"/>
            <a:ext cx="440852" cy="1030573"/>
          </a:xfrm>
          <a:custGeom>
            <a:avLst/>
            <a:gdLst/>
            <a:ahLst/>
            <a:cxnLst>
              <a:cxn ang="0">
                <a:pos x="wd2" y="hd2"/>
              </a:cxn>
              <a:cxn ang="5400000">
                <a:pos x="wd2" y="hd2"/>
              </a:cxn>
              <a:cxn ang="10800000">
                <a:pos x="wd2" y="hd2"/>
              </a:cxn>
              <a:cxn ang="16200000">
                <a:pos x="wd2" y="hd2"/>
              </a:cxn>
            </a:cxnLst>
            <a:rect l="0" t="0" r="r" b="b"/>
            <a:pathLst>
              <a:path w="16474" h="20233" extrusionOk="0">
                <a:moveTo>
                  <a:pt x="7398" y="20233"/>
                </a:moveTo>
                <a:cubicBezTo>
                  <a:pt x="21600" y="5300"/>
                  <a:pt x="19134" y="-1367"/>
                  <a:pt x="0" y="232"/>
                </a:cubicBezTo>
              </a:path>
            </a:pathLst>
          </a:custGeom>
          <a:ln w="63500">
            <a:solidFill>
              <a:schemeClr val="accent1"/>
            </a:solidFill>
            <a:miter lim="400000"/>
            <a:headEnd type="triangle"/>
          </a:ln>
        </p:spPr>
        <p:txBody>
          <a:bodyPr/>
          <a:lstStyle/>
          <a:p>
            <a:endParaRPr/>
          </a:p>
        </p:txBody>
      </p:sp>
      <p:sp>
        <p:nvSpPr>
          <p:cNvPr id="1297" name="x2.97 Highest slowdown"/>
          <p:cNvSpPr txBox="1"/>
          <p:nvPr/>
        </p:nvSpPr>
        <p:spPr>
          <a:xfrm>
            <a:off x="3818999" y="5683022"/>
            <a:ext cx="4447160" cy="601725"/>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000" b="0">
                <a:solidFill>
                  <a:srgbClr val="FFFFFF"/>
                </a:solidFill>
                <a:latin typeface="+mn-lt"/>
                <a:ea typeface="+mn-ea"/>
                <a:cs typeface="+mn-cs"/>
                <a:sym typeface="Helvetica Neue Medium"/>
              </a:defRPr>
            </a:lvl1pPr>
          </a:lstStyle>
          <a:p>
            <a:r>
              <a:t>x2.97 Highest slowdown</a:t>
            </a:r>
          </a:p>
        </p:txBody>
      </p:sp>
      <p:sp>
        <p:nvSpPr>
          <p:cNvPr id="1298" name="Rectangle"/>
          <p:cNvSpPr/>
          <p:nvPr/>
        </p:nvSpPr>
        <p:spPr>
          <a:xfrm>
            <a:off x="1511665" y="6818425"/>
            <a:ext cx="6246139" cy="3989500"/>
          </a:xfrm>
          <a:prstGeom prst="rect">
            <a:avLst/>
          </a:prstGeom>
          <a:ln w="101600">
            <a:solidFill>
              <a:schemeClr val="accent5">
                <a:hueOff val="-82419"/>
                <a:satOff val="-9513"/>
                <a:lumOff val="-16343"/>
              </a:schemeClr>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299" name="Rectangle"/>
          <p:cNvSpPr/>
          <p:nvPr/>
        </p:nvSpPr>
        <p:spPr>
          <a:xfrm>
            <a:off x="11846771" y="6844441"/>
            <a:ext cx="12125789" cy="3986103"/>
          </a:xfrm>
          <a:prstGeom prst="rect">
            <a:avLst/>
          </a:prstGeom>
          <a:ln w="101600">
            <a:solidFill>
              <a:schemeClr val="accent5">
                <a:hueOff val="-82419"/>
                <a:satOff val="-9513"/>
                <a:lumOff val="-16343"/>
              </a:schemeClr>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300" name="Rectangle"/>
          <p:cNvSpPr/>
          <p:nvPr/>
        </p:nvSpPr>
        <p:spPr>
          <a:xfrm>
            <a:off x="7859428" y="6842442"/>
            <a:ext cx="3870114" cy="3990101"/>
          </a:xfrm>
          <a:prstGeom prst="rect">
            <a:avLst/>
          </a:prstGeom>
          <a:ln w="101600">
            <a:solidFill>
              <a:schemeClr val="accent3"/>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301" name="Memory bound applications"/>
          <p:cNvSpPr txBox="1"/>
          <p:nvPr/>
        </p:nvSpPr>
        <p:spPr>
          <a:xfrm>
            <a:off x="12701440" y="5575993"/>
            <a:ext cx="3971714" cy="1222183"/>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3500" b="0">
                <a:solidFill>
                  <a:srgbClr val="FFFFFF"/>
                </a:solidFill>
                <a:latin typeface="+mn-lt"/>
                <a:ea typeface="+mn-ea"/>
                <a:cs typeface="+mn-cs"/>
                <a:sym typeface="Helvetica Neue Medium"/>
              </a:defRPr>
            </a:lvl1pPr>
          </a:lstStyle>
          <a:p>
            <a:r>
              <a:t>Memory bound applications</a:t>
            </a:r>
          </a:p>
        </p:txBody>
      </p:sp>
      <p:sp>
        <p:nvSpPr>
          <p:cNvPr id="1302" name="Computing bound applications"/>
          <p:cNvSpPr txBox="1"/>
          <p:nvPr/>
        </p:nvSpPr>
        <p:spPr>
          <a:xfrm>
            <a:off x="8417557" y="5131677"/>
            <a:ext cx="3323367" cy="1806014"/>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lvl1pPr>
              <a:defRPr sz="3600" b="0">
                <a:solidFill>
                  <a:srgbClr val="FFFFFF"/>
                </a:solidFill>
                <a:latin typeface="+mn-lt"/>
                <a:ea typeface="+mn-ea"/>
                <a:cs typeface="+mn-cs"/>
                <a:sym typeface="Helvetica Neue Medium"/>
              </a:defRPr>
            </a:lvl1pPr>
          </a:lstStyle>
          <a:p>
            <a:r>
              <a:t>Computing bound applications</a:t>
            </a:r>
          </a:p>
        </p:txBody>
      </p:sp>
      <p:sp>
        <p:nvSpPr>
          <p:cNvPr id="1303" name="Results MemConf1 w/out DRAM Cache"/>
          <p:cNvSpPr txBox="1"/>
          <p:nvPr/>
        </p:nvSpPr>
        <p:spPr>
          <a:xfrm>
            <a:off x="349845" y="-101788"/>
            <a:ext cx="23131178" cy="222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defTabSz="739378">
              <a:defRPr sz="9000">
                <a:latin typeface="Gill Sans"/>
                <a:ea typeface="Gill Sans"/>
                <a:cs typeface="Gill Sans"/>
                <a:sym typeface="Gill Sans"/>
              </a:defRPr>
            </a:lvl1pPr>
          </a:lstStyle>
          <a:p>
            <a:r>
              <a:rPr dirty="0"/>
              <a:t>Results MemConf1 w/out DRAM Cache</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PARSEC with OCM"/>
          <p:cNvSpPr txBox="1">
            <a:spLocks noGrp="1"/>
          </p:cNvSpPr>
          <p:nvPr>
            <p:ph type="title"/>
          </p:nvPr>
        </p:nvSpPr>
        <p:spPr>
          <a:xfrm>
            <a:off x="286022" y="-625442"/>
            <a:ext cx="17287876" cy="2224278"/>
          </a:xfrm>
          <a:prstGeom prst="rect">
            <a:avLst/>
          </a:prstGeom>
        </p:spPr>
        <p:txBody>
          <a:bodyPr>
            <a:normAutofit/>
          </a:bodyPr>
          <a:lstStyle>
            <a:lvl1pPr defTabSz="575071">
              <a:defRPr sz="7000"/>
            </a:lvl1pPr>
          </a:lstStyle>
          <a:p>
            <a:r>
              <a:rPr b="1" dirty="0">
                <a:latin typeface="Gill Sans" panose="020B0502020104020203" pitchFamily="34" charset="-79"/>
                <a:cs typeface="Gill Sans" panose="020B0502020104020203" pitchFamily="34" charset="-79"/>
              </a:rPr>
              <a:t>PARSEC with OCM</a:t>
            </a:r>
          </a:p>
        </p:txBody>
      </p:sp>
      <p:sp>
        <p:nvSpPr>
          <p:cNvPr id="2" name="Text Placeholder 1">
            <a:extLst>
              <a:ext uri="{FF2B5EF4-FFF2-40B4-BE49-F238E27FC236}">
                <a16:creationId xmlns:a16="http://schemas.microsoft.com/office/drawing/2014/main" id="{B8DB7F90-8BF8-4849-B978-E897FC2E2BBF}"/>
              </a:ext>
            </a:extLst>
          </p:cNvPr>
          <p:cNvSpPr>
            <a:spLocks noGrp="1"/>
          </p:cNvSpPr>
          <p:nvPr>
            <p:ph type="body" idx="1"/>
          </p:nvPr>
        </p:nvSpPr>
        <p:spPr/>
        <p:txBody>
          <a:bodyPr/>
          <a:lstStyle/>
          <a:p>
            <a:endParaRPr lang="en-US"/>
          </a:p>
        </p:txBody>
      </p:sp>
      <p:sp>
        <p:nvSpPr>
          <p:cNvPr id="111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1113" name="SERDES (cycles)"/>
          <p:cNvSpPr txBox="1"/>
          <p:nvPr/>
        </p:nvSpPr>
        <p:spPr>
          <a:xfrm>
            <a:off x="5673885" y="6039369"/>
            <a:ext cx="1530122" cy="312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1400"/>
            </a:lvl1pPr>
          </a:lstStyle>
          <a:p>
            <a:r>
              <a:t>SERDES (cycles)</a:t>
            </a:r>
          </a:p>
        </p:txBody>
      </p:sp>
      <p:pic>
        <p:nvPicPr>
          <p:cNvPr id="1114" name="parsec_results.png" descr="parsec_results.png"/>
          <p:cNvPicPr>
            <a:picLocks noChangeAspect="1"/>
          </p:cNvPicPr>
          <p:nvPr/>
        </p:nvPicPr>
        <p:blipFill>
          <a:blip r:embed="rId2">
            <a:extLst/>
          </a:blip>
          <a:stretch>
            <a:fillRect/>
          </a:stretch>
        </p:blipFill>
        <p:spPr>
          <a:xfrm>
            <a:off x="0" y="995337"/>
            <a:ext cx="22973565" cy="11912890"/>
          </a:xfrm>
          <a:prstGeom prst="rect">
            <a:avLst/>
          </a:prstGeom>
          <a:ln w="12700">
            <a:miter lim="400000"/>
          </a:ln>
        </p:spPr>
      </p:pic>
      <p:sp>
        <p:nvSpPr>
          <p:cNvPr id="1115" name="Rectangle"/>
          <p:cNvSpPr/>
          <p:nvPr/>
        </p:nvSpPr>
        <p:spPr>
          <a:xfrm>
            <a:off x="2380831" y="1434841"/>
            <a:ext cx="7499386" cy="10542857"/>
          </a:xfrm>
          <a:prstGeom prst="rect">
            <a:avLst/>
          </a:prstGeom>
          <a:ln w="101600">
            <a:solidFill>
              <a:schemeClr val="accent5">
                <a:hueOff val="-82419"/>
                <a:satOff val="-9513"/>
                <a:lumOff val="-16343"/>
              </a:schemeClr>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116" name="Memory bound applications"/>
          <p:cNvSpPr txBox="1"/>
          <p:nvPr/>
        </p:nvSpPr>
        <p:spPr>
          <a:xfrm>
            <a:off x="3062364" y="941526"/>
            <a:ext cx="6559805" cy="725408"/>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900" b="0">
                <a:solidFill>
                  <a:srgbClr val="FFFFFF"/>
                </a:solidFill>
                <a:latin typeface="+mn-lt"/>
                <a:ea typeface="+mn-ea"/>
                <a:cs typeface="+mn-cs"/>
                <a:sym typeface="Helvetica Neue Medium"/>
              </a:defRPr>
            </a:lvl1pPr>
          </a:lstStyle>
          <a:p>
            <a:r>
              <a:t>Memory bound applications</a:t>
            </a:r>
          </a:p>
        </p:txBody>
      </p:sp>
      <p:sp>
        <p:nvSpPr>
          <p:cNvPr id="1117" name="Rectangle"/>
          <p:cNvSpPr/>
          <p:nvPr/>
        </p:nvSpPr>
        <p:spPr>
          <a:xfrm>
            <a:off x="9923793" y="1434841"/>
            <a:ext cx="12465699" cy="10542857"/>
          </a:xfrm>
          <a:prstGeom prst="rect">
            <a:avLst/>
          </a:prstGeom>
          <a:ln w="101600">
            <a:solidFill>
              <a:schemeClr val="accent3"/>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118" name="Computing bound applications"/>
          <p:cNvSpPr txBox="1"/>
          <p:nvPr/>
        </p:nvSpPr>
        <p:spPr>
          <a:xfrm>
            <a:off x="9621529" y="941526"/>
            <a:ext cx="7219545" cy="725408"/>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900" b="0">
                <a:solidFill>
                  <a:srgbClr val="FFFFFF"/>
                </a:solidFill>
                <a:latin typeface="+mn-lt"/>
                <a:ea typeface="+mn-ea"/>
                <a:cs typeface="+mn-cs"/>
                <a:sym typeface="Helvetica Neue Medium"/>
              </a:defRPr>
            </a:lvl1pPr>
          </a:lstStyle>
          <a:p>
            <a:r>
              <a:t>Computing bound applications</a:t>
            </a:r>
          </a:p>
        </p:txBody>
      </p:sp>
      <p:sp>
        <p:nvSpPr>
          <p:cNvPr id="1124" name="Connection Line"/>
          <p:cNvSpPr/>
          <p:nvPr/>
        </p:nvSpPr>
        <p:spPr>
          <a:xfrm>
            <a:off x="10602277" y="8119157"/>
            <a:ext cx="3351016" cy="286848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3581" y="15491"/>
                  <a:pt x="20781" y="8291"/>
                  <a:pt x="21600" y="0"/>
                </a:cubicBezTo>
              </a:path>
            </a:pathLst>
          </a:custGeom>
          <a:ln w="63500">
            <a:solidFill>
              <a:schemeClr val="accent1"/>
            </a:solidFill>
            <a:miter lim="400000"/>
            <a:headEnd type="triangle"/>
          </a:ln>
        </p:spPr>
        <p:txBody>
          <a:bodyPr/>
          <a:lstStyle/>
          <a:p>
            <a:endParaRPr/>
          </a:p>
        </p:txBody>
      </p:sp>
      <p:sp>
        <p:nvSpPr>
          <p:cNvPr id="1120" name="Lower delay is close to baseline performance"/>
          <p:cNvSpPr txBox="1"/>
          <p:nvPr/>
        </p:nvSpPr>
        <p:spPr>
          <a:xfrm>
            <a:off x="10702671" y="7374013"/>
            <a:ext cx="10507346" cy="725409"/>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900" b="0">
                <a:solidFill>
                  <a:srgbClr val="FFFFFF"/>
                </a:solidFill>
                <a:latin typeface="+mn-lt"/>
                <a:ea typeface="+mn-ea"/>
                <a:cs typeface="+mn-cs"/>
                <a:sym typeface="Helvetica Neue Medium"/>
              </a:defRPr>
            </a:lvl1pPr>
          </a:lstStyle>
          <a:p>
            <a:r>
              <a:t>Lower delay is close to baseline performance</a:t>
            </a:r>
          </a:p>
        </p:txBody>
      </p:sp>
      <p:sp>
        <p:nvSpPr>
          <p:cNvPr id="1121" name="Latency…"/>
          <p:cNvSpPr txBox="1"/>
          <p:nvPr/>
        </p:nvSpPr>
        <p:spPr>
          <a:xfrm>
            <a:off x="22407461" y="11786539"/>
            <a:ext cx="1697864" cy="1121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Latency</a:t>
            </a:r>
          </a:p>
          <a:p>
            <a:r>
              <a:t>(Cycles)</a:t>
            </a:r>
          </a:p>
        </p:txBody>
      </p:sp>
      <p:sp>
        <p:nvSpPr>
          <p:cNvPr id="1122" name="Line"/>
          <p:cNvSpPr/>
          <p:nvPr/>
        </p:nvSpPr>
        <p:spPr>
          <a:xfrm>
            <a:off x="2555257" y="12667619"/>
            <a:ext cx="2071849" cy="1"/>
          </a:xfrm>
          <a:prstGeom prst="line">
            <a:avLst/>
          </a:prstGeom>
          <a:ln w="63500">
            <a:solidFill>
              <a:srgbClr val="000000"/>
            </a:solidFill>
            <a:miter lim="400000"/>
            <a:headEnd type="triangle" len="sm"/>
            <a:tailEnd type="triangle" len="sm"/>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23" name="10 - 340"/>
          <p:cNvSpPr txBox="1"/>
          <p:nvPr/>
        </p:nvSpPr>
        <p:spPr>
          <a:xfrm>
            <a:off x="2919192" y="12461086"/>
            <a:ext cx="1343979" cy="514666"/>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a:lvl1pPr>
          </a:lstStyle>
          <a:p>
            <a:r>
              <a:t>10 - 340</a:t>
            </a:r>
          </a:p>
        </p:txBody>
      </p:sp>
    </p:spTree>
    <p:extLst>
      <p:ext uri="{BB962C8B-B14F-4D97-AF65-F5344CB8AC3E}">
        <p14:creationId xmlns:p14="http://schemas.microsoft.com/office/powerpoint/2010/main" val="420774705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 name="SERDES (cycles)"/>
          <p:cNvSpPr txBox="1"/>
          <p:nvPr/>
        </p:nvSpPr>
        <p:spPr>
          <a:xfrm>
            <a:off x="5716172" y="7041561"/>
            <a:ext cx="1530123" cy="312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584200">
              <a:defRPr sz="1400"/>
            </a:lvl1pPr>
          </a:lstStyle>
          <a:p>
            <a:r>
              <a:t>SERDES (cycles)</a:t>
            </a:r>
          </a:p>
        </p:txBody>
      </p:sp>
      <p:pic>
        <p:nvPicPr>
          <p:cNvPr id="1127" name="splash_results.png" descr="splash_results.png"/>
          <p:cNvPicPr>
            <a:picLocks noChangeAspect="1"/>
          </p:cNvPicPr>
          <p:nvPr/>
        </p:nvPicPr>
        <p:blipFill>
          <a:blip r:embed="rId2">
            <a:extLst/>
          </a:blip>
          <a:stretch>
            <a:fillRect/>
          </a:stretch>
        </p:blipFill>
        <p:spPr>
          <a:xfrm>
            <a:off x="343547" y="1110220"/>
            <a:ext cx="22273381" cy="11492496"/>
          </a:xfrm>
          <a:prstGeom prst="rect">
            <a:avLst/>
          </a:prstGeom>
          <a:ln w="12700">
            <a:miter lim="400000"/>
          </a:ln>
        </p:spPr>
      </p:pic>
      <p:sp>
        <p:nvSpPr>
          <p:cNvPr id="1128" name="SPLASH with ocm"/>
          <p:cNvSpPr txBox="1">
            <a:spLocks noGrp="1"/>
          </p:cNvSpPr>
          <p:nvPr>
            <p:ph type="title"/>
          </p:nvPr>
        </p:nvSpPr>
        <p:spPr>
          <a:prstGeom prst="rect">
            <a:avLst/>
          </a:prstGeom>
        </p:spPr>
        <p:txBody>
          <a:bodyPr>
            <a:normAutofit/>
          </a:bodyPr>
          <a:lstStyle>
            <a:lvl1pPr defTabSz="755808">
              <a:defRPr sz="8556"/>
            </a:lvl1pPr>
          </a:lstStyle>
          <a:p>
            <a:r>
              <a:rPr sz="7200" b="1" dirty="0">
                <a:latin typeface="Gill Sans" panose="020B0502020104020203" pitchFamily="34" charset="-79"/>
                <a:cs typeface="Gill Sans" panose="020B0502020104020203" pitchFamily="34" charset="-79"/>
              </a:rPr>
              <a:t>SPLASH with </a:t>
            </a:r>
            <a:r>
              <a:rPr lang="en-US" sz="7200" b="1" dirty="0">
                <a:latin typeface="Gill Sans" panose="020B0502020104020203" pitchFamily="34" charset="-79"/>
                <a:cs typeface="Gill Sans" panose="020B0502020104020203" pitchFamily="34" charset="-79"/>
              </a:rPr>
              <a:t>OCM</a:t>
            </a:r>
            <a:endParaRPr sz="7200" b="1" dirty="0">
              <a:latin typeface="Gill Sans" panose="020B0502020104020203" pitchFamily="34" charset="-79"/>
              <a:cs typeface="Gill Sans" panose="020B0502020104020203" pitchFamily="34" charset="-79"/>
            </a:endParaRPr>
          </a:p>
        </p:txBody>
      </p:sp>
      <p:sp>
        <p:nvSpPr>
          <p:cNvPr id="2" name="Text Placeholder 1">
            <a:extLst>
              <a:ext uri="{FF2B5EF4-FFF2-40B4-BE49-F238E27FC236}">
                <a16:creationId xmlns:a16="http://schemas.microsoft.com/office/drawing/2014/main" id="{E2E8FF59-923F-A34E-8777-866223EE9613}"/>
              </a:ext>
            </a:extLst>
          </p:cNvPr>
          <p:cNvSpPr>
            <a:spLocks noGrp="1"/>
          </p:cNvSpPr>
          <p:nvPr>
            <p:ph type="body" idx="1"/>
          </p:nvPr>
        </p:nvSpPr>
        <p:spPr/>
        <p:txBody>
          <a:bodyPr/>
          <a:lstStyle/>
          <a:p>
            <a:endParaRPr lang="en-US"/>
          </a:p>
        </p:txBody>
      </p:sp>
      <p:sp>
        <p:nvSpPr>
          <p:cNvPr id="112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sp>
        <p:nvSpPr>
          <p:cNvPr id="1130" name="Latency…"/>
          <p:cNvSpPr txBox="1"/>
          <p:nvPr/>
        </p:nvSpPr>
        <p:spPr>
          <a:xfrm>
            <a:off x="22118902" y="11904668"/>
            <a:ext cx="1697864" cy="1121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r>
              <a:t>Latency</a:t>
            </a:r>
          </a:p>
          <a:p>
            <a:r>
              <a:t>(Cycles)</a:t>
            </a:r>
          </a:p>
        </p:txBody>
      </p:sp>
      <p:sp>
        <p:nvSpPr>
          <p:cNvPr id="1131" name="Line"/>
          <p:cNvSpPr/>
          <p:nvPr/>
        </p:nvSpPr>
        <p:spPr>
          <a:xfrm>
            <a:off x="2948506" y="12465511"/>
            <a:ext cx="1345248" cy="1"/>
          </a:xfrm>
          <a:prstGeom prst="line">
            <a:avLst/>
          </a:prstGeom>
          <a:ln w="63500">
            <a:solidFill>
              <a:srgbClr val="000000"/>
            </a:solidFill>
            <a:miter lim="400000"/>
            <a:headEnd type="triangle" len="sm"/>
            <a:tailEnd type="triangle" len="sm"/>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32" name="10 - 340"/>
          <p:cNvSpPr txBox="1"/>
          <p:nvPr/>
        </p:nvSpPr>
        <p:spPr>
          <a:xfrm>
            <a:off x="2949141" y="12543430"/>
            <a:ext cx="1343978" cy="5146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2500"/>
            </a:lvl1pPr>
          </a:lstStyle>
          <a:p>
            <a:r>
              <a:t>10 - 340</a:t>
            </a:r>
          </a:p>
        </p:txBody>
      </p:sp>
      <p:sp>
        <p:nvSpPr>
          <p:cNvPr id="1133" name="Rectangle"/>
          <p:cNvSpPr/>
          <p:nvPr/>
        </p:nvSpPr>
        <p:spPr>
          <a:xfrm>
            <a:off x="2680044" y="1603770"/>
            <a:ext cx="3086632" cy="10122566"/>
          </a:xfrm>
          <a:prstGeom prst="rect">
            <a:avLst/>
          </a:prstGeom>
          <a:ln w="101600">
            <a:solidFill>
              <a:schemeClr val="accent5">
                <a:hueOff val="-82419"/>
                <a:satOff val="-9513"/>
                <a:lumOff val="-16343"/>
              </a:schemeClr>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134" name="Rectangle"/>
          <p:cNvSpPr/>
          <p:nvPr/>
        </p:nvSpPr>
        <p:spPr>
          <a:xfrm>
            <a:off x="8649043" y="1603770"/>
            <a:ext cx="11659927" cy="10122566"/>
          </a:xfrm>
          <a:prstGeom prst="rect">
            <a:avLst/>
          </a:prstGeom>
          <a:ln w="101600">
            <a:solidFill>
              <a:schemeClr val="accent5">
                <a:hueOff val="-82419"/>
                <a:satOff val="-9513"/>
                <a:lumOff val="-16343"/>
              </a:schemeClr>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135" name="Memory bound applications"/>
          <p:cNvSpPr txBox="1"/>
          <p:nvPr/>
        </p:nvSpPr>
        <p:spPr>
          <a:xfrm>
            <a:off x="9223627" y="881118"/>
            <a:ext cx="5902961" cy="676082"/>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500" b="0">
                <a:solidFill>
                  <a:srgbClr val="FFFFFF"/>
                </a:solidFill>
                <a:latin typeface="+mn-lt"/>
                <a:ea typeface="+mn-ea"/>
                <a:cs typeface="+mn-cs"/>
                <a:sym typeface="Helvetica Neue Medium"/>
              </a:defRPr>
            </a:lvl1pPr>
          </a:lstStyle>
          <a:p>
            <a:r>
              <a:t>Memory bound applications</a:t>
            </a:r>
          </a:p>
        </p:txBody>
      </p:sp>
      <p:sp>
        <p:nvSpPr>
          <p:cNvPr id="1136" name="Rectangle"/>
          <p:cNvSpPr/>
          <p:nvPr/>
        </p:nvSpPr>
        <p:spPr>
          <a:xfrm>
            <a:off x="5777257" y="1584946"/>
            <a:ext cx="2831559" cy="10143700"/>
          </a:xfrm>
          <a:prstGeom prst="rect">
            <a:avLst/>
          </a:prstGeom>
          <a:ln w="101600">
            <a:solidFill>
              <a:schemeClr val="accent3"/>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137" name="Computing bound applications"/>
          <p:cNvSpPr txBox="1"/>
          <p:nvPr/>
        </p:nvSpPr>
        <p:spPr>
          <a:xfrm>
            <a:off x="17250061" y="874952"/>
            <a:ext cx="6676162" cy="688414"/>
          </a:xfrm>
          <a:prstGeom prst="rect">
            <a:avLst/>
          </a:prstGeom>
          <a:solidFill>
            <a:schemeClr val="accent3"/>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600" b="0">
                <a:solidFill>
                  <a:srgbClr val="FFFFFF"/>
                </a:solidFill>
                <a:latin typeface="+mn-lt"/>
                <a:ea typeface="+mn-ea"/>
                <a:cs typeface="+mn-cs"/>
                <a:sym typeface="Helvetica Neue Medium"/>
              </a:defRPr>
            </a:lvl1pPr>
          </a:lstStyle>
          <a:p>
            <a:r>
              <a:t>Computing bound applications</a:t>
            </a:r>
          </a:p>
        </p:txBody>
      </p:sp>
      <p:sp>
        <p:nvSpPr>
          <p:cNvPr id="1138" name="Rectangle"/>
          <p:cNvSpPr/>
          <p:nvPr/>
        </p:nvSpPr>
        <p:spPr>
          <a:xfrm>
            <a:off x="20614585" y="2181651"/>
            <a:ext cx="1696099" cy="10202339"/>
          </a:xfrm>
          <a:prstGeom prst="rect">
            <a:avLst/>
          </a:prstGeom>
          <a:ln w="101600">
            <a:solidFill>
              <a:schemeClr val="accent3"/>
            </a:solidFill>
            <a:miter lim="400000"/>
          </a:ln>
        </p:spPr>
        <p:txBody>
          <a:bodyPr lIns="50800" tIns="50800" rIns="50800" bIns="50800" anchor="ctr"/>
          <a:lstStyle/>
          <a:p>
            <a:pPr defTabSz="584200">
              <a:defRPr sz="2200" b="0">
                <a:solidFill>
                  <a:srgbClr val="FFFFFF"/>
                </a:solidFill>
                <a:latin typeface="+mn-lt"/>
                <a:ea typeface="+mn-ea"/>
                <a:cs typeface="+mn-cs"/>
                <a:sym typeface="Helvetica Neue Medium"/>
              </a:defRPr>
            </a:pPr>
            <a:endParaRPr/>
          </a:p>
        </p:txBody>
      </p:sp>
      <p:sp>
        <p:nvSpPr>
          <p:cNvPr id="1141" name="Connection Line"/>
          <p:cNvSpPr/>
          <p:nvPr/>
        </p:nvSpPr>
        <p:spPr>
          <a:xfrm>
            <a:off x="20905500" y="7689935"/>
            <a:ext cx="1082521" cy="3618387"/>
          </a:xfrm>
          <a:custGeom>
            <a:avLst/>
            <a:gdLst/>
            <a:ahLst/>
            <a:cxnLst>
              <a:cxn ang="0">
                <a:pos x="wd2" y="hd2"/>
              </a:cxn>
              <a:cxn ang="5400000">
                <a:pos x="wd2" y="hd2"/>
              </a:cxn>
              <a:cxn ang="10800000">
                <a:pos x="wd2" y="hd2"/>
              </a:cxn>
              <a:cxn ang="16200000">
                <a:pos x="wd2" y="hd2"/>
              </a:cxn>
            </a:cxnLst>
            <a:rect l="0" t="0" r="r" b="b"/>
            <a:pathLst>
              <a:path w="17118" h="21600" extrusionOk="0">
                <a:moveTo>
                  <a:pt x="0" y="21600"/>
                </a:moveTo>
                <a:cubicBezTo>
                  <a:pt x="17538" y="12116"/>
                  <a:pt x="21600" y="4916"/>
                  <a:pt x="12186" y="0"/>
                </a:cubicBezTo>
              </a:path>
            </a:pathLst>
          </a:custGeom>
          <a:ln w="63500">
            <a:solidFill>
              <a:schemeClr val="accent1"/>
            </a:solidFill>
            <a:miter lim="400000"/>
            <a:headEnd type="triangle"/>
          </a:ln>
        </p:spPr>
        <p:txBody>
          <a:bodyPr/>
          <a:lstStyle/>
          <a:p>
            <a:endParaRPr/>
          </a:p>
        </p:txBody>
      </p:sp>
      <p:sp>
        <p:nvSpPr>
          <p:cNvPr id="1140" name="Lower delay is close to…"/>
          <p:cNvSpPr txBox="1"/>
          <p:nvPr/>
        </p:nvSpPr>
        <p:spPr>
          <a:xfrm>
            <a:off x="18475995" y="5388698"/>
            <a:ext cx="4990403" cy="1222183"/>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3500" b="0">
                <a:solidFill>
                  <a:srgbClr val="FFFFFF"/>
                </a:solidFill>
                <a:latin typeface="+mn-lt"/>
                <a:ea typeface="+mn-ea"/>
                <a:cs typeface="+mn-cs"/>
                <a:sym typeface="Helvetica Neue Medium"/>
              </a:defRPr>
            </a:pPr>
            <a:r>
              <a:t>Lower delay is close to </a:t>
            </a:r>
          </a:p>
          <a:p>
            <a:pPr>
              <a:defRPr sz="3500" b="0">
                <a:solidFill>
                  <a:srgbClr val="FFFFFF"/>
                </a:solidFill>
                <a:latin typeface="+mn-lt"/>
                <a:ea typeface="+mn-ea"/>
                <a:cs typeface="+mn-cs"/>
                <a:sym typeface="Helvetica Neue Medium"/>
              </a:defRPr>
            </a:pPr>
            <a:r>
              <a:t>baseline performance</a:t>
            </a:r>
          </a:p>
        </p:txBody>
      </p:sp>
    </p:spTree>
    <p:extLst>
      <p:ext uri="{BB962C8B-B14F-4D97-AF65-F5344CB8AC3E}">
        <p14:creationId xmlns:p14="http://schemas.microsoft.com/office/powerpoint/2010/main" val="348312054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280" name="Slide Number"/>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
        <p:nvSpPr>
          <p:cNvPr id="281" name="Background"/>
          <p:cNvSpPr txBox="1"/>
          <p:nvPr/>
        </p:nvSpPr>
        <p:spPr>
          <a:xfrm>
            <a:off x="762000" y="4270777"/>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282" name="Motivation and Goal"/>
          <p:cNvSpPr txBox="1"/>
          <p:nvPr/>
        </p:nvSpPr>
        <p:spPr>
          <a:xfrm>
            <a:off x="762000" y="5668613"/>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283" name="Optically Connected Memory (OCM)"/>
          <p:cNvSpPr txBox="1"/>
          <p:nvPr/>
        </p:nvSpPr>
        <p:spPr>
          <a:xfrm>
            <a:off x="762000" y="7066449"/>
            <a:ext cx="22860000" cy="1010877"/>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284" name="Evaluation"/>
          <p:cNvSpPr txBox="1"/>
          <p:nvPr/>
        </p:nvSpPr>
        <p:spPr>
          <a:xfrm>
            <a:off x="762000" y="8464284"/>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285" name="Conclusion"/>
          <p:cNvSpPr txBox="1"/>
          <p:nvPr/>
        </p:nvSpPr>
        <p:spPr>
          <a:xfrm>
            <a:off x="762000" y="9832180"/>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286" name="Introduction"/>
          <p:cNvSpPr txBox="1"/>
          <p:nvPr/>
        </p:nvSpPr>
        <p:spPr>
          <a:xfrm>
            <a:off x="762000" y="2872942"/>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AD740-9587-EA4A-B7B0-24F0939DAFCA}"/>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26476AD-7C03-B54B-AD07-550BA08F199E}"/>
              </a:ext>
            </a:extLst>
          </p:cNvPr>
          <p:cNvSpPr>
            <a:spLocks noGrp="1"/>
          </p:cNvSpPr>
          <p:nvPr>
            <p:ph type="body" idx="1"/>
          </p:nvPr>
        </p:nvSpPr>
        <p:spPr/>
        <p:txBody>
          <a:bodyPr/>
          <a:lstStyle/>
          <a:p>
            <a:endParaRPr lang="en-US"/>
          </a:p>
        </p:txBody>
      </p:sp>
      <p:sp>
        <p:nvSpPr>
          <p:cNvPr id="11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1144" name="dcache_update-12.png" descr="dcache_update-12.png"/>
          <p:cNvPicPr>
            <a:picLocks noChangeAspect="1"/>
          </p:cNvPicPr>
          <p:nvPr/>
        </p:nvPicPr>
        <p:blipFill>
          <a:blip r:embed="rId2">
            <a:extLst/>
          </a:blip>
          <a:srcRect r="52041" b="9333"/>
          <a:stretch>
            <a:fillRect/>
          </a:stretch>
        </p:blipFill>
        <p:spPr>
          <a:xfrm>
            <a:off x="5395081" y="1524171"/>
            <a:ext cx="13069087" cy="4116901"/>
          </a:xfrm>
          <a:prstGeom prst="rect">
            <a:avLst/>
          </a:prstGeom>
          <a:ln w="12700">
            <a:miter lim="400000"/>
          </a:ln>
        </p:spPr>
      </p:pic>
      <p:pic>
        <p:nvPicPr>
          <p:cNvPr id="1146" name="dcache_update-12.png" descr="dcache_update-12.png"/>
          <p:cNvPicPr>
            <a:picLocks noChangeAspect="1"/>
          </p:cNvPicPr>
          <p:nvPr/>
        </p:nvPicPr>
        <p:blipFill>
          <a:blip r:embed="rId2">
            <a:extLst/>
          </a:blip>
          <a:srcRect l="52499"/>
          <a:stretch>
            <a:fillRect/>
          </a:stretch>
        </p:blipFill>
        <p:spPr>
          <a:xfrm>
            <a:off x="5122230" y="5791414"/>
            <a:ext cx="12845827" cy="4506106"/>
          </a:xfrm>
          <a:prstGeom prst="rect">
            <a:avLst/>
          </a:prstGeom>
          <a:ln w="12700">
            <a:miter lim="400000"/>
          </a:ln>
        </p:spPr>
      </p:pic>
      <p:sp>
        <p:nvSpPr>
          <p:cNvPr id="1147" name="50% lower"/>
          <p:cNvSpPr txBox="1"/>
          <p:nvPr/>
        </p:nvSpPr>
        <p:spPr>
          <a:xfrm>
            <a:off x="18402023" y="6822598"/>
            <a:ext cx="2462785" cy="70074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b="0">
                <a:solidFill>
                  <a:srgbClr val="FFFFFF"/>
                </a:solidFill>
                <a:latin typeface="+mn-lt"/>
                <a:ea typeface="+mn-ea"/>
                <a:cs typeface="+mn-cs"/>
                <a:sym typeface="Helvetica Neue Medium"/>
              </a:defRPr>
            </a:lvl1pPr>
          </a:lstStyle>
          <a:p>
            <a:r>
              <a:t>50% lower</a:t>
            </a:r>
          </a:p>
        </p:txBody>
      </p:sp>
      <p:sp>
        <p:nvSpPr>
          <p:cNvPr id="1148" name="Line"/>
          <p:cNvSpPr/>
          <p:nvPr/>
        </p:nvSpPr>
        <p:spPr>
          <a:xfrm flipH="1" flipV="1">
            <a:off x="16263027" y="6626327"/>
            <a:ext cx="2201141" cy="396099"/>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49" name="Max slowdown"/>
          <p:cNvSpPr txBox="1"/>
          <p:nvPr/>
        </p:nvSpPr>
        <p:spPr>
          <a:xfrm>
            <a:off x="562860" y="7683447"/>
            <a:ext cx="4125786" cy="82479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500" b="0">
                <a:solidFill>
                  <a:srgbClr val="FFFFFF"/>
                </a:solidFill>
                <a:latin typeface="+mn-lt"/>
                <a:ea typeface="+mn-ea"/>
                <a:cs typeface="+mn-cs"/>
                <a:sym typeface="Helvetica Neue Medium"/>
              </a:defRPr>
            </a:lvl1pPr>
          </a:lstStyle>
          <a:p>
            <a:r>
              <a:t>Max slowdown</a:t>
            </a:r>
          </a:p>
        </p:txBody>
      </p:sp>
      <p:sp>
        <p:nvSpPr>
          <p:cNvPr id="1150" name="Line"/>
          <p:cNvSpPr/>
          <p:nvPr/>
        </p:nvSpPr>
        <p:spPr>
          <a:xfrm>
            <a:off x="2907026" y="8441487"/>
            <a:ext cx="6168718" cy="405465"/>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51" name="Results MemConf2 with DRAM Cache"/>
          <p:cNvSpPr txBox="1"/>
          <p:nvPr/>
        </p:nvSpPr>
        <p:spPr>
          <a:xfrm>
            <a:off x="349845" y="-101788"/>
            <a:ext cx="23131178" cy="222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defTabSz="772239">
              <a:defRPr sz="9400">
                <a:latin typeface="Gill Sans"/>
                <a:ea typeface="Gill Sans"/>
                <a:cs typeface="Gill Sans"/>
                <a:sym typeface="Gill Sans"/>
              </a:defRPr>
            </a:lvl1pPr>
          </a:lstStyle>
          <a:p>
            <a:r>
              <a:rPr sz="8800" dirty="0"/>
              <a:t>Results MemConf2 with DRAM Cache</a:t>
            </a:r>
          </a:p>
        </p:txBody>
      </p:sp>
      <p:sp>
        <p:nvSpPr>
          <p:cNvPr id="1152" name="SPEC17"/>
          <p:cNvSpPr txBox="1"/>
          <p:nvPr/>
        </p:nvSpPr>
        <p:spPr>
          <a:xfrm>
            <a:off x="18034744" y="2090544"/>
            <a:ext cx="2046136" cy="7254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900"/>
            </a:lvl1pPr>
          </a:lstStyle>
          <a:p>
            <a:r>
              <a:t>SPEC17</a:t>
            </a:r>
          </a:p>
        </p:txBody>
      </p:sp>
      <p:sp>
        <p:nvSpPr>
          <p:cNvPr id="1153" name="GAPS"/>
          <p:cNvSpPr txBox="1"/>
          <p:nvPr/>
        </p:nvSpPr>
        <p:spPr>
          <a:xfrm>
            <a:off x="18027286" y="9178906"/>
            <a:ext cx="1522604" cy="7254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900"/>
            </a:lvl1pPr>
          </a:lstStyle>
          <a:p>
            <a:r>
              <a:t>GAPS</a:t>
            </a:r>
          </a:p>
        </p:txBody>
      </p:sp>
      <p:sp>
        <p:nvSpPr>
          <p:cNvPr id="13" name="Rectangle">
            <a:extLst>
              <a:ext uri="{FF2B5EF4-FFF2-40B4-BE49-F238E27FC236}">
                <a16:creationId xmlns:a16="http://schemas.microsoft.com/office/drawing/2014/main" id="{77F2CA0C-0867-7740-A9A1-75533426DC8B}"/>
              </a:ext>
            </a:extLst>
          </p:cNvPr>
          <p:cNvSpPr/>
          <p:nvPr/>
        </p:nvSpPr>
        <p:spPr>
          <a:xfrm>
            <a:off x="-25401" y="10297520"/>
            <a:ext cx="24409401" cy="2768601"/>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 name="For most of the benchmarks, OCM has less than 38% slowdown.…">
            <a:extLst>
              <a:ext uri="{FF2B5EF4-FFF2-40B4-BE49-F238E27FC236}">
                <a16:creationId xmlns:a16="http://schemas.microsoft.com/office/drawing/2014/main" id="{303703AA-02E2-E24C-A60A-A6975FDD39E2}"/>
              </a:ext>
            </a:extLst>
          </p:cNvPr>
          <p:cNvSpPr txBox="1"/>
          <p:nvPr/>
        </p:nvSpPr>
        <p:spPr>
          <a:xfrm>
            <a:off x="461962" y="10297520"/>
            <a:ext cx="23434676" cy="2635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p>
            <a:pPr marL="594050" indent="-594050" algn="l" defTabSz="673655">
              <a:spcBef>
                <a:spcPts val="1300"/>
              </a:spcBef>
              <a:buSzPct val="82000"/>
              <a:buChar char="•"/>
              <a:defRPr sz="5248" b="0">
                <a:latin typeface="Gill Sans Light"/>
                <a:ea typeface="Gill Sans Light"/>
                <a:cs typeface="Gill Sans Light"/>
                <a:sym typeface="Gill Sans Light"/>
              </a:defRPr>
            </a:pPr>
            <a:r>
              <a:rPr dirty="0"/>
              <a:t>For most of the benchmarks, OCM has less than </a:t>
            </a:r>
            <a:r>
              <a:rPr b="1" dirty="0">
                <a:solidFill>
                  <a:schemeClr val="accent5">
                    <a:lumOff val="-29866"/>
                  </a:schemeClr>
                </a:solidFill>
                <a:latin typeface="Gill Sans"/>
                <a:ea typeface="Gill Sans"/>
                <a:cs typeface="Gill Sans"/>
                <a:sym typeface="Gill Sans"/>
              </a:rPr>
              <a:t>38%</a:t>
            </a:r>
            <a:r>
              <a:rPr dirty="0"/>
              <a:t> </a:t>
            </a:r>
            <a:r>
              <a:rPr b="1" dirty="0">
                <a:solidFill>
                  <a:schemeClr val="accent5">
                    <a:lumOff val="-29866"/>
                  </a:schemeClr>
                </a:solidFill>
                <a:latin typeface="Gill Sans"/>
                <a:ea typeface="Gill Sans"/>
                <a:cs typeface="Gill Sans"/>
                <a:sym typeface="Gill Sans"/>
              </a:rPr>
              <a:t>slowdown.</a:t>
            </a:r>
          </a:p>
          <a:p>
            <a:pPr marL="594050" indent="-594050" algn="l" defTabSz="673655">
              <a:spcBef>
                <a:spcPts val="1300"/>
              </a:spcBef>
              <a:buSzPct val="82000"/>
              <a:buChar char="•"/>
              <a:defRPr sz="5248" b="0">
                <a:latin typeface="Gill Sans Light"/>
                <a:ea typeface="Gill Sans Light"/>
                <a:cs typeface="Gill Sans Light"/>
                <a:sym typeface="Gill Sans Light"/>
              </a:defRPr>
            </a:pPr>
            <a:r>
              <a:rPr dirty="0"/>
              <a:t>PR with </a:t>
            </a:r>
            <a:r>
              <a:rPr dirty="0" err="1"/>
              <a:t>Urand</a:t>
            </a:r>
            <a:r>
              <a:rPr dirty="0"/>
              <a:t> input graph </a:t>
            </a:r>
            <a:r>
              <a:rPr b="1" dirty="0">
                <a:solidFill>
                  <a:schemeClr val="accent5">
                    <a:lumOff val="-29866"/>
                  </a:schemeClr>
                </a:solidFill>
                <a:latin typeface="Gill Sans"/>
                <a:ea typeface="Gill Sans"/>
                <a:cs typeface="Gill Sans"/>
                <a:sym typeface="Gill Sans"/>
              </a:rPr>
              <a:t>exhibits &gt; x2 speedup</a:t>
            </a:r>
            <a:r>
              <a:rPr dirty="0"/>
              <a:t> on both OCM and non-disaggregated scenario.</a:t>
            </a:r>
          </a:p>
        </p:txBody>
      </p:sp>
    </p:spTree>
    <p:extLst>
      <p:ext uri="{BB962C8B-B14F-4D97-AF65-F5344CB8AC3E}">
        <p14:creationId xmlns:p14="http://schemas.microsoft.com/office/powerpoint/2010/main" val="138046216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A8894-D581-804A-ACE2-9796D336E6B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D981367-6975-7E40-9652-ADF7B8D6C2D6}"/>
              </a:ext>
            </a:extLst>
          </p:cNvPr>
          <p:cNvSpPr>
            <a:spLocks noGrp="1"/>
          </p:cNvSpPr>
          <p:nvPr>
            <p:ph type="body" idx="1"/>
          </p:nvPr>
        </p:nvSpPr>
        <p:spPr/>
        <p:txBody>
          <a:bodyPr/>
          <a:lstStyle/>
          <a:p>
            <a:endParaRPr lang="en-US"/>
          </a:p>
        </p:txBody>
      </p:sp>
      <p:sp>
        <p:nvSpPr>
          <p:cNvPr id="115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1158" name="dcache_update-12.png" descr="dcache_update-12.png"/>
          <p:cNvPicPr>
            <a:picLocks noChangeAspect="1"/>
          </p:cNvPicPr>
          <p:nvPr/>
        </p:nvPicPr>
        <p:blipFill>
          <a:blip r:embed="rId3">
            <a:extLst/>
          </a:blip>
          <a:srcRect l="52499"/>
          <a:stretch>
            <a:fillRect/>
          </a:stretch>
        </p:blipFill>
        <p:spPr>
          <a:xfrm>
            <a:off x="2985861" y="2892007"/>
            <a:ext cx="15922274" cy="5585274"/>
          </a:xfrm>
          <a:prstGeom prst="rect">
            <a:avLst/>
          </a:prstGeom>
          <a:ln w="12700">
            <a:miter lim="400000"/>
          </a:ln>
        </p:spPr>
      </p:pic>
      <p:sp>
        <p:nvSpPr>
          <p:cNvPr id="1159" name="20% lower"/>
          <p:cNvSpPr txBox="1"/>
          <p:nvPr/>
        </p:nvSpPr>
        <p:spPr>
          <a:xfrm>
            <a:off x="19672023" y="4028598"/>
            <a:ext cx="2462785" cy="70074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700" b="0">
                <a:solidFill>
                  <a:srgbClr val="FFFFFF"/>
                </a:solidFill>
                <a:latin typeface="+mn-lt"/>
                <a:ea typeface="+mn-ea"/>
                <a:cs typeface="+mn-cs"/>
                <a:sym typeface="Helvetica Neue Medium"/>
              </a:defRPr>
            </a:lvl1pPr>
          </a:lstStyle>
          <a:p>
            <a:r>
              <a:t>20% lower</a:t>
            </a:r>
          </a:p>
        </p:txBody>
      </p:sp>
      <p:sp>
        <p:nvSpPr>
          <p:cNvPr id="1160" name="Line"/>
          <p:cNvSpPr/>
          <p:nvPr/>
        </p:nvSpPr>
        <p:spPr>
          <a:xfrm flipH="1" flipV="1">
            <a:off x="17329827" y="4022827"/>
            <a:ext cx="2201141" cy="396099"/>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61" name="Max slowdown"/>
          <p:cNvSpPr txBox="1"/>
          <p:nvPr/>
        </p:nvSpPr>
        <p:spPr>
          <a:xfrm>
            <a:off x="1070860" y="4724347"/>
            <a:ext cx="4125786" cy="82479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500" b="0">
                <a:solidFill>
                  <a:srgbClr val="FFFFFF"/>
                </a:solidFill>
                <a:latin typeface="+mn-lt"/>
                <a:ea typeface="+mn-ea"/>
                <a:cs typeface="+mn-cs"/>
                <a:sym typeface="Helvetica Neue Medium"/>
              </a:defRPr>
            </a:lvl1pPr>
          </a:lstStyle>
          <a:p>
            <a:r>
              <a:t>Max slowdown</a:t>
            </a:r>
          </a:p>
        </p:txBody>
      </p:sp>
      <p:sp>
        <p:nvSpPr>
          <p:cNvPr id="1162" name="Line"/>
          <p:cNvSpPr/>
          <p:nvPr/>
        </p:nvSpPr>
        <p:spPr>
          <a:xfrm>
            <a:off x="3415026" y="5482387"/>
            <a:ext cx="4921677" cy="829958"/>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63" name="Results MemConf2 with DRAM Cache"/>
          <p:cNvSpPr txBox="1"/>
          <p:nvPr/>
        </p:nvSpPr>
        <p:spPr>
          <a:xfrm>
            <a:off x="349845" y="-101788"/>
            <a:ext cx="23131178" cy="22242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defTabSz="772239">
              <a:defRPr sz="9400">
                <a:latin typeface="Gill Sans"/>
                <a:ea typeface="Gill Sans"/>
                <a:cs typeface="Gill Sans"/>
                <a:sym typeface="Gill Sans"/>
              </a:defRPr>
            </a:lvl1pPr>
          </a:lstStyle>
          <a:p>
            <a:r>
              <a:t>Results MemConf2 with DRAM Cache</a:t>
            </a:r>
          </a:p>
        </p:txBody>
      </p:sp>
      <p:sp>
        <p:nvSpPr>
          <p:cNvPr id="1164" name="GAPS"/>
          <p:cNvSpPr txBox="1"/>
          <p:nvPr/>
        </p:nvSpPr>
        <p:spPr>
          <a:xfrm>
            <a:off x="10384561" y="1958123"/>
            <a:ext cx="2558654" cy="12985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8000" b="0">
                <a:latin typeface="Gill Sans Light"/>
                <a:ea typeface="Gill Sans Light"/>
                <a:cs typeface="Gill Sans Light"/>
                <a:sym typeface="Gill Sans Light"/>
              </a:defRPr>
            </a:lvl1pPr>
          </a:lstStyle>
          <a:p>
            <a:r>
              <a:t>GAPS</a:t>
            </a:r>
          </a:p>
        </p:txBody>
      </p:sp>
      <p:sp>
        <p:nvSpPr>
          <p:cNvPr id="1165" name="Line"/>
          <p:cNvSpPr/>
          <p:nvPr/>
        </p:nvSpPr>
        <p:spPr>
          <a:xfrm>
            <a:off x="4184360" y="5434110"/>
            <a:ext cx="10306246" cy="798715"/>
          </a:xfrm>
          <a:prstGeom prst="line">
            <a:avLst/>
          </a:prstGeom>
          <a:ln w="76200">
            <a:solidFill>
              <a:schemeClr val="accent1"/>
            </a:solidFill>
            <a:miter lim="400000"/>
            <a:tailEnd type="triangle"/>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3" name="Rectangle">
            <a:extLst>
              <a:ext uri="{FF2B5EF4-FFF2-40B4-BE49-F238E27FC236}">
                <a16:creationId xmlns:a16="http://schemas.microsoft.com/office/drawing/2014/main" id="{B7CC16A6-F764-7F4C-BC4F-967F297A95BC}"/>
              </a:ext>
            </a:extLst>
          </p:cNvPr>
          <p:cNvSpPr/>
          <p:nvPr/>
        </p:nvSpPr>
        <p:spPr>
          <a:xfrm>
            <a:off x="0" y="9187044"/>
            <a:ext cx="24409401" cy="2768601"/>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4" name="For most of the benchmarks, OCM has less than 38% slowdown.…">
            <a:extLst>
              <a:ext uri="{FF2B5EF4-FFF2-40B4-BE49-F238E27FC236}">
                <a16:creationId xmlns:a16="http://schemas.microsoft.com/office/drawing/2014/main" id="{8F1880F1-5B11-024C-896D-1706B8BB4093}"/>
              </a:ext>
            </a:extLst>
          </p:cNvPr>
          <p:cNvSpPr txBox="1"/>
          <p:nvPr/>
        </p:nvSpPr>
        <p:spPr>
          <a:xfrm>
            <a:off x="487363" y="9187044"/>
            <a:ext cx="23434676" cy="26352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lnSpcReduction="10000"/>
          </a:bodyPr>
          <a:lstStyle/>
          <a:p>
            <a:pPr marL="594050" indent="-594050" algn="l" defTabSz="673655">
              <a:spcBef>
                <a:spcPts val="1300"/>
              </a:spcBef>
              <a:buSzPct val="82000"/>
              <a:buChar char="•"/>
              <a:defRPr sz="5248" b="0">
                <a:latin typeface="Gill Sans Light"/>
                <a:ea typeface="Gill Sans Light"/>
                <a:cs typeface="Gill Sans Light"/>
                <a:sym typeface="Gill Sans Light"/>
              </a:defRPr>
            </a:pPr>
            <a:r>
              <a:rPr dirty="0"/>
              <a:t>For most of the benchmarks, OCM has less than </a:t>
            </a:r>
            <a:r>
              <a:rPr b="1" dirty="0">
                <a:solidFill>
                  <a:schemeClr val="accent5">
                    <a:lumOff val="-29866"/>
                  </a:schemeClr>
                </a:solidFill>
                <a:latin typeface="Gill Sans"/>
                <a:ea typeface="Gill Sans"/>
                <a:cs typeface="Gill Sans"/>
                <a:sym typeface="Gill Sans"/>
              </a:rPr>
              <a:t>38%</a:t>
            </a:r>
            <a:r>
              <a:rPr dirty="0"/>
              <a:t> </a:t>
            </a:r>
            <a:r>
              <a:rPr b="1" dirty="0">
                <a:solidFill>
                  <a:schemeClr val="accent5">
                    <a:lumOff val="-29866"/>
                  </a:schemeClr>
                </a:solidFill>
                <a:latin typeface="Gill Sans"/>
                <a:ea typeface="Gill Sans"/>
                <a:cs typeface="Gill Sans"/>
                <a:sym typeface="Gill Sans"/>
              </a:rPr>
              <a:t>slowdown.</a:t>
            </a:r>
          </a:p>
          <a:p>
            <a:pPr marL="594050" indent="-594050" algn="l" defTabSz="673655">
              <a:spcBef>
                <a:spcPts val="1300"/>
              </a:spcBef>
              <a:buSzPct val="82000"/>
              <a:buChar char="•"/>
              <a:defRPr sz="5248" b="0">
                <a:latin typeface="Gill Sans Light"/>
                <a:ea typeface="Gill Sans Light"/>
                <a:cs typeface="Gill Sans Light"/>
                <a:sym typeface="Gill Sans Light"/>
              </a:defRPr>
            </a:pPr>
            <a:r>
              <a:rPr dirty="0"/>
              <a:t>PR with </a:t>
            </a:r>
            <a:r>
              <a:rPr dirty="0" err="1"/>
              <a:t>Urand</a:t>
            </a:r>
            <a:r>
              <a:rPr dirty="0"/>
              <a:t> input graph </a:t>
            </a:r>
            <a:r>
              <a:rPr b="1" dirty="0">
                <a:solidFill>
                  <a:schemeClr val="accent5">
                    <a:lumOff val="-29866"/>
                  </a:schemeClr>
                </a:solidFill>
                <a:latin typeface="Gill Sans"/>
                <a:ea typeface="Gill Sans"/>
                <a:cs typeface="Gill Sans"/>
                <a:sym typeface="Gill Sans"/>
              </a:rPr>
              <a:t>exhibits &gt; x2 speedup</a:t>
            </a:r>
            <a:r>
              <a:rPr dirty="0"/>
              <a:t> on both OCM and non-disaggregated scenario.</a:t>
            </a:r>
          </a:p>
        </p:txBody>
      </p:sp>
    </p:spTree>
    <p:extLst>
      <p:ext uri="{BB962C8B-B14F-4D97-AF65-F5344CB8AC3E}">
        <p14:creationId xmlns:p14="http://schemas.microsoft.com/office/powerpoint/2010/main" val="254878459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 name="Rectangle"/>
          <p:cNvSpPr/>
          <p:nvPr/>
        </p:nvSpPr>
        <p:spPr>
          <a:xfrm>
            <a:off x="-12700" y="10083800"/>
            <a:ext cx="24409400" cy="2768600"/>
          </a:xfrm>
          <a:prstGeom prst="rect">
            <a:avLst/>
          </a:prstGeom>
          <a:solidFill>
            <a:schemeClr val="accent1">
              <a:alpha val="27688"/>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1185" name="SiP Link Results"/>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rPr dirty="0" err="1"/>
              <a:t>SiP</a:t>
            </a:r>
            <a:r>
              <a:rPr dirty="0"/>
              <a:t> Link Results</a:t>
            </a:r>
          </a:p>
        </p:txBody>
      </p:sp>
      <p:sp>
        <p:nvSpPr>
          <p:cNvPr id="1186" name="For both Gbps rates, 183.5 um2 rings consume the lowest energy.…"/>
          <p:cNvSpPr txBox="1">
            <a:spLocks noGrp="1"/>
          </p:cNvSpPr>
          <p:nvPr>
            <p:ph type="body" idx="1"/>
          </p:nvPr>
        </p:nvSpPr>
        <p:spPr>
          <a:xfrm>
            <a:off x="474662" y="10175772"/>
            <a:ext cx="23434676" cy="2486744"/>
          </a:xfrm>
          <a:prstGeom prst="rect">
            <a:avLst/>
          </a:prstGeom>
        </p:spPr>
        <p:txBody>
          <a:bodyPr>
            <a:normAutofit fontScale="92500"/>
          </a:bodyPr>
          <a:lstStyle/>
          <a:p>
            <a:pPr marL="311514" indent="-311514" defTabSz="353258">
              <a:spcBef>
                <a:spcPts val="300"/>
              </a:spcBef>
              <a:defRPr sz="5289"/>
            </a:pPr>
            <a:r>
              <a:rPr dirty="0"/>
              <a:t>For both Gbps rates, 183.5 um</a:t>
            </a:r>
            <a:r>
              <a:rPr baseline="31999" dirty="0"/>
              <a:t>2</a:t>
            </a:r>
            <a:r>
              <a:rPr dirty="0"/>
              <a:t> rings consume the </a:t>
            </a:r>
            <a:r>
              <a:rPr b="1" dirty="0">
                <a:solidFill>
                  <a:schemeClr val="accent5">
                    <a:lumOff val="-29866"/>
                  </a:schemeClr>
                </a:solidFill>
                <a:latin typeface="Gill Sans"/>
                <a:ea typeface="Gill Sans"/>
                <a:cs typeface="Gill Sans"/>
                <a:sym typeface="Gill Sans"/>
              </a:rPr>
              <a:t>lowest energy. </a:t>
            </a:r>
          </a:p>
          <a:p>
            <a:pPr marL="311514" indent="-311514" defTabSz="353258">
              <a:spcBef>
                <a:spcPts val="300"/>
              </a:spcBef>
              <a:defRPr sz="5289"/>
            </a:pPr>
            <a:r>
              <a:rPr dirty="0"/>
              <a:t>615 Gbps link: 35 wavelengths </a:t>
            </a:r>
            <a:r>
              <a:rPr b="1" dirty="0">
                <a:solidFill>
                  <a:schemeClr val="accent5">
                    <a:lumOff val="-29866"/>
                  </a:schemeClr>
                </a:solidFill>
                <a:latin typeface="Gill Sans"/>
                <a:ea typeface="Gill Sans"/>
                <a:cs typeface="Gill Sans"/>
                <a:sym typeface="Gill Sans"/>
              </a:rPr>
              <a:t>(MRRs)</a:t>
            </a:r>
            <a:r>
              <a:rPr dirty="0"/>
              <a:t> @ 17.57 Gbps. </a:t>
            </a:r>
            <a:r>
              <a:rPr b="1" dirty="0">
                <a:solidFill>
                  <a:schemeClr val="accent5">
                    <a:lumOff val="-29866"/>
                  </a:schemeClr>
                </a:solidFill>
                <a:latin typeface="Gill Sans"/>
                <a:ea typeface="Gill Sans"/>
                <a:cs typeface="Gill Sans"/>
                <a:sym typeface="Gill Sans"/>
              </a:rPr>
              <a:t>Area</a:t>
            </a:r>
            <a:r>
              <a:rPr dirty="0"/>
              <a:t> overhead: 51.4E-3 mm</a:t>
            </a:r>
            <a:r>
              <a:rPr baseline="31999" dirty="0"/>
              <a:t>2</a:t>
            </a:r>
          </a:p>
          <a:p>
            <a:pPr marL="311514" indent="-311514" defTabSz="353258">
              <a:spcBef>
                <a:spcPts val="300"/>
              </a:spcBef>
              <a:defRPr sz="5289"/>
            </a:pPr>
            <a:r>
              <a:rPr dirty="0"/>
              <a:t>802 Gbps link: 39 wavelengths </a:t>
            </a:r>
            <a:r>
              <a:rPr b="1" dirty="0">
                <a:solidFill>
                  <a:schemeClr val="accent5">
                    <a:lumOff val="-29866"/>
                  </a:schemeClr>
                </a:solidFill>
                <a:latin typeface="Gill Sans"/>
                <a:ea typeface="Gill Sans"/>
                <a:cs typeface="Gill Sans"/>
                <a:sym typeface="Gill Sans"/>
              </a:rPr>
              <a:t>(MRRs)</a:t>
            </a:r>
            <a:r>
              <a:rPr dirty="0"/>
              <a:t> @ 20.56 Gbps. </a:t>
            </a:r>
            <a:r>
              <a:rPr b="1" dirty="0">
                <a:solidFill>
                  <a:schemeClr val="accent5">
                    <a:lumOff val="-29866"/>
                  </a:schemeClr>
                </a:solidFill>
                <a:latin typeface="Gill Sans"/>
                <a:ea typeface="Gill Sans"/>
                <a:cs typeface="Gill Sans"/>
                <a:sym typeface="Gill Sans"/>
              </a:rPr>
              <a:t>Area </a:t>
            </a:r>
            <a:r>
              <a:rPr dirty="0"/>
              <a:t>overhead: 57.3E-3 mm</a:t>
            </a:r>
            <a:r>
              <a:rPr baseline="31999" dirty="0"/>
              <a:t>2</a:t>
            </a:r>
          </a:p>
        </p:txBody>
      </p:sp>
      <p:sp>
        <p:nvSpPr>
          <p:cNvPr id="11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1188" name="sip_results_up-13.png" descr="sip_results_up-13.png"/>
          <p:cNvPicPr>
            <a:picLocks noChangeAspect="1"/>
          </p:cNvPicPr>
          <p:nvPr/>
        </p:nvPicPr>
        <p:blipFill>
          <a:blip r:embed="rId2">
            <a:extLst/>
          </a:blip>
          <a:srcRect r="50847"/>
          <a:stretch>
            <a:fillRect/>
          </a:stretch>
        </p:blipFill>
        <p:spPr>
          <a:xfrm>
            <a:off x="256109" y="1622972"/>
            <a:ext cx="11985344" cy="6261529"/>
          </a:xfrm>
          <a:prstGeom prst="rect">
            <a:avLst/>
          </a:prstGeom>
          <a:ln w="12700">
            <a:miter lim="400000"/>
          </a:ln>
        </p:spPr>
      </p:pic>
      <p:pic>
        <p:nvPicPr>
          <p:cNvPr id="1189" name="sip_results_up-13.png" descr="sip_results_up-13.png"/>
          <p:cNvPicPr>
            <a:picLocks noChangeAspect="1"/>
          </p:cNvPicPr>
          <p:nvPr/>
        </p:nvPicPr>
        <p:blipFill>
          <a:blip r:embed="rId2">
            <a:extLst/>
          </a:blip>
          <a:srcRect l="50939"/>
          <a:stretch>
            <a:fillRect/>
          </a:stretch>
        </p:blipFill>
        <p:spPr>
          <a:xfrm>
            <a:off x="11897183" y="1622972"/>
            <a:ext cx="11962897" cy="6261529"/>
          </a:xfrm>
          <a:prstGeom prst="rect">
            <a:avLst/>
          </a:prstGeom>
          <a:ln w="12700">
            <a:miter lim="400000"/>
          </a:ln>
        </p:spPr>
      </p:pic>
      <p:grpSp>
        <p:nvGrpSpPr>
          <p:cNvPr id="1197" name="Group"/>
          <p:cNvGrpSpPr/>
          <p:nvPr/>
        </p:nvGrpSpPr>
        <p:grpSpPr>
          <a:xfrm>
            <a:off x="4429775" y="4307989"/>
            <a:ext cx="15210573" cy="4644405"/>
            <a:chOff x="-1" y="-1"/>
            <a:chExt cx="15210570" cy="4644405"/>
          </a:xfrm>
        </p:grpSpPr>
        <p:sp>
          <p:nvSpPr>
            <p:cNvPr id="1191" name="Line"/>
            <p:cNvSpPr/>
            <p:nvPr/>
          </p:nvSpPr>
          <p:spPr>
            <a:xfrm flipV="1">
              <a:off x="10425778" y="2518037"/>
              <a:ext cx="4784791" cy="2066039"/>
            </a:xfrm>
            <a:prstGeom prst="line">
              <a:avLst/>
            </a:prstGeom>
            <a:noFill/>
            <a:ln w="88900" cap="flat">
              <a:solidFill>
                <a:schemeClr val="accent4">
                  <a:hueOff val="-1081314"/>
                  <a:satOff val="4338"/>
                  <a:lumOff val="-8931"/>
                </a:schemeClr>
              </a:solidFill>
              <a:prstDash val="solid"/>
              <a:miter lim="400000"/>
              <a:headEnd type="triangle" w="med" len="med"/>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192" name="Line"/>
            <p:cNvSpPr/>
            <p:nvPr/>
          </p:nvSpPr>
          <p:spPr>
            <a:xfrm flipV="1">
              <a:off x="9820018" y="1773176"/>
              <a:ext cx="1762852" cy="2414924"/>
            </a:xfrm>
            <a:prstGeom prst="line">
              <a:avLst/>
            </a:prstGeom>
            <a:noFill/>
            <a:ln w="88900" cap="flat">
              <a:solidFill>
                <a:schemeClr val="accent3">
                  <a:hueOff val="362282"/>
                  <a:satOff val="31803"/>
                  <a:lumOff val="-18242"/>
                </a:schemeClr>
              </a:solidFill>
              <a:prstDash val="solid"/>
              <a:miter lim="400000"/>
              <a:headEnd type="triangle" w="med" len="med"/>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193" name="Line"/>
            <p:cNvSpPr/>
            <p:nvPr/>
          </p:nvSpPr>
          <p:spPr>
            <a:xfrm flipV="1">
              <a:off x="9439513" y="-1"/>
              <a:ext cx="2083011" cy="4096130"/>
            </a:xfrm>
            <a:prstGeom prst="line">
              <a:avLst/>
            </a:prstGeom>
            <a:noFill/>
            <a:ln w="88900" cap="flat">
              <a:solidFill>
                <a:schemeClr val="accent1">
                  <a:lumOff val="-13575"/>
                </a:schemeClr>
              </a:solidFill>
              <a:prstDash val="solid"/>
              <a:miter lim="400000"/>
              <a:headEnd type="triangle" w="med" len="med"/>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194" name="Line"/>
            <p:cNvSpPr/>
            <p:nvPr/>
          </p:nvSpPr>
          <p:spPr>
            <a:xfrm flipH="1" flipV="1">
              <a:off x="-1" y="2824302"/>
              <a:ext cx="5129374" cy="1820102"/>
            </a:xfrm>
            <a:prstGeom prst="line">
              <a:avLst/>
            </a:prstGeom>
            <a:noFill/>
            <a:ln w="88900" cap="flat">
              <a:solidFill>
                <a:schemeClr val="accent4">
                  <a:hueOff val="-1081314"/>
                  <a:satOff val="4338"/>
                  <a:lumOff val="-8931"/>
                </a:schemeClr>
              </a:solidFill>
              <a:prstDash val="solid"/>
              <a:miter lim="400000"/>
              <a:headEnd type="triangle" w="med" len="med"/>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195" name="Line"/>
            <p:cNvSpPr/>
            <p:nvPr/>
          </p:nvSpPr>
          <p:spPr>
            <a:xfrm flipH="1" flipV="1">
              <a:off x="83221" y="2281573"/>
              <a:ext cx="4963893" cy="1933201"/>
            </a:xfrm>
            <a:prstGeom prst="line">
              <a:avLst/>
            </a:prstGeom>
            <a:noFill/>
            <a:ln w="88900" cap="flat">
              <a:solidFill>
                <a:schemeClr val="accent3">
                  <a:hueOff val="362282"/>
                  <a:satOff val="31803"/>
                  <a:lumOff val="-18242"/>
                </a:schemeClr>
              </a:solidFill>
              <a:prstDash val="solid"/>
              <a:miter lim="400000"/>
              <a:headEnd type="triangle" w="med" len="med"/>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1196" name="Line"/>
            <p:cNvSpPr/>
            <p:nvPr/>
          </p:nvSpPr>
          <p:spPr>
            <a:xfrm flipH="1" flipV="1">
              <a:off x="592704" y="1985426"/>
              <a:ext cx="5130379" cy="1960747"/>
            </a:xfrm>
            <a:prstGeom prst="line">
              <a:avLst/>
            </a:prstGeom>
            <a:noFill/>
            <a:ln w="88900" cap="flat">
              <a:solidFill>
                <a:schemeClr val="accent1">
                  <a:lumOff val="-13575"/>
                </a:schemeClr>
              </a:solidFill>
              <a:prstDash val="solid"/>
              <a:miter lim="400000"/>
              <a:headEnd type="triangle" w="med" len="med"/>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grpSp>
      <p:sp>
        <p:nvSpPr>
          <p:cNvPr id="1198" name="1.07 pj/bit @ 615 Gbps"/>
          <p:cNvSpPr txBox="1"/>
          <p:nvPr/>
        </p:nvSpPr>
        <p:spPr>
          <a:xfrm>
            <a:off x="1135993" y="8426836"/>
            <a:ext cx="6636831" cy="886825"/>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4900" b="0">
                <a:solidFill>
                  <a:srgbClr val="FFFFFF"/>
                </a:solidFill>
                <a:latin typeface="+mn-lt"/>
                <a:ea typeface="+mn-ea"/>
                <a:cs typeface="+mn-cs"/>
                <a:sym typeface="Helvetica Neue Medium"/>
              </a:defRPr>
            </a:lvl1pPr>
          </a:lstStyle>
          <a:p>
            <a:r>
              <a:t>1.07 pj/bit @ 615 Gbps</a:t>
            </a:r>
          </a:p>
        </p:txBody>
      </p:sp>
      <p:sp>
        <p:nvSpPr>
          <p:cNvPr id="1199" name="1.57 pj/bit @ 802 Gbps"/>
          <p:cNvSpPr txBox="1"/>
          <p:nvPr/>
        </p:nvSpPr>
        <p:spPr>
          <a:xfrm>
            <a:off x="15989383" y="8389657"/>
            <a:ext cx="6769101" cy="899156"/>
          </a:xfrm>
          <a:prstGeom prst="rect">
            <a:avLst/>
          </a:prstGeom>
          <a:solidFill>
            <a:schemeClr val="accent4">
              <a:hueOff val="-1081314"/>
              <a:satOff val="4338"/>
              <a:lumOff val="-8931"/>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5000" b="0">
                <a:solidFill>
                  <a:srgbClr val="FFFFFF"/>
                </a:solidFill>
                <a:latin typeface="+mn-lt"/>
                <a:ea typeface="+mn-ea"/>
                <a:cs typeface="+mn-cs"/>
                <a:sym typeface="Helvetica Neue Medium"/>
              </a:defRPr>
            </a:lvl1pPr>
          </a:lstStyle>
          <a:p>
            <a:r>
              <a:t>1.57 pj/bit @ 802 Gbps</a:t>
            </a:r>
          </a:p>
        </p:txBody>
      </p:sp>
      <p:sp>
        <p:nvSpPr>
          <p:cNvPr id="18" name="Lowest energy…">
            <a:extLst>
              <a:ext uri="{FF2B5EF4-FFF2-40B4-BE49-F238E27FC236}">
                <a16:creationId xmlns:a16="http://schemas.microsoft.com/office/drawing/2014/main" id="{0A3DF9B3-3879-1A4B-A56C-E948B4075CC8}"/>
              </a:ext>
            </a:extLst>
          </p:cNvPr>
          <p:cNvSpPr txBox="1"/>
          <p:nvPr/>
        </p:nvSpPr>
        <p:spPr>
          <a:xfrm>
            <a:off x="10030064" y="8426836"/>
            <a:ext cx="4010496" cy="1447835"/>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p>
            <a:pPr>
              <a:defRPr sz="4300" b="0">
                <a:solidFill>
                  <a:srgbClr val="FFFFFF"/>
                </a:solidFill>
                <a:latin typeface="+mn-lt"/>
                <a:ea typeface="+mn-ea"/>
                <a:cs typeface="+mn-cs"/>
                <a:sym typeface="Helvetica Neue Medium"/>
              </a:defRPr>
            </a:pPr>
            <a:r>
              <a:rPr dirty="0"/>
              <a:t>Lowest energy </a:t>
            </a:r>
          </a:p>
          <a:p>
            <a:pPr>
              <a:defRPr sz="4300" b="0">
                <a:solidFill>
                  <a:srgbClr val="FFFFFF"/>
                </a:solidFill>
                <a:latin typeface="+mn-lt"/>
                <a:ea typeface="+mn-ea"/>
                <a:cs typeface="+mn-cs"/>
                <a:sym typeface="Helvetica Neue Medium"/>
              </a:defRPr>
            </a:pPr>
            <a:r>
              <a:rPr dirty="0"/>
              <a:t>consumption</a:t>
            </a:r>
          </a:p>
        </p:txBody>
      </p:sp>
    </p:spTree>
    <p:extLst>
      <p:ext uri="{BB962C8B-B14F-4D97-AF65-F5344CB8AC3E}">
        <p14:creationId xmlns:p14="http://schemas.microsoft.com/office/powerpoint/2010/main" val="474760070"/>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1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7"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291" name="Slide Number"/>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92" name="Background"/>
          <p:cNvSpPr txBox="1"/>
          <p:nvPr/>
        </p:nvSpPr>
        <p:spPr>
          <a:xfrm>
            <a:off x="762000" y="4270777"/>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293" name="Motivation and Goal"/>
          <p:cNvSpPr txBox="1"/>
          <p:nvPr/>
        </p:nvSpPr>
        <p:spPr>
          <a:xfrm>
            <a:off x="762000" y="5668613"/>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294" name="Optically Connected Memory (OCM)"/>
          <p:cNvSpPr txBox="1"/>
          <p:nvPr/>
        </p:nvSpPr>
        <p:spPr>
          <a:xfrm>
            <a:off x="762000" y="7066449"/>
            <a:ext cx="22860000" cy="1010877"/>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295" name="Evaluation"/>
          <p:cNvSpPr txBox="1"/>
          <p:nvPr/>
        </p:nvSpPr>
        <p:spPr>
          <a:xfrm>
            <a:off x="762000" y="8464284"/>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296" name="Conclusion"/>
          <p:cNvSpPr txBox="1"/>
          <p:nvPr/>
        </p:nvSpPr>
        <p:spPr>
          <a:xfrm>
            <a:off x="762000" y="9832180"/>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297" name="Introduction"/>
          <p:cNvSpPr txBox="1"/>
          <p:nvPr/>
        </p:nvSpPr>
        <p:spPr>
          <a:xfrm>
            <a:off x="762000" y="2872942"/>
            <a:ext cx="22860000" cy="101087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Growing gap between computing power and communication.…"/>
          <p:cNvSpPr txBox="1"/>
          <p:nvPr/>
        </p:nvSpPr>
        <p:spPr>
          <a:xfrm>
            <a:off x="212564" y="1836684"/>
            <a:ext cx="24167132" cy="108438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marL="710247" indent="-710247" algn="l">
              <a:spcBef>
                <a:spcPts val="700"/>
              </a:spcBef>
              <a:buSzPct val="82000"/>
              <a:buChar char="•"/>
              <a:defRPr sz="5000" b="0">
                <a:latin typeface="Gill Sans Light"/>
                <a:ea typeface="Gill Sans Light"/>
                <a:cs typeface="Gill Sans Light"/>
                <a:sym typeface="Gill Sans Light"/>
              </a:defRPr>
            </a:pPr>
            <a:r>
              <a:rPr b="1">
                <a:solidFill>
                  <a:schemeClr val="accent5">
                    <a:lumOff val="-29866"/>
                  </a:schemeClr>
                </a:solidFill>
                <a:latin typeface="Gill Sans"/>
                <a:ea typeface="Gill Sans"/>
                <a:cs typeface="Gill Sans"/>
                <a:sym typeface="Gill Sans"/>
              </a:rPr>
              <a:t>Growing gap</a:t>
            </a:r>
            <a:r>
              <a:rPr>
                <a:solidFill>
                  <a:schemeClr val="accent5">
                    <a:lumOff val="-29866"/>
                  </a:schemeClr>
                </a:solidFill>
              </a:rPr>
              <a:t> </a:t>
            </a:r>
            <a:r>
              <a:t>between computing power and communication.</a:t>
            </a:r>
          </a:p>
          <a:p>
            <a:pPr marL="1230947" lvl="1" indent="-710247" algn="l">
              <a:spcBef>
                <a:spcPts val="700"/>
              </a:spcBef>
              <a:buSzPct val="82000"/>
              <a:buChar char="•"/>
              <a:defRPr sz="5000" b="0">
                <a:latin typeface="Gill Sans Light"/>
                <a:ea typeface="Gill Sans Light"/>
                <a:cs typeface="Gill Sans Light"/>
                <a:sym typeface="Gill Sans Light"/>
              </a:defRPr>
            </a:pPr>
            <a:r>
              <a:t>#1 Top500 2019 (Summit) has ratio communication/computing (Bytes/FLOP) </a:t>
            </a:r>
            <a:r>
              <a:rPr b="1">
                <a:solidFill>
                  <a:schemeClr val="accent5">
                    <a:lumOff val="-29866"/>
                  </a:schemeClr>
                </a:solidFill>
                <a:latin typeface="Gill Sans"/>
                <a:ea typeface="Gill Sans"/>
                <a:cs typeface="Gill Sans"/>
                <a:sym typeface="Gill Sans"/>
              </a:rPr>
              <a:t>8X lower than #1 Top500 2017</a:t>
            </a:r>
            <a:r>
              <a:t>.</a:t>
            </a:r>
          </a:p>
          <a:p>
            <a:pPr marL="1230947" lvl="1" indent="-710247" algn="l">
              <a:spcBef>
                <a:spcPts val="700"/>
              </a:spcBef>
              <a:buSzPct val="82000"/>
              <a:buChar char="•"/>
              <a:defRPr sz="5000" b="0">
                <a:latin typeface="Gill Sans Light"/>
                <a:ea typeface="Gill Sans Light"/>
                <a:cs typeface="Gill Sans Light"/>
                <a:sym typeface="Gill Sans Light"/>
              </a:defRPr>
            </a:pPr>
            <a:r>
              <a:t>Data Centers </a:t>
            </a:r>
            <a:r>
              <a:rPr b="1">
                <a:solidFill>
                  <a:schemeClr val="accent5">
                    <a:lumOff val="-29866"/>
                  </a:schemeClr>
                </a:solidFill>
                <a:latin typeface="Gill Sans"/>
                <a:ea typeface="Gill Sans"/>
                <a:cs typeface="Gill Sans"/>
                <a:sym typeface="Gill Sans"/>
              </a:rPr>
              <a:t>maintain most data</a:t>
            </a:r>
            <a:r>
              <a:t> </a:t>
            </a:r>
            <a:r>
              <a:rPr b="1">
                <a:solidFill>
                  <a:schemeClr val="accent5">
                    <a:lumOff val="-29866"/>
                  </a:schemeClr>
                </a:solidFill>
                <a:latin typeface="Gill Sans"/>
                <a:ea typeface="Gill Sans"/>
                <a:cs typeface="Gill Sans"/>
                <a:sym typeface="Gill Sans"/>
              </a:rPr>
              <a:t>inside the node.</a:t>
            </a:r>
          </a:p>
          <a:p>
            <a:pPr marL="710247" indent="-710247" algn="l">
              <a:spcBef>
                <a:spcPts val="700"/>
              </a:spcBef>
              <a:buSzPct val="82000"/>
              <a:buChar char="•"/>
              <a:defRPr sz="5000" b="0">
                <a:latin typeface="Gill Sans Light"/>
                <a:ea typeface="Gill Sans Light"/>
                <a:cs typeface="Gill Sans Light"/>
                <a:sym typeface="Gill Sans Light"/>
              </a:defRPr>
            </a:pPr>
            <a:r>
              <a:rPr b="1">
                <a:solidFill>
                  <a:schemeClr val="accent5">
                    <a:lumOff val="-29866"/>
                  </a:schemeClr>
                </a:solidFill>
                <a:latin typeface="Gill Sans"/>
                <a:ea typeface="Gill Sans"/>
                <a:cs typeface="Gill Sans"/>
                <a:sym typeface="Gill Sans"/>
              </a:rPr>
              <a:t>Improve performance</a:t>
            </a:r>
            <a:r>
              <a:rPr>
                <a:solidFill>
                  <a:schemeClr val="accent5">
                    <a:lumOff val="-29866"/>
                  </a:schemeClr>
                </a:solidFill>
              </a:rPr>
              <a:t> </a:t>
            </a:r>
            <a:r>
              <a:t>by increasing the available resources.  </a:t>
            </a:r>
          </a:p>
          <a:p>
            <a:pPr marL="710247" indent="-710247" algn="l">
              <a:spcBef>
                <a:spcPts val="700"/>
              </a:spcBef>
              <a:buSzPct val="82000"/>
              <a:buChar char="•"/>
              <a:defRPr sz="5000" b="0">
                <a:latin typeface="Gill Sans Light"/>
                <a:ea typeface="Gill Sans Light"/>
                <a:cs typeface="Gill Sans Light"/>
                <a:sym typeface="Gill Sans Light"/>
              </a:defRPr>
            </a:pPr>
            <a:r>
              <a:rPr b="1">
                <a:solidFill>
                  <a:schemeClr val="accent5">
                    <a:lumOff val="-29866"/>
                  </a:schemeClr>
                </a:solidFill>
                <a:latin typeface="Gill Sans"/>
                <a:ea typeface="Gill Sans"/>
                <a:cs typeface="Gill Sans"/>
                <a:sym typeface="Gill Sans"/>
              </a:rPr>
              <a:t>Underutilization</a:t>
            </a:r>
            <a:r>
              <a:t> of resources still occurs.</a:t>
            </a:r>
          </a:p>
          <a:p>
            <a:pPr marL="710247" indent="-710247" algn="l">
              <a:buSzPct val="82000"/>
              <a:buChar char="•"/>
              <a:defRPr sz="5000" b="0">
                <a:latin typeface="Gill Sans Light"/>
                <a:ea typeface="Gill Sans Light"/>
                <a:cs typeface="Gill Sans Light"/>
                <a:sym typeface="Gill Sans Light"/>
              </a:defRPr>
            </a:pPr>
            <a:endParaRPr/>
          </a:p>
          <a:p>
            <a:pPr marL="605465" indent="-605465" algn="l">
              <a:buSzPct val="82000"/>
              <a:buChar char="•"/>
              <a:defRPr sz="5000">
                <a:latin typeface="Gill Sans"/>
                <a:ea typeface="Gill Sans"/>
                <a:cs typeface="Gill Sans"/>
                <a:sym typeface="Gill Sans"/>
              </a:defRPr>
            </a:pPr>
            <a:r>
              <a:t>Disaggregated systems:</a:t>
            </a:r>
          </a:p>
          <a:p>
            <a:pPr marL="1126165" lvl="1" indent="-605465" algn="l">
              <a:buSzPct val="82000"/>
              <a:buChar char="•"/>
              <a:defRPr sz="5000" b="0">
                <a:latin typeface="Gill Sans Light"/>
                <a:ea typeface="Gill Sans Light"/>
                <a:cs typeface="Gill Sans Light"/>
                <a:sym typeface="Gill Sans Light"/>
              </a:defRPr>
            </a:pPr>
            <a:r>
              <a:rPr b="1">
                <a:solidFill>
                  <a:schemeClr val="accent1"/>
                </a:solidFill>
                <a:latin typeface="Gill Sans"/>
                <a:ea typeface="Gill Sans"/>
                <a:cs typeface="Gill Sans"/>
                <a:sym typeface="Gill Sans"/>
              </a:rPr>
              <a:t>Approach</a:t>
            </a:r>
            <a:r>
              <a:t>: a network of resources,</a:t>
            </a:r>
          </a:p>
          <a:p>
            <a:pPr lvl="1" indent="0" algn="l">
              <a:defRPr sz="5000" b="0">
                <a:latin typeface="Gill Sans Light"/>
                <a:ea typeface="Gill Sans Light"/>
                <a:cs typeface="Gill Sans Light"/>
                <a:sym typeface="Gill Sans Light"/>
              </a:defRPr>
            </a:pPr>
            <a:r>
              <a:t>      rather than a network of servers.</a:t>
            </a:r>
          </a:p>
          <a:p>
            <a:pPr marL="1126165" lvl="1" indent="-605465" algn="l">
              <a:buSzPct val="82000"/>
              <a:buChar char="•"/>
              <a:defRPr sz="5000" b="0">
                <a:latin typeface="Gill Sans Light"/>
                <a:ea typeface="Gill Sans Light"/>
                <a:cs typeface="Gill Sans Light"/>
                <a:sym typeface="Gill Sans Light"/>
              </a:defRPr>
            </a:pPr>
            <a:r>
              <a:rPr b="1">
                <a:solidFill>
                  <a:schemeClr val="accent1"/>
                </a:solidFill>
                <a:latin typeface="Gill Sans"/>
                <a:ea typeface="Gill Sans"/>
                <a:cs typeface="Gill Sans"/>
                <a:sym typeface="Gill Sans"/>
              </a:rPr>
              <a:t>Efficient allocation</a:t>
            </a:r>
            <a:r>
              <a:rPr b="1">
                <a:solidFill>
                  <a:schemeClr val="accent3">
                    <a:hueOff val="362282"/>
                    <a:satOff val="31803"/>
                    <a:lumOff val="-18242"/>
                  </a:schemeClr>
                </a:solidFill>
                <a:latin typeface="Gill Sans"/>
                <a:ea typeface="Gill Sans"/>
                <a:cs typeface="Gill Sans"/>
                <a:sym typeface="Gill Sans"/>
              </a:rPr>
              <a:t> </a:t>
            </a:r>
            <a:r>
              <a:t>of resources</a:t>
            </a:r>
          </a:p>
          <a:p>
            <a:pPr marL="1139031" lvl="1" indent="-694531" algn="l">
              <a:buSzPct val="80000"/>
              <a:buChar char="•"/>
              <a:defRPr sz="5000" b="0">
                <a:solidFill>
                  <a:schemeClr val="accent1"/>
                </a:solidFill>
                <a:latin typeface="Gill Sans Light"/>
                <a:ea typeface="Gill Sans Light"/>
                <a:cs typeface="Gill Sans Light"/>
                <a:sym typeface="Gill Sans Light"/>
              </a:defRPr>
            </a:pPr>
            <a:r>
              <a:rPr>
                <a:solidFill>
                  <a:srgbClr val="000000"/>
                </a:solidFill>
              </a:rPr>
              <a:t>Memory is</a:t>
            </a:r>
            <a:r>
              <a:t> </a:t>
            </a:r>
            <a:r>
              <a:rPr b="1">
                <a:latin typeface="Gill Sans"/>
                <a:ea typeface="Gill Sans"/>
                <a:cs typeface="Gill Sans"/>
                <a:sym typeface="Gill Sans"/>
              </a:rPr>
              <a:t>a critical resource.</a:t>
            </a:r>
          </a:p>
          <a:p>
            <a:pPr marL="1126165" lvl="1" indent="-605465" algn="l">
              <a:buSzPct val="82000"/>
              <a:buChar char="•"/>
              <a:defRPr sz="5000" b="0">
                <a:latin typeface="Gill Sans Light"/>
                <a:ea typeface="Gill Sans Light"/>
                <a:cs typeface="Gill Sans Light"/>
                <a:sym typeface="Gill Sans Light"/>
              </a:defRPr>
            </a:pPr>
            <a:r>
              <a:rPr b="1">
                <a:solidFill>
                  <a:schemeClr val="accent1"/>
                </a:solidFill>
                <a:latin typeface="Gill Sans"/>
                <a:ea typeface="Gill Sans"/>
                <a:cs typeface="Gill Sans"/>
                <a:sym typeface="Gill Sans"/>
              </a:rPr>
              <a:t>High-bandwidth </a:t>
            </a:r>
            <a:r>
              <a:t>interconnection </a:t>
            </a:r>
          </a:p>
          <a:p>
            <a:pPr lvl="1" indent="0" algn="l">
              <a:defRPr sz="5000" b="0">
                <a:latin typeface="Gill Sans Light"/>
                <a:ea typeface="Gill Sans Light"/>
                <a:cs typeface="Gill Sans Light"/>
                <a:sym typeface="Gill Sans Light"/>
              </a:defRPr>
            </a:pPr>
            <a:r>
              <a:t>      at </a:t>
            </a:r>
            <a:r>
              <a:rPr b="1">
                <a:solidFill>
                  <a:schemeClr val="accent1"/>
                </a:solidFill>
                <a:latin typeface="Gill Sans"/>
                <a:ea typeface="Gill Sans"/>
                <a:cs typeface="Gill Sans"/>
                <a:sym typeface="Gill Sans"/>
              </a:rPr>
              <a:t>rack distance</a:t>
            </a:r>
            <a:r>
              <a:t> (&lt;10m).</a:t>
            </a:r>
          </a:p>
        </p:txBody>
      </p:sp>
      <p:sp>
        <p:nvSpPr>
          <p:cNvPr id="332" name="txtFooterCVLPage"/>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sp>
        <p:nvSpPr>
          <p:cNvPr id="333" name="DisaggregatED dATA CENTERS"/>
          <p:cNvSpPr txBox="1"/>
          <p:nvPr/>
        </p:nvSpPr>
        <p:spPr>
          <a:xfrm>
            <a:off x="542276" y="-420042"/>
            <a:ext cx="22119531" cy="21271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lvl1pPr algn="l">
              <a:defRPr sz="10000">
                <a:latin typeface="Gill Sans"/>
                <a:ea typeface="Gill Sans"/>
                <a:cs typeface="Gill Sans"/>
                <a:sym typeface="Gill Sans"/>
              </a:defRPr>
            </a:lvl1pPr>
          </a:lstStyle>
          <a:p>
            <a:r>
              <a:rPr dirty="0"/>
              <a:t>Disaggregat</a:t>
            </a:r>
            <a:r>
              <a:rPr lang="en-US" dirty="0"/>
              <a:t>ed</a:t>
            </a:r>
            <a:r>
              <a:rPr dirty="0"/>
              <a:t> </a:t>
            </a:r>
            <a:r>
              <a:rPr lang="en-US" dirty="0"/>
              <a:t>Data</a:t>
            </a:r>
            <a:r>
              <a:rPr dirty="0"/>
              <a:t> C</a:t>
            </a:r>
            <a:r>
              <a:rPr lang="en-US" dirty="0"/>
              <a:t>enters</a:t>
            </a:r>
            <a:endParaRPr dirty="0"/>
          </a:p>
        </p:txBody>
      </p:sp>
      <p:pic>
        <p:nvPicPr>
          <p:cNvPr id="334" name="disaggregated-07.png" descr="disaggregated-07.png"/>
          <p:cNvPicPr>
            <a:picLocks noChangeAspect="1"/>
          </p:cNvPicPr>
          <p:nvPr/>
        </p:nvPicPr>
        <p:blipFill>
          <a:blip r:embed="rId3">
            <a:extLst/>
          </a:blip>
          <a:stretch>
            <a:fillRect/>
          </a:stretch>
        </p:blipFill>
        <p:spPr>
          <a:xfrm>
            <a:off x="11260890" y="7198383"/>
            <a:ext cx="12857924" cy="5624745"/>
          </a:xfrm>
          <a:prstGeom prst="rect">
            <a:avLst/>
          </a:prstGeom>
          <a:ln w="12700">
            <a:miter lim="400000"/>
          </a:ln>
        </p:spPr>
      </p:pic>
      <p:sp>
        <p:nvSpPr>
          <p:cNvPr id="335" name="Rounded Rectangle"/>
          <p:cNvSpPr/>
          <p:nvPr/>
        </p:nvSpPr>
        <p:spPr>
          <a:xfrm>
            <a:off x="17659176" y="7211206"/>
            <a:ext cx="3294087" cy="2755013"/>
          </a:xfrm>
          <a:prstGeom prst="roundRect">
            <a:avLst>
              <a:gd name="adj" fmla="val 15000"/>
            </a:avLst>
          </a:prstGeom>
          <a:solidFill>
            <a:schemeClr val="accent5">
              <a:hueOff val="-82419"/>
              <a:satOff val="-9513"/>
              <a:lumOff val="-16343"/>
              <a:alpha val="24719"/>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
        <p:nvSpPr>
          <p:cNvPr id="336" name="Rounded Rectangle"/>
          <p:cNvSpPr/>
          <p:nvPr/>
        </p:nvSpPr>
        <p:spPr>
          <a:xfrm>
            <a:off x="11165191" y="7211206"/>
            <a:ext cx="3294087" cy="2755013"/>
          </a:xfrm>
          <a:prstGeom prst="roundRect">
            <a:avLst>
              <a:gd name="adj" fmla="val 15000"/>
            </a:avLst>
          </a:prstGeom>
          <a:solidFill>
            <a:schemeClr val="accent5">
              <a:hueOff val="-82419"/>
              <a:satOff val="-9513"/>
              <a:lumOff val="-16343"/>
              <a:alpha val="24719"/>
            </a:schemeClr>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 grpId="1" animBg="1" advAuto="0"/>
      <p:bldP spid="336" grpId="2"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615" name="Slide Number"/>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sp>
        <p:nvSpPr>
          <p:cNvPr id="616" name="Background"/>
          <p:cNvSpPr txBox="1"/>
          <p:nvPr/>
        </p:nvSpPr>
        <p:spPr>
          <a:xfrm>
            <a:off x="762000" y="4270777"/>
            <a:ext cx="22860000" cy="101087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617" name="Motivation and Goal"/>
          <p:cNvSpPr txBox="1"/>
          <p:nvPr/>
        </p:nvSpPr>
        <p:spPr>
          <a:xfrm>
            <a:off x="762000" y="5668613"/>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618" name="Optically Connected Memory (OCM)"/>
          <p:cNvSpPr txBox="1"/>
          <p:nvPr/>
        </p:nvSpPr>
        <p:spPr>
          <a:xfrm>
            <a:off x="762000" y="7066449"/>
            <a:ext cx="22860000" cy="1010877"/>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619" name="Evaluation"/>
          <p:cNvSpPr txBox="1"/>
          <p:nvPr/>
        </p:nvSpPr>
        <p:spPr>
          <a:xfrm>
            <a:off x="762000" y="8464284"/>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620" name="Conclusion"/>
          <p:cNvSpPr txBox="1"/>
          <p:nvPr/>
        </p:nvSpPr>
        <p:spPr>
          <a:xfrm>
            <a:off x="762000" y="9832180"/>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621" name="Introduction"/>
          <p:cNvSpPr txBox="1"/>
          <p:nvPr/>
        </p:nvSpPr>
        <p:spPr>
          <a:xfrm>
            <a:off x="762000" y="2872942"/>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ELECTRICAL Memory INTERFACE"/>
          <p:cNvSpPr txBox="1">
            <a:spLocks noGrp="1"/>
          </p:cNvSpPr>
          <p:nvPr>
            <p:ph type="title"/>
          </p:nvPr>
        </p:nvSpPr>
        <p:spPr>
          <a:xfrm>
            <a:off x="325408" y="-37252"/>
            <a:ext cx="20550189" cy="2230743"/>
          </a:xfrm>
          <a:prstGeom prst="rect">
            <a:avLst/>
          </a:prstGeom>
        </p:spPr>
        <p:txBody>
          <a:bodyPr>
            <a:normAutofit/>
          </a:bodyPr>
          <a:lstStyle>
            <a:lvl1pPr>
              <a:defRPr b="1">
                <a:latin typeface="Gill Sans"/>
                <a:ea typeface="Gill Sans"/>
                <a:cs typeface="Gill Sans"/>
                <a:sym typeface="Gill Sans"/>
              </a:defRPr>
            </a:lvl1pPr>
          </a:lstStyle>
          <a:p>
            <a:r>
              <a:rPr dirty="0"/>
              <a:t>E</a:t>
            </a:r>
            <a:r>
              <a:rPr lang="en-US" dirty="0"/>
              <a:t>lectrical</a:t>
            </a:r>
            <a:r>
              <a:rPr dirty="0"/>
              <a:t> Memory </a:t>
            </a:r>
            <a:r>
              <a:rPr lang="en-US" dirty="0"/>
              <a:t>Interface</a:t>
            </a:r>
            <a:endParaRPr dirty="0"/>
          </a:p>
        </p:txBody>
      </p:sp>
      <p:sp>
        <p:nvSpPr>
          <p:cNvPr id="624" name="Single channel:…"/>
          <p:cNvSpPr txBox="1">
            <a:spLocks noGrp="1"/>
          </p:cNvSpPr>
          <p:nvPr>
            <p:ph type="body" sz="quarter" idx="1"/>
          </p:nvPr>
        </p:nvSpPr>
        <p:spPr>
          <a:xfrm>
            <a:off x="11020204" y="2037642"/>
            <a:ext cx="13360401" cy="4559301"/>
          </a:xfrm>
          <a:prstGeom prst="rect">
            <a:avLst/>
          </a:prstGeom>
        </p:spPr>
        <p:txBody>
          <a:bodyPr/>
          <a:lstStyle/>
          <a:p>
            <a:pPr marL="635000" indent="-635000">
              <a:spcBef>
                <a:spcPts val="200"/>
              </a:spcBef>
              <a:defRPr sz="5300"/>
            </a:pPr>
            <a:r>
              <a:rPr b="1">
                <a:latin typeface="Gill Sans"/>
                <a:ea typeface="Gill Sans"/>
                <a:cs typeface="Gill Sans"/>
                <a:sym typeface="Gill Sans"/>
              </a:rPr>
              <a:t>Single channel: </a:t>
            </a:r>
          </a:p>
          <a:p>
            <a:pPr marL="1155700" lvl="1" indent="-635000">
              <a:spcBef>
                <a:spcPts val="200"/>
              </a:spcBef>
              <a:defRPr sz="5300"/>
            </a:pPr>
            <a:r>
              <a:t>Shared data bus. </a:t>
            </a:r>
          </a:p>
          <a:p>
            <a:pPr marL="1155700" lvl="1" indent="-635000">
              <a:spcBef>
                <a:spcPts val="200"/>
              </a:spcBef>
              <a:defRPr sz="5300"/>
            </a:pPr>
            <a:r>
              <a:t>Only 1 DRAM DIMM can be accessed.</a:t>
            </a:r>
          </a:p>
          <a:p>
            <a:pPr marL="1155700" lvl="1" indent="-635000">
              <a:spcBef>
                <a:spcPts val="200"/>
              </a:spcBef>
              <a:defRPr sz="5300"/>
            </a:pPr>
            <a:r>
              <a:t>1 memory access = 8 transactions of 8B  (e.g.: 64B cache line).</a:t>
            </a:r>
          </a:p>
        </p:txBody>
      </p:sp>
      <p:sp>
        <p:nvSpPr>
          <p:cNvPr id="625" name="Slide Number"/>
          <p:cNvSpPr txBox="1">
            <a:spLocks noGrp="1"/>
          </p:cNvSpPr>
          <p:nvPr>
            <p:ph type="sldNum" sz="quarter" idx="2"/>
          </p:nvPr>
        </p:nvSpPr>
        <p:spPr>
          <a:xfrm>
            <a:off x="352692" y="13001152"/>
            <a:ext cx="469901"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a:lstStyle/>
          <a:p>
            <a:fld id="{86CB4B4D-7CA3-9044-876B-883B54F8677D}" type="slidenum">
              <a:t>7</a:t>
            </a:fld>
            <a:endParaRPr/>
          </a:p>
        </p:txBody>
      </p:sp>
      <p:grpSp>
        <p:nvGrpSpPr>
          <p:cNvPr id="640" name="Group"/>
          <p:cNvGrpSpPr/>
          <p:nvPr/>
        </p:nvGrpSpPr>
        <p:grpSpPr>
          <a:xfrm>
            <a:off x="4054104" y="7329482"/>
            <a:ext cx="6297077" cy="1008914"/>
            <a:chOff x="0" y="1"/>
            <a:chExt cx="6297075" cy="1008912"/>
          </a:xfrm>
        </p:grpSpPr>
        <p:sp>
          <p:nvSpPr>
            <p:cNvPr id="626" name="Line"/>
            <p:cNvSpPr/>
            <p:nvPr/>
          </p:nvSpPr>
          <p:spPr>
            <a:xfrm>
              <a:off x="0" y="465464"/>
              <a:ext cx="3825429" cy="1"/>
            </a:xfrm>
            <a:prstGeom prst="line">
              <a:avLst/>
            </a:prstGeom>
            <a:noFill/>
            <a:ln w="762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27" name="Line"/>
            <p:cNvSpPr/>
            <p:nvPr/>
          </p:nvSpPr>
          <p:spPr>
            <a:xfrm>
              <a:off x="0" y="728505"/>
              <a:ext cx="3825429" cy="1"/>
            </a:xfrm>
            <a:prstGeom prst="line">
              <a:avLst/>
            </a:prstGeom>
            <a:noFill/>
            <a:ln w="381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28" name="CMD/ADDR"/>
            <p:cNvSpPr txBox="1"/>
            <p:nvPr/>
          </p:nvSpPr>
          <p:spPr>
            <a:xfrm>
              <a:off x="4102248" y="473497"/>
              <a:ext cx="2194828" cy="535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900"/>
              </a:lvl1pPr>
            </a:lstStyle>
            <a:p>
              <a:r>
                <a:t>CMD/ADDR</a:t>
              </a:r>
            </a:p>
          </p:txBody>
        </p:sp>
        <p:sp>
          <p:nvSpPr>
            <p:cNvPr id="629" name="DATA BUS"/>
            <p:cNvSpPr txBox="1"/>
            <p:nvPr/>
          </p:nvSpPr>
          <p:spPr>
            <a:xfrm>
              <a:off x="4238335" y="40568"/>
              <a:ext cx="1922654" cy="535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900"/>
              </a:lvl1pPr>
            </a:lstStyle>
            <a:p>
              <a:r>
                <a:t>DATA BUS</a:t>
              </a:r>
            </a:p>
          </p:txBody>
        </p:sp>
        <p:sp>
          <p:nvSpPr>
            <p:cNvPr id="630" name="Line"/>
            <p:cNvSpPr/>
            <p:nvPr/>
          </p:nvSpPr>
          <p:spPr>
            <a:xfrm flipV="1">
              <a:off x="1350904" y="257093"/>
              <a:ext cx="1" cy="178568"/>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1" name="Line"/>
            <p:cNvSpPr/>
            <p:nvPr/>
          </p:nvSpPr>
          <p:spPr>
            <a:xfrm flipV="1">
              <a:off x="2944847" y="257093"/>
              <a:ext cx="1" cy="178568"/>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2" name="Line"/>
            <p:cNvSpPr/>
            <p:nvPr/>
          </p:nvSpPr>
          <p:spPr>
            <a:xfrm flipV="1">
              <a:off x="1476111" y="257093"/>
              <a:ext cx="1" cy="4421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3" name="Line"/>
            <p:cNvSpPr/>
            <p:nvPr/>
          </p:nvSpPr>
          <p:spPr>
            <a:xfrm flipV="1">
              <a:off x="3109524" y="257093"/>
              <a:ext cx="1" cy="4421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4" name="Circle"/>
            <p:cNvSpPr/>
            <p:nvPr/>
          </p:nvSpPr>
          <p:spPr>
            <a:xfrm>
              <a:off x="1387211" y="626905"/>
              <a:ext cx="178567"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5" name="Circle"/>
            <p:cNvSpPr/>
            <p:nvPr/>
          </p:nvSpPr>
          <p:spPr>
            <a:xfrm>
              <a:off x="1253783" y="376181"/>
              <a:ext cx="178568"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6" name="Circle"/>
            <p:cNvSpPr/>
            <p:nvPr/>
          </p:nvSpPr>
          <p:spPr>
            <a:xfrm>
              <a:off x="2855564" y="376181"/>
              <a:ext cx="178567"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7" name="Circle"/>
            <p:cNvSpPr/>
            <p:nvPr/>
          </p:nvSpPr>
          <p:spPr>
            <a:xfrm>
              <a:off x="3020240" y="626905"/>
              <a:ext cx="178568"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38" name="8B"/>
            <p:cNvSpPr txBox="1"/>
            <p:nvPr/>
          </p:nvSpPr>
          <p:spPr>
            <a:xfrm>
              <a:off x="133633" y="1"/>
              <a:ext cx="498349"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400"/>
              </a:lvl1pPr>
            </a:lstStyle>
            <a:p>
              <a:r>
                <a:t>8B</a:t>
              </a:r>
            </a:p>
          </p:txBody>
        </p:sp>
        <p:sp>
          <p:nvSpPr>
            <p:cNvPr id="639" name="Line"/>
            <p:cNvSpPr/>
            <p:nvPr/>
          </p:nvSpPr>
          <p:spPr>
            <a:xfrm flipV="1">
              <a:off x="554386" y="334360"/>
              <a:ext cx="205057" cy="2050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nvGrpSpPr>
          <p:cNvPr id="647" name="Group"/>
          <p:cNvGrpSpPr/>
          <p:nvPr/>
        </p:nvGrpSpPr>
        <p:grpSpPr>
          <a:xfrm>
            <a:off x="1567438" y="6325403"/>
            <a:ext cx="5963899" cy="4038235"/>
            <a:chOff x="0" y="0"/>
            <a:chExt cx="5963897" cy="4038234"/>
          </a:xfrm>
        </p:grpSpPr>
        <p:sp>
          <p:nvSpPr>
            <p:cNvPr id="641" name="CPU"/>
            <p:cNvSpPr/>
            <p:nvPr/>
          </p:nvSpPr>
          <p:spPr>
            <a:xfrm>
              <a:off x="0" y="989341"/>
              <a:ext cx="1149847" cy="3048894"/>
            </a:xfrm>
            <a:prstGeom prst="roundRect">
              <a:avLst>
                <a:gd name="adj" fmla="val 20378"/>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CPU</a:t>
              </a:r>
            </a:p>
          </p:txBody>
        </p:sp>
        <p:sp>
          <p:nvSpPr>
            <p:cNvPr id="642" name="MEM…"/>
            <p:cNvSpPr/>
            <p:nvPr/>
          </p:nvSpPr>
          <p:spPr>
            <a:xfrm>
              <a:off x="1144347" y="989341"/>
              <a:ext cx="1368744" cy="3048894"/>
            </a:xfrm>
            <a:prstGeom prst="roundRect">
              <a:avLst>
                <a:gd name="adj" fmla="val 11371"/>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800" b="0">
                  <a:solidFill>
                    <a:srgbClr val="FFFFFF"/>
                  </a:solidFill>
                  <a:latin typeface="+mn-lt"/>
                  <a:ea typeface="+mn-ea"/>
                  <a:cs typeface="+mn-cs"/>
                  <a:sym typeface="Helvetica Neue Medium"/>
                </a:defRPr>
              </a:pPr>
              <a:r>
                <a:t>MEM</a:t>
              </a:r>
            </a:p>
            <a:p>
              <a:pPr defTabSz="584200">
                <a:defRPr sz="2800" b="0">
                  <a:solidFill>
                    <a:srgbClr val="FFFFFF"/>
                  </a:solidFill>
                  <a:latin typeface="+mn-lt"/>
                  <a:ea typeface="+mn-ea"/>
                  <a:cs typeface="+mn-cs"/>
                  <a:sym typeface="Helvetica Neue Medium"/>
                </a:defRPr>
              </a:pPr>
              <a:r>
                <a:t>CTRL</a:t>
              </a:r>
            </a:p>
          </p:txBody>
        </p:sp>
        <p:sp>
          <p:nvSpPr>
            <p:cNvPr id="643" name="DIMM0"/>
            <p:cNvSpPr/>
            <p:nvPr/>
          </p:nvSpPr>
          <p:spPr>
            <a:xfrm>
              <a:off x="3194733" y="0"/>
              <a:ext cx="1270001" cy="1270000"/>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DIMM0</a:t>
              </a:r>
            </a:p>
          </p:txBody>
        </p:sp>
        <p:sp>
          <p:nvSpPr>
            <p:cNvPr id="644" name="DIMM1"/>
            <p:cNvSpPr/>
            <p:nvPr/>
          </p:nvSpPr>
          <p:spPr>
            <a:xfrm>
              <a:off x="4693897" y="0"/>
              <a:ext cx="1270001" cy="1270000"/>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DIMM1</a:t>
              </a:r>
            </a:p>
          </p:txBody>
        </p:sp>
        <p:sp>
          <p:nvSpPr>
            <p:cNvPr id="645" name="DIMM0"/>
            <p:cNvSpPr/>
            <p:nvPr/>
          </p:nvSpPr>
          <p:spPr>
            <a:xfrm>
              <a:off x="3194733" y="2025428"/>
              <a:ext cx="1270001" cy="1270001"/>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DIMM0</a:t>
              </a:r>
            </a:p>
          </p:txBody>
        </p:sp>
        <p:sp>
          <p:nvSpPr>
            <p:cNvPr id="646" name="DIMM1"/>
            <p:cNvSpPr/>
            <p:nvPr/>
          </p:nvSpPr>
          <p:spPr>
            <a:xfrm>
              <a:off x="4693897" y="2025428"/>
              <a:ext cx="1270001" cy="1270001"/>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DIMM1</a:t>
              </a:r>
            </a:p>
          </p:txBody>
        </p:sp>
      </p:grpSp>
      <p:grpSp>
        <p:nvGrpSpPr>
          <p:cNvPr id="662" name="Group"/>
          <p:cNvGrpSpPr/>
          <p:nvPr/>
        </p:nvGrpSpPr>
        <p:grpSpPr>
          <a:xfrm>
            <a:off x="4054104" y="9354910"/>
            <a:ext cx="6297077" cy="1008914"/>
            <a:chOff x="0" y="1"/>
            <a:chExt cx="6297075" cy="1008912"/>
          </a:xfrm>
        </p:grpSpPr>
        <p:sp>
          <p:nvSpPr>
            <p:cNvPr id="648" name="Line"/>
            <p:cNvSpPr/>
            <p:nvPr/>
          </p:nvSpPr>
          <p:spPr>
            <a:xfrm>
              <a:off x="0" y="465464"/>
              <a:ext cx="3825429" cy="1"/>
            </a:xfrm>
            <a:prstGeom prst="line">
              <a:avLst/>
            </a:prstGeom>
            <a:noFill/>
            <a:ln w="762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49" name="Line"/>
            <p:cNvSpPr/>
            <p:nvPr/>
          </p:nvSpPr>
          <p:spPr>
            <a:xfrm>
              <a:off x="0" y="728505"/>
              <a:ext cx="3825429" cy="1"/>
            </a:xfrm>
            <a:prstGeom prst="line">
              <a:avLst/>
            </a:prstGeom>
            <a:noFill/>
            <a:ln w="381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0" name="CMD/ADDR"/>
            <p:cNvSpPr txBox="1"/>
            <p:nvPr/>
          </p:nvSpPr>
          <p:spPr>
            <a:xfrm>
              <a:off x="4102248" y="473497"/>
              <a:ext cx="2194828" cy="535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900"/>
              </a:lvl1pPr>
            </a:lstStyle>
            <a:p>
              <a:r>
                <a:t>CMD/ADDR</a:t>
              </a:r>
            </a:p>
          </p:txBody>
        </p:sp>
        <p:sp>
          <p:nvSpPr>
            <p:cNvPr id="651" name="DATA BUS"/>
            <p:cNvSpPr txBox="1"/>
            <p:nvPr/>
          </p:nvSpPr>
          <p:spPr>
            <a:xfrm>
              <a:off x="4238335" y="40567"/>
              <a:ext cx="1922654" cy="53541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900"/>
              </a:lvl1pPr>
            </a:lstStyle>
            <a:p>
              <a:r>
                <a:t>DATA BUS</a:t>
              </a:r>
            </a:p>
          </p:txBody>
        </p:sp>
        <p:sp>
          <p:nvSpPr>
            <p:cNvPr id="652" name="Line"/>
            <p:cNvSpPr/>
            <p:nvPr/>
          </p:nvSpPr>
          <p:spPr>
            <a:xfrm flipV="1">
              <a:off x="1350904" y="257092"/>
              <a:ext cx="1" cy="178568"/>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3" name="Line"/>
            <p:cNvSpPr/>
            <p:nvPr/>
          </p:nvSpPr>
          <p:spPr>
            <a:xfrm flipV="1">
              <a:off x="2944847" y="257092"/>
              <a:ext cx="1" cy="178568"/>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4" name="Line"/>
            <p:cNvSpPr/>
            <p:nvPr/>
          </p:nvSpPr>
          <p:spPr>
            <a:xfrm flipV="1">
              <a:off x="1476111" y="257093"/>
              <a:ext cx="1" cy="4421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5" name="Line"/>
            <p:cNvSpPr/>
            <p:nvPr/>
          </p:nvSpPr>
          <p:spPr>
            <a:xfrm flipV="1">
              <a:off x="3109524" y="257093"/>
              <a:ext cx="1" cy="4421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6" name="Circle"/>
            <p:cNvSpPr/>
            <p:nvPr/>
          </p:nvSpPr>
          <p:spPr>
            <a:xfrm>
              <a:off x="1387211" y="626905"/>
              <a:ext cx="178567"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7" name="Circle"/>
            <p:cNvSpPr/>
            <p:nvPr/>
          </p:nvSpPr>
          <p:spPr>
            <a:xfrm>
              <a:off x="1253783" y="376180"/>
              <a:ext cx="178568"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8" name="Circle"/>
            <p:cNvSpPr/>
            <p:nvPr/>
          </p:nvSpPr>
          <p:spPr>
            <a:xfrm>
              <a:off x="2855564" y="376180"/>
              <a:ext cx="178567"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59" name="Circle"/>
            <p:cNvSpPr/>
            <p:nvPr/>
          </p:nvSpPr>
          <p:spPr>
            <a:xfrm>
              <a:off x="3020240" y="626905"/>
              <a:ext cx="178568"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60" name="8B"/>
            <p:cNvSpPr txBox="1"/>
            <p:nvPr/>
          </p:nvSpPr>
          <p:spPr>
            <a:xfrm>
              <a:off x="133633" y="1"/>
              <a:ext cx="498349"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400"/>
              </a:lvl1pPr>
            </a:lstStyle>
            <a:p>
              <a:r>
                <a:t>8B</a:t>
              </a:r>
            </a:p>
          </p:txBody>
        </p:sp>
        <p:sp>
          <p:nvSpPr>
            <p:cNvPr id="661" name="Line"/>
            <p:cNvSpPr/>
            <p:nvPr/>
          </p:nvSpPr>
          <p:spPr>
            <a:xfrm flipV="1">
              <a:off x="554386" y="334360"/>
              <a:ext cx="205057" cy="2050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grpSp>
        <p:nvGrpSpPr>
          <p:cNvPr id="667" name="Group"/>
          <p:cNvGrpSpPr/>
          <p:nvPr/>
        </p:nvGrpSpPr>
        <p:grpSpPr>
          <a:xfrm>
            <a:off x="1559815" y="2539180"/>
            <a:ext cx="5960251" cy="2117243"/>
            <a:chOff x="0" y="0"/>
            <a:chExt cx="5960249" cy="2117241"/>
          </a:xfrm>
        </p:grpSpPr>
        <p:sp>
          <p:nvSpPr>
            <p:cNvPr id="663" name="CPU"/>
            <p:cNvSpPr/>
            <p:nvPr/>
          </p:nvSpPr>
          <p:spPr>
            <a:xfrm>
              <a:off x="0" y="847241"/>
              <a:ext cx="1270000" cy="1270001"/>
            </a:xfrm>
            <a:prstGeom prst="roundRect">
              <a:avLst>
                <a:gd name="adj" fmla="val 15000"/>
              </a:avLst>
            </a:prstGeom>
            <a:solidFill>
              <a:srgbClr val="00000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CPU</a:t>
              </a:r>
            </a:p>
          </p:txBody>
        </p:sp>
        <p:sp>
          <p:nvSpPr>
            <p:cNvPr id="664" name="MEM…"/>
            <p:cNvSpPr/>
            <p:nvPr/>
          </p:nvSpPr>
          <p:spPr>
            <a:xfrm>
              <a:off x="1239441" y="847241"/>
              <a:ext cx="1270001" cy="1270001"/>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defTabSz="584200">
                <a:defRPr sz="2800" b="0">
                  <a:solidFill>
                    <a:srgbClr val="FFFFFF"/>
                  </a:solidFill>
                  <a:latin typeface="+mn-lt"/>
                  <a:ea typeface="+mn-ea"/>
                  <a:cs typeface="+mn-cs"/>
                  <a:sym typeface="Helvetica Neue Medium"/>
                </a:defRPr>
              </a:pPr>
              <a:r>
                <a:t>MEM</a:t>
              </a:r>
            </a:p>
            <a:p>
              <a:pPr defTabSz="584200">
                <a:defRPr sz="2800" b="0">
                  <a:solidFill>
                    <a:srgbClr val="FFFFFF"/>
                  </a:solidFill>
                  <a:latin typeface="+mn-lt"/>
                  <a:ea typeface="+mn-ea"/>
                  <a:cs typeface="+mn-cs"/>
                  <a:sym typeface="Helvetica Neue Medium"/>
                </a:defRPr>
              </a:pPr>
              <a:r>
                <a:t>CTRL</a:t>
              </a:r>
            </a:p>
          </p:txBody>
        </p:sp>
        <p:sp>
          <p:nvSpPr>
            <p:cNvPr id="665" name="DIMM0"/>
            <p:cNvSpPr/>
            <p:nvPr/>
          </p:nvSpPr>
          <p:spPr>
            <a:xfrm>
              <a:off x="3191084" y="0"/>
              <a:ext cx="1270001" cy="1270001"/>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DIMM0</a:t>
              </a:r>
            </a:p>
          </p:txBody>
        </p:sp>
        <p:sp>
          <p:nvSpPr>
            <p:cNvPr id="666" name="DIMM1"/>
            <p:cNvSpPr/>
            <p:nvPr/>
          </p:nvSpPr>
          <p:spPr>
            <a:xfrm>
              <a:off x="4690249" y="0"/>
              <a:ext cx="1270001" cy="1270000"/>
            </a:xfrm>
            <a:prstGeom prst="roundRect">
              <a:avLst>
                <a:gd name="adj" fmla="val 15000"/>
              </a:avLst>
            </a:prstGeom>
            <a:solidFill>
              <a:srgbClr val="929292"/>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defTabSz="584200">
                <a:defRPr sz="2800" b="0">
                  <a:solidFill>
                    <a:srgbClr val="FFFFFF"/>
                  </a:solidFill>
                  <a:latin typeface="+mn-lt"/>
                  <a:ea typeface="+mn-ea"/>
                  <a:cs typeface="+mn-cs"/>
                  <a:sym typeface="Helvetica Neue Medium"/>
                </a:defRPr>
              </a:lvl1pPr>
            </a:lstStyle>
            <a:p>
              <a:r>
                <a:t>DIMM1</a:t>
              </a:r>
            </a:p>
          </p:txBody>
        </p:sp>
      </p:grpSp>
      <p:grpSp>
        <p:nvGrpSpPr>
          <p:cNvPr id="682" name="Group"/>
          <p:cNvGrpSpPr/>
          <p:nvPr/>
        </p:nvGrpSpPr>
        <p:grpSpPr>
          <a:xfrm>
            <a:off x="4042833" y="3543259"/>
            <a:ext cx="6297076" cy="1008913"/>
            <a:chOff x="0" y="1"/>
            <a:chExt cx="6297075" cy="1008912"/>
          </a:xfrm>
        </p:grpSpPr>
        <p:sp>
          <p:nvSpPr>
            <p:cNvPr id="668" name="Line"/>
            <p:cNvSpPr/>
            <p:nvPr/>
          </p:nvSpPr>
          <p:spPr>
            <a:xfrm>
              <a:off x="0" y="465464"/>
              <a:ext cx="3825429" cy="1"/>
            </a:xfrm>
            <a:prstGeom prst="line">
              <a:avLst/>
            </a:prstGeom>
            <a:noFill/>
            <a:ln w="762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69" name="Line"/>
            <p:cNvSpPr/>
            <p:nvPr/>
          </p:nvSpPr>
          <p:spPr>
            <a:xfrm>
              <a:off x="0" y="728505"/>
              <a:ext cx="3825429" cy="1"/>
            </a:xfrm>
            <a:prstGeom prst="line">
              <a:avLst/>
            </a:prstGeom>
            <a:noFill/>
            <a:ln w="38100" cap="flat">
              <a:solidFill>
                <a:schemeClr val="accent3">
                  <a:hueOff val="362282"/>
                  <a:satOff val="31803"/>
                  <a:lumOff val="-18242"/>
                </a:schemeClr>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0" name="CMD/ADDR"/>
            <p:cNvSpPr txBox="1"/>
            <p:nvPr/>
          </p:nvSpPr>
          <p:spPr>
            <a:xfrm>
              <a:off x="4102248" y="473497"/>
              <a:ext cx="2194828" cy="535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900"/>
              </a:lvl1pPr>
            </a:lstStyle>
            <a:p>
              <a:r>
                <a:t>CMD/ADDR</a:t>
              </a:r>
            </a:p>
          </p:txBody>
        </p:sp>
        <p:sp>
          <p:nvSpPr>
            <p:cNvPr id="671" name="DATA BUS"/>
            <p:cNvSpPr txBox="1"/>
            <p:nvPr/>
          </p:nvSpPr>
          <p:spPr>
            <a:xfrm>
              <a:off x="4238335" y="40568"/>
              <a:ext cx="1922654" cy="53541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900"/>
              </a:lvl1pPr>
            </a:lstStyle>
            <a:p>
              <a:r>
                <a:t>DATA BUS</a:t>
              </a:r>
            </a:p>
          </p:txBody>
        </p:sp>
        <p:sp>
          <p:nvSpPr>
            <p:cNvPr id="672" name="Line"/>
            <p:cNvSpPr/>
            <p:nvPr/>
          </p:nvSpPr>
          <p:spPr>
            <a:xfrm flipV="1">
              <a:off x="1350904" y="257093"/>
              <a:ext cx="1" cy="178567"/>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3" name="Line"/>
            <p:cNvSpPr/>
            <p:nvPr/>
          </p:nvSpPr>
          <p:spPr>
            <a:xfrm flipV="1">
              <a:off x="2944847" y="257093"/>
              <a:ext cx="1" cy="178567"/>
            </a:xfrm>
            <a:prstGeom prst="line">
              <a:avLst/>
            </a:prstGeom>
            <a:noFill/>
            <a:ln w="381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4" name="Line"/>
            <p:cNvSpPr/>
            <p:nvPr/>
          </p:nvSpPr>
          <p:spPr>
            <a:xfrm flipV="1">
              <a:off x="1476111" y="257093"/>
              <a:ext cx="1" cy="4421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5" name="Line"/>
            <p:cNvSpPr/>
            <p:nvPr/>
          </p:nvSpPr>
          <p:spPr>
            <a:xfrm flipV="1">
              <a:off x="3109524" y="257093"/>
              <a:ext cx="1" cy="442143"/>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6" name="Circle"/>
            <p:cNvSpPr/>
            <p:nvPr/>
          </p:nvSpPr>
          <p:spPr>
            <a:xfrm>
              <a:off x="1387211" y="626905"/>
              <a:ext cx="178567"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7" name="Circle"/>
            <p:cNvSpPr/>
            <p:nvPr/>
          </p:nvSpPr>
          <p:spPr>
            <a:xfrm>
              <a:off x="1253783" y="376180"/>
              <a:ext cx="178568"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8" name="Circle"/>
            <p:cNvSpPr/>
            <p:nvPr/>
          </p:nvSpPr>
          <p:spPr>
            <a:xfrm>
              <a:off x="2855564" y="376180"/>
              <a:ext cx="178567"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79" name="Circle"/>
            <p:cNvSpPr/>
            <p:nvPr/>
          </p:nvSpPr>
          <p:spPr>
            <a:xfrm>
              <a:off x="3020240" y="626905"/>
              <a:ext cx="178568" cy="178568"/>
            </a:xfrm>
            <a:prstGeom prst="ellipse">
              <a:avLst/>
            </a:prstGeom>
            <a:solidFill>
              <a:srgbClr val="000000"/>
            </a:solidFill>
            <a:ln w="12700" cap="flat">
              <a:noFill/>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sp>
          <p:nvSpPr>
            <p:cNvPr id="680" name="8B"/>
            <p:cNvSpPr txBox="1"/>
            <p:nvPr/>
          </p:nvSpPr>
          <p:spPr>
            <a:xfrm>
              <a:off x="133633" y="1"/>
              <a:ext cx="498349" cy="46105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584200">
                <a:defRPr sz="2400"/>
              </a:lvl1pPr>
            </a:lstStyle>
            <a:p>
              <a:r>
                <a:t>8B</a:t>
              </a:r>
            </a:p>
          </p:txBody>
        </p:sp>
        <p:sp>
          <p:nvSpPr>
            <p:cNvPr id="681" name="Line"/>
            <p:cNvSpPr/>
            <p:nvPr/>
          </p:nvSpPr>
          <p:spPr>
            <a:xfrm flipV="1">
              <a:off x="554386" y="334360"/>
              <a:ext cx="205057" cy="205058"/>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584200">
                <a:defRPr sz="2200" b="0">
                  <a:solidFill>
                    <a:srgbClr val="FFFFFF"/>
                  </a:solidFill>
                  <a:latin typeface="+mn-lt"/>
                  <a:ea typeface="+mn-ea"/>
                  <a:cs typeface="+mn-cs"/>
                  <a:sym typeface="Helvetica Neue Medium"/>
                </a:defRPr>
              </a:pPr>
              <a:endParaRPr/>
            </a:p>
          </p:txBody>
        </p:sp>
      </p:grpSp>
      <p:sp>
        <p:nvSpPr>
          <p:cNvPr id="683" name="Single Channel"/>
          <p:cNvSpPr txBox="1"/>
          <p:nvPr/>
        </p:nvSpPr>
        <p:spPr>
          <a:xfrm>
            <a:off x="4149066" y="5022051"/>
            <a:ext cx="3143950" cy="651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500" b="0"/>
            </a:lvl1pPr>
          </a:lstStyle>
          <a:p>
            <a:r>
              <a:t>Single Channel</a:t>
            </a:r>
          </a:p>
        </p:txBody>
      </p:sp>
      <p:sp>
        <p:nvSpPr>
          <p:cNvPr id="684" name="Dual Channel"/>
          <p:cNvSpPr txBox="1"/>
          <p:nvPr/>
        </p:nvSpPr>
        <p:spPr>
          <a:xfrm>
            <a:off x="4524491" y="10331532"/>
            <a:ext cx="2815019" cy="651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1437" tIns="71437" rIns="71437" bIns="71437" anchor="ctr">
            <a:spAutoFit/>
          </a:bodyPr>
          <a:lstStyle>
            <a:lvl1pPr>
              <a:defRPr sz="3500" b="0"/>
            </a:lvl1pPr>
          </a:lstStyle>
          <a:p>
            <a:r>
              <a:t>Dual Channel</a:t>
            </a:r>
          </a:p>
        </p:txBody>
      </p:sp>
      <p:grpSp>
        <p:nvGrpSpPr>
          <p:cNvPr id="687" name="Group"/>
          <p:cNvGrpSpPr/>
          <p:nvPr/>
        </p:nvGrpSpPr>
        <p:grpSpPr>
          <a:xfrm>
            <a:off x="0" y="11455400"/>
            <a:ext cx="24377297" cy="1438275"/>
            <a:chOff x="0" y="0"/>
            <a:chExt cx="24377296" cy="1438275"/>
          </a:xfrm>
        </p:grpSpPr>
        <p:sp>
          <p:nvSpPr>
            <p:cNvPr id="685" name="Rectangle"/>
            <p:cNvSpPr/>
            <p:nvPr/>
          </p:nvSpPr>
          <p:spPr>
            <a:xfrm>
              <a:off x="0" y="0"/>
              <a:ext cx="24377297" cy="1438275"/>
            </a:xfrm>
            <a:prstGeom prst="rect">
              <a:avLst/>
            </a:prstGeom>
            <a:solidFill>
              <a:schemeClr val="accent1">
                <a:alpha val="27688"/>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686" name="Text Box 9"/>
            <p:cNvSpPr txBox="1"/>
            <p:nvPr/>
          </p:nvSpPr>
          <p:spPr>
            <a:xfrm>
              <a:off x="1372169" y="129023"/>
              <a:ext cx="19926301" cy="114252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defRPr sz="6500" b="0">
                  <a:latin typeface="Gill Sans Light"/>
                  <a:ea typeface="Gill Sans Light"/>
                  <a:cs typeface="Gill Sans Light"/>
                  <a:sym typeface="Gill Sans Light"/>
                </a:defRPr>
              </a:pPr>
              <a:r>
                <a:t>How can we </a:t>
              </a:r>
              <a:r>
                <a:rPr b="1">
                  <a:solidFill>
                    <a:schemeClr val="accent5">
                      <a:lumOff val="-29866"/>
                    </a:schemeClr>
                  </a:solidFill>
                  <a:latin typeface="Gill Sans"/>
                  <a:ea typeface="Gill Sans"/>
                  <a:cs typeface="Gill Sans"/>
                  <a:sym typeface="Gill Sans"/>
                </a:rPr>
                <a:t>disaggregate main memory</a:t>
              </a:r>
              <a:r>
                <a:t>?</a:t>
              </a:r>
            </a:p>
          </p:txBody>
        </p:sp>
      </p:grpSp>
      <p:sp>
        <p:nvSpPr>
          <p:cNvPr id="688" name="Multichannel:…"/>
          <p:cNvSpPr txBox="1"/>
          <p:nvPr/>
        </p:nvSpPr>
        <p:spPr>
          <a:xfrm>
            <a:off x="11099800" y="6756400"/>
            <a:ext cx="13360400" cy="448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normAutofit/>
          </a:bodyPr>
          <a:lstStyle/>
          <a:p>
            <a:pPr marL="635000" indent="-635000" algn="l">
              <a:spcBef>
                <a:spcPts val="200"/>
              </a:spcBef>
              <a:buSzPct val="82000"/>
              <a:buChar char="•"/>
              <a:defRPr sz="5300" b="0">
                <a:latin typeface="Gill Sans Light"/>
                <a:ea typeface="Gill Sans Light"/>
                <a:cs typeface="Gill Sans Light"/>
                <a:sym typeface="Gill Sans Light"/>
              </a:defRPr>
            </a:pPr>
            <a:r>
              <a:rPr b="1">
                <a:latin typeface="Gill Sans"/>
                <a:ea typeface="Gill Sans"/>
                <a:cs typeface="Gill Sans"/>
                <a:sym typeface="Gill Sans"/>
              </a:rPr>
              <a:t>Multichannel:</a:t>
            </a:r>
          </a:p>
          <a:p>
            <a:pPr marL="1155700" lvl="1" indent="-635000" algn="l">
              <a:spcBef>
                <a:spcPts val="200"/>
              </a:spcBef>
              <a:buSzPct val="82000"/>
              <a:buChar char="•"/>
              <a:defRPr sz="5300" b="0">
                <a:latin typeface="Gill Sans Light"/>
                <a:ea typeface="Gill Sans Light"/>
                <a:cs typeface="Gill Sans Light"/>
                <a:sym typeface="Gill Sans Light"/>
              </a:defRPr>
            </a:pPr>
            <a:r>
              <a:t>Add physical channels to access data in parallel.</a:t>
            </a:r>
            <a:endParaRPr b="1">
              <a:latin typeface="Gill Sans"/>
              <a:ea typeface="Gill Sans"/>
              <a:cs typeface="Gill Sans"/>
              <a:sym typeface="Gill Sans"/>
            </a:endParaRPr>
          </a:p>
          <a:p>
            <a:pPr marL="694531" indent="-694531" algn="l">
              <a:spcBef>
                <a:spcPts val="200"/>
              </a:spcBef>
              <a:buSzPct val="82000"/>
              <a:buChar char="•"/>
              <a:defRPr sz="5300" b="0">
                <a:latin typeface="Gill Sans Light"/>
                <a:ea typeface="Gill Sans Light"/>
                <a:cs typeface="Gill Sans Light"/>
                <a:sym typeface="Gill Sans Light"/>
              </a:defRPr>
            </a:pPr>
            <a:r>
              <a:rPr b="1">
                <a:solidFill>
                  <a:schemeClr val="accent5">
                    <a:lumOff val="-29866"/>
                  </a:schemeClr>
                </a:solidFill>
                <a:latin typeface="Gill Sans"/>
                <a:ea typeface="Gill Sans"/>
                <a:cs typeface="Gill Sans"/>
                <a:sym typeface="Gill Sans"/>
              </a:rPr>
              <a:t>Electrical constraints: </a:t>
            </a:r>
            <a:r>
              <a:t>wiring, pins and short distances (few cm).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2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fill="hold" grpId="2" nodeType="clickEffect">
                                  <p:stCondLst>
                                    <p:cond delay="0"/>
                                  </p:stCondLst>
                                  <p:iterate>
                                    <p:tmAbs val="0"/>
                                  </p:iterate>
                                  <p:childTnLst>
                                    <p:set>
                                      <p:cBhvr>
                                        <p:cTn id="16" fill="hold"/>
                                        <p:tgtEl>
                                          <p:spTgt spid="682"/>
                                        </p:tgtEl>
                                        <p:attrNameLst>
                                          <p:attrName>style.visibility</p:attrName>
                                        </p:attrNameLst>
                                      </p:cBhvr>
                                      <p:to>
                                        <p:strVal val="visible"/>
                                      </p:to>
                                    </p:set>
                                    <p:animEffect transition="in" filter="fade">
                                      <p:cBhvr>
                                        <p:cTn id="17" dur="1000"/>
                                        <p:tgtEl>
                                          <p:spTgt spid="68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624">
                                            <p:txEl>
                                              <p:pRg st="2" end="2"/>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1" nodeType="clickEffect">
                                  <p:stCondLst>
                                    <p:cond delay="0"/>
                                  </p:stCondLst>
                                  <p:iterate>
                                    <p:tmAbs val="0"/>
                                  </p:iterate>
                                  <p:childTnLst>
                                    <p:set>
                                      <p:cBhvr>
                                        <p:cTn id="25" fill="hold"/>
                                        <p:tgtEl>
                                          <p:spTgt spid="624">
                                            <p:txEl>
                                              <p:pRg st="3" end="3"/>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3" nodeType="clickEffect">
                                  <p:stCondLst>
                                    <p:cond delay="0"/>
                                  </p:stCondLst>
                                  <p:iterate>
                                    <p:tmAbs val="0"/>
                                  </p:iterate>
                                  <p:childTnLst>
                                    <p:set>
                                      <p:cBhvr>
                                        <p:cTn id="29" fill="hold"/>
                                        <p:tgtEl>
                                          <p:spTgt spid="688">
                                            <p:bg/>
                                          </p:spTgt>
                                        </p:tgtEl>
                                        <p:attrNameLst>
                                          <p:attrName>style.visibility</p:attrName>
                                        </p:attrNameLst>
                                      </p:cBhvr>
                                      <p:to>
                                        <p:strVal val="visible"/>
                                      </p:to>
                                    </p:set>
                                  </p:childTnLst>
                                </p:cTn>
                              </p:par>
                              <p:par>
                                <p:cTn id="30" presetID="1" presetClass="entr" presetSubtype="0" fill="hold" grpId="3" nodeType="withEffect">
                                  <p:stCondLst>
                                    <p:cond delay="0"/>
                                  </p:stCondLst>
                                  <p:iterate>
                                    <p:tmAbs val="0"/>
                                  </p:iterate>
                                  <p:childTnLst>
                                    <p:set>
                                      <p:cBhvr>
                                        <p:cTn id="31" fill="hold"/>
                                        <p:tgtEl>
                                          <p:spTgt spid="688">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3" nodeType="clickEffect">
                                  <p:stCondLst>
                                    <p:cond delay="0"/>
                                  </p:stCondLst>
                                  <p:iterate>
                                    <p:tmAbs val="0"/>
                                  </p:iterate>
                                  <p:childTnLst>
                                    <p:set>
                                      <p:cBhvr>
                                        <p:cTn id="35" fill="hold"/>
                                        <p:tgtEl>
                                          <p:spTgt spid="688">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fill="hold" grpId="4" nodeType="clickEffect">
                                  <p:stCondLst>
                                    <p:cond delay="0"/>
                                  </p:stCondLst>
                                  <p:iterate>
                                    <p:tmAbs val="0"/>
                                  </p:iterate>
                                  <p:childTnLst>
                                    <p:set>
                                      <p:cBhvr>
                                        <p:cTn id="39" fill="hold"/>
                                        <p:tgtEl>
                                          <p:spTgt spid="640"/>
                                        </p:tgtEl>
                                        <p:attrNameLst>
                                          <p:attrName>style.visibility</p:attrName>
                                        </p:attrNameLst>
                                      </p:cBhvr>
                                      <p:to>
                                        <p:strVal val="visible"/>
                                      </p:to>
                                    </p:set>
                                    <p:animEffect transition="in" filter="fade">
                                      <p:cBhvr>
                                        <p:cTn id="40" dur="1000"/>
                                        <p:tgtEl>
                                          <p:spTgt spid="64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fill="hold" grpId="5" nodeType="clickEffect">
                                  <p:stCondLst>
                                    <p:cond delay="0"/>
                                  </p:stCondLst>
                                  <p:iterate>
                                    <p:tmAbs val="0"/>
                                  </p:iterate>
                                  <p:childTnLst>
                                    <p:set>
                                      <p:cBhvr>
                                        <p:cTn id="44" fill="hold"/>
                                        <p:tgtEl>
                                          <p:spTgt spid="662"/>
                                        </p:tgtEl>
                                        <p:attrNameLst>
                                          <p:attrName>style.visibility</p:attrName>
                                        </p:attrNameLst>
                                      </p:cBhvr>
                                      <p:to>
                                        <p:strVal val="visible"/>
                                      </p:to>
                                    </p:set>
                                    <p:animEffect transition="in" filter="fade">
                                      <p:cBhvr>
                                        <p:cTn id="45" dur="1000"/>
                                        <p:tgtEl>
                                          <p:spTgt spid="66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3" nodeType="clickEffect">
                                  <p:stCondLst>
                                    <p:cond delay="0"/>
                                  </p:stCondLst>
                                  <p:iterate>
                                    <p:tmAbs val="0"/>
                                  </p:iterate>
                                  <p:childTnLst>
                                    <p:set>
                                      <p:cBhvr>
                                        <p:cTn id="49" fill="hold"/>
                                        <p:tgtEl>
                                          <p:spTgt spid="688">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6" nodeType="clickEffect">
                                  <p:stCondLst>
                                    <p:cond delay="0"/>
                                  </p:stCondLst>
                                  <p:iterate>
                                    <p:tmAbs val="0"/>
                                  </p:iterate>
                                  <p:childTnLst>
                                    <p:set>
                                      <p:cBhvr>
                                        <p:cTn id="53" fill="hold"/>
                                        <p:tgtEl>
                                          <p:spTgt spid="6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 grpId="1" build="p" bldLvl="5" animBg="1" advAuto="0"/>
      <p:bldP spid="640" grpId="4" animBg="1" advAuto="0"/>
      <p:bldP spid="662" grpId="5" animBg="1" advAuto="0"/>
      <p:bldP spid="682" grpId="2" animBg="1" advAuto="0"/>
      <p:bldP spid="687" grpId="6" animBg="1" advAuto="0"/>
      <p:bldP spid="688" grpId="3"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Outline"/>
          <p:cNvSpPr txBox="1">
            <a:spLocks noGrp="1"/>
          </p:cNvSpPr>
          <p:nvPr>
            <p:ph type="title"/>
          </p:nvPr>
        </p:nvSpPr>
        <p:spPr>
          <a:prstGeom prst="rect">
            <a:avLst/>
          </a:prstGeom>
        </p:spPr>
        <p:txBody>
          <a:bodyPr/>
          <a:lstStyle>
            <a:lvl1pPr>
              <a:defRPr b="1">
                <a:latin typeface="Gill Sans"/>
                <a:ea typeface="Gill Sans"/>
                <a:cs typeface="Gill Sans"/>
                <a:sym typeface="Gill Sans"/>
              </a:defRPr>
            </a:lvl1pPr>
          </a:lstStyle>
          <a:p>
            <a:r>
              <a:t>Outline</a:t>
            </a:r>
          </a:p>
        </p:txBody>
      </p:sp>
      <p:sp>
        <p:nvSpPr>
          <p:cNvPr id="704" name="Slide Number"/>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705" name="Background"/>
          <p:cNvSpPr txBox="1"/>
          <p:nvPr/>
        </p:nvSpPr>
        <p:spPr>
          <a:xfrm>
            <a:off x="762000" y="4270777"/>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Background</a:t>
            </a:r>
          </a:p>
        </p:txBody>
      </p:sp>
      <p:sp>
        <p:nvSpPr>
          <p:cNvPr id="706" name="Motivation and Goal"/>
          <p:cNvSpPr txBox="1"/>
          <p:nvPr/>
        </p:nvSpPr>
        <p:spPr>
          <a:xfrm>
            <a:off x="762000" y="5668613"/>
            <a:ext cx="22860000" cy="1010878"/>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Motivation and Goal</a:t>
            </a:r>
          </a:p>
        </p:txBody>
      </p:sp>
      <p:sp>
        <p:nvSpPr>
          <p:cNvPr id="707" name="Optically Connected Memory (OCM)"/>
          <p:cNvSpPr txBox="1"/>
          <p:nvPr/>
        </p:nvSpPr>
        <p:spPr>
          <a:xfrm>
            <a:off x="762000" y="7066449"/>
            <a:ext cx="22860000" cy="1010877"/>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Optically Connected Memory (OCM)</a:t>
            </a:r>
          </a:p>
        </p:txBody>
      </p:sp>
      <p:sp>
        <p:nvSpPr>
          <p:cNvPr id="708" name="Evaluation"/>
          <p:cNvSpPr txBox="1"/>
          <p:nvPr/>
        </p:nvSpPr>
        <p:spPr>
          <a:xfrm>
            <a:off x="762000" y="8464284"/>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Evaluation</a:t>
            </a:r>
          </a:p>
        </p:txBody>
      </p:sp>
      <p:sp>
        <p:nvSpPr>
          <p:cNvPr id="709" name="Conclusion"/>
          <p:cNvSpPr txBox="1"/>
          <p:nvPr/>
        </p:nvSpPr>
        <p:spPr>
          <a:xfrm>
            <a:off x="762000" y="9832180"/>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Conclusion</a:t>
            </a:r>
          </a:p>
        </p:txBody>
      </p:sp>
      <p:sp>
        <p:nvSpPr>
          <p:cNvPr id="710" name="Introduction"/>
          <p:cNvSpPr txBox="1"/>
          <p:nvPr/>
        </p:nvSpPr>
        <p:spPr>
          <a:xfrm>
            <a:off x="762000" y="2872942"/>
            <a:ext cx="22860000" cy="1010878"/>
          </a:xfrm>
          <a:prstGeom prst="rect">
            <a:avLst/>
          </a:prstGeom>
          <a:solidFill>
            <a:srgbClr val="929292"/>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chor="ctr">
            <a:spAutoFit/>
          </a:bodyPr>
          <a:lstStyle/>
          <a:p>
            <a:pPr lvl="2" indent="0" algn="l">
              <a:defRPr sz="5700" b="0">
                <a:solidFill>
                  <a:srgbClr val="FFFFFF"/>
                </a:solidFill>
                <a:latin typeface="+mn-lt"/>
                <a:ea typeface="+mn-ea"/>
                <a:cs typeface="+mn-cs"/>
                <a:sym typeface="Helvetica Neue Medium"/>
              </a:defRPr>
            </a:pPr>
            <a:r>
              <a:t>Introduction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itle 1"/>
          <p:cNvSpPr txBox="1">
            <a:spLocks noGrp="1"/>
          </p:cNvSpPr>
          <p:nvPr>
            <p:ph type="title"/>
          </p:nvPr>
        </p:nvSpPr>
        <p:spPr>
          <a:xfrm>
            <a:off x="460783" y="-119651"/>
            <a:ext cx="19824701" cy="1727201"/>
          </a:xfrm>
          <a:prstGeom prst="rect">
            <a:avLst/>
          </a:prstGeom>
        </p:spPr>
        <p:txBody>
          <a:bodyPr>
            <a:normAutofit fontScale="90000"/>
          </a:bodyPr>
          <a:lstStyle/>
          <a:p>
            <a:pPr defTabSz="583287">
              <a:defRPr sz="7100" b="1">
                <a:latin typeface="Gill Sans"/>
                <a:ea typeface="Gill Sans"/>
                <a:cs typeface="Gill Sans"/>
                <a:sym typeface="Gill Sans"/>
              </a:defRPr>
            </a:pPr>
            <a:r>
              <a:rPr lang="en-US" dirty="0"/>
              <a:t>M</a:t>
            </a:r>
            <a:r>
              <a:rPr dirty="0"/>
              <a:t>otivation: Approaching the </a:t>
            </a:r>
            <a:r>
              <a:rPr lang="en-US" dirty="0"/>
              <a:t>M</a:t>
            </a:r>
            <a:r>
              <a:rPr dirty="0"/>
              <a:t>emory </a:t>
            </a:r>
            <a:r>
              <a:rPr lang="en-US" dirty="0"/>
              <a:t>W</a:t>
            </a:r>
            <a:r>
              <a:rPr dirty="0"/>
              <a:t>all</a:t>
            </a:r>
          </a:p>
        </p:txBody>
      </p:sp>
      <p:sp>
        <p:nvSpPr>
          <p:cNvPr id="713" name="txtFooterCVLPage"/>
          <p:cNvSpPr txBox="1">
            <a:spLocks noGrp="1"/>
          </p:cNvSpPr>
          <p:nvPr>
            <p:ph type="sldNum" sz="quarter" idx="2"/>
          </p:nvPr>
        </p:nvSpPr>
        <p:spPr>
          <a:xfrm>
            <a:off x="416125" y="12975752"/>
            <a:ext cx="487637" cy="79057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
        <p:nvSpPr>
          <p:cNvPr id="714" name="Memory off-chip bandwidth is limited.…"/>
          <p:cNvSpPr txBox="1"/>
          <p:nvPr/>
        </p:nvSpPr>
        <p:spPr>
          <a:xfrm>
            <a:off x="457200" y="1308100"/>
            <a:ext cx="24253289" cy="2961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pPr marL="791765" indent="-791765" algn="l">
              <a:spcBef>
                <a:spcPts val="900"/>
              </a:spcBef>
              <a:buSzPct val="102000"/>
              <a:buChar char="•"/>
              <a:defRPr sz="5700" b="0">
                <a:latin typeface="Gill Sans Light"/>
                <a:ea typeface="Gill Sans Light"/>
                <a:cs typeface="Gill Sans Light"/>
                <a:sym typeface="Gill Sans Light"/>
              </a:defRPr>
            </a:pPr>
            <a:r>
              <a:t>Memory off-chip bandwidth </a:t>
            </a:r>
            <a:r>
              <a:rPr b="1">
                <a:solidFill>
                  <a:schemeClr val="accent5">
                    <a:lumOff val="-29866"/>
                  </a:schemeClr>
                </a:solidFill>
                <a:latin typeface="Gill Sans"/>
                <a:ea typeface="Gill Sans"/>
                <a:cs typeface="Gill Sans"/>
                <a:sym typeface="Gill Sans"/>
              </a:rPr>
              <a:t>is limited.</a:t>
            </a:r>
            <a:endParaRPr b="1">
              <a:solidFill>
                <a:schemeClr val="accent4">
                  <a:hueOff val="-1081314"/>
                  <a:satOff val="4338"/>
                  <a:lumOff val="-8931"/>
                </a:schemeClr>
              </a:solidFill>
              <a:latin typeface="Gill Sans"/>
              <a:ea typeface="Gill Sans"/>
              <a:cs typeface="Gill Sans"/>
              <a:sym typeface="Gill Sans"/>
            </a:endParaRPr>
          </a:p>
          <a:p>
            <a:pPr marL="791765" indent="-791765" algn="l">
              <a:spcBef>
                <a:spcPts val="900"/>
              </a:spcBef>
              <a:buSzPct val="102000"/>
              <a:buChar char="•"/>
              <a:defRPr sz="5700" b="0">
                <a:latin typeface="Gill Sans Light"/>
                <a:ea typeface="Gill Sans Light"/>
                <a:cs typeface="Gill Sans Light"/>
                <a:sym typeface="Gill Sans Light"/>
              </a:defRPr>
            </a:pPr>
            <a:r>
              <a:rPr b="1">
                <a:solidFill>
                  <a:schemeClr val="accent1"/>
                </a:solidFill>
                <a:latin typeface="Gill Sans"/>
                <a:ea typeface="Gill Sans"/>
                <a:cs typeface="Gill Sans"/>
                <a:sym typeface="Gill Sans"/>
              </a:rPr>
              <a:t>Photonics characteristics: </a:t>
            </a:r>
            <a:r>
              <a:t>a) high-bandwidth, b) low-energy, c) distance independent.</a:t>
            </a:r>
          </a:p>
        </p:txBody>
      </p:sp>
      <p:grpSp>
        <p:nvGrpSpPr>
          <p:cNvPr id="717" name="Group"/>
          <p:cNvGrpSpPr/>
          <p:nvPr/>
        </p:nvGrpSpPr>
        <p:grpSpPr>
          <a:xfrm>
            <a:off x="0" y="11455400"/>
            <a:ext cx="24377297" cy="1438275"/>
            <a:chOff x="0" y="0"/>
            <a:chExt cx="24377296" cy="1438275"/>
          </a:xfrm>
        </p:grpSpPr>
        <p:sp>
          <p:nvSpPr>
            <p:cNvPr id="715" name="Rectangle"/>
            <p:cNvSpPr/>
            <p:nvPr/>
          </p:nvSpPr>
          <p:spPr>
            <a:xfrm>
              <a:off x="0" y="0"/>
              <a:ext cx="24377297" cy="1438275"/>
            </a:xfrm>
            <a:prstGeom prst="rect">
              <a:avLst/>
            </a:prstGeom>
            <a:solidFill>
              <a:schemeClr val="accent1">
                <a:alpha val="27688"/>
              </a:schemeClr>
            </a:solidFill>
            <a:ln w="12700" cap="flat">
              <a:noFill/>
              <a:miter lim="400000"/>
            </a:ln>
            <a:effectLst/>
          </p:spPr>
          <p:txBody>
            <a:bodyPr wrap="square" lIns="71437" tIns="71437" rIns="71437" bIns="71437" numCol="1" anchor="ctr">
              <a:noAutofit/>
            </a:bodyPr>
            <a:lstStyle/>
            <a:p>
              <a:pPr>
                <a:defRPr sz="3000" b="0">
                  <a:solidFill>
                    <a:srgbClr val="FFFFFF"/>
                  </a:solidFill>
                  <a:latin typeface="+mn-lt"/>
                  <a:ea typeface="+mn-ea"/>
                  <a:cs typeface="+mn-cs"/>
                  <a:sym typeface="Helvetica Neue Medium"/>
                </a:defRPr>
              </a:pPr>
              <a:endParaRPr/>
            </a:p>
          </p:txBody>
        </p:sp>
        <p:sp>
          <p:nvSpPr>
            <p:cNvPr id="716" name="Text Box 9"/>
            <p:cNvSpPr txBox="1"/>
            <p:nvPr/>
          </p:nvSpPr>
          <p:spPr>
            <a:xfrm>
              <a:off x="1372169" y="129023"/>
              <a:ext cx="19926301" cy="9514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93599" tIns="93599" rIns="93599" bIns="93599" numCol="1" anchor="t">
              <a:spAutoFit/>
            </a:bodyPr>
            <a:lstStyle/>
            <a:p>
              <a:pPr>
                <a:defRPr sz="5200" b="0">
                  <a:latin typeface="Gill Sans Light"/>
                  <a:ea typeface="Gill Sans Light"/>
                  <a:cs typeface="Gill Sans Light"/>
                  <a:sym typeface="Gill Sans Light"/>
                </a:defRPr>
              </a:pPr>
              <a:r>
                <a:t>We can </a:t>
              </a:r>
              <a:r>
                <a:rPr b="1">
                  <a:solidFill>
                    <a:schemeClr val="accent5">
                      <a:lumOff val="-29866"/>
                    </a:schemeClr>
                  </a:solidFill>
                  <a:latin typeface="Gill Sans"/>
                  <a:ea typeface="Gill Sans"/>
                  <a:cs typeface="Gill Sans"/>
                  <a:sym typeface="Gill Sans"/>
                </a:rPr>
                <a:t>scale</a:t>
              </a:r>
              <a:r>
                <a:t> the number of </a:t>
              </a:r>
              <a:r>
                <a:rPr b="1">
                  <a:solidFill>
                    <a:schemeClr val="accent5">
                      <a:lumOff val="-29866"/>
                    </a:schemeClr>
                  </a:solidFill>
                  <a:latin typeface="Gill Sans"/>
                  <a:ea typeface="Gill Sans"/>
                  <a:cs typeface="Gill Sans"/>
                  <a:sym typeface="Gill Sans"/>
                </a:rPr>
                <a:t>memory channels</a:t>
              </a:r>
              <a:r>
                <a:rPr b="1">
                  <a:latin typeface="Gill Sans"/>
                  <a:ea typeface="Gill Sans"/>
                  <a:cs typeface="Gill Sans"/>
                  <a:sym typeface="Gill Sans"/>
                </a:rPr>
                <a:t> </a:t>
              </a:r>
              <a:r>
                <a:rPr b="1">
                  <a:solidFill>
                    <a:schemeClr val="accent5">
                      <a:lumOff val="-29866"/>
                    </a:schemeClr>
                  </a:solidFill>
                  <a:latin typeface="Gill Sans"/>
                  <a:ea typeface="Gill Sans"/>
                  <a:cs typeface="Gill Sans"/>
                  <a:sym typeface="Gill Sans"/>
                </a:rPr>
                <a:t>with photonics.</a:t>
              </a:r>
            </a:p>
          </p:txBody>
        </p:sp>
      </p:grpSp>
      <p:grpSp>
        <p:nvGrpSpPr>
          <p:cNvPr id="722" name="Group"/>
          <p:cNvGrpSpPr/>
          <p:nvPr/>
        </p:nvGrpSpPr>
        <p:grpSpPr>
          <a:xfrm>
            <a:off x="3289852" y="4267200"/>
            <a:ext cx="18300149" cy="6489701"/>
            <a:chOff x="0" y="0"/>
            <a:chExt cx="18300148" cy="6489700"/>
          </a:xfrm>
        </p:grpSpPr>
        <p:grpSp>
          <p:nvGrpSpPr>
            <p:cNvPr id="720" name="Group"/>
            <p:cNvGrpSpPr/>
            <p:nvPr/>
          </p:nvGrpSpPr>
          <p:grpSpPr>
            <a:xfrm>
              <a:off x="0" y="206119"/>
              <a:ext cx="18300149" cy="6283582"/>
              <a:chOff x="0" y="0"/>
              <a:chExt cx="18300148" cy="6283580"/>
            </a:xfrm>
          </p:grpSpPr>
          <p:pic>
            <p:nvPicPr>
              <p:cNvPr id="718" name="pin_plot_slides.png" descr="pin_plot_slides.png"/>
              <p:cNvPicPr>
                <a:picLocks noChangeAspect="1"/>
              </p:cNvPicPr>
              <p:nvPr/>
            </p:nvPicPr>
            <p:blipFill>
              <a:blip r:embed="rId3">
                <a:extLst/>
              </a:blip>
              <a:srcRect l="6382" t="23062" r="3058" b="7577"/>
              <a:stretch>
                <a:fillRect/>
              </a:stretch>
            </p:blipFill>
            <p:spPr>
              <a:xfrm>
                <a:off x="0" y="0"/>
                <a:ext cx="18300149" cy="5414802"/>
              </a:xfrm>
              <a:prstGeom prst="rect">
                <a:avLst/>
              </a:prstGeom>
              <a:ln w="12700" cap="flat">
                <a:noFill/>
                <a:miter lim="400000"/>
              </a:ln>
              <a:effectLst/>
            </p:spPr>
          </p:pic>
          <p:pic>
            <p:nvPicPr>
              <p:cNvPr id="719" name="pin_plot_slides.png" descr="pin_plot_slides.png"/>
              <p:cNvPicPr>
                <a:picLocks noChangeAspect="1"/>
              </p:cNvPicPr>
              <p:nvPr/>
            </p:nvPicPr>
            <p:blipFill>
              <a:blip r:embed="rId3">
                <a:extLst/>
              </a:blip>
              <a:srcRect l="12632" t="8605" r="16755" b="80207"/>
              <a:stretch>
                <a:fillRect/>
              </a:stretch>
            </p:blipFill>
            <p:spPr>
              <a:xfrm>
                <a:off x="1410804" y="5410225"/>
                <a:ext cx="14269279" cy="873356"/>
              </a:xfrm>
              <a:prstGeom prst="rect">
                <a:avLst/>
              </a:prstGeom>
              <a:ln w="12700" cap="flat">
                <a:noFill/>
                <a:miter lim="400000"/>
              </a:ln>
              <a:effectLst/>
            </p:spPr>
          </p:pic>
        </p:grpSp>
        <p:pic>
          <p:nvPicPr>
            <p:cNvPr id="721" name="pin_plot_slides.png" descr="pin_plot_slides.png"/>
            <p:cNvPicPr>
              <a:picLocks noChangeAspect="1"/>
            </p:cNvPicPr>
            <p:nvPr/>
          </p:nvPicPr>
          <p:blipFill>
            <a:blip r:embed="rId3">
              <a:extLst/>
            </a:blip>
            <a:srcRect l="25132" t="93282" r="27792" b="1726"/>
            <a:stretch>
              <a:fillRect/>
            </a:stretch>
          </p:blipFill>
          <p:spPr>
            <a:xfrm>
              <a:off x="3789017" y="0"/>
              <a:ext cx="9512853" cy="389651"/>
            </a:xfrm>
            <a:prstGeom prst="rect">
              <a:avLst/>
            </a:prstGeom>
            <a:ln w="12700" cap="flat">
              <a:noFill/>
              <a:miter lim="400000"/>
            </a:ln>
            <a:effectLst/>
          </p:spPr>
        </p:pic>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1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7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714">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7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3" nodeType="clickEffect">
                                  <p:stCondLst>
                                    <p:cond delay="0"/>
                                  </p:stCondLst>
                                  <p:iterate>
                                    <p:tmAbs val="0"/>
                                  </p:iterate>
                                  <p:childTnLst>
                                    <p:set>
                                      <p:cBhvr>
                                        <p:cTn id="19" fill="hold"/>
                                        <p:tgtEl>
                                          <p:spTgt spid="7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4" grpId="1" build="p" bldLvl="5" animBg="1" advAuto="0"/>
      <p:bldP spid="717" grpId="3" animBg="1" advAuto="0"/>
      <p:bldP spid="722" grpId="2" animBg="1" advAuto="0"/>
    </p:bld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TotalTime>
  <Words>3248</Words>
  <Application>Microsoft Macintosh PowerPoint</Application>
  <PresentationFormat>Custom</PresentationFormat>
  <Paragraphs>423</Paragraphs>
  <Slides>32</Slides>
  <Notes>16</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Carlito</vt:lpstr>
      <vt:lpstr>Gill Sans</vt:lpstr>
      <vt:lpstr>Gill Sans Light</vt:lpstr>
      <vt:lpstr>Gill Sans SemiBold</vt:lpstr>
      <vt:lpstr>Helvetica Light</vt:lpstr>
      <vt:lpstr>Helvetica Neue</vt:lpstr>
      <vt:lpstr>Helvetica Neue Light</vt:lpstr>
      <vt:lpstr>Helvetica Neue Medium</vt:lpstr>
      <vt:lpstr>Helvetica Neue Thin</vt:lpstr>
      <vt:lpstr>Lucida Grande</vt:lpstr>
      <vt:lpstr>Symbol</vt:lpstr>
      <vt:lpstr>White</vt:lpstr>
      <vt:lpstr>Optically Connected Memory for Disaggregated Data Centers</vt:lpstr>
      <vt:lpstr>Executive Summary</vt:lpstr>
      <vt:lpstr>Outline</vt:lpstr>
      <vt:lpstr>Outline</vt:lpstr>
      <vt:lpstr>PowerPoint Presentation</vt:lpstr>
      <vt:lpstr>Outline</vt:lpstr>
      <vt:lpstr>Electrical Memory Interface</vt:lpstr>
      <vt:lpstr>Outline</vt:lpstr>
      <vt:lpstr>Motivation: Approaching the Memory Wall</vt:lpstr>
      <vt:lpstr>Motivation: Photonics for Memory Disaggregation</vt:lpstr>
      <vt:lpstr>Goal</vt:lpstr>
      <vt:lpstr>Outline</vt:lpstr>
      <vt:lpstr>Optically Connected Memory (OCM)</vt:lpstr>
      <vt:lpstr>Optically Connected Memory (OCM)</vt:lpstr>
      <vt:lpstr>oCM Read/Write Operation</vt:lpstr>
      <vt:lpstr>OCM Timing</vt:lpstr>
      <vt:lpstr>Outline</vt:lpstr>
      <vt:lpstr>Experimental Setup</vt:lpstr>
      <vt:lpstr>Results MemConf1 w/out DRAM Cache</vt:lpstr>
      <vt:lpstr>PowerPoint Presentation</vt:lpstr>
      <vt:lpstr>SiP Link Results</vt:lpstr>
      <vt:lpstr>PowerPoint Presentation</vt:lpstr>
      <vt:lpstr>Outline</vt:lpstr>
      <vt:lpstr>Conclusion</vt:lpstr>
      <vt:lpstr>Optically Connected Memory for Disaggregated Data Centers</vt:lpstr>
      <vt:lpstr>Sip Link Controllers and Transceivers</vt:lpstr>
      <vt:lpstr>PowerPoint Presentation</vt:lpstr>
      <vt:lpstr>PARSEC with OCM</vt:lpstr>
      <vt:lpstr>SPLASH with OCM</vt:lpstr>
      <vt:lpstr>PowerPoint Presentation</vt:lpstr>
      <vt:lpstr>PowerPoint Presentation</vt:lpstr>
      <vt:lpstr>SiP Link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Optically Connected Memory for Disaggregated Data Centers</dc:title>
  <cp:lastModifiedBy>Microsoft Office User</cp:lastModifiedBy>
  <cp:revision>8</cp:revision>
  <dcterms:modified xsi:type="dcterms:W3CDTF">2020-09-09T14:42:05Z</dcterms:modified>
</cp:coreProperties>
</file>