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vsdx" ContentType="application/vnd.ms-visio.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tags/tag1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9"/>
  </p:notesMasterIdLst>
  <p:sldIdLst>
    <p:sldId id="1317" r:id="rId2"/>
    <p:sldId id="1256" r:id="rId3"/>
    <p:sldId id="1196" r:id="rId4"/>
    <p:sldId id="1347" r:id="rId5"/>
    <p:sldId id="1348" r:id="rId6"/>
    <p:sldId id="1417" r:id="rId7"/>
    <p:sldId id="1298" r:id="rId8"/>
    <p:sldId id="1422" r:id="rId9"/>
    <p:sldId id="1354" r:id="rId10"/>
    <p:sldId id="1418" r:id="rId11"/>
    <p:sldId id="1384" r:id="rId12"/>
    <p:sldId id="1385" r:id="rId13"/>
    <p:sldId id="1426" r:id="rId14"/>
    <p:sldId id="1427" r:id="rId15"/>
    <p:sldId id="1428" r:id="rId16"/>
    <p:sldId id="1399" r:id="rId17"/>
    <p:sldId id="1431" r:id="rId18"/>
    <p:sldId id="1390" r:id="rId19"/>
    <p:sldId id="1423" r:id="rId20"/>
    <p:sldId id="1391" r:id="rId21"/>
    <p:sldId id="1401" r:id="rId22"/>
    <p:sldId id="1419" r:id="rId23"/>
    <p:sldId id="1357" r:id="rId24"/>
    <p:sldId id="1356" r:id="rId25"/>
    <p:sldId id="1359" r:id="rId26"/>
    <p:sldId id="1360" r:id="rId27"/>
    <p:sldId id="1361" r:id="rId28"/>
    <p:sldId id="1362" r:id="rId29"/>
    <p:sldId id="1363" r:id="rId30"/>
    <p:sldId id="1420" r:id="rId31"/>
    <p:sldId id="1245" r:id="rId32"/>
    <p:sldId id="1246" r:id="rId33"/>
    <p:sldId id="1366" r:id="rId34"/>
    <p:sldId id="1343" r:id="rId35"/>
    <p:sldId id="1421" r:id="rId36"/>
    <p:sldId id="1430" r:id="rId37"/>
    <p:sldId id="1424" r:id="rId3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esh Patel" initials="MP" lastIdx="32" clrIdx="0">
    <p:extLst>
      <p:ext uri="{19B8F6BF-5375-455C-9EA6-DF929625EA0E}">
        <p15:presenceInfo xmlns:p15="http://schemas.microsoft.com/office/powerpoint/2012/main" userId="a66d4990ec83ac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54426B"/>
    <a:srgbClr val="3FACC6"/>
    <a:srgbClr val="0000FF"/>
    <a:srgbClr val="FFFFFF"/>
    <a:srgbClr val="FF00FF"/>
    <a:srgbClr val="997300"/>
    <a:srgbClr val="A9D18E"/>
    <a:srgbClr val="FFE699"/>
    <a:srgbClr val="007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0" autoAdjust="0"/>
    <p:restoredTop sz="88184" autoAdjust="0"/>
  </p:normalViewPr>
  <p:slideViewPr>
    <p:cSldViewPr snapToGrid="0">
      <p:cViewPr varScale="1">
        <p:scale>
          <a:sx n="146" d="100"/>
          <a:sy n="146" d="100"/>
        </p:scale>
        <p:origin x="2200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3" d="100"/>
        <a:sy n="1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166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6D439BF3-6316-40F5-8F10-980B46B5A86B}" type="datetimeFigureOut">
              <a:rPr lang="en-US" smtClean="0"/>
              <a:pPr/>
              <a:t>6/10/2021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35E676A0-33B1-4B4B-B1AA-B0B917FCAA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baseline="0" dirty="0"/>
              <a:t>My name is Jawad Haj-Yahya and I will </a:t>
            </a:r>
            <a:r>
              <a:rPr lang="en-US" sz="2400" b="1" baseline="0" dirty="0"/>
              <a:t>present</a:t>
            </a:r>
            <a:r>
              <a:rPr lang="en-US" sz="2400" baseline="0" dirty="0"/>
              <a:t> our work </a:t>
            </a: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IChannels 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0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I will preset the </a:t>
            </a:r>
            <a:r>
              <a:rPr lang="en-US" b="1" dirty="0">
                <a:solidFill>
                  <a:srgbClr val="0066FF"/>
                </a:solidFill>
              </a:rPr>
              <a:t>Throttling Characterization </a:t>
            </a:r>
            <a:r>
              <a:rPr lang="en-US" b="1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76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r>
              <a:rPr lang="en-US" sz="2000" dirty="0"/>
              <a:t>We experimentally study </a:t>
            </a:r>
            <a:r>
              <a:rPr lang="en-US" sz="2000" dirty="0">
                <a:solidFill>
                  <a:schemeClr val="accent6"/>
                </a:solidFill>
              </a:rPr>
              <a:t>three</a:t>
            </a:r>
            <a:r>
              <a:rPr lang="en-US" sz="2000" dirty="0"/>
              <a:t> modern Intel processors </a:t>
            </a:r>
          </a:p>
          <a:p>
            <a:pPr lvl="1">
              <a:buClr>
                <a:schemeClr val="tx1"/>
              </a:buClr>
            </a:pPr>
            <a:r>
              <a:rPr lang="en-US" sz="1800" dirty="0">
                <a:solidFill>
                  <a:schemeClr val="accent5"/>
                </a:solidFill>
              </a:rPr>
              <a:t>Haswell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7030A0"/>
                </a:solidFill>
              </a:rPr>
              <a:t>Coffee Lake</a:t>
            </a:r>
            <a:r>
              <a:rPr lang="en-US" sz="1800" dirty="0"/>
              <a:t>, and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Cannon Lake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/>
              <a:t>We measure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voltage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current</a:t>
            </a:r>
            <a:r>
              <a:rPr lang="en-US" sz="2000" dirty="0"/>
              <a:t> using </a:t>
            </a:r>
            <a:r>
              <a:rPr lang="fr-FR" sz="2000" dirty="0"/>
              <a:t>a </a:t>
            </a:r>
            <a:r>
              <a:rPr lang="fr-FR" sz="2000" dirty="0">
                <a:solidFill>
                  <a:srgbClr val="0066FF"/>
                </a:solidFill>
              </a:rPr>
              <a:t>Data Acquisition </a:t>
            </a:r>
            <a:r>
              <a:rPr lang="fr-FR" sz="2000" dirty="0" err="1">
                <a:solidFill>
                  <a:srgbClr val="0066FF"/>
                </a:solidFill>
              </a:rPr>
              <a:t>card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0066FF"/>
                </a:solidFill>
              </a:rPr>
              <a:t>(NI-DAQ)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Here is a picture of our system</a:t>
            </a:r>
            <a:r>
              <a:rPr lang="fr-FR" sz="2000" b="0" kern="1200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CH" sz="2000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24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r>
              <a:rPr lang="en-US" sz="2000" dirty="0"/>
              <a:t>We study the impact of </a:t>
            </a:r>
            <a:r>
              <a:rPr lang="en-US" sz="2000" dirty="0">
                <a:solidFill>
                  <a:srgbClr val="0066FF"/>
                </a:solidFill>
              </a:rPr>
              <a:t>Power-Hungry Instructions (PHIs) </a:t>
            </a:r>
            <a:r>
              <a:rPr lang="en-US" sz="2000" dirty="0"/>
              <a:t>on the CPU core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supply voltage,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rgbClr val="0066FF"/>
                </a:solidFill>
              </a:rPr>
              <a:t>track the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0066FF"/>
                </a:solidFill>
              </a:rPr>
              <a:t>change </a:t>
            </a:r>
            <a:r>
              <a:rPr lang="en-US" sz="2000" dirty="0"/>
              <a:t>during an experiment on a two-core Coffee Lake system executing code that includes </a:t>
            </a:r>
            <a:r>
              <a:rPr lang="en-US" sz="2000" dirty="0">
                <a:solidFill>
                  <a:schemeClr val="accent6"/>
                </a:solidFill>
              </a:rPr>
              <a:t>AVX2 </a:t>
            </a:r>
            <a:r>
              <a:rPr lang="en-US" sz="2000" dirty="0"/>
              <a:t>phases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/>
              <a:t> increases once a CPU core begins executing </a:t>
            </a:r>
            <a:r>
              <a:rPr lang="en-US" sz="2000" dirty="0">
                <a:solidFill>
                  <a:schemeClr val="accent6"/>
                </a:solidFill>
              </a:rPr>
              <a:t>AVX2</a:t>
            </a:r>
            <a:r>
              <a:rPr lang="en-US" sz="2000" dirty="0"/>
              <a:t> instructions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/>
            <a:r>
              <a:rPr lang="en-US" sz="1800" dirty="0"/>
              <a:t>The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more cores </a:t>
            </a:r>
            <a:r>
              <a:rPr lang="en-US" sz="1800" dirty="0"/>
              <a:t>executing </a:t>
            </a:r>
            <a:r>
              <a:rPr lang="en-US" sz="1800" dirty="0">
                <a:solidFill>
                  <a:schemeClr val="accent6"/>
                </a:solidFill>
              </a:rPr>
              <a:t>AVX2</a:t>
            </a:r>
            <a:r>
              <a:rPr lang="en-US" sz="1800" dirty="0"/>
              <a:t> instructions, </a:t>
            </a:r>
            <a:r>
              <a:rPr lang="en-US" sz="1800" dirty="0">
                <a:solidFill>
                  <a:srgbClr val="7030A0"/>
                </a:solidFill>
              </a:rPr>
              <a:t>the higher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the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800" dirty="0"/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/>
          </a:p>
          <a:p>
            <a:pPr lvl="1"/>
            <a:endParaRPr lang="en-US" sz="1800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10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0066FF"/>
                </a:solidFill>
              </a:rPr>
              <a:t>Voltage emergency avoidance </a:t>
            </a:r>
            <a:r>
              <a:rPr lang="en-US" sz="1200" b="1" dirty="0">
                <a:solidFill>
                  <a:schemeClr val="tx1"/>
                </a:solidFill>
              </a:rPr>
              <a:t>mechanism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prevents</a:t>
            </a:r>
            <a:r>
              <a:rPr lang="en-US" sz="1200" b="1" dirty="0">
                <a:solidFill>
                  <a:schemeClr val="tx1"/>
                </a:solidFill>
              </a:rPr>
              <a:t> the </a:t>
            </a:r>
            <a:r>
              <a:rPr lang="en-US" sz="1200" b="1" dirty="0">
                <a:solidFill>
                  <a:schemeClr val="accent2"/>
                </a:solidFill>
              </a:rPr>
              <a:t>core voltage </a:t>
            </a:r>
            <a:r>
              <a:rPr lang="en-US" sz="1200" b="1" dirty="0">
                <a:solidFill>
                  <a:schemeClr val="tx1"/>
                </a:solidFill>
              </a:rPr>
              <a:t>from dropping below the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minimum operational voltage limit </a:t>
            </a:r>
            <a:r>
              <a:rPr lang="en-US" sz="1200" b="1" dirty="0">
                <a:solidFill>
                  <a:schemeClr val="tx1"/>
                </a:solidFill>
              </a:rPr>
              <a:t>when executing </a:t>
            </a:r>
            <a:r>
              <a:rPr lang="en-US" sz="1200" b="1" dirty="0">
                <a:solidFill>
                  <a:schemeClr val="accent6"/>
                </a:solidFill>
              </a:rPr>
              <a:t>PHIs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57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b="1" dirty="0"/>
          </a:p>
          <a:p>
            <a:r>
              <a:rPr lang="en-US" sz="1800" b="1" dirty="0"/>
              <a:t>We use the following Systems: </a:t>
            </a:r>
          </a:p>
          <a:p>
            <a:pPr lvl="1"/>
            <a:r>
              <a:rPr lang="en-US" sz="1200" dirty="0"/>
              <a:t>A single-core Coffee Lake desktop CPU operating at Turbo frequencies </a:t>
            </a:r>
            <a:r>
              <a:rPr lang="en-US" sz="1200" dirty="0">
                <a:solidFill>
                  <a:srgbClr val="FF0000"/>
                </a:solidFill>
              </a:rPr>
              <a:t>4.9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accent6"/>
                </a:solidFill>
              </a:rPr>
              <a:t>4.8GHz</a:t>
            </a:r>
            <a:endParaRPr lang="en-US" sz="1200" dirty="0"/>
          </a:p>
          <a:p>
            <a:pPr lvl="1"/>
            <a:r>
              <a:rPr lang="en-US" sz="1200" dirty="0"/>
              <a:t>A two-core Cannon Lake mobile CPU operating at Turbo frequencies </a:t>
            </a:r>
            <a:r>
              <a:rPr lang="en-US" sz="1200" dirty="0">
                <a:solidFill>
                  <a:srgbClr val="FF0000"/>
                </a:solidFill>
              </a:rPr>
              <a:t>3.1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accent6"/>
                </a:solidFill>
              </a:rPr>
              <a:t>2.2GHz</a:t>
            </a:r>
            <a:r>
              <a:rPr lang="en-US" sz="1200" dirty="0"/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200" dirty="0"/>
          </a:p>
          <a:p>
            <a:r>
              <a:rPr lang="en-US" sz="1800" dirty="0"/>
              <a:t> We execute and </a:t>
            </a:r>
            <a:r>
              <a:rPr lang="en-US" sz="1800" dirty="0">
                <a:solidFill>
                  <a:schemeClr val="accent6"/>
                </a:solidFill>
              </a:rPr>
              <a:t>Non-AVX </a:t>
            </a:r>
            <a:r>
              <a:rPr lang="en-US" sz="1800" dirty="0"/>
              <a:t>and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AVX2</a:t>
            </a:r>
            <a:r>
              <a:rPr lang="en-US" sz="1800" dirty="0"/>
              <a:t> Workloads while measuring current and voltage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bars with green borders are </a:t>
            </a:r>
            <a:r>
              <a:rPr lang="en-US" sz="1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projected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Here are the </a:t>
            </a:r>
            <a:r>
              <a:rPr lang="en-US" sz="1800" b="0" kern="120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Vccmax</a:t>
            </a:r>
            <a:r>
              <a:rPr lang="en-US" sz="1800" b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and </a:t>
            </a:r>
            <a:r>
              <a:rPr lang="en-US" sz="1800" b="0" kern="120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Iccmax</a:t>
            </a:r>
            <a:r>
              <a:rPr lang="en-US" sz="1800" b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of each system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both </a:t>
            </a:r>
            <a:r>
              <a:rPr lang="en-US" sz="1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desktop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frequencies, </a:t>
            </a:r>
            <a:r>
              <a:rPr lang="en-US" sz="18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8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below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en-US" sz="18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800" baseline="-250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800" baseline="-250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limit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will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exceed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en-US" sz="18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800" baseline="-250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800" baseline="-250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limit () when executing </a:t>
            </a:r>
            <a:r>
              <a:rPr lang="en-US" sz="18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AVX2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code at a frequency of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4.9 GHz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both </a:t>
            </a:r>
            <a:r>
              <a:rPr lang="en-US" sz="1800" b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frequencies, </a:t>
            </a:r>
            <a:r>
              <a:rPr lang="en-US" sz="18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below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en-US" sz="18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800" baseline="-250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800" baseline="-250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limit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8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en-US" sz="18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exceed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en-US" sz="18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800" baseline="-250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800" baseline="-250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limit when executing </a:t>
            </a:r>
            <a:r>
              <a:rPr lang="en-US" sz="18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AVX2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code at a frequency of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3.1 GHz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endParaRPr lang="en-US" sz="1800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23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r>
              <a:rPr lang="en-US" sz="1200" b="1" dirty="0">
                <a:solidFill>
                  <a:srgbClr val="7030A0"/>
                </a:solidFill>
              </a:rPr>
              <a:t>Contrary</a:t>
            </a:r>
            <a:r>
              <a:rPr lang="en-US" sz="1200" b="1" dirty="0">
                <a:solidFill>
                  <a:schemeClr val="tx1"/>
                </a:solidFill>
              </a:rPr>
              <a:t> to the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state-of-the-art </a:t>
            </a:r>
            <a:r>
              <a:rPr lang="en-US" sz="1200" b="1" dirty="0">
                <a:solidFill>
                  <a:schemeClr val="tx1"/>
                </a:solidFill>
              </a:rPr>
              <a:t>work’s </a:t>
            </a:r>
            <a:r>
              <a:rPr lang="en-US" sz="1200" b="1" dirty="0">
                <a:solidFill>
                  <a:srgbClr val="7030A0"/>
                </a:solidFill>
              </a:rPr>
              <a:t>hypothesis</a:t>
            </a:r>
            <a:r>
              <a:rPr lang="en-US" sz="1200" b="1" dirty="0">
                <a:solidFill>
                  <a:schemeClr val="tx1"/>
                </a:solidFill>
              </a:rPr>
              <a:t>:</a:t>
            </a:r>
          </a:p>
          <a:p>
            <a:endParaRPr lang="en-US" sz="8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The </a:t>
            </a:r>
            <a:r>
              <a:rPr lang="en-US" sz="1200" b="1" dirty="0">
                <a:solidFill>
                  <a:srgbClr val="C00000"/>
                </a:solidFill>
              </a:rPr>
              <a:t>core frequency reduction</a:t>
            </a:r>
            <a:r>
              <a:rPr lang="en-US" sz="1200" b="1" dirty="0">
                <a:solidFill>
                  <a:schemeClr val="tx1"/>
                </a:solidFill>
              </a:rPr>
              <a:t> that directly follows the execution of </a:t>
            </a:r>
            <a:r>
              <a:rPr lang="en-US" sz="1200" b="1" dirty="0">
                <a:solidFill>
                  <a:schemeClr val="accent6"/>
                </a:solidFill>
              </a:rPr>
              <a:t>PHIs</a:t>
            </a:r>
            <a:r>
              <a:rPr lang="en-US" sz="1200" b="1" dirty="0">
                <a:solidFill>
                  <a:schemeClr val="tx1"/>
                </a:solidFill>
              </a:rPr>
              <a:t> at the </a:t>
            </a:r>
            <a:r>
              <a:rPr lang="en-US" sz="1200" b="1" dirty="0">
                <a:solidFill>
                  <a:srgbClr val="0066FF"/>
                </a:solidFill>
              </a:rPr>
              <a:t>Turbo </a:t>
            </a:r>
            <a:r>
              <a:rPr lang="en-US" sz="1200" b="1" dirty="0">
                <a:solidFill>
                  <a:schemeClr val="tx1"/>
                </a:solidFill>
              </a:rPr>
              <a:t>frequency</a:t>
            </a:r>
            <a:r>
              <a:rPr lang="en-US" sz="1200" b="1" dirty="0">
                <a:solidFill>
                  <a:srgbClr val="0066FF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is </a:t>
            </a:r>
            <a:r>
              <a:rPr lang="en-US" sz="1200" b="1" dirty="0">
                <a:solidFill>
                  <a:srgbClr val="FF0000"/>
                </a:solidFill>
              </a:rPr>
              <a:t>not</a:t>
            </a:r>
            <a:r>
              <a:rPr lang="en-US" sz="1200" b="1" dirty="0">
                <a:solidFill>
                  <a:schemeClr val="tx1"/>
                </a:solidFill>
              </a:rPr>
              <a:t> due to </a:t>
            </a:r>
            <a:r>
              <a:rPr lang="en-US" sz="1200" b="1" dirty="0">
                <a:solidFill>
                  <a:srgbClr val="FF0000"/>
                </a:solidFill>
              </a:rPr>
              <a:t>Thermal management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dirty="0">
              <a:effectLst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It is due to </a:t>
            </a:r>
            <a:r>
              <a:rPr lang="en-US" sz="1200" b="1" dirty="0">
                <a:solidFill>
                  <a:schemeClr val="accent5"/>
                </a:solidFill>
              </a:rPr>
              <a:t>maximum instantaneous current limit (</a:t>
            </a:r>
            <a:r>
              <a:rPr lang="en-US" sz="1200" b="1" dirty="0" err="1">
                <a:solidFill>
                  <a:schemeClr val="accent5"/>
                </a:solidFill>
              </a:rPr>
              <a:t>Icc</a:t>
            </a:r>
            <a:r>
              <a:rPr lang="en-US" sz="1200" b="1" baseline="-25000" dirty="0" err="1">
                <a:solidFill>
                  <a:schemeClr val="accent5"/>
                </a:solidFill>
              </a:rPr>
              <a:t>max</a:t>
            </a:r>
            <a:r>
              <a:rPr lang="en-US" sz="1200" b="1" dirty="0">
                <a:solidFill>
                  <a:schemeClr val="accent5"/>
                </a:solidFill>
              </a:rPr>
              <a:t>) </a:t>
            </a:r>
            <a:r>
              <a:rPr lang="en-US" sz="1200" b="1" dirty="0">
                <a:solidFill>
                  <a:schemeClr val="tx1"/>
                </a:solidFill>
              </a:rPr>
              <a:t>and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maximum voltage limit (</a:t>
            </a:r>
            <a:r>
              <a:rPr lang="en-US" sz="1200" b="1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200" b="1" baseline="-25000" dirty="0" err="1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en-US" sz="1200" b="1" dirty="0">
                <a:solidFill>
                  <a:schemeClr val="tx1"/>
                </a:solidFill>
              </a:rPr>
              <a:t>protection mechanisms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05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r>
              <a:rPr lang="en-US" sz="2000" dirty="0"/>
              <a:t>We study the time it takes to open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AVX power-gate </a:t>
            </a:r>
            <a:r>
              <a:rPr lang="en-US" sz="2000" dirty="0"/>
              <a:t>of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Coffee Lake </a:t>
            </a:r>
            <a:r>
              <a:rPr lang="en-US" sz="1800" dirty="0"/>
              <a:t>By comparing it to </a:t>
            </a:r>
            <a:r>
              <a:rPr lang="en-US" sz="1800" dirty="0">
                <a:solidFill>
                  <a:srgbClr val="0070C0"/>
                </a:solidFill>
              </a:rPr>
              <a:t>Haswell</a:t>
            </a:r>
            <a:r>
              <a:rPr lang="en-US" sz="1800" dirty="0"/>
              <a:t> system, which doesn’t have an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AVX power-gate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sz="1800" dirty="0">
              <a:effectLst/>
            </a:endParaRPr>
          </a:p>
          <a:p>
            <a:pPr lvl="1"/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 dirty="0"/>
              <a:t>When running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AVX2</a:t>
            </a:r>
            <a:r>
              <a:rPr lang="en-US" sz="2400" dirty="0"/>
              <a:t> instructions in a loop </a:t>
            </a:r>
            <a:r>
              <a:rPr lang="en-US" sz="1800" dirty="0"/>
              <a:t>Consisting of 300 AVX (VMULPD) instructions that use registers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18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iteration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loop running on </a:t>
            </a:r>
            <a:r>
              <a:rPr lang="en-US" sz="18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Coffee Lake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18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than 8ns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longer than the other </a:t>
            </a:r>
            <a:r>
              <a:rPr lang="en-US" sz="18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iterations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</a:t>
            </a:r>
            <a:r>
              <a:rPr lang="en-US" sz="18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Haswell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processor all iterations have nearly the 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latency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The following graph shows AVX throttling with zoom in into power gating in the right side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 power-gating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feature has approximately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8–15 ns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wake-up latency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1%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the total </a:t>
            </a:r>
            <a:r>
              <a:rPr lang="en-US" sz="18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throttling time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executing </a:t>
            </a:r>
            <a:r>
              <a:rPr lang="en-US" sz="1800" dirty="0">
                <a:solidFill>
                  <a:srgbClr val="70AD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which is greater then</a:t>
            </a:r>
            <a:r>
              <a:rPr lang="en-US" sz="18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10us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>
              <a:solidFill>
                <a:srgbClr val="0066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05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7030A0"/>
                </a:solidFill>
              </a:rPr>
              <a:t>Contrary</a:t>
            </a:r>
            <a:r>
              <a:rPr lang="en-US" sz="3200" b="1" dirty="0">
                <a:solidFill>
                  <a:schemeClr val="tx1"/>
                </a:solidFill>
              </a:rPr>
              <a:t> to the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state-of-the-art </a:t>
            </a:r>
            <a:r>
              <a:rPr lang="en-US" sz="3200" b="1" dirty="0">
                <a:solidFill>
                  <a:schemeClr val="tx1"/>
                </a:solidFill>
              </a:rPr>
              <a:t>work’s </a:t>
            </a:r>
            <a:r>
              <a:rPr lang="en-US" sz="3200" b="1" dirty="0">
                <a:solidFill>
                  <a:srgbClr val="7030A0"/>
                </a:solidFill>
              </a:rPr>
              <a:t>hypothesis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10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Power-gating AVX </a:t>
            </a:r>
            <a:r>
              <a:rPr lang="en-US" sz="3200" b="1" dirty="0">
                <a:solidFill>
                  <a:schemeClr val="tx1"/>
                </a:solidFill>
              </a:rPr>
              <a:t>execution units accounts for only </a:t>
            </a:r>
            <a:r>
              <a:rPr lang="en-US" sz="3200" b="1" dirty="0">
                <a:solidFill>
                  <a:srgbClr val="00B050"/>
                </a:solidFill>
              </a:rPr>
              <a:t>~0.1% </a:t>
            </a:r>
            <a:r>
              <a:rPr lang="en-US" sz="3200" b="1" dirty="0">
                <a:solidFill>
                  <a:schemeClr val="tx1"/>
                </a:solidFill>
              </a:rPr>
              <a:t>of the </a:t>
            </a:r>
            <a:r>
              <a:rPr lang="en-US" sz="3200" b="1" dirty="0">
                <a:solidFill>
                  <a:srgbClr val="0066FF"/>
                </a:solidFill>
              </a:rPr>
              <a:t>total throttling </a:t>
            </a:r>
            <a:r>
              <a:rPr lang="en-US" sz="3200" b="1" dirty="0">
                <a:solidFill>
                  <a:schemeClr val="tx1"/>
                </a:solidFill>
              </a:rPr>
              <a:t>time observed when executing </a:t>
            </a:r>
            <a:r>
              <a:rPr lang="en-US" sz="3200" b="1" dirty="0">
                <a:solidFill>
                  <a:schemeClr val="accent6"/>
                </a:solidFill>
              </a:rPr>
              <a:t>PHIs</a:t>
            </a:r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66FF"/>
                </a:solidFill>
              </a:rPr>
              <a:t>The </a:t>
            </a:r>
            <a:r>
              <a:rPr lang="en-US" sz="1800" b="1" dirty="0">
                <a:solidFill>
                  <a:srgbClr val="C00000"/>
                </a:solidFill>
              </a:rPr>
              <a:t>majority</a:t>
            </a:r>
            <a:r>
              <a:rPr lang="en-US" sz="1800" b="1" dirty="0">
                <a:solidFill>
                  <a:srgbClr val="0066FF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of</a:t>
            </a:r>
            <a:r>
              <a:rPr lang="en-US" sz="1800" b="1" dirty="0">
                <a:solidFill>
                  <a:srgbClr val="0066FF"/>
                </a:solidFill>
              </a:rPr>
              <a:t> the throttling </a:t>
            </a:r>
            <a:r>
              <a:rPr lang="en-US" sz="1800" b="1" dirty="0">
                <a:solidFill>
                  <a:schemeClr val="tx1"/>
                </a:solidFill>
              </a:rPr>
              <a:t>time is due to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voltage transitions</a:t>
            </a:r>
            <a:endParaRPr lang="en-US" sz="1800" b="1" dirty="0">
              <a:solidFill>
                <a:schemeClr val="tx1"/>
              </a:solidFill>
            </a:endParaRPr>
          </a:p>
          <a:p>
            <a:pPr lvl="0"/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58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sz="2000" dirty="0">
              <a:effectLst/>
            </a:endParaRPr>
          </a:p>
          <a:p>
            <a:r>
              <a:rPr lang="en-US" sz="1950" dirty="0"/>
              <a:t>We execute one of </a:t>
            </a:r>
            <a:r>
              <a:rPr lang="en-US" sz="1950" dirty="0">
                <a:solidFill>
                  <a:srgbClr val="C00000"/>
                </a:solidFill>
              </a:rPr>
              <a:t>7 instruction </a:t>
            </a:r>
            <a:r>
              <a:rPr lang="en-US" sz="1950" dirty="0"/>
              <a:t>types in a loop </a:t>
            </a:r>
            <a:r>
              <a:rPr lang="en-US" sz="1950" dirty="0">
                <a:solidFill>
                  <a:srgbClr val="0066FF"/>
                </a:solidFill>
              </a:rPr>
              <a:t>followed</a:t>
            </a:r>
            <a:r>
              <a:rPr lang="en-US" sz="1950" dirty="0"/>
              <a:t> by a </a:t>
            </a:r>
            <a:r>
              <a:rPr lang="en-US" sz="1950" dirty="0">
                <a:solidFill>
                  <a:srgbClr val="0000FF"/>
                </a:solidFill>
              </a:rPr>
              <a:t>512b_Heavy </a:t>
            </a:r>
            <a:r>
              <a:rPr lang="en-US" sz="1950" dirty="0"/>
              <a:t>loop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FF"/>
                </a:solidFill>
              </a:rPr>
              <a:t>Heavy instructions are instructions that </a:t>
            </a:r>
            <a:r>
              <a:rPr lang="en-US" sz="1600" dirty="0"/>
              <a:t>require the </a:t>
            </a:r>
            <a:r>
              <a:rPr lang="en-US" sz="1600" b="1" dirty="0"/>
              <a:t>floating-point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/>
              <a:t>unit or any </a:t>
            </a:r>
            <a:r>
              <a:rPr lang="en-US" sz="1600" b="1" dirty="0"/>
              <a:t>multiplication</a:t>
            </a:r>
            <a:r>
              <a:rPr lang="en-US" sz="1600" dirty="0"/>
              <a:t>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sz="2800" dirty="0">
              <a:effectLst/>
            </a:endParaRPr>
          </a:p>
          <a:p>
            <a:endParaRPr lang="en-US" sz="1950" dirty="0"/>
          </a:p>
          <a:p>
            <a:r>
              <a:rPr lang="en-US" sz="1950" dirty="0"/>
              <a:t>The throttling period of the </a:t>
            </a:r>
            <a:r>
              <a:rPr lang="en-US" sz="1950" b="1" dirty="0">
                <a:solidFill>
                  <a:srgbClr val="0000FF"/>
                </a:solidFill>
              </a:rPr>
              <a:t>512b_Heavy</a:t>
            </a:r>
            <a:r>
              <a:rPr lang="en-US" sz="1950" dirty="0">
                <a:solidFill>
                  <a:srgbClr val="0000FF"/>
                </a:solidFill>
              </a:rPr>
              <a:t> </a:t>
            </a:r>
            <a:r>
              <a:rPr lang="en-US" sz="1950" dirty="0"/>
              <a:t>loop </a:t>
            </a:r>
            <a:r>
              <a:rPr lang="en-US" sz="1950" dirty="0">
                <a:solidFill>
                  <a:srgbClr val="C00000"/>
                </a:solidFill>
              </a:rPr>
              <a:t>increases</a:t>
            </a:r>
            <a:r>
              <a:rPr lang="en-US" sz="1950" dirty="0"/>
              <a:t> when </a:t>
            </a:r>
            <a:r>
              <a:rPr lang="en-US" sz="1600" dirty="0"/>
              <a:t>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600" dirty="0"/>
              <a:t>of the instructions executed in the </a:t>
            </a:r>
            <a:r>
              <a:rPr lang="en-US" sz="1600" dirty="0">
                <a:solidFill>
                  <a:srgbClr val="0066FF"/>
                </a:solidFill>
              </a:rPr>
              <a:t>preceding</a:t>
            </a:r>
            <a:r>
              <a:rPr lang="en-US" sz="1600" dirty="0"/>
              <a:t> loop </a:t>
            </a:r>
            <a:r>
              <a:rPr lang="en-US" sz="1600" dirty="0">
                <a:solidFill>
                  <a:schemeClr val="accent6"/>
                </a:solidFill>
              </a:rPr>
              <a:t>decreases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chemeClr val="accent6"/>
              </a:solidFill>
            </a:endParaRPr>
          </a:p>
          <a:p>
            <a:endParaRPr lang="en-US" sz="1950" dirty="0"/>
          </a:p>
          <a:p>
            <a:r>
              <a:rPr lang="en-US" sz="1950" dirty="0"/>
              <a:t>The </a:t>
            </a:r>
            <a:r>
              <a:rPr lang="en-US" sz="1950" dirty="0">
                <a:solidFill>
                  <a:schemeClr val="accent6"/>
                </a:solidFill>
              </a:rPr>
              <a:t>lower</a:t>
            </a:r>
            <a:r>
              <a:rPr lang="en-US" sz="1950" dirty="0"/>
              <a:t> the instructions’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950" dirty="0"/>
              <a:t>in the </a:t>
            </a:r>
            <a:r>
              <a:rPr lang="en-US" sz="1950" dirty="0">
                <a:solidFill>
                  <a:srgbClr val="C00000"/>
                </a:solidFill>
              </a:rPr>
              <a:t>preceding</a:t>
            </a:r>
            <a:r>
              <a:rPr lang="en-US" sz="1950" dirty="0"/>
              <a:t> loop, the </a:t>
            </a:r>
            <a:r>
              <a:rPr lang="en-US" sz="1950" dirty="0">
                <a:solidFill>
                  <a:schemeClr val="accent6"/>
                </a:solidFill>
              </a:rPr>
              <a:t>lower</a:t>
            </a:r>
            <a:r>
              <a:rPr lang="en-US" sz="1950" dirty="0"/>
              <a:t> the applied voltage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 err="1"/>
              <a:t>guardband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to this instruction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Hence, the </a:t>
            </a:r>
            <a:r>
              <a:rPr lang="en-US" sz="1600" dirty="0">
                <a:solidFill>
                  <a:srgbClr val="0000FF"/>
                </a:solidFill>
              </a:rPr>
              <a:t>512b_Heavy </a:t>
            </a:r>
            <a:r>
              <a:rPr lang="en-US" sz="1600" dirty="0"/>
              <a:t>loop requires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more time </a:t>
            </a:r>
            <a:r>
              <a:rPr lang="en-US" sz="1600" dirty="0"/>
              <a:t>to increase the </a:t>
            </a:r>
            <a:r>
              <a:rPr lang="en-US" sz="1600" dirty="0">
                <a:solidFill>
                  <a:schemeClr val="accent2"/>
                </a:solidFill>
              </a:rPr>
              <a:t>voltage</a:t>
            </a:r>
            <a:r>
              <a:rPr lang="en-US" sz="1600" dirty="0"/>
              <a:t> to the required level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sz="28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50" dirty="0"/>
              <a:t>We observe at least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five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throttling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levels (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L1–L5</a:t>
            </a:r>
            <a:r>
              <a:rPr lang="en-US" sz="1950" dirty="0"/>
              <a:t>) corresponding to the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computational intensity</a:t>
            </a:r>
            <a:r>
              <a:rPr lang="en-US" sz="1950" dirty="0"/>
              <a:t> of instruction types </a:t>
            </a:r>
            <a:r>
              <a:rPr lang="en-US" sz="20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CH" sz="3600" dirty="0">
              <a:effectLst/>
            </a:endParaRPr>
          </a:p>
          <a:p>
            <a:endParaRPr lang="en-US" sz="1950" dirty="0"/>
          </a:p>
          <a:p>
            <a:endParaRPr lang="en-US" sz="2000" dirty="0"/>
          </a:p>
          <a:p>
            <a:endParaRPr lang="en-US" sz="2000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25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dirty="0">
              <a:effectLst/>
            </a:endParaRPr>
          </a:p>
          <a:p>
            <a:endParaRPr lang="en-US" sz="1200" b="1" dirty="0">
              <a:solidFill>
                <a:srgbClr val="0066FF"/>
              </a:solidFill>
            </a:endParaRPr>
          </a:p>
          <a:p>
            <a:r>
              <a:rPr lang="en-US" sz="1200" b="1" dirty="0">
                <a:solidFill>
                  <a:srgbClr val="0066FF"/>
                </a:solidFill>
              </a:rPr>
              <a:t>Current management mechanisms </a:t>
            </a:r>
            <a:r>
              <a:rPr lang="en-US" sz="1200" b="1" dirty="0">
                <a:solidFill>
                  <a:schemeClr val="tx1"/>
                </a:solidFill>
              </a:rPr>
              <a:t>result in a </a:t>
            </a:r>
            <a:r>
              <a:rPr lang="en-US" sz="1200" b="1" dirty="0">
                <a:solidFill>
                  <a:srgbClr val="7030A0"/>
                </a:solidFill>
              </a:rPr>
              <a:t>multi-level throttling </a:t>
            </a:r>
            <a:r>
              <a:rPr lang="en-US" sz="1200" b="1" dirty="0">
                <a:solidFill>
                  <a:schemeClr val="tx1"/>
                </a:solidFill>
              </a:rPr>
              <a:t>period</a:t>
            </a:r>
            <a:r>
              <a:rPr lang="en-US" sz="1200" b="1" dirty="0">
                <a:solidFill>
                  <a:srgbClr val="7030A0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depending on the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computational intensity</a:t>
            </a:r>
            <a:r>
              <a:rPr lang="en-US" sz="1200" b="1" dirty="0">
                <a:solidFill>
                  <a:schemeClr val="tx1"/>
                </a:solidFill>
              </a:rPr>
              <a:t> of the </a:t>
            </a:r>
            <a:r>
              <a:rPr lang="en-US" sz="1200" b="1" dirty="0">
                <a:solidFill>
                  <a:schemeClr val="accent6"/>
                </a:solidFill>
              </a:rPr>
              <a:t>PHIs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CH" dirty="0">
              <a:effectLst/>
            </a:endParaRPr>
          </a:p>
          <a:p>
            <a:endParaRPr lang="en-US" sz="1200" b="1" dirty="0">
              <a:solidFill>
                <a:schemeClr val="accent6"/>
              </a:solidFill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First, I will </a:t>
            </a:r>
            <a:r>
              <a:rPr lang="en-US" b="1" baseline="0" dirty="0"/>
              <a:t>give a</a:t>
            </a:r>
            <a:r>
              <a:rPr lang="en-US" baseline="0" dirty="0"/>
              <a:t> </a:t>
            </a:r>
            <a:r>
              <a:rPr lang="en-US" b="1" baseline="0" dirty="0"/>
              <a:t>high-level overview </a:t>
            </a:r>
            <a:r>
              <a:rPr lang="en-US" baseline="0" dirty="0"/>
              <a:t>of the talk </a:t>
            </a:r>
            <a:r>
              <a:rPr lang="en-US" b="1" baseline="0" dirty="0"/>
              <a:t>[CLICK]</a:t>
            </a:r>
          </a:p>
          <a:p>
            <a:endParaRPr lang="en-US" b="0" baseline="0" dirty="0"/>
          </a:p>
          <a:p>
            <a:r>
              <a:rPr lang="en-US" sz="1700" b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Current management mechanisms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throttle instruction execution and adjust voltage/frequency to accommodate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power-hungry instructions (PHIs)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These mechanisms may </a:t>
            </a:r>
            <a:r>
              <a:rPr lang="en-US" sz="17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compromise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a system’s confidentiality guarantees </a:t>
            </a:r>
            <a:r>
              <a:rPr lang="en-US" sz="1800" b="1" baseline="0" dirty="0"/>
              <a:t>[CLICK]</a:t>
            </a:r>
          </a:p>
          <a:p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u="none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Goal is</a:t>
            </a:r>
            <a:r>
              <a:rPr lang="en-US" sz="1700" u="none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First to Understand the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throttling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 </a:t>
            </a:r>
            <a:r>
              <a:rPr lang="en-US" sz="16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Secondly to Build high-capacity </a:t>
            </a:r>
            <a:r>
              <a:rPr lang="en-US" sz="17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between otherwise isolated </a:t>
            </a:r>
            <a:r>
              <a:rPr lang="en-US" sz="17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contexts </a:t>
            </a:r>
            <a:r>
              <a:rPr lang="en-US" sz="1600" b="1" baseline="0" dirty="0"/>
              <a:t>[CLICK]</a:t>
            </a:r>
            <a:endParaRPr lang="en-US" sz="17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Finally to Practically and effectively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mitigate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each covert channel </a:t>
            </a:r>
            <a:r>
              <a:rPr lang="en-US" sz="16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none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Characterize the</a:t>
            </a:r>
            <a:r>
              <a:rPr lang="en-US" sz="1700" b="1" spc="-8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Variable </a:t>
            </a:r>
            <a:r>
              <a:rPr lang="en-US" sz="1700" spc="-8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times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frequency changes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due to running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We observe five different levels of throttling in real Intel systems </a:t>
            </a:r>
            <a:r>
              <a:rPr lang="en-US" sz="1600" b="1" baseline="0" dirty="0"/>
              <a:t>[CLICK]</a:t>
            </a:r>
            <a:endParaRPr lang="en-US" sz="1700" spc="-8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u="none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propose </a:t>
            </a:r>
            <a:r>
              <a:rPr lang="en-US" sz="1700" b="1" u="none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</a:t>
            </a:r>
            <a:r>
              <a:rPr lang="en-US" sz="1700" b="1" u="none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 </a:t>
            </a:r>
            <a:r>
              <a:rPr lang="en-US" sz="1700" u="none" spc="-8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en-US" sz="1700" u="none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that exploit </a:t>
            </a:r>
            <a:r>
              <a:rPr lang="en-US" sz="1700" u="none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u="none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 </a:t>
            </a:r>
            <a:r>
              <a:rPr lang="en-US" sz="1600" b="1" baseline="0" dirty="0"/>
              <a:t>[CLICK]</a:t>
            </a:r>
            <a:endParaRPr lang="en-US" sz="1700" u="none" spc="-8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On the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hardware thread </a:t>
            </a:r>
            <a:r>
              <a:rPr lang="en-US" sz="1800" b="1" baseline="0" dirty="0"/>
              <a:t>[CLICK]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co-located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Simultaneous Multi-Threading (SMT)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threads </a:t>
            </a:r>
            <a:r>
              <a:rPr lang="en-US" sz="1800" b="1" baseline="0" dirty="0"/>
              <a:t>[CLICK]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different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physical cores </a:t>
            </a:r>
            <a:r>
              <a:rPr lang="en-US" sz="18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spc="-50" dirty="0"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en-US" sz="1700" b="1" spc="-5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US" sz="1700" b="1" spc="-50" dirty="0">
                <a:latin typeface="Segoe UI" panose="020B0502040204020203" pitchFamily="34" charset="0"/>
                <a:cs typeface="Segoe UI" panose="020B0502040204020203" pitchFamily="34" charset="0"/>
              </a:rPr>
              <a:t> generations of Intel processors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provides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channel capacity </a:t>
            </a:r>
            <a:r>
              <a:rPr lang="en-US" sz="1800" b="1" baseline="0" dirty="0"/>
              <a:t>[CLICK]</a:t>
            </a:r>
            <a:endParaRPr lang="en-US" sz="1700" spc="-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PHIs’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variable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latency-based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800" b="1" baseline="0" dirty="0"/>
              <a:t>[CLICK]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24×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management-based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800" b="1" baseline="0" dirty="0"/>
              <a:t>[CLICK]</a:t>
            </a:r>
            <a:endParaRPr lang="en-US" sz="1700" spc="-3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="0" baseline="0" dirty="0"/>
          </a:p>
          <a:p>
            <a:r>
              <a:rPr lang="en-US" b="1" baseline="0" dirty="0">
                <a:solidFill>
                  <a:srgbClr val="0000FF"/>
                </a:solidFill>
                <a:highlight>
                  <a:srgbClr val="FFFF00"/>
                </a:highlight>
              </a:rPr>
              <a:t>[END]</a:t>
            </a:r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56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We study the </a:t>
            </a:r>
            <a:r>
              <a:rPr lang="en-US" sz="1200" kern="1200" dirty="0">
                <a:solidFill>
                  <a:schemeClr val="accent6"/>
                </a:solidFill>
                <a:latin typeface="Segoe UI" panose="020B0502040204020203" pitchFamily="34" charset="0"/>
                <a:ea typeface="+mn-ea"/>
                <a:cs typeface="+mn-cs"/>
              </a:rPr>
              <a:t>source of throttling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and its </a:t>
            </a:r>
            <a:r>
              <a:rPr lang="en-US" sz="1200" kern="12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microarchitectural impact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200" kern="1200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We track the number of </a:t>
            </a:r>
            <a:r>
              <a:rPr lang="en-US" sz="1200" kern="1200" dirty="0">
                <a:solidFill>
                  <a:srgbClr val="0066FF"/>
                </a:solidFill>
                <a:latin typeface="Segoe UI" panose="020B0502040204020203" pitchFamily="34" charset="0"/>
                <a:ea typeface="+mn-ea"/>
                <a:cs typeface="+mn-cs"/>
              </a:rPr>
              <a:t>micro-operations (</a:t>
            </a:r>
            <a:r>
              <a:rPr lang="en-US" sz="1200" kern="1200" dirty="0" err="1">
                <a:solidFill>
                  <a:srgbClr val="0066FF"/>
                </a:solidFill>
                <a:latin typeface="Segoe UI" panose="020B0502040204020203" pitchFamily="34" charset="0"/>
                <a:ea typeface="+mn-ea"/>
                <a:cs typeface="+mn-cs"/>
              </a:rPr>
              <a:t>uops</a:t>
            </a:r>
            <a:r>
              <a:rPr lang="en-US" sz="1200" kern="1200" dirty="0">
                <a:solidFill>
                  <a:srgbClr val="0066FF"/>
                </a:solidFill>
                <a:latin typeface="Segoe UI" panose="020B0502040204020203" pitchFamily="34" charset="0"/>
                <a:ea typeface="+mn-ea"/>
                <a:cs typeface="+mn-cs"/>
              </a:rPr>
              <a:t>)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that the core pipeline delivers from the </a:t>
            </a:r>
            <a:r>
              <a:rPr lang="en-US" sz="1200" kern="1200" dirty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+mn-cs"/>
              </a:rPr>
              <a:t>front-end</a:t>
            </a:r>
            <a:r>
              <a:rPr lang="en-US" sz="1200" kern="1200" dirty="0">
                <a:solidFill>
                  <a:srgbClr val="0070C0"/>
                </a:solidFill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to the </a:t>
            </a:r>
            <a:r>
              <a:rPr lang="en-US" sz="1200" kern="1200" dirty="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+mn-cs"/>
              </a:rPr>
              <a:t>back-end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during </a:t>
            </a:r>
            <a:r>
              <a:rPr lang="en-US" sz="1200" kern="1200" dirty="0">
                <a:solidFill>
                  <a:srgbClr val="FF0000"/>
                </a:solidFill>
                <a:latin typeface="Segoe UI" panose="020B0502040204020203" pitchFamily="34" charset="0"/>
                <a:ea typeface="+mn-ea"/>
                <a:cs typeface="+mn-cs"/>
              </a:rPr>
              <a:t>throttled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and </a:t>
            </a:r>
            <a:r>
              <a:rPr lang="en-US" sz="1200" kern="1200" dirty="0">
                <a:solidFill>
                  <a:schemeClr val="accent6"/>
                </a:solidFill>
                <a:latin typeface="Segoe UI" panose="020B0502040204020203" pitchFamily="34" charset="0"/>
                <a:ea typeface="+mn-ea"/>
                <a:cs typeface="+mn-cs"/>
              </a:rPr>
              <a:t>non-throttled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dirty="0"/>
              <a:t>AVX2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loop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200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 </a:t>
            </a:r>
            <a:r>
              <a:rPr lang="en-US" sz="1200" dirty="0">
                <a:solidFill>
                  <a:schemeClr val="accent5"/>
                </a:solidFill>
              </a:rPr>
              <a:t>front-end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does </a:t>
            </a:r>
            <a:r>
              <a:rPr lang="en-US" sz="1200" kern="1200" dirty="0">
                <a:solidFill>
                  <a:srgbClr val="FF0000"/>
                </a:solidFill>
                <a:latin typeface="Segoe UI" panose="020B0502040204020203" pitchFamily="34" charset="0"/>
                <a:ea typeface="+mn-ea"/>
                <a:cs typeface="+mn-cs"/>
              </a:rPr>
              <a:t>not deliver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any </a:t>
            </a:r>
            <a:r>
              <a:rPr lang="en-US" sz="1200" kern="120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uop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in approximately </a:t>
            </a:r>
            <a:r>
              <a:rPr lang="en-US" sz="1200" kern="1200" dirty="0">
                <a:solidFill>
                  <a:srgbClr val="7030A0"/>
                </a:solidFill>
                <a:latin typeface="Segoe UI" panose="020B0502040204020203" pitchFamily="34" charset="0"/>
                <a:ea typeface="+mn-ea"/>
                <a:cs typeface="+mn-cs"/>
              </a:rPr>
              <a:t>three-quarters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of the core cycles even though the </a:t>
            </a:r>
            <a:r>
              <a:rPr lang="en-US" sz="1200" kern="1200" dirty="0">
                <a:solidFill>
                  <a:schemeClr val="accent6"/>
                </a:solidFill>
                <a:latin typeface="Segoe UI" panose="020B0502040204020203" pitchFamily="34" charset="0"/>
                <a:ea typeface="+mn-ea"/>
                <a:cs typeface="+mn-cs"/>
              </a:rPr>
              <a:t>back-end is not stalled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200" kern="1200" dirty="0">
              <a:solidFill>
                <a:schemeClr val="accent6"/>
              </a:solidFill>
              <a:latin typeface="Segoe UI" panose="020B0502040204020203" pitchFamily="34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 core uses a throttling mechanism that </a:t>
            </a:r>
            <a:r>
              <a:rPr lang="en-US" sz="1200" kern="1200" dirty="0">
                <a:solidFill>
                  <a:srgbClr val="FF0000"/>
                </a:solidFill>
                <a:latin typeface="Segoe UI" panose="020B0502040204020203" pitchFamily="34" charset="0"/>
                <a:ea typeface="+mn-ea"/>
                <a:cs typeface="+mn-cs"/>
              </a:rPr>
              <a:t>limits the number 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of </a:t>
            </a:r>
            <a:r>
              <a:rPr lang="en-US" sz="1200" kern="120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uops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delivered from the </a:t>
            </a:r>
            <a:r>
              <a:rPr lang="en-US" sz="1200" dirty="0">
                <a:solidFill>
                  <a:schemeClr val="accent5"/>
                </a:solidFill>
              </a:rPr>
              <a:t>front-end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to the </a:t>
            </a:r>
            <a:r>
              <a:rPr lang="en-US" sz="1200" dirty="0">
                <a:solidFill>
                  <a:schemeClr val="accent2"/>
                </a:solidFill>
              </a:rPr>
              <a:t>back-end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during a certain time window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200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We found that this throttling mechanism affects </a:t>
            </a:r>
            <a:r>
              <a:rPr lang="en-US" sz="1200" kern="12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both</a:t>
            </a: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threads in </a:t>
            </a:r>
            <a:r>
              <a:rPr lang="en-US" sz="1200" kern="12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SMT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200" kern="1200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ea typeface="+mn-ea"/>
              <a:cs typeface="+mn-cs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04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7030A0"/>
                </a:solidFill>
              </a:rPr>
              <a:t>Contrary</a:t>
            </a:r>
            <a:r>
              <a:rPr lang="en-US" sz="1200" b="1" dirty="0">
                <a:solidFill>
                  <a:schemeClr val="tx1"/>
                </a:solidFill>
              </a:rPr>
              <a:t> to the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state-of-the-art </a:t>
            </a:r>
            <a:r>
              <a:rPr lang="en-US" sz="1200" b="1" dirty="0">
                <a:solidFill>
                  <a:schemeClr val="tx1"/>
                </a:solidFill>
              </a:rPr>
              <a:t>work’s </a:t>
            </a:r>
            <a:r>
              <a:rPr lang="en-US" sz="1200" b="1" dirty="0">
                <a:solidFill>
                  <a:srgbClr val="7030A0"/>
                </a:solidFill>
              </a:rPr>
              <a:t>hypothesis</a:t>
            </a:r>
            <a:r>
              <a:rPr lang="en-US" sz="12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8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en-US" sz="1200" b="1" i="0" u="none" strike="noStrike" kern="1200" cap="none" spc="-3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×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core IPC reduction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that directly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follows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the execution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PHIs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not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due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reduced core clock frequency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en-US" sz="12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×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200" b="1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sz="1200" b="1" dirty="0">
                <a:solidFill>
                  <a:schemeClr val="tx1"/>
                </a:solidFill>
              </a:rPr>
              <a:t>It is </a:t>
            </a:r>
            <a:r>
              <a:rPr lang="en-US" sz="1200" b="1" dirty="0">
                <a:solidFill>
                  <a:schemeClr val="accent6"/>
                </a:solidFill>
              </a:rPr>
              <a:t>rather</a:t>
            </a:r>
            <a:r>
              <a:rPr lang="en-US" sz="1200" b="1" dirty="0">
                <a:solidFill>
                  <a:schemeClr val="tx1"/>
                </a:solidFill>
              </a:rPr>
              <a:t> because the core </a:t>
            </a:r>
            <a:r>
              <a:rPr lang="en-US" sz="1200" b="1" dirty="0">
                <a:solidFill>
                  <a:srgbClr val="FF0000"/>
                </a:solidFill>
              </a:rPr>
              <a:t>blocks the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1200" b="1" dirty="0">
                <a:solidFill>
                  <a:schemeClr val="accent1"/>
                </a:solidFill>
              </a:rPr>
              <a:t>front-end</a:t>
            </a:r>
            <a:r>
              <a:rPr lang="en-US" sz="1200" b="1" dirty="0">
                <a:solidFill>
                  <a:schemeClr val="tx1"/>
                </a:solidFill>
              </a:rPr>
              <a:t> to </a:t>
            </a:r>
            <a:r>
              <a:rPr lang="en-US" sz="1200" b="1" dirty="0">
                <a:solidFill>
                  <a:schemeClr val="accent2"/>
                </a:solidFill>
              </a:rPr>
              <a:t>back-end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uop</a:t>
            </a:r>
            <a:r>
              <a:rPr lang="en-US" sz="1200" b="1" dirty="0">
                <a:solidFill>
                  <a:schemeClr val="tx1"/>
                </a:solidFill>
              </a:rPr>
              <a:t> delivery during </a:t>
            </a:r>
            <a:r>
              <a:rPr lang="en-US" sz="1200" b="1" dirty="0">
                <a:solidFill>
                  <a:srgbClr val="7030A0"/>
                </a:solidFill>
              </a:rPr>
              <a:t>75% </a:t>
            </a:r>
            <a:r>
              <a:rPr lang="en-US" sz="1200" b="1" dirty="0">
                <a:solidFill>
                  <a:schemeClr val="tx1"/>
                </a:solidFill>
              </a:rPr>
              <a:t>of the 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200" b="1" dirty="0">
              <a:solidFill>
                <a:schemeClr val="tx1"/>
              </a:solidFill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This </a:t>
            </a:r>
            <a:r>
              <a:rPr lang="en-US" sz="1200" b="1" dirty="0">
                <a:solidFill>
                  <a:srgbClr val="0066FF"/>
                </a:solidFill>
              </a:rPr>
              <a:t>throttling mechanism </a:t>
            </a:r>
            <a:r>
              <a:rPr lang="en-US" sz="1200" b="1" dirty="0">
                <a:solidFill>
                  <a:schemeClr val="tx1"/>
                </a:solidFill>
              </a:rPr>
              <a:t>affects </a:t>
            </a:r>
            <a:r>
              <a:rPr lang="en-US" sz="1200" b="1" dirty="0">
                <a:solidFill>
                  <a:srgbClr val="FF0000"/>
                </a:solidFill>
              </a:rPr>
              <a:t>both</a:t>
            </a:r>
            <a:r>
              <a:rPr lang="en-US" sz="1200" b="1" dirty="0">
                <a:solidFill>
                  <a:schemeClr val="tx1"/>
                </a:solidFill>
              </a:rPr>
              <a:t> threads in an </a:t>
            </a:r>
            <a:r>
              <a:rPr lang="en-US" sz="1200" b="1" dirty="0">
                <a:solidFill>
                  <a:srgbClr val="7030A0"/>
                </a:solidFill>
              </a:rPr>
              <a:t>SMT</a:t>
            </a:r>
            <a:r>
              <a:rPr lang="en-US" sz="1200" b="1" dirty="0">
                <a:solidFill>
                  <a:schemeClr val="tx1"/>
                </a:solidFill>
              </a:rPr>
              <a:t> Core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61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 will explain the </a:t>
            </a:r>
            <a:r>
              <a:rPr lang="en-US" b="1" dirty="0">
                <a:solidFill>
                  <a:srgbClr val="0066FF"/>
                </a:solidFill>
              </a:rPr>
              <a:t>Covert Channels of IChannels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9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r>
              <a:rPr lang="en-US" sz="2000" dirty="0"/>
              <a:t>The threat model consists of two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malicious</a:t>
            </a:r>
            <a:r>
              <a:rPr lang="en-US" sz="2000" dirty="0"/>
              <a:t> user-level attacker applications, </a:t>
            </a:r>
            <a:r>
              <a:rPr lang="en-US" sz="2000" dirty="0">
                <a:solidFill>
                  <a:schemeClr val="accent6"/>
                </a:solidFill>
              </a:rPr>
              <a:t>sender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66FF"/>
                </a:solidFill>
              </a:rPr>
              <a:t>receiver</a:t>
            </a:r>
            <a:r>
              <a:rPr lang="en-US" sz="2000" dirty="0"/>
              <a:t>, which cannot communicate through overt channels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r>
              <a:rPr lang="en-US" sz="2000" dirty="0"/>
              <a:t>We build </a:t>
            </a:r>
            <a:r>
              <a:rPr lang="en-US" sz="2000" dirty="0">
                <a:solidFill>
                  <a:srgbClr val="7030A0"/>
                </a:solidFill>
              </a:rPr>
              <a:t>three</a:t>
            </a:r>
            <a:r>
              <a:rPr lang="en-US" sz="2000" dirty="0"/>
              <a:t> high-throughput covert channels between </a:t>
            </a:r>
            <a:r>
              <a:rPr lang="en-US" sz="2000" dirty="0">
                <a:solidFill>
                  <a:schemeClr val="accent6"/>
                </a:solidFill>
              </a:rPr>
              <a:t>sender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66FF"/>
                </a:solidFill>
              </a:rPr>
              <a:t>receiver </a:t>
            </a:r>
            <a:r>
              <a:rPr lang="en-US" sz="2000" dirty="0"/>
              <a:t>that</a:t>
            </a:r>
            <a:r>
              <a:rPr lang="en-US" sz="2000" dirty="0">
                <a:solidFill>
                  <a:srgbClr val="0066FF"/>
                </a:solidFill>
              </a:rPr>
              <a:t> </a:t>
            </a:r>
            <a:r>
              <a:rPr lang="en-US" sz="2000" dirty="0"/>
              <a:t>exploit throttling</a:t>
            </a:r>
            <a:r>
              <a:rPr lang="en-US" sz="2000" dirty="0">
                <a:solidFill>
                  <a:srgbClr val="7030A0"/>
                </a:solidFill>
              </a:rPr>
              <a:t> side-effects </a:t>
            </a:r>
            <a:r>
              <a:rPr lang="en-US" sz="2000" dirty="0"/>
              <a:t>of current management mechanisms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/>
            <a:r>
              <a:rPr lang="en-US" sz="1600" dirty="0"/>
              <a:t>On the </a:t>
            </a:r>
            <a:r>
              <a:rPr lang="en-US" sz="1600" dirty="0">
                <a:solidFill>
                  <a:schemeClr val="accent2"/>
                </a:solidFill>
              </a:rPr>
              <a:t>same hardware thread</a:t>
            </a:r>
          </a:p>
          <a:p>
            <a:pPr lvl="1"/>
            <a:r>
              <a:rPr lang="en-US" sz="1600" dirty="0"/>
              <a:t>Across </a:t>
            </a:r>
            <a:r>
              <a:rPr lang="en-US" sz="1600" dirty="0">
                <a:solidFill>
                  <a:schemeClr val="accent1"/>
                </a:solidFill>
              </a:rPr>
              <a:t>SMT threads</a:t>
            </a:r>
            <a:r>
              <a:rPr lang="en-US" sz="1600" dirty="0"/>
              <a:t>, and </a:t>
            </a:r>
          </a:p>
          <a:p>
            <a:pPr lvl="1"/>
            <a:r>
              <a:rPr lang="en-US" sz="1600" dirty="0"/>
              <a:t>Across </a:t>
            </a:r>
            <a:r>
              <a:rPr lang="en-US" sz="1600" dirty="0">
                <a:solidFill>
                  <a:srgbClr val="7030A0"/>
                </a:solidFill>
              </a:rPr>
              <a:t>cores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rgbClr val="7030A0"/>
              </a:solidFill>
            </a:endParaRPr>
          </a:p>
          <a:p>
            <a:r>
              <a:rPr lang="en-US" sz="2000" dirty="0"/>
              <a:t>Each covert channel sends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 bits </a:t>
            </a:r>
            <a:r>
              <a:rPr lang="en-US" sz="2000" dirty="0"/>
              <a:t>from </a:t>
            </a:r>
            <a:r>
              <a:rPr lang="en-US" sz="2000" dirty="0">
                <a:solidFill>
                  <a:schemeClr val="accent6"/>
                </a:solidFill>
              </a:rPr>
              <a:t>Sender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0066FF"/>
                </a:solidFill>
              </a:rPr>
              <a:t>Receiver </a:t>
            </a:r>
            <a:r>
              <a:rPr lang="en-US" sz="2000" dirty="0"/>
              <a:t>in every </a:t>
            </a:r>
            <a:r>
              <a:rPr lang="en-US" sz="2000" dirty="0">
                <a:solidFill>
                  <a:schemeClr val="accent5"/>
                </a:solidFill>
              </a:rPr>
              <a:t>transaction</a:t>
            </a:r>
            <a:r>
              <a:rPr lang="en-US" sz="2000" dirty="0">
                <a:solidFill>
                  <a:srgbClr val="0066FF"/>
                </a:solidFill>
              </a:rPr>
              <a:t>. </a:t>
            </a:r>
          </a:p>
          <a:p>
            <a:r>
              <a:rPr lang="en-US" sz="2000" dirty="0">
                <a:solidFill>
                  <a:srgbClr val="0066FF"/>
                </a:solidFill>
              </a:rPr>
              <a:t>           </a:t>
            </a:r>
            <a:r>
              <a:rPr lang="en-US" sz="1600" dirty="0"/>
              <a:t>Each covert channel should wait for </a:t>
            </a:r>
            <a:r>
              <a:rPr lang="en-US" sz="1600" dirty="0">
                <a:solidFill>
                  <a:srgbClr val="C00000"/>
                </a:solidFill>
              </a:rPr>
              <a:t>reset-time</a:t>
            </a:r>
            <a:r>
              <a:rPr lang="en-US" sz="1600" dirty="0"/>
              <a:t> before starting a new </a:t>
            </a:r>
            <a:r>
              <a:rPr lang="en-US" sz="1600" dirty="0">
                <a:solidFill>
                  <a:schemeClr val="accent5"/>
                </a:solidFill>
              </a:rPr>
              <a:t>transaction</a:t>
            </a:r>
            <a:endParaRPr lang="en-US" sz="1600" dirty="0"/>
          </a:p>
          <a:p>
            <a:pPr lvl="1"/>
            <a:r>
              <a:rPr lang="en-US" sz="1600" dirty="0"/>
              <a:t>We demonstrate the covert channels on Intel </a:t>
            </a:r>
            <a:r>
              <a:rPr lang="en-US" sz="1600" dirty="0">
                <a:solidFill>
                  <a:srgbClr val="7030A0"/>
                </a:solidFill>
              </a:rPr>
              <a:t>Cannon Lake </a:t>
            </a:r>
            <a:r>
              <a:rPr lang="en-US" sz="1600" dirty="0"/>
              <a:t>real system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600" dirty="0"/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545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Now I will talk about each of the three covert channels in more detail.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first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covert channel is </a:t>
            </a:r>
            <a:r>
              <a:rPr lang="en-US" sz="1200" dirty="0" err="1"/>
              <a:t>IccThreadCovert</a:t>
            </a:r>
            <a:r>
              <a:rPr lang="en-US" sz="1200" dirty="0"/>
              <a:t> established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on the same hardware thread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chemeClr val="accent2"/>
                </a:solidFill>
              </a:rPr>
              <a:t>IccThreadCovert</a:t>
            </a:r>
            <a:r>
              <a:rPr lang="en-US" sz="1800" dirty="0"/>
              <a:t> covert channel exploits the </a:t>
            </a:r>
            <a:r>
              <a:rPr lang="en-US" sz="1800" dirty="0">
                <a:solidFill>
                  <a:schemeClr val="accent6"/>
                </a:solidFill>
              </a:rPr>
              <a:t>side effect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Multi-Throttling-Thread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In this side-effect, </a:t>
            </a:r>
            <a:r>
              <a:rPr lang="en-US" sz="1800" dirty="0"/>
              <a:t>Executing an instruction with high computational intensity results in a throttling period proportional to the difference in voltage requirements of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0066FF"/>
                </a:solidFill>
              </a:rPr>
              <a:t>currently and </a:t>
            </a:r>
            <a:r>
              <a:rPr lang="en-US" sz="1600" dirty="0">
                <a:solidFill>
                  <a:srgbClr val="C00000"/>
                </a:solidFill>
              </a:rPr>
              <a:t>previously </a:t>
            </a:r>
            <a:r>
              <a:rPr lang="en-US" sz="1600" dirty="0"/>
              <a:t>executing</a:t>
            </a:r>
            <a:r>
              <a:rPr lang="en-US" sz="1600" dirty="0">
                <a:solidFill>
                  <a:srgbClr val="0066FF"/>
                </a:solidFill>
              </a:rPr>
              <a:t> </a:t>
            </a:r>
            <a:r>
              <a:rPr lang="en-US" sz="1600" dirty="0"/>
              <a:t>instructions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As illustrated here: 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The thread </a:t>
            </a:r>
            <a:r>
              <a:rPr lang="en-US" sz="1600" dirty="0">
                <a:solidFill>
                  <a:schemeClr val="tx1"/>
                </a:solidFill>
              </a:rPr>
              <a:t>Executes </a:t>
            </a:r>
            <a:r>
              <a:rPr lang="en-US" sz="1600" dirty="0">
                <a:solidFill>
                  <a:srgbClr val="0066FF"/>
                </a:solidFill>
              </a:rPr>
              <a:t>scalar</a:t>
            </a:r>
            <a:r>
              <a:rPr lang="en-US" sz="1600" dirty="0">
                <a:solidFill>
                  <a:schemeClr val="tx1"/>
                </a:solidFill>
              </a:rPr>
              <a:t> instruction with </a:t>
            </a:r>
            <a:r>
              <a:rPr lang="en-US" sz="1600" dirty="0">
                <a:solidFill>
                  <a:srgbClr val="0066FF"/>
                </a:solidFill>
              </a:rPr>
              <a:t>IPC of 2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60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C00000"/>
                </a:solidFill>
              </a:rPr>
              <a:t>Inst0</a:t>
            </a:r>
            <a:r>
              <a:rPr lang="en-US" sz="1600" dirty="0">
                <a:solidFill>
                  <a:srgbClr val="0066FF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loop starts executing with </a:t>
            </a:r>
            <a:r>
              <a:rPr lang="en-US" sz="1600" dirty="0">
                <a:solidFill>
                  <a:srgbClr val="0066FF"/>
                </a:solidFill>
              </a:rPr>
              <a:t>IPC of 1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C00000"/>
                </a:solidFill>
              </a:rPr>
              <a:t>Inst0</a:t>
            </a:r>
            <a:r>
              <a:rPr lang="en-US" sz="1600" dirty="0">
                <a:solidFill>
                  <a:srgbClr val="0066FF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loop is throttled while ramping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voltage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Vcc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Once the target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600" dirty="0">
                <a:solidFill>
                  <a:schemeClr val="tx1"/>
                </a:solidFill>
              </a:rPr>
              <a:t> is reached, the throttling is </a:t>
            </a:r>
            <a:r>
              <a:rPr lang="en-US" sz="1600" dirty="0">
                <a:solidFill>
                  <a:srgbClr val="C00000"/>
                </a:solidFill>
              </a:rPr>
              <a:t>stopped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When </a:t>
            </a:r>
            <a:r>
              <a:rPr lang="en-US" sz="1600" b="1" dirty="0">
                <a:solidFill>
                  <a:srgbClr val="0066FF"/>
                </a:solidFill>
              </a:rPr>
              <a:t>512b_Heavy</a:t>
            </a:r>
            <a:r>
              <a:rPr lang="en-US" sz="1600" b="1" dirty="0">
                <a:solidFill>
                  <a:schemeClr val="tx1"/>
                </a:solidFill>
              </a:rPr>
              <a:t> loop </a:t>
            </a:r>
            <a:r>
              <a:rPr lang="en-US" sz="1600" dirty="0">
                <a:solidFill>
                  <a:schemeClr val="tx1"/>
                </a:solidFill>
              </a:rPr>
              <a:t>is executed, it is first </a:t>
            </a:r>
            <a:r>
              <a:rPr lang="en-US" sz="1600" dirty="0">
                <a:solidFill>
                  <a:srgbClr val="C00000"/>
                </a:solidFill>
              </a:rPr>
              <a:t>throttled</a:t>
            </a:r>
            <a:r>
              <a:rPr lang="en-US" sz="1600" dirty="0">
                <a:solidFill>
                  <a:schemeClr val="tx1"/>
                </a:solidFill>
              </a:rPr>
              <a:t> while ramping the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600" dirty="0">
                <a:solidFill>
                  <a:schemeClr val="tx1"/>
                </a:solidFill>
              </a:rPr>
              <a:t> to accommodate </a:t>
            </a:r>
            <a:r>
              <a:rPr lang="en-US" sz="1600" dirty="0">
                <a:solidFill>
                  <a:srgbClr val="0066FF"/>
                </a:solidFill>
              </a:rPr>
              <a:t>512b_Heavy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6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66FF"/>
                </a:solidFill>
              </a:rPr>
              <a:t>T0</a:t>
            </a:r>
            <a:r>
              <a:rPr lang="en-US" sz="1600" dirty="0">
                <a:solidFill>
                  <a:schemeClr val="tx1"/>
                </a:solidFill>
              </a:rPr>
              <a:t> throttling period dependent on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600" dirty="0">
                <a:solidFill>
                  <a:schemeClr val="tx1"/>
                </a:solidFill>
              </a:rPr>
              <a:t>of </a:t>
            </a:r>
            <a:r>
              <a:rPr lang="en-US" sz="1600" dirty="0">
                <a:solidFill>
                  <a:srgbClr val="C00000"/>
                </a:solidFill>
              </a:rPr>
              <a:t>Inst0</a:t>
            </a:r>
            <a:r>
              <a:rPr lang="en-US" sz="1600" dirty="0">
                <a:solidFill>
                  <a:schemeClr val="tx1"/>
                </a:solidFill>
              </a:rPr>
              <a:t> loop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The remaining voltage required to execute a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66FF"/>
                </a:solidFill>
              </a:rPr>
              <a:t>512b_Heavy </a:t>
            </a:r>
            <a:r>
              <a:rPr lang="en-US" sz="1600" dirty="0">
                <a:solidFill>
                  <a:schemeClr val="tx1"/>
                </a:solidFill>
              </a:rPr>
              <a:t>instruction depends on the previous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level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that was reached when </a:t>
            </a:r>
            <a:r>
              <a:rPr lang="en-US" sz="1600" dirty="0">
                <a:solidFill>
                  <a:srgbClr val="C00000"/>
                </a:solidFill>
              </a:rPr>
              <a:t>Inst0</a:t>
            </a:r>
            <a:r>
              <a:rPr lang="en-US" sz="1600" dirty="0">
                <a:solidFill>
                  <a:schemeClr val="tx1"/>
                </a:solidFill>
              </a:rPr>
              <a:t> loop was executed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[END] </a:t>
            </a:r>
            <a:endParaRPr lang="en-CH" sz="16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lvl="1"/>
            <a:endParaRPr lang="en-US" sz="1600" dirty="0"/>
          </a:p>
          <a:p>
            <a:endParaRPr lang="en-US" sz="2000" dirty="0"/>
          </a:p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483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r>
              <a:rPr lang="en-US" sz="1800" b="1" dirty="0" err="1">
                <a:solidFill>
                  <a:schemeClr val="accent2"/>
                </a:solidFill>
              </a:rPr>
              <a:t>IccThreadCovert</a:t>
            </a:r>
            <a:r>
              <a:rPr lang="en-US" sz="1800" dirty="0"/>
              <a:t> exploits the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Multi-Throttling-Thread</a:t>
            </a:r>
            <a:r>
              <a:rPr lang="en-US" sz="1800" dirty="0"/>
              <a:t> side-effect to build a covert channel between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66FF"/>
                </a:solidFill>
              </a:rPr>
              <a:t>Receiver: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800" dirty="0">
              <a:solidFill>
                <a:srgbClr val="0066FF"/>
              </a:solidFill>
            </a:endParaRP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executes a PHI loop with a computational intensity level (L1–L4) depending on the values of </a:t>
            </a:r>
            <a:r>
              <a:rPr lang="en-US" sz="1800" dirty="0">
                <a:solidFill>
                  <a:srgbClr val="C00000"/>
                </a:solidFill>
              </a:rPr>
              <a:t>two secret bits </a:t>
            </a:r>
            <a:r>
              <a:rPr lang="en-US" sz="1800" dirty="0"/>
              <a:t>it wants to send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800" dirty="0"/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rgbClr val="0066FF"/>
                </a:solidFill>
              </a:rPr>
              <a:t>Receiver</a:t>
            </a:r>
            <a:r>
              <a:rPr lang="en-US" sz="1800" dirty="0"/>
              <a:t> can infer the </a:t>
            </a:r>
            <a:r>
              <a:rPr lang="en-US" sz="1800" dirty="0">
                <a:solidFill>
                  <a:srgbClr val="C00000"/>
                </a:solidFill>
              </a:rPr>
              <a:t>two bits</a:t>
            </a:r>
            <a:r>
              <a:rPr lang="en-US" sz="1800" dirty="0"/>
              <a:t> sent by 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based on the measured TP of the </a:t>
            </a:r>
            <a:r>
              <a:rPr lang="en-US" sz="1800" dirty="0">
                <a:solidFill>
                  <a:srgbClr val="00B050"/>
                </a:solidFill>
              </a:rPr>
              <a:t>512b_Heavy </a:t>
            </a:r>
            <a:r>
              <a:rPr lang="en-US" sz="1800" dirty="0"/>
              <a:t>loop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800" dirty="0"/>
          </a:p>
          <a:p>
            <a:pPr lvl="1"/>
            <a:r>
              <a:rPr lang="en-US" sz="1400" dirty="0"/>
              <a:t>The higher the power required by the PHI loop executed by the </a:t>
            </a:r>
            <a:r>
              <a:rPr lang="en-US" sz="1400" dirty="0">
                <a:solidFill>
                  <a:schemeClr val="accent6"/>
                </a:solidFill>
              </a:rPr>
              <a:t>Sender</a:t>
            </a:r>
            <a:r>
              <a:rPr lang="en-US" sz="1400" dirty="0"/>
              <a:t>, the shorter the TP experienced by the </a:t>
            </a:r>
            <a:r>
              <a:rPr lang="en-US" sz="1400" dirty="0">
                <a:solidFill>
                  <a:srgbClr val="0066FF"/>
                </a:solidFill>
              </a:rPr>
              <a:t>Receiver</a:t>
            </a:r>
            <a:r>
              <a:rPr lang="en-US" sz="1400" dirty="0"/>
              <a:t> will be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 </a:t>
            </a:r>
            <a:endParaRPr lang="en-US" sz="140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891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second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covert channel is </a:t>
            </a:r>
            <a:r>
              <a:rPr lang="en-US" sz="1200" dirty="0" err="1"/>
              <a:t>IccSMTcovert</a:t>
            </a:r>
            <a:r>
              <a:rPr lang="en-US" sz="1200" dirty="0"/>
              <a:t> established </a:t>
            </a:r>
            <a:r>
              <a:rPr lang="en-US" dirty="0"/>
              <a:t>across co-located SMT threads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>
              <a:buClr>
                <a:schemeClr val="tx1"/>
              </a:buClr>
            </a:pPr>
            <a:r>
              <a:rPr lang="en-US" sz="1800" b="1" dirty="0" err="1">
                <a:solidFill>
                  <a:schemeClr val="accent2"/>
                </a:solidFill>
              </a:rPr>
              <a:t>IccSMTcovert</a:t>
            </a:r>
            <a:r>
              <a:rPr lang="en-US" sz="1800" dirty="0"/>
              <a:t> covert channel exploits the </a:t>
            </a:r>
            <a:r>
              <a:rPr lang="en-US" sz="1800" dirty="0">
                <a:solidFill>
                  <a:schemeClr val="accent6"/>
                </a:solidFill>
              </a:rPr>
              <a:t>side effect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Multi-Throttling-SMT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Multi-Throttling-SMT: </a:t>
            </a:r>
            <a:r>
              <a:rPr lang="en-US" sz="1800" dirty="0"/>
              <a:t>when a thread is throttled due to executing PHIs, the co-located SMT thread is also throttled</a:t>
            </a:r>
          </a:p>
          <a:p>
            <a:pPr lvl="1"/>
            <a:r>
              <a:rPr lang="en-US" sz="1600" dirty="0"/>
              <a:t>We discover that co-located hardware threads are </a:t>
            </a:r>
            <a:r>
              <a:rPr lang="en-US" sz="1600" dirty="0">
                <a:solidFill>
                  <a:srgbClr val="7030A0"/>
                </a:solidFill>
              </a:rPr>
              <a:t>throttled together </a:t>
            </a:r>
            <a:r>
              <a:rPr lang="en-US" sz="1600" dirty="0"/>
              <a:t>because the throttling mechanism in the core pipeline </a:t>
            </a:r>
            <a:r>
              <a:rPr lang="en-US" sz="1600" dirty="0">
                <a:solidFill>
                  <a:srgbClr val="0066FF"/>
                </a:solidFill>
              </a:rPr>
              <a:t>blocks the front-end to back-end </a:t>
            </a:r>
            <a:r>
              <a:rPr lang="en-US" sz="1600" dirty="0"/>
              <a:t>interface during </a:t>
            </a:r>
            <a:r>
              <a:rPr lang="en-US" sz="1600" dirty="0">
                <a:solidFill>
                  <a:srgbClr val="C00000"/>
                </a:solidFill>
              </a:rPr>
              <a:t>three-quarters</a:t>
            </a:r>
            <a:r>
              <a:rPr lang="en-US" sz="1600" dirty="0"/>
              <a:t> of the TP for the </a:t>
            </a:r>
            <a:r>
              <a:rPr lang="en-US" sz="1600" dirty="0">
                <a:solidFill>
                  <a:srgbClr val="0066FF"/>
                </a:solidFill>
              </a:rPr>
              <a:t>entire</a:t>
            </a:r>
            <a:r>
              <a:rPr lang="en-US" sz="1600" dirty="0"/>
              <a:t> core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lvl="0"/>
            <a:endParaRPr lang="en-US" sz="16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As illustrated here: [CLICK] </a:t>
            </a:r>
          </a:p>
          <a:p>
            <a:pPr lvl="0"/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The </a:t>
            </a:r>
            <a:r>
              <a:rPr lang="en-US" sz="1600" b="1" dirty="0">
                <a:solidFill>
                  <a:schemeClr val="tx1"/>
                </a:solidFill>
              </a:rPr>
              <a:t>threads</a:t>
            </a:r>
            <a:r>
              <a:rPr lang="en-US" sz="1600" dirty="0">
                <a:solidFill>
                  <a:schemeClr val="tx1"/>
                </a:solidFill>
              </a:rPr>
              <a:t> Executes </a:t>
            </a:r>
            <a:r>
              <a:rPr lang="en-US" sz="1600" dirty="0">
                <a:solidFill>
                  <a:srgbClr val="0066FF"/>
                </a:solidFill>
              </a:rPr>
              <a:t>scalar</a:t>
            </a:r>
            <a:r>
              <a:rPr lang="en-US" sz="1600" dirty="0">
                <a:solidFill>
                  <a:schemeClr val="tx1"/>
                </a:solidFill>
              </a:rPr>
              <a:t> instruction with </a:t>
            </a:r>
            <a:r>
              <a:rPr lang="en-US" sz="1600" dirty="0">
                <a:solidFill>
                  <a:srgbClr val="0066FF"/>
                </a:solidFill>
              </a:rPr>
              <a:t>IPC of 2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60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T0 starts executing </a:t>
            </a:r>
            <a:r>
              <a:rPr lang="en-US" sz="1600" dirty="0">
                <a:solidFill>
                  <a:srgbClr val="C00000"/>
                </a:solidFill>
              </a:rPr>
              <a:t>Inst0 </a:t>
            </a:r>
            <a:r>
              <a:rPr lang="en-US" sz="1600" dirty="0">
                <a:solidFill>
                  <a:schemeClr val="tx1"/>
                </a:solidFill>
              </a:rPr>
              <a:t>loop with IPC of 1 and T1 starts executing </a:t>
            </a:r>
            <a:r>
              <a:rPr lang="en-US" sz="1600" b="1" dirty="0">
                <a:solidFill>
                  <a:srgbClr val="0066FF"/>
                </a:solidFill>
              </a:rPr>
              <a:t>64b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loop with IPC of 1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C00000"/>
                </a:solidFill>
              </a:rPr>
              <a:t>T0 </a:t>
            </a:r>
            <a:r>
              <a:rPr lang="en-US" sz="1600" dirty="0">
                <a:solidFill>
                  <a:schemeClr val="tx1"/>
                </a:solidFill>
              </a:rPr>
              <a:t>and</a:t>
            </a:r>
            <a:r>
              <a:rPr lang="en-US" sz="1600" dirty="0">
                <a:solidFill>
                  <a:srgbClr val="C00000"/>
                </a:solidFill>
              </a:rPr>
              <a:t> T1 </a:t>
            </a:r>
            <a:r>
              <a:rPr lang="en-US" sz="1600" dirty="0">
                <a:solidFill>
                  <a:schemeClr val="tx1"/>
                </a:solidFill>
              </a:rPr>
              <a:t>loops are throttled while ramping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voltage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dirty="0" err="1">
                <a:solidFill>
                  <a:schemeClr val="tx1"/>
                </a:solidFill>
              </a:rPr>
              <a:t>Vcc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Once the target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600" dirty="0">
                <a:solidFill>
                  <a:schemeClr val="tx1"/>
                </a:solidFill>
              </a:rPr>
              <a:t> is reached, the throttling is </a:t>
            </a:r>
            <a:r>
              <a:rPr lang="en-US" sz="1600" dirty="0">
                <a:solidFill>
                  <a:srgbClr val="C00000"/>
                </a:solidFill>
              </a:rPr>
              <a:t>stopped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66FF"/>
                </a:solidFill>
              </a:rPr>
              <a:t>T1</a:t>
            </a:r>
            <a:r>
              <a:rPr lang="en-US" sz="1600" dirty="0">
                <a:solidFill>
                  <a:schemeClr val="tx1"/>
                </a:solidFill>
              </a:rPr>
              <a:t> throttling period depends on the </a:t>
            </a:r>
            <a:r>
              <a:rPr lang="en-US" sz="1600" dirty="0">
                <a:solidFill>
                  <a:srgbClr val="0066FF"/>
                </a:solidFill>
              </a:rPr>
              <a:t>computational intensity </a:t>
            </a:r>
            <a:r>
              <a:rPr lang="en-US" sz="1600" dirty="0">
                <a:solidFill>
                  <a:schemeClr val="tx1"/>
                </a:solidFill>
              </a:rPr>
              <a:t>of </a:t>
            </a:r>
            <a:r>
              <a:rPr lang="en-US" sz="1600" dirty="0">
                <a:solidFill>
                  <a:srgbClr val="C00000"/>
                </a:solidFill>
              </a:rPr>
              <a:t>Inst0</a:t>
            </a:r>
            <a:r>
              <a:rPr lang="en-US" sz="1600" dirty="0">
                <a:solidFill>
                  <a:schemeClr val="tx1"/>
                </a:solidFill>
              </a:rPr>
              <a:t> executed by T0, which determines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600" dirty="0">
                <a:solidFill>
                  <a:schemeClr val="tx1"/>
                </a:solidFill>
              </a:rPr>
              <a:t> level to which the processor needs to increase the supply voltage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600" dirty="0">
              <a:solidFill>
                <a:srgbClr val="0066FF"/>
              </a:solidFill>
            </a:endParaRPr>
          </a:p>
          <a:p>
            <a:pPr lvl="0"/>
            <a:endParaRPr lang="en-US" sz="1600" dirty="0"/>
          </a:p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345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 err="1">
                <a:solidFill>
                  <a:schemeClr val="accent2"/>
                </a:solidFill>
              </a:rPr>
              <a:t>IccSMTcovert</a:t>
            </a:r>
            <a:r>
              <a:rPr lang="en-US" sz="1800" dirty="0"/>
              <a:t> exploits the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Multi-Throttling-SMT</a:t>
            </a:r>
            <a:r>
              <a:rPr lang="en-US" sz="1800" dirty="0"/>
              <a:t> side-effect to build a covert channel between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66FF"/>
                </a:solidFill>
              </a:rPr>
              <a:t>Receiver: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rgbClr val="0066FF"/>
              </a:solidFill>
            </a:endParaRP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executes a </a:t>
            </a:r>
            <a:r>
              <a:rPr lang="en-US" sz="1800" b="1" dirty="0"/>
              <a:t>PHI loop</a:t>
            </a:r>
            <a:r>
              <a:rPr lang="en-US" sz="1800" dirty="0"/>
              <a:t> with a computational intensity level (L1–L4) depending on the values of </a:t>
            </a:r>
            <a:r>
              <a:rPr lang="en-US" sz="1800" dirty="0">
                <a:solidFill>
                  <a:srgbClr val="C00000"/>
                </a:solidFill>
              </a:rPr>
              <a:t>two secret bits </a:t>
            </a:r>
            <a:r>
              <a:rPr lang="en-US" sz="1800" dirty="0"/>
              <a:t>it wants to </a:t>
            </a:r>
            <a:r>
              <a:rPr lang="en-US" sz="1800"/>
              <a:t>send </a:t>
            </a:r>
            <a:r>
              <a:rPr lang="en-US" sz="1800" b="1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CLICK]</a:t>
            </a:r>
            <a:endParaRPr lang="en-US" sz="1800" dirty="0"/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rgbClr val="0066FF"/>
                </a:solidFill>
              </a:rPr>
              <a:t>Receiver</a:t>
            </a:r>
            <a:r>
              <a:rPr lang="en-US" sz="1800" dirty="0"/>
              <a:t> can infer the </a:t>
            </a:r>
            <a:r>
              <a:rPr lang="en-US" sz="1800" dirty="0">
                <a:solidFill>
                  <a:srgbClr val="C00000"/>
                </a:solidFill>
              </a:rPr>
              <a:t>two bits</a:t>
            </a:r>
            <a:r>
              <a:rPr lang="en-US" sz="1800" dirty="0"/>
              <a:t> sent by 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based on the measured TP of the </a:t>
            </a:r>
            <a:r>
              <a:rPr lang="en-US" sz="1800">
                <a:solidFill>
                  <a:srgbClr val="00B050"/>
                </a:solidFill>
              </a:rPr>
              <a:t>64b </a:t>
            </a:r>
            <a:r>
              <a:rPr lang="en-US" sz="1800"/>
              <a:t>loop</a:t>
            </a:r>
            <a:r>
              <a:rPr lang="en-US" sz="1800" b="1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CLICK]</a:t>
            </a:r>
            <a:endParaRPr lang="en-US" sz="1800" dirty="0"/>
          </a:p>
          <a:p>
            <a:pPr lvl="1"/>
            <a:r>
              <a:rPr lang="en-US" sz="1400" dirty="0"/>
              <a:t>The higher the power required by the PHI loop executed by the </a:t>
            </a:r>
            <a:r>
              <a:rPr lang="en-US" sz="1400" dirty="0">
                <a:solidFill>
                  <a:schemeClr val="accent6"/>
                </a:solidFill>
              </a:rPr>
              <a:t>Sender</a:t>
            </a:r>
            <a:r>
              <a:rPr lang="en-US" sz="1400" dirty="0"/>
              <a:t>, the higher the TP experienced by the </a:t>
            </a:r>
            <a:r>
              <a:rPr lang="en-US" sz="1400" dirty="0">
                <a:solidFill>
                  <a:srgbClr val="0066FF"/>
                </a:solidFill>
              </a:rPr>
              <a:t>Receiver</a:t>
            </a:r>
            <a:r>
              <a:rPr lang="en-US" sz="1400" dirty="0"/>
              <a:t> </a:t>
            </a:r>
            <a:r>
              <a:rPr lang="en-US" sz="1400"/>
              <a:t>will be</a:t>
            </a:r>
            <a:r>
              <a:rPr lang="en-US" sz="1400" b="1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</a:t>
            </a:r>
            <a:r>
              <a:rPr lang="en-US" sz="14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END]</a:t>
            </a:r>
            <a:endParaRPr lang="en-US" sz="140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328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rtl="0" eaLnBrk="1" fontAlgn="auto" latinLnBrk="0" hangingPunct="1"/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Third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covert channel is </a:t>
            </a:r>
            <a:r>
              <a:rPr lang="en-US" sz="1200" dirty="0" err="1"/>
              <a:t>IccCoresCovert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established </a:t>
            </a:r>
            <a:r>
              <a:rPr lang="en-US" dirty="0"/>
              <a:t>across different physical cores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CH" dirty="0">
              <a:effectLst/>
            </a:endParaRPr>
          </a:p>
          <a:p>
            <a:r>
              <a:rPr lang="en-US" sz="1200" b="1" dirty="0"/>
              <a:t> </a:t>
            </a:r>
            <a:endParaRPr lang="en-US" b="1" baseline="0" dirty="0"/>
          </a:p>
          <a:p>
            <a:pPr>
              <a:buClr>
                <a:schemeClr val="tx1"/>
              </a:buClr>
            </a:pPr>
            <a:r>
              <a:rPr lang="en-US" sz="1800" b="1" dirty="0" err="1">
                <a:solidFill>
                  <a:schemeClr val="accent2"/>
                </a:solidFill>
              </a:rPr>
              <a:t>IccCoresCovert</a:t>
            </a:r>
            <a:r>
              <a:rPr lang="en-US" sz="1800" dirty="0"/>
              <a:t> covert channel exploits the </a:t>
            </a:r>
            <a:r>
              <a:rPr lang="en-US" sz="1800" dirty="0">
                <a:solidFill>
                  <a:schemeClr val="accent6"/>
                </a:solidFill>
              </a:rPr>
              <a:t>side effect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Multi-Throttling-Cores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800" dirty="0"/>
          </a:p>
          <a:p>
            <a:r>
              <a:rPr lang="en-US" sz="1800" dirty="0"/>
              <a:t>In this side effect, when two cores execute PHIs at similar times, the throttling periods are exacerbated proportionally to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800" dirty="0"/>
              <a:t>of each </a:t>
            </a:r>
            <a:r>
              <a:rPr lang="en-US" sz="1800" dirty="0">
                <a:solidFill>
                  <a:schemeClr val="accent6"/>
                </a:solidFill>
              </a:rPr>
              <a:t>PHI</a:t>
            </a:r>
            <a:r>
              <a:rPr lang="en-US" sz="1800" dirty="0"/>
              <a:t> executed in </a:t>
            </a:r>
            <a:r>
              <a:rPr lang="en-US" sz="1800" dirty="0">
                <a:solidFill>
                  <a:srgbClr val="7030A0"/>
                </a:solidFill>
              </a:rPr>
              <a:t>each core.</a:t>
            </a:r>
            <a:endParaRPr lang="en-US" sz="1800" dirty="0"/>
          </a:p>
          <a:p>
            <a:pPr lvl="0"/>
            <a:r>
              <a:rPr lang="en-US" sz="1600" dirty="0"/>
              <a:t>This increase in the throttling period is because the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power management unit (PMU) </a:t>
            </a:r>
            <a:r>
              <a:rPr lang="en-US" sz="1600" dirty="0"/>
              <a:t>waits until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voltage transition</a:t>
            </a:r>
            <a:r>
              <a:rPr lang="en-US" sz="1600" dirty="0"/>
              <a:t> for core </a:t>
            </a:r>
            <a:r>
              <a:rPr lang="en-US" sz="1600" dirty="0">
                <a:solidFill>
                  <a:srgbClr val="00B050"/>
                </a:solidFill>
              </a:rPr>
              <a:t>A</a:t>
            </a:r>
            <a:r>
              <a:rPr lang="en-US" sz="1600" dirty="0"/>
              <a:t> to complete before starting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voltage transition </a:t>
            </a:r>
            <a:r>
              <a:rPr lang="en-US" sz="1600" dirty="0"/>
              <a:t>for core </a:t>
            </a:r>
            <a:r>
              <a:rPr lang="en-US" sz="1600" dirty="0">
                <a:solidFill>
                  <a:srgbClr val="0066FF"/>
                </a:solidFill>
              </a:rPr>
              <a:t>B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As illustrated here: 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0066FF"/>
                </a:solidFill>
              </a:rPr>
              <a:t>T1</a:t>
            </a:r>
            <a:r>
              <a:rPr lang="en-US" dirty="0">
                <a:solidFill>
                  <a:schemeClr val="tx1"/>
                </a:solidFill>
              </a:rPr>
              <a:t> in core0 and 1 starts executing </a:t>
            </a:r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0066FF"/>
                </a:solidFill>
              </a:rPr>
              <a:t>128b-Heavy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loop both with </a:t>
            </a:r>
            <a:r>
              <a:rPr lang="en-US" dirty="0">
                <a:solidFill>
                  <a:srgbClr val="0066FF"/>
                </a:solidFill>
              </a:rPr>
              <a:t>IPC of 1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C00000"/>
                </a:solidFill>
              </a:rPr>
              <a:t> T1 </a:t>
            </a:r>
            <a:r>
              <a:rPr lang="en-US" dirty="0">
                <a:solidFill>
                  <a:schemeClr val="tx1"/>
                </a:solidFill>
              </a:rPr>
              <a:t>loops are throttled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CH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Once the </a:t>
            </a: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target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is reached, </a:t>
            </a: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throttling is </a:t>
            </a:r>
            <a:r>
              <a:rPr lang="en-US" dirty="0">
                <a:solidFill>
                  <a:srgbClr val="C00000"/>
                </a:solidFill>
              </a:rPr>
              <a:t>stopped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CH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</a:rPr>
              <a:t>T1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continues to be throttled since the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PMU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will not handle </a:t>
            </a:r>
            <a:r>
              <a:rPr lang="en-US" dirty="0">
                <a:solidFill>
                  <a:srgbClr val="C00000"/>
                </a:solidFill>
              </a:rPr>
              <a:t>T1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 transition </a:t>
            </a:r>
            <a:r>
              <a:rPr lang="en-US" dirty="0">
                <a:solidFill>
                  <a:schemeClr val="tx1"/>
                </a:solidFill>
              </a:rPr>
              <a:t>until </a:t>
            </a: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 target </a:t>
            </a:r>
            <a:r>
              <a:rPr lang="en-US" dirty="0">
                <a:solidFill>
                  <a:schemeClr val="tx1"/>
                </a:solidFill>
              </a:rPr>
              <a:t>is reached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CH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</a:rPr>
              <a:t>T1 </a:t>
            </a:r>
            <a:r>
              <a:rPr lang="en-US" dirty="0">
                <a:solidFill>
                  <a:srgbClr val="0066FF"/>
                </a:solidFill>
              </a:rPr>
              <a:t>TP</a:t>
            </a:r>
            <a:r>
              <a:rPr lang="en-US" dirty="0">
                <a:solidFill>
                  <a:schemeClr val="tx1"/>
                </a:solidFill>
              </a:rPr>
              <a:t> depends on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chemeClr val="tx1"/>
                </a:solidFill>
              </a:rPr>
              <a:t>, which determines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level</a:t>
            </a:r>
            <a:r>
              <a:rPr lang="en-US" dirty="0">
                <a:solidFill>
                  <a:schemeClr val="tx1"/>
                </a:solidFill>
              </a:rPr>
              <a:t> to which the </a:t>
            </a:r>
            <a:r>
              <a:rPr lang="en-US" dirty="0">
                <a:solidFill>
                  <a:schemeClr val="accent5"/>
                </a:solidFill>
              </a:rPr>
              <a:t>PMU</a:t>
            </a:r>
            <a:r>
              <a:rPr lang="en-US" dirty="0">
                <a:solidFill>
                  <a:schemeClr val="tx1"/>
                </a:solidFill>
              </a:rPr>
              <a:t> needs to increase the supply voltage before handling </a:t>
            </a:r>
            <a:r>
              <a:rPr lang="en-US" dirty="0">
                <a:solidFill>
                  <a:srgbClr val="C00000"/>
                </a:solidFill>
              </a:rPr>
              <a:t>T1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 transition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 </a:t>
            </a:r>
            <a:endParaRPr lang="en-CH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90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 err="1">
                <a:solidFill>
                  <a:schemeClr val="accent2"/>
                </a:solidFill>
              </a:rPr>
              <a:t>IccCoresCovert</a:t>
            </a:r>
            <a:r>
              <a:rPr lang="en-US" sz="1800" dirty="0"/>
              <a:t> exploits the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Multi-Throttling-Cores</a:t>
            </a:r>
            <a:r>
              <a:rPr lang="en-US" sz="1800" dirty="0"/>
              <a:t> side-effect to build a covert channel between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66FF"/>
                </a:solidFill>
              </a:rPr>
              <a:t>Receiver: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endParaRPr lang="en-US" sz="1800" dirty="0">
              <a:solidFill>
                <a:srgbClr val="0066FF"/>
              </a:solidFill>
            </a:endParaRP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executes a PHI</a:t>
            </a:r>
            <a:r>
              <a:rPr lang="en-US" sz="1800" b="1" dirty="0"/>
              <a:t> </a:t>
            </a:r>
            <a:r>
              <a:rPr lang="en-US" sz="1800" dirty="0"/>
              <a:t>loop with a computational intensity level depending on the values of </a:t>
            </a:r>
            <a:r>
              <a:rPr lang="en-US" sz="1800" dirty="0">
                <a:solidFill>
                  <a:srgbClr val="C00000"/>
                </a:solidFill>
              </a:rPr>
              <a:t>two secret bits </a:t>
            </a:r>
            <a:r>
              <a:rPr lang="en-US" sz="1800" dirty="0"/>
              <a:t>it wants to send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/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rgbClr val="0066FF"/>
                </a:solidFill>
              </a:rPr>
              <a:t>Receiver</a:t>
            </a:r>
            <a:r>
              <a:rPr lang="en-US" sz="1800" dirty="0"/>
              <a:t> can infer the </a:t>
            </a:r>
            <a:r>
              <a:rPr lang="en-US" sz="1800" dirty="0">
                <a:solidFill>
                  <a:srgbClr val="C00000"/>
                </a:solidFill>
              </a:rPr>
              <a:t>two bits</a:t>
            </a:r>
            <a:r>
              <a:rPr lang="en-US" sz="1800" dirty="0"/>
              <a:t> sent by 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based on the measured </a:t>
            </a:r>
            <a:r>
              <a:rPr lang="en-US" sz="1800" b="1" dirty="0"/>
              <a:t>throttling period </a:t>
            </a:r>
            <a:r>
              <a:rPr lang="en-US" sz="1800" dirty="0"/>
              <a:t>of the </a:t>
            </a:r>
            <a:r>
              <a:rPr lang="en-US" sz="1800" dirty="0">
                <a:solidFill>
                  <a:srgbClr val="00B050"/>
                </a:solidFill>
              </a:rPr>
              <a:t>128b_Heavy </a:t>
            </a:r>
            <a:r>
              <a:rPr lang="en-US" sz="1800" dirty="0"/>
              <a:t>loop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r>
              <a:rPr lang="en-US" sz="1400" dirty="0"/>
              <a:t>The higher the power required by the PHI</a:t>
            </a:r>
            <a:r>
              <a:rPr lang="en-US" sz="1400" b="1" dirty="0"/>
              <a:t> </a:t>
            </a:r>
            <a:r>
              <a:rPr lang="en-US" sz="1400" dirty="0"/>
              <a:t>loop</a:t>
            </a:r>
            <a:r>
              <a:rPr lang="en-US" sz="1400" b="1" dirty="0"/>
              <a:t> </a:t>
            </a:r>
            <a:r>
              <a:rPr lang="en-US" sz="1400" dirty="0"/>
              <a:t>executed by the </a:t>
            </a:r>
            <a:r>
              <a:rPr lang="en-US" sz="1400" dirty="0">
                <a:solidFill>
                  <a:schemeClr val="accent6"/>
                </a:solidFill>
              </a:rPr>
              <a:t>Sender</a:t>
            </a:r>
            <a:r>
              <a:rPr lang="en-US" sz="1400" dirty="0"/>
              <a:t>, the higher the TP experienced by the </a:t>
            </a:r>
            <a:r>
              <a:rPr lang="en-US" sz="1400" dirty="0">
                <a:solidFill>
                  <a:srgbClr val="0066FF"/>
                </a:solidFill>
              </a:rPr>
              <a:t>Receiver</a:t>
            </a:r>
            <a:r>
              <a:rPr lang="en-US" sz="1400" dirty="0"/>
              <a:t> will be </a:t>
            </a:r>
            <a:r>
              <a:rPr lang="en-US" sz="14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40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38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the outline for the talk today.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will begin with a brief overview on </a:t>
            </a:r>
            <a:r>
              <a:rPr lang="en-US" b="1" dirty="0"/>
              <a:t>Client Processor</a:t>
            </a:r>
            <a:r>
              <a:rPr lang="en-US" dirty="0"/>
              <a:t> </a:t>
            </a:r>
            <a:r>
              <a:rPr lang="en-US" b="1" dirty="0"/>
              <a:t>Architectures</a:t>
            </a:r>
            <a:r>
              <a:rPr lang="en-US" b="0" dirty="0"/>
              <a:t> </a:t>
            </a:r>
            <a:r>
              <a:rPr lang="en-US" b="1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23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next present our evaluation of IChannels </a:t>
            </a:r>
            <a:r>
              <a:rPr lang="en-US" b="1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7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 will present our methodology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dirty="0"/>
          </a:p>
          <a:p>
            <a:endParaRPr lang="en-US" b="1" baseline="0" dirty="0"/>
          </a:p>
          <a:p>
            <a:r>
              <a:rPr lang="en-US" sz="2200" dirty="0"/>
              <a:t>We evaluate </a:t>
            </a:r>
            <a:r>
              <a:rPr lang="en-US" sz="2200" dirty="0">
                <a:solidFill>
                  <a:schemeClr val="accent6"/>
                </a:solidFill>
              </a:rPr>
              <a:t>IChannels</a:t>
            </a:r>
            <a:r>
              <a:rPr lang="en-US" sz="2200" dirty="0"/>
              <a:t> on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Coffee Lake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Cannon Lake</a:t>
            </a:r>
          </a:p>
          <a:p>
            <a:r>
              <a:rPr lang="en-US" sz="1900" dirty="0"/>
              <a:t>We test </a:t>
            </a:r>
            <a:r>
              <a:rPr lang="en-US" sz="1900" dirty="0" err="1">
                <a:solidFill>
                  <a:schemeClr val="accent2">
                    <a:lumMod val="75000"/>
                  </a:schemeClr>
                </a:solidFill>
              </a:rPr>
              <a:t>IccThreadCovert</a:t>
            </a:r>
            <a:r>
              <a:rPr lang="en-US" sz="1900" dirty="0"/>
              <a:t> and </a:t>
            </a:r>
            <a:r>
              <a:rPr lang="en-US" sz="1900" dirty="0" err="1">
                <a:solidFill>
                  <a:srgbClr val="7030A0"/>
                </a:solidFill>
              </a:rPr>
              <a:t>IccCoresCovert</a:t>
            </a:r>
            <a:r>
              <a:rPr lang="en-US" sz="1900" dirty="0"/>
              <a:t> on both processors, but we test </a:t>
            </a:r>
            <a:r>
              <a:rPr lang="en-US" sz="1900" dirty="0" err="1">
                <a:solidFill>
                  <a:srgbClr val="0066FF"/>
                </a:solidFill>
              </a:rPr>
              <a:t>IccSMTcovert</a:t>
            </a:r>
            <a:r>
              <a:rPr lang="en-US" sz="1900" dirty="0"/>
              <a:t> only on </a:t>
            </a:r>
            <a:r>
              <a:rPr lang="en-US" sz="1900" dirty="0">
                <a:solidFill>
                  <a:schemeClr val="accent4">
                    <a:lumMod val="75000"/>
                  </a:schemeClr>
                </a:solidFill>
              </a:rPr>
              <a:t>Cannon Lake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900" dirty="0"/>
              <a:t>as 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Coffee Lake </a:t>
            </a:r>
            <a:r>
              <a:rPr lang="en-US" sz="1900" dirty="0"/>
              <a:t>does not support SMT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sz="500" dirty="0"/>
          </a:p>
          <a:p>
            <a:pPr marL="0" indent="0">
              <a:buNone/>
            </a:pPr>
            <a:endParaRPr lang="en-US" sz="2200" b="1" u="sng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200" b="1" u="sng" dirty="0">
              <a:solidFill>
                <a:schemeClr val="accent5"/>
              </a:solidFill>
            </a:endParaRPr>
          </a:p>
          <a:p>
            <a:r>
              <a:rPr lang="en-US" sz="2800" dirty="0"/>
              <a:t>Our main workloads are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Proof-of-concept </a:t>
            </a:r>
            <a:r>
              <a:rPr lang="en-US" sz="2600" dirty="0"/>
              <a:t>codes of each of the </a:t>
            </a:r>
            <a:r>
              <a:rPr lang="en-US" sz="2600" dirty="0">
                <a:solidFill>
                  <a:schemeClr val="accent5"/>
                </a:solidFill>
              </a:rPr>
              <a:t>three</a:t>
            </a:r>
            <a:r>
              <a:rPr lang="en-US" sz="2600" dirty="0"/>
              <a:t> </a:t>
            </a:r>
            <a:r>
              <a:rPr lang="en-US" sz="2600" dirty="0">
                <a:solidFill>
                  <a:schemeClr val="accent6"/>
                </a:solidFill>
              </a:rPr>
              <a:t>IChannels </a:t>
            </a:r>
            <a:r>
              <a:rPr lang="en-US" sz="2600" dirty="0"/>
              <a:t>covert channels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sz="900" dirty="0"/>
          </a:p>
          <a:p>
            <a:pPr marL="0" indent="0">
              <a:buNone/>
            </a:pPr>
            <a:endParaRPr lang="en-US" sz="2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r>
              <a:rPr lang="en-US" sz="2300" dirty="0"/>
              <a:t>We compare </a:t>
            </a:r>
            <a:r>
              <a:rPr lang="en-US" sz="2300" dirty="0">
                <a:solidFill>
                  <a:schemeClr val="accent6"/>
                </a:solidFill>
              </a:rPr>
              <a:t>IChannels</a:t>
            </a:r>
            <a:r>
              <a:rPr lang="en-US" sz="2300" dirty="0"/>
              <a:t> to </a:t>
            </a:r>
            <a:r>
              <a:rPr lang="en-US" sz="2300" dirty="0">
                <a:solidFill>
                  <a:srgbClr val="7030A0"/>
                </a:solidFill>
              </a:rPr>
              <a:t>four</a:t>
            </a:r>
            <a:r>
              <a:rPr lang="en-US" sz="2300" dirty="0"/>
              <a:t> recent works </a:t>
            </a:r>
            <a:r>
              <a:rPr lang="en-US" sz="1900" dirty="0"/>
              <a:t>that exploit different </a:t>
            </a:r>
            <a:r>
              <a:rPr lang="en-US" sz="1900" dirty="0">
                <a:solidFill>
                  <a:schemeClr val="accent5"/>
                </a:solidFill>
              </a:rPr>
              <a:t>power management mechanisms </a:t>
            </a:r>
            <a:r>
              <a:rPr lang="en-US" sz="1900" dirty="0"/>
              <a:t>of modern processors to build covert channels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[END]</a:t>
            </a:r>
            <a:endParaRPr lang="en-US" sz="2000" dirty="0"/>
          </a:p>
          <a:p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10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150" dirty="0"/>
          </a:p>
          <a:p>
            <a:r>
              <a:rPr lang="en-US" sz="2150" dirty="0"/>
              <a:t>We compare </a:t>
            </a:r>
            <a:r>
              <a:rPr lang="en-US" sz="2150" dirty="0" err="1">
                <a:solidFill>
                  <a:schemeClr val="accent6"/>
                </a:solidFill>
              </a:rPr>
              <a:t>IccThreadCovert</a:t>
            </a:r>
            <a:r>
              <a:rPr lang="en-US" sz="2150" dirty="0"/>
              <a:t> against </a:t>
            </a:r>
            <a:r>
              <a:rPr lang="en-US" sz="2150" dirty="0" err="1">
                <a:solidFill>
                  <a:srgbClr val="7030A0"/>
                </a:solidFill>
              </a:rPr>
              <a:t>NetSpectre</a:t>
            </a:r>
            <a:endParaRPr lang="en-US" sz="2150" dirty="0">
              <a:solidFill>
                <a:srgbClr val="7030A0"/>
              </a:solidFill>
            </a:endParaRPr>
          </a:p>
          <a:p>
            <a:pPr lvl="1"/>
            <a:r>
              <a:rPr lang="en-US" sz="1750" dirty="0"/>
              <a:t>The </a:t>
            </a:r>
            <a:r>
              <a:rPr lang="en-US" sz="1750" dirty="0">
                <a:solidFill>
                  <a:srgbClr val="0066FF"/>
                </a:solidFill>
              </a:rPr>
              <a:t>state-of-the-art</a:t>
            </a:r>
            <a:r>
              <a:rPr lang="en-US" sz="1750" dirty="0"/>
              <a:t> work that exploits the </a:t>
            </a:r>
            <a:r>
              <a:rPr lang="en-US" sz="1750" dirty="0">
                <a:solidFill>
                  <a:schemeClr val="accent4">
                    <a:lumMod val="75000"/>
                  </a:schemeClr>
                </a:solidFill>
              </a:rPr>
              <a:t>variable latency of PHIs </a:t>
            </a:r>
            <a:r>
              <a:rPr lang="en-US" sz="1750" dirty="0"/>
              <a:t>to create a covert channel between two execution contexts running on the </a:t>
            </a:r>
            <a:r>
              <a:rPr lang="en-US" sz="1750" dirty="0">
                <a:solidFill>
                  <a:srgbClr val="0066FF"/>
                </a:solidFill>
              </a:rPr>
              <a:t>same hardware thread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75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50" dirty="0"/>
              <a:t> The </a:t>
            </a:r>
            <a:r>
              <a:rPr lang="en-US" sz="2150" dirty="0" err="1">
                <a:solidFill>
                  <a:srgbClr val="7030A0"/>
                </a:solidFill>
              </a:rPr>
              <a:t>NetSpectre</a:t>
            </a:r>
            <a:r>
              <a:rPr lang="en-US" sz="2150" dirty="0"/>
              <a:t> covert channel can send </a:t>
            </a:r>
            <a:r>
              <a:rPr lang="en-US" sz="2150" dirty="0">
                <a:solidFill>
                  <a:srgbClr val="FF0000"/>
                </a:solidFill>
              </a:rPr>
              <a:t>one bit </a:t>
            </a:r>
            <a:r>
              <a:rPr lang="en-US" sz="2150" dirty="0"/>
              <a:t>per transaction, </a:t>
            </a:r>
            <a:r>
              <a:rPr lang="en-US" sz="24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150" dirty="0"/>
          </a:p>
          <a:p>
            <a:pPr lvl="1"/>
            <a:r>
              <a:rPr lang="en-US" sz="1750" dirty="0">
                <a:solidFill>
                  <a:schemeClr val="accent6"/>
                </a:solidFill>
              </a:rPr>
              <a:t>While our </a:t>
            </a:r>
            <a:r>
              <a:rPr lang="en-US" sz="1750" dirty="0" err="1">
                <a:solidFill>
                  <a:schemeClr val="accent6"/>
                </a:solidFill>
              </a:rPr>
              <a:t>IccThreadCovert</a:t>
            </a:r>
            <a:r>
              <a:rPr lang="en-US" sz="1750" dirty="0"/>
              <a:t> covert channel can send </a:t>
            </a:r>
            <a:r>
              <a:rPr lang="en-US" sz="1750" dirty="0">
                <a:solidFill>
                  <a:srgbClr val="00B050"/>
                </a:solidFill>
              </a:rPr>
              <a:t>two bits </a:t>
            </a:r>
            <a:r>
              <a:rPr lang="en-US" sz="1750" dirty="0"/>
              <a:t>per transaction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75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341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r>
              <a:rPr lang="en-US" sz="2000" dirty="0"/>
              <a:t>We compare </a:t>
            </a:r>
            <a:r>
              <a:rPr lang="en-US" sz="2000" dirty="0" err="1">
                <a:solidFill>
                  <a:schemeClr val="accent6"/>
                </a:solidFill>
              </a:rPr>
              <a:t>IccSMTcovert</a:t>
            </a:r>
            <a:r>
              <a:rPr lang="en-US" sz="2000" dirty="0"/>
              <a:t> and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IccCoresCovert</a:t>
            </a:r>
            <a:r>
              <a:rPr lang="en-US" sz="2000" dirty="0"/>
              <a:t> against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DFScovert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and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PowerT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sz="1800" dirty="0"/>
              <a:t>The state-of-the-art works that exploit different </a:t>
            </a:r>
            <a:r>
              <a:rPr lang="en-US" sz="1800" dirty="0">
                <a:solidFill>
                  <a:schemeClr val="accent5"/>
                </a:solidFill>
              </a:rPr>
              <a:t>power management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5"/>
                </a:solidFill>
              </a:rPr>
              <a:t>mechanisms</a:t>
            </a:r>
            <a:r>
              <a:rPr lang="en-US" sz="1800" dirty="0"/>
              <a:t> of modern processors to build covert channels </a:t>
            </a:r>
            <a:r>
              <a:rPr lang="en-US" sz="1800" dirty="0">
                <a:solidFill>
                  <a:srgbClr val="0066FF"/>
                </a:solidFill>
              </a:rPr>
              <a:t>across cores </a:t>
            </a:r>
            <a:r>
              <a:rPr lang="en-US" sz="1800" dirty="0"/>
              <a:t>and </a:t>
            </a:r>
            <a:r>
              <a:rPr lang="en-US" sz="1800" dirty="0">
                <a:solidFill>
                  <a:schemeClr val="accent6"/>
                </a:solidFill>
              </a:rPr>
              <a:t>SMT threads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IccSMTcovert</a:t>
            </a:r>
            <a:r>
              <a:rPr lang="en-US" sz="2000" dirty="0"/>
              <a:t>/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IccCoresCovert</a:t>
            </a:r>
            <a:r>
              <a:rPr lang="en-US" sz="2000" dirty="0"/>
              <a:t> throughput is </a:t>
            </a:r>
          </a:p>
          <a:p>
            <a:r>
              <a:rPr lang="en-US" sz="2000" dirty="0"/>
              <a:t>145 </a:t>
            </a:r>
            <a:r>
              <a:rPr lang="en-US" sz="2000" spc="-30" dirty="0"/>
              <a:t>times</a:t>
            </a:r>
            <a:r>
              <a:rPr lang="en-US" sz="2000" dirty="0"/>
              <a:t>, </a:t>
            </a:r>
          </a:p>
          <a:p>
            <a:r>
              <a:rPr lang="en-US" sz="2000" dirty="0"/>
              <a:t>47 </a:t>
            </a:r>
            <a:r>
              <a:rPr lang="en-US" sz="2000" spc="-30" dirty="0"/>
              <a:t>time </a:t>
            </a:r>
            <a:r>
              <a:rPr lang="en-US" sz="2000" dirty="0"/>
              <a:t>, and </a:t>
            </a:r>
          </a:p>
          <a:p>
            <a:r>
              <a:rPr lang="en-US" sz="2000" dirty="0"/>
              <a:t>24</a:t>
            </a:r>
            <a:r>
              <a:rPr lang="en-US" sz="2000" spc="-30" dirty="0"/>
              <a:t> time </a:t>
            </a:r>
          </a:p>
          <a:p>
            <a:r>
              <a:rPr lang="en-US" sz="1800" dirty="0"/>
              <a:t>The throughput of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</a:rPr>
              <a:t>DFScovert</a:t>
            </a:r>
            <a:r>
              <a:rPr lang="en-US" sz="1800" dirty="0"/>
              <a:t>, </a:t>
            </a:r>
          </a:p>
          <a:p>
            <a:r>
              <a:rPr lang="en-US" sz="1800" dirty="0" err="1">
                <a:solidFill>
                  <a:srgbClr val="7030A0"/>
                </a:solidFill>
              </a:rPr>
              <a:t>TurboCC</a:t>
            </a:r>
            <a:r>
              <a:rPr lang="en-US" sz="1800" dirty="0"/>
              <a:t>, and </a:t>
            </a:r>
          </a:p>
          <a:p>
            <a:r>
              <a:rPr lang="en-US" sz="1800" dirty="0" err="1">
                <a:solidFill>
                  <a:schemeClr val="accent4">
                    <a:lumMod val="75000"/>
                  </a:schemeClr>
                </a:solidFill>
              </a:rPr>
              <a:t>PowerT</a:t>
            </a:r>
            <a:r>
              <a:rPr lang="en-US" sz="1800" dirty="0"/>
              <a:t>, </a:t>
            </a:r>
            <a:r>
              <a:rPr lang="en-US" sz="1800" b="1" dirty="0"/>
              <a:t>respectively</a:t>
            </a:r>
            <a:r>
              <a:rPr lang="en-US" sz="1800" dirty="0"/>
              <a:t>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/>
          </a:p>
          <a:p>
            <a:r>
              <a:rPr lang="en-US" sz="2000" dirty="0"/>
              <a:t>The three works exploit </a:t>
            </a:r>
            <a:r>
              <a:rPr lang="en-US" sz="2000" dirty="0">
                <a:solidFill>
                  <a:srgbClr val="C00000"/>
                </a:solidFill>
              </a:rPr>
              <a:t>slow</a:t>
            </a:r>
            <a:r>
              <a:rPr lang="en-US" sz="2000" dirty="0"/>
              <a:t> mechanisms </a:t>
            </a:r>
            <a:r>
              <a:rPr lang="en-US" sz="1800" dirty="0"/>
              <a:t>Compared to the </a:t>
            </a:r>
            <a:r>
              <a:rPr lang="en-US" sz="1800" dirty="0">
                <a:solidFill>
                  <a:schemeClr val="accent5"/>
                </a:solidFill>
              </a:rPr>
              <a:t>current management </a:t>
            </a:r>
            <a:r>
              <a:rPr lang="en-US" sz="1800" dirty="0">
                <a:solidFill>
                  <a:srgbClr val="7030A0"/>
                </a:solidFill>
              </a:rPr>
              <a:t>side-effects</a:t>
            </a:r>
            <a:r>
              <a:rPr lang="en-US" sz="1800" dirty="0">
                <a:solidFill>
                  <a:schemeClr val="accent5"/>
                </a:solidFill>
              </a:rPr>
              <a:t> </a:t>
            </a:r>
            <a:r>
              <a:rPr lang="en-US" sz="1800" dirty="0"/>
              <a:t>that our </a:t>
            </a:r>
            <a:r>
              <a:rPr lang="en-US" sz="1800" dirty="0">
                <a:solidFill>
                  <a:schemeClr val="accent6"/>
                </a:solidFill>
              </a:rPr>
              <a:t>IChannels</a:t>
            </a:r>
            <a:r>
              <a:rPr lang="en-US" sz="1800" dirty="0"/>
              <a:t> exploits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006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have more results in the paper. For example </a:t>
            </a:r>
            <a:r>
              <a:rPr lang="en-US" b="1" dirty="0"/>
              <a:t>[CLICK]</a:t>
            </a:r>
          </a:p>
          <a:p>
            <a:endParaRPr lang="en-US" dirty="0"/>
          </a:p>
          <a:p>
            <a:r>
              <a:rPr lang="en-US" dirty="0"/>
              <a:t>We propose practical </a:t>
            </a:r>
            <a:r>
              <a:rPr lang="en-US" dirty="0">
                <a:solidFill>
                  <a:schemeClr val="accent5"/>
                </a:solidFill>
              </a:rPr>
              <a:t>hardware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software</a:t>
            </a:r>
            <a:r>
              <a:rPr lang="en-US" dirty="0"/>
              <a:t> techniques for the </a:t>
            </a:r>
            <a:r>
              <a:rPr lang="en-US" dirty="0">
                <a:solidFill>
                  <a:schemeClr val="accent2"/>
                </a:solidFill>
              </a:rPr>
              <a:t>mitigation</a:t>
            </a:r>
            <a:r>
              <a:rPr lang="en-US" dirty="0"/>
              <a:t> of </a:t>
            </a:r>
            <a:r>
              <a:rPr lang="en-US" dirty="0">
                <a:solidFill>
                  <a:schemeClr val="accent6"/>
                </a:solidFill>
              </a:rPr>
              <a:t>IChannels</a:t>
            </a:r>
            <a:r>
              <a:rPr lang="en-US" dirty="0"/>
              <a:t> covert channels: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r>
              <a:rPr lang="en-US" dirty="0"/>
              <a:t>Fast </a:t>
            </a:r>
            <a:r>
              <a:rPr lang="en-US" dirty="0">
                <a:solidFill>
                  <a:srgbClr val="0066FF"/>
                </a:solidFill>
              </a:rPr>
              <a:t>Per-core Voltage Regulators</a:t>
            </a:r>
          </a:p>
          <a:p>
            <a:pPr lvl="1"/>
            <a:r>
              <a:rPr lang="en-US" dirty="0"/>
              <a:t>Improved </a:t>
            </a:r>
            <a:r>
              <a:rPr lang="en-US" dirty="0">
                <a:solidFill>
                  <a:srgbClr val="0066FF"/>
                </a:solidFill>
              </a:rPr>
              <a:t>Core Throttling</a:t>
            </a:r>
          </a:p>
          <a:p>
            <a:pPr lvl="1"/>
            <a:r>
              <a:rPr lang="en-US" dirty="0"/>
              <a:t>And New </a:t>
            </a:r>
            <a:r>
              <a:rPr lang="en-US" dirty="0">
                <a:solidFill>
                  <a:srgbClr val="0066FF"/>
                </a:solidFill>
              </a:rPr>
              <a:t>Secure Mode </a:t>
            </a:r>
            <a:r>
              <a:rPr lang="en-US" dirty="0"/>
              <a:t>of Operation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table shows the effectiveness and overhead of each proposed mitigation technique</a:t>
            </a:r>
          </a:p>
          <a:p>
            <a:pPr lvl="1"/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310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Let me quickly conclude my talk.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4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/>
              <a:t>[CLICK]</a:t>
            </a:r>
          </a:p>
          <a:p>
            <a:endParaRPr lang="en-US" sz="1700" b="1" dirty="0">
              <a:solidFill>
                <a:srgbClr val="0066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Current management mechanisms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throttle instruction execution and adjust voltage/frequency to accommodate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power-hungry instructions (PHIs)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These mechanisms may </a:t>
            </a:r>
            <a:r>
              <a:rPr lang="en-US" sz="17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compromise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a system’s confidentiality guarantees </a:t>
            </a:r>
            <a:r>
              <a:rPr lang="en-US" sz="1800" b="1" baseline="0" dirty="0"/>
              <a:t>[CLICK]</a:t>
            </a:r>
          </a:p>
          <a:p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u="none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Goal is to:</a:t>
            </a:r>
            <a:r>
              <a:rPr lang="en-US" sz="1700" b="1" u="none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Understand the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throttling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 </a:t>
            </a:r>
            <a:r>
              <a:rPr lang="en-US" sz="16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Build high-capacity </a:t>
            </a:r>
            <a:r>
              <a:rPr lang="en-US" sz="17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between otherwise isolated </a:t>
            </a:r>
            <a:r>
              <a:rPr lang="en-US" sz="17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contexts </a:t>
            </a:r>
            <a:r>
              <a:rPr lang="en-US" sz="1600" b="1" baseline="0" dirty="0"/>
              <a:t>[CLICK]</a:t>
            </a:r>
            <a:endParaRPr lang="en-US" sz="17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Practically and effectively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mitigate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each covert channel </a:t>
            </a:r>
            <a:r>
              <a:rPr lang="en-US" sz="16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none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Characterize the</a:t>
            </a:r>
            <a:r>
              <a:rPr lang="en-US" sz="1700" b="1" spc="-8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Variable </a:t>
            </a:r>
            <a:r>
              <a:rPr lang="en-US" sz="1700" spc="-8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times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frequency changes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due to running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We observe five different levels of throttling in real Intel systems </a:t>
            </a:r>
            <a:r>
              <a:rPr lang="en-US" sz="1600" b="1" baseline="0" dirty="0"/>
              <a:t>[CLICK]</a:t>
            </a:r>
            <a:endParaRPr lang="en-US" sz="1700" spc="-8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none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propose </a:t>
            </a:r>
            <a:r>
              <a:rPr lang="en-US" sz="1700" b="1" u="none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</a:t>
            </a:r>
            <a:r>
              <a:rPr lang="en-US" sz="1700" b="1" u="none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 </a:t>
            </a:r>
            <a:r>
              <a:rPr lang="en-US" sz="1700" u="none" spc="-8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en-US" sz="1700" u="none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that exploit </a:t>
            </a:r>
            <a:r>
              <a:rPr lang="en-US" sz="1700" u="none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u="none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 </a:t>
            </a:r>
            <a:endParaRPr lang="en-US" sz="1700" u="none" spc="-8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On the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hardware thread </a:t>
            </a:r>
            <a:r>
              <a:rPr lang="en-US" sz="1800" b="1" baseline="0" dirty="0"/>
              <a:t>[CLICK]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co-located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Simultaneous Multi-Threading (SMT)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threads </a:t>
            </a:r>
            <a:r>
              <a:rPr lang="en-US" sz="1800" b="1" baseline="0" dirty="0"/>
              <a:t>[CLICK]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different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physical cores </a:t>
            </a:r>
            <a:r>
              <a:rPr lang="en-US" sz="1800" b="1" baseline="0" dirty="0"/>
              <a:t>[CLICK]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spc="-50" dirty="0"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en-US" sz="1700" b="1" spc="-5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US" sz="1700" b="1" spc="-50" dirty="0">
                <a:latin typeface="Segoe UI" panose="020B0502040204020203" pitchFamily="34" charset="0"/>
                <a:cs typeface="Segoe UI" panose="020B0502040204020203" pitchFamily="34" charset="0"/>
              </a:rPr>
              <a:t> generations of Intel processors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provides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channel capacity </a:t>
            </a:r>
            <a:r>
              <a:rPr lang="en-US" sz="1800" b="1" baseline="0" dirty="0"/>
              <a:t>[CLICK]</a:t>
            </a:r>
            <a:endParaRPr lang="en-US" sz="1700" spc="-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PHIs’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variable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latency-based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800" b="1" baseline="0" dirty="0"/>
              <a:t>[CLICK]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24×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management-based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800" b="1" baseline="0" dirty="0"/>
              <a:t>[CLICK]</a:t>
            </a:r>
            <a:endParaRPr lang="en-US" sz="1700" spc="-3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="0" baseline="0" dirty="0"/>
          </a:p>
          <a:p>
            <a:r>
              <a:rPr lang="en-US" b="1" baseline="0" dirty="0">
                <a:solidFill>
                  <a:srgbClr val="0000FF"/>
                </a:solidFill>
                <a:highlight>
                  <a:srgbClr val="FFFF00"/>
                </a:highlight>
              </a:rPr>
              <a:t>[END]</a:t>
            </a:r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360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Thank you for your attention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 For many more details, I invite you to read our </a:t>
            </a:r>
            <a:r>
              <a:rPr lang="en-US" sz="24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ISCA 2021 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paper. </a:t>
            </a:r>
            <a:r>
              <a:rPr lang="en-US" sz="4400" baseline="0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4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[CLICK]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In many recent processors, </a:t>
            </a:r>
            <a:r>
              <a:rPr lang="en-US" sz="2200" dirty="0">
                <a:solidFill>
                  <a:srgbClr val="7030A0"/>
                </a:solidFill>
              </a:rPr>
              <a:t>CPU cores</a:t>
            </a:r>
            <a:r>
              <a:rPr lang="en-US" sz="2200" dirty="0"/>
              <a:t>: </a:t>
            </a:r>
            <a:r>
              <a:rPr lang="en-US" sz="2400" b="1" baseline="0" dirty="0"/>
              <a:t>[CLICK]</a:t>
            </a: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Share the </a:t>
            </a:r>
            <a:r>
              <a:rPr lang="en-US" sz="1800" dirty="0">
                <a:solidFill>
                  <a:srgbClr val="0066FF"/>
                </a:solidFill>
              </a:rPr>
              <a:t>same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2"/>
                </a:solidFill>
              </a:rPr>
              <a:t>voltage regulator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B0F0"/>
                </a:solidFill>
              </a:rPr>
              <a:t>clock domain </a:t>
            </a:r>
            <a:r>
              <a:rPr lang="en-US" sz="1800" b="1" baseline="0" dirty="0"/>
              <a:t>[CLICK]</a:t>
            </a:r>
            <a:endParaRPr lang="en-US" sz="1800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dirty="0"/>
              <a:t>A </a:t>
            </a:r>
            <a:r>
              <a:rPr lang="en-US" sz="2200" dirty="0">
                <a:solidFill>
                  <a:schemeClr val="accent6"/>
                </a:solidFill>
              </a:rPr>
              <a:t>central power management unit </a:t>
            </a:r>
            <a:r>
              <a:rPr lang="en-US" sz="2200" dirty="0"/>
              <a:t>controls: </a:t>
            </a:r>
            <a:r>
              <a:rPr lang="en-US" sz="2400" b="1" baseline="0" dirty="0"/>
              <a:t>[CLICK]</a:t>
            </a: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chemeClr val="accent2"/>
                </a:solidFill>
              </a:rPr>
              <a:t>voltage regulator </a:t>
            </a:r>
            <a:r>
              <a:rPr lang="en-US" sz="1800" dirty="0"/>
              <a:t>using an off-chip </a:t>
            </a:r>
            <a:r>
              <a:rPr lang="en-US" sz="1800" dirty="0">
                <a:solidFill>
                  <a:schemeClr val="accent2"/>
                </a:solidFill>
              </a:rPr>
              <a:t>serial voltage identification </a:t>
            </a:r>
            <a:r>
              <a:rPr lang="en-US" sz="1800" dirty="0"/>
              <a:t>interface </a:t>
            </a:r>
            <a:r>
              <a:rPr lang="en-US" sz="1800" b="1" baseline="0" dirty="0"/>
              <a:t>[CLICK]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00B0F0"/>
                </a:solidFill>
              </a:rPr>
              <a:t>clock phase-locked loop</a:t>
            </a:r>
            <a:r>
              <a:rPr lang="en-US" sz="1800" dirty="0"/>
              <a:t> using an on-chip interface </a:t>
            </a:r>
            <a:r>
              <a:rPr lang="en-US" sz="1800" b="1" baseline="0" dirty="0"/>
              <a:t>[CLICK]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200" dirty="0"/>
              <a:t>Each </a:t>
            </a:r>
            <a:r>
              <a:rPr lang="en-US" sz="2200" dirty="0">
                <a:solidFill>
                  <a:srgbClr val="7030A0"/>
                </a:solidFill>
              </a:rPr>
              <a:t>CPU core </a:t>
            </a:r>
            <a:r>
              <a:rPr lang="en-US" sz="2200" dirty="0"/>
              <a:t>has a </a:t>
            </a:r>
            <a:r>
              <a:rPr lang="en-US" sz="2200" dirty="0">
                <a:solidFill>
                  <a:schemeClr val="accent5"/>
                </a:solidFill>
              </a:rPr>
              <a:t>power-gate </a:t>
            </a:r>
            <a:r>
              <a:rPr lang="en-US" sz="2200" dirty="0"/>
              <a:t>for the entire core </a:t>
            </a:r>
            <a:r>
              <a:rPr lang="en-US" sz="2400" b="1" baseline="0" dirty="0"/>
              <a:t>[CLICK]</a:t>
            </a: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Each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SIMD</a:t>
            </a:r>
            <a:r>
              <a:rPr lang="en-US" sz="1800" dirty="0"/>
              <a:t> unit has a separate </a:t>
            </a:r>
            <a:r>
              <a:rPr lang="en-US" sz="1800" dirty="0">
                <a:solidFill>
                  <a:schemeClr val="accent5"/>
                </a:solidFill>
              </a:rPr>
              <a:t>power-gate</a:t>
            </a:r>
            <a:r>
              <a:rPr lang="en-US" sz="1450" dirty="0"/>
              <a:t> </a:t>
            </a:r>
            <a:r>
              <a:rPr lang="en-US" sz="2500" b="1" dirty="0">
                <a:solidFill>
                  <a:schemeClr val="accent5"/>
                </a:solidFill>
              </a:rPr>
              <a:t>[END]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31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[CLICK] </a:t>
            </a:r>
            <a:endParaRPr lang="en-US" sz="1200" kern="1200" dirty="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en-US" sz="1800" dirty="0"/>
              <a:t>The relationship between load voltage,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baseline="-25000" dirty="0" err="1">
                <a:solidFill>
                  <a:srgbClr val="0066FF"/>
                </a:solidFill>
              </a:rPr>
              <a:t>load</a:t>
            </a:r>
            <a:r>
              <a:rPr lang="en-US" sz="1800" baseline="-25000" dirty="0"/>
              <a:t>,</a:t>
            </a:r>
            <a:r>
              <a:rPr lang="en-US" sz="1800" dirty="0">
                <a:solidFill>
                  <a:srgbClr val="0066FF"/>
                </a:solidFill>
              </a:rPr>
              <a:t>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supply voltage,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800" dirty="0"/>
              <a:t>and current, </a:t>
            </a:r>
            <a:r>
              <a:rPr lang="en-US" sz="1800" dirty="0" err="1">
                <a:solidFill>
                  <a:srgbClr val="0066FF"/>
                </a:solidFill>
              </a:rPr>
              <a:t>Icc</a:t>
            </a:r>
            <a:r>
              <a:rPr lang="en-US" sz="1800" dirty="0">
                <a:solidFill>
                  <a:srgbClr val="0066FF"/>
                </a:solidFill>
              </a:rPr>
              <a:t>,</a:t>
            </a:r>
            <a:r>
              <a:rPr lang="en-US" sz="1800" dirty="0"/>
              <a:t> under a given system </a:t>
            </a:r>
            <a:r>
              <a:rPr lang="en-US" sz="1800" dirty="0" err="1"/>
              <a:t>impedance,</a:t>
            </a:r>
            <a:r>
              <a:rPr lang="en-US" sz="1800" dirty="0" err="1">
                <a:solidFill>
                  <a:srgbClr val="0066FF"/>
                </a:solidFill>
              </a:rPr>
              <a:t>R</a:t>
            </a:r>
            <a:r>
              <a:rPr lang="en-US" sz="1800" baseline="-25000" dirty="0" err="1">
                <a:solidFill>
                  <a:srgbClr val="0066FF"/>
                </a:solidFill>
              </a:rPr>
              <a:t>LL</a:t>
            </a:r>
            <a:r>
              <a:rPr lang="en-US" sz="1800" baseline="-25000" dirty="0">
                <a:solidFill>
                  <a:srgbClr val="0066FF"/>
                </a:solidFill>
              </a:rPr>
              <a:t>,</a:t>
            </a:r>
            <a:r>
              <a:rPr lang="en-US" sz="1800" dirty="0"/>
              <a:t> is :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baseline="-25000" dirty="0" err="1">
                <a:solidFill>
                  <a:srgbClr val="0066FF"/>
                </a:solidFill>
              </a:rPr>
              <a:t>load</a:t>
            </a:r>
            <a:r>
              <a:rPr lang="en-US" sz="1800" dirty="0">
                <a:solidFill>
                  <a:srgbClr val="0066FF"/>
                </a:solidFill>
              </a:rPr>
              <a:t> =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dirty="0">
                <a:solidFill>
                  <a:srgbClr val="0066FF"/>
                </a:solidFill>
              </a:rPr>
              <a:t> – </a:t>
            </a:r>
            <a:r>
              <a:rPr lang="en-US" sz="1800" dirty="0" err="1">
                <a:solidFill>
                  <a:srgbClr val="0066FF"/>
                </a:solidFill>
              </a:rPr>
              <a:t>Icc</a:t>
            </a:r>
            <a:r>
              <a:rPr lang="en-US" sz="1800" dirty="0">
                <a:solidFill>
                  <a:srgbClr val="0066FF"/>
                </a:solidFill>
              </a:rPr>
              <a:t> × R</a:t>
            </a:r>
            <a:r>
              <a:rPr lang="en-US" sz="1800" baseline="-25000" dirty="0">
                <a:solidFill>
                  <a:srgbClr val="0066FF"/>
                </a:solidFill>
              </a:rPr>
              <a:t>LL </a:t>
            </a:r>
            <a:r>
              <a:rPr lang="en-US" sz="1800" b="1" baseline="0" dirty="0"/>
              <a:t>[CLICK]</a:t>
            </a:r>
          </a:p>
          <a:p>
            <a:pPr>
              <a:lnSpc>
                <a:spcPct val="100000"/>
              </a:lnSpc>
            </a:pPr>
            <a:r>
              <a:rPr lang="en-US" sz="1800" b="1" baseline="0" dirty="0"/>
              <a:t>[CLICK] as also show in the following figure [CLICK]</a:t>
            </a:r>
            <a:endParaRPr lang="en-US" sz="1800" baseline="-25000" dirty="0">
              <a:solidFill>
                <a:srgbClr val="0066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dirty="0"/>
              <a:t>The power management unit adds voltage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guardband</a:t>
            </a:r>
            <a:r>
              <a:rPr lang="en-US" sz="1800" dirty="0"/>
              <a:t> to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/>
              <a:t>to a level that keeps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baseline="-25000" dirty="0" err="1">
                <a:solidFill>
                  <a:srgbClr val="0066FF"/>
                </a:solidFill>
              </a:rPr>
              <a:t>load</a:t>
            </a:r>
            <a:r>
              <a:rPr lang="en-US" sz="1800" baseline="-25000" dirty="0">
                <a:solidFill>
                  <a:srgbClr val="0066FF"/>
                </a:solidFill>
              </a:rPr>
              <a:t> </a:t>
            </a:r>
            <a:r>
              <a:rPr lang="en-US" sz="1800" dirty="0"/>
              <a:t>within limits </a:t>
            </a:r>
            <a:r>
              <a:rPr lang="en-US" sz="1800" b="1" baseline="0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Above the 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minimum functional voltage (</a:t>
            </a:r>
            <a:r>
              <a:rPr lang="en-US" sz="18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800" baseline="-250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 the most intensive load, </a:t>
            </a:r>
            <a:r>
              <a:rPr lang="en-US" sz="18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power-virus, with a current of </a:t>
            </a:r>
            <a:r>
              <a:rPr lang="en-US" sz="18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800" baseline="-250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virus</a:t>
            </a:r>
            <a:r>
              <a:rPr lang="en-US" sz="18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baseline="0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below the</a:t>
            </a:r>
            <a:r>
              <a:rPr lang="en-US" sz="1800" dirty="0">
                <a:solidFill>
                  <a:srgbClr val="FFC000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maximum operational voltage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800" dirty="0" err="1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800" baseline="-25000" dirty="0" err="1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800" baseline="-250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8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 the lightest load, </a:t>
            </a: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leakage with a current of </a:t>
            </a:r>
            <a:r>
              <a:rPr lang="en-US" sz="1800" dirty="0" err="1">
                <a:solidFill>
                  <a:srgbClr val="70AD47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800" baseline="-25000" dirty="0" err="1">
                <a:solidFill>
                  <a:srgbClr val="70AD47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lkg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800" b="1" baseline="0" dirty="0"/>
              <a:t>[CLICK]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For </a:t>
            </a:r>
            <a:r>
              <a:rPr lang="en-US" sz="1800" dirty="0">
                <a:solidFill>
                  <a:srgbClr val="0066FF"/>
                </a:solidFill>
              </a:rPr>
              <a:t>loads</a:t>
            </a:r>
            <a:r>
              <a:rPr lang="en-US" sz="1800" dirty="0"/>
              <a:t> with current lower than </a:t>
            </a:r>
            <a:r>
              <a:rPr lang="en-US" sz="1800" dirty="0" err="1">
                <a:solidFill>
                  <a:srgbClr val="C00000"/>
                </a:solidFill>
              </a:rPr>
              <a:t>Icc</a:t>
            </a:r>
            <a:r>
              <a:rPr lang="en-US" sz="1800" baseline="-25000" dirty="0" err="1">
                <a:solidFill>
                  <a:srgbClr val="C00000"/>
                </a:solidFill>
              </a:rPr>
              <a:t>virus</a:t>
            </a:r>
            <a:r>
              <a:rPr lang="en-US" sz="1800" dirty="0"/>
              <a:t>, the voltage drop is smaller than when running a </a:t>
            </a:r>
            <a:r>
              <a:rPr lang="en-US" sz="1800" dirty="0">
                <a:solidFill>
                  <a:srgbClr val="C00000"/>
                </a:solidFill>
              </a:rPr>
              <a:t>power-virus </a:t>
            </a:r>
            <a:r>
              <a:rPr lang="en-US" sz="1800" b="1" baseline="0" dirty="0"/>
              <a:t>[CLICK]</a:t>
            </a:r>
            <a:endParaRPr lang="en-US" sz="1800" dirty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800" dirty="0"/>
              <a:t>Results in a </a:t>
            </a:r>
            <a:r>
              <a:rPr lang="en-US" sz="1800" dirty="0">
                <a:solidFill>
                  <a:srgbClr val="FF0000"/>
                </a:solidFill>
              </a:rPr>
              <a:t>higher</a:t>
            </a:r>
            <a:r>
              <a:rPr lang="en-US" sz="1800" dirty="0"/>
              <a:t> load voltage than necessary </a:t>
            </a:r>
            <a:r>
              <a:rPr lang="en-US" sz="1800" b="1" baseline="0" dirty="0"/>
              <a:t>[CLICK]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Leading to a </a:t>
            </a:r>
            <a:r>
              <a:rPr lang="en-US" sz="1800" dirty="0">
                <a:solidFill>
                  <a:srgbClr val="FF0000"/>
                </a:solidFill>
              </a:rPr>
              <a:t>power loss </a:t>
            </a:r>
            <a:r>
              <a:rPr lang="en-US" sz="1800" dirty="0"/>
              <a:t>that increases quadratically with the voltage level </a:t>
            </a:r>
            <a:r>
              <a:rPr lang="en-US" sz="2500" b="1" dirty="0">
                <a:solidFill>
                  <a:schemeClr val="accent5"/>
                </a:solidFill>
              </a:rPr>
              <a:t>[END]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4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now discuss the </a:t>
            </a:r>
            <a:r>
              <a:rPr lang="en-US" b="1" dirty="0"/>
              <a:t>motivation</a:t>
            </a:r>
            <a:r>
              <a:rPr lang="en-US" dirty="0"/>
              <a:t> and the </a:t>
            </a:r>
            <a:r>
              <a:rPr lang="en-US" b="1" dirty="0"/>
              <a:t>goal</a:t>
            </a:r>
            <a:r>
              <a:rPr lang="en-US" dirty="0"/>
              <a:t> of our 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28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Prior Works have multiple limitations </a:t>
            </a:r>
            <a:r>
              <a:rPr lang="en-US" b="1" dirty="0"/>
              <a:t>[CLICK]</a:t>
            </a:r>
          </a:p>
          <a:p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NetSpectre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exploits the variable execution times of </a:t>
            </a:r>
            <a:r>
              <a:rPr lang="en-US" sz="2000" dirty="0">
                <a:solidFill>
                  <a:schemeClr val="accent6"/>
                </a:solidFill>
              </a:rPr>
              <a:t>PHIs</a:t>
            </a:r>
            <a:r>
              <a:rPr lang="en-US" sz="2000" dirty="0"/>
              <a:t> to create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a covert channel. </a:t>
            </a:r>
          </a:p>
          <a:p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NetSpectre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has </a:t>
            </a:r>
            <a:r>
              <a:rPr lang="en-US" sz="2000" dirty="0">
                <a:solidFill>
                  <a:srgbClr val="FF0000"/>
                </a:solidFill>
              </a:rPr>
              <a:t>three </a:t>
            </a:r>
            <a:r>
              <a:rPr lang="en-US" sz="2000" dirty="0"/>
              <a:t>limitations: </a:t>
            </a:r>
            <a:r>
              <a:rPr lang="en-US" sz="2000" b="1" dirty="0"/>
              <a:t>[CLICK]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First, it is Established only between two execution contexts on the </a:t>
            </a:r>
            <a:r>
              <a:rPr lang="en-US" sz="1800" dirty="0">
                <a:solidFill>
                  <a:srgbClr val="0066FF"/>
                </a:solidFill>
              </a:rPr>
              <a:t>same hardware thread </a:t>
            </a:r>
            <a:r>
              <a:rPr lang="en-US" sz="1800" b="1" dirty="0"/>
              <a:t>[CLICK]</a:t>
            </a:r>
            <a:endParaRPr lang="en-US" sz="1800" dirty="0">
              <a:solidFill>
                <a:srgbClr val="0066FF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800" dirty="0"/>
              <a:t>Secondly, it Uses only a single-level throttling side-effect (thread is </a:t>
            </a:r>
            <a:r>
              <a:rPr lang="en-US" sz="1800" dirty="0">
                <a:solidFill>
                  <a:srgbClr val="C00000"/>
                </a:solidFill>
              </a:rPr>
              <a:t>throttled</a:t>
            </a:r>
            <a:r>
              <a:rPr lang="en-US" sz="1800" dirty="0"/>
              <a:t>/</a:t>
            </a:r>
            <a:r>
              <a:rPr lang="en-US" sz="1800" dirty="0">
                <a:solidFill>
                  <a:srgbClr val="00B050"/>
                </a:solidFill>
              </a:rPr>
              <a:t>unthrottled</a:t>
            </a:r>
            <a:r>
              <a:rPr lang="en-US" sz="1800" dirty="0"/>
              <a:t>) </a:t>
            </a:r>
            <a:r>
              <a:rPr lang="en-US" sz="1800" b="1" dirty="0"/>
              <a:t>[CLICK]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And Finally, it Does not identify the </a:t>
            </a:r>
            <a:r>
              <a:rPr lang="en-US" sz="1800" dirty="0">
                <a:solidFill>
                  <a:srgbClr val="0066FF"/>
                </a:solidFill>
              </a:rPr>
              <a:t>true source </a:t>
            </a:r>
            <a:r>
              <a:rPr lang="en-US" sz="1800" dirty="0"/>
              <a:t>of throttling.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</a:rPr>
              <a:t>NetSpectre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/>
              <a:t>Hypothesizes that the throttling is due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power-gating</a:t>
            </a:r>
            <a:r>
              <a:rPr lang="en-US" sz="1600" dirty="0"/>
              <a:t> of the </a:t>
            </a:r>
            <a:r>
              <a:rPr lang="en-US" sz="1600" dirty="0">
                <a:solidFill>
                  <a:schemeClr val="accent6"/>
                </a:solidFill>
              </a:rPr>
              <a:t>PHI </a:t>
            </a:r>
            <a:r>
              <a:rPr lang="en-US" sz="1600" dirty="0"/>
              <a:t>execution units </a:t>
            </a:r>
            <a:r>
              <a:rPr lang="en-US" sz="1600" b="1" dirty="0"/>
              <a:t>[CLICK]</a:t>
            </a:r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r>
              <a:rPr lang="en-US" sz="2000" b="1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exploits the core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frequency throttling </a:t>
            </a:r>
            <a:r>
              <a:rPr lang="en-US" sz="2000" dirty="0"/>
              <a:t>when executing </a:t>
            </a:r>
            <a:r>
              <a:rPr lang="en-US" sz="2000" dirty="0">
                <a:solidFill>
                  <a:schemeClr val="accent6"/>
                </a:solidFill>
              </a:rPr>
              <a:t>PHIs </a:t>
            </a:r>
            <a:r>
              <a:rPr lang="en-US" sz="2000" dirty="0"/>
              <a:t>to create</a:t>
            </a:r>
            <a:r>
              <a:rPr lang="en-US" sz="2000" dirty="0">
                <a:solidFill>
                  <a:schemeClr val="accent6"/>
                </a:solidFill>
              </a:rPr>
              <a:t> cross-core </a:t>
            </a:r>
            <a:r>
              <a:rPr lang="en-US" sz="2000" dirty="0"/>
              <a:t>covert channel. </a:t>
            </a:r>
          </a:p>
          <a:p>
            <a:r>
              <a:rPr lang="en-US" sz="2000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has </a:t>
            </a:r>
            <a:r>
              <a:rPr lang="en-US" sz="2000" dirty="0">
                <a:solidFill>
                  <a:srgbClr val="FF0000"/>
                </a:solidFill>
              </a:rPr>
              <a:t>two </a:t>
            </a:r>
            <a:r>
              <a:rPr lang="en-US" sz="2000" dirty="0"/>
              <a:t>limitations: </a:t>
            </a:r>
            <a:r>
              <a:rPr lang="en-US" sz="2000" b="1" dirty="0"/>
              <a:t>[CLICK]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First, it Focuses only on the </a:t>
            </a:r>
            <a:r>
              <a:rPr lang="en-US" sz="1800" dirty="0">
                <a:solidFill>
                  <a:srgbClr val="0066FF"/>
                </a:solidFill>
              </a:rPr>
              <a:t>slow (milliseconds) </a:t>
            </a:r>
            <a:r>
              <a:rPr lang="en-US" sz="1800" dirty="0"/>
              <a:t>side-effect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of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frequency throttling </a:t>
            </a:r>
            <a:r>
              <a:rPr lang="en-US" sz="1800" dirty="0"/>
              <a:t>that happens when executing </a:t>
            </a:r>
            <a:r>
              <a:rPr lang="en-US" sz="1800" dirty="0">
                <a:solidFill>
                  <a:schemeClr val="accent6"/>
                </a:solidFill>
              </a:rPr>
              <a:t>PHIs</a:t>
            </a:r>
            <a:r>
              <a:rPr lang="en-US" sz="1800" dirty="0"/>
              <a:t> at only </a:t>
            </a:r>
            <a:r>
              <a:rPr lang="en-US" sz="1800" dirty="0">
                <a:solidFill>
                  <a:schemeClr val="accent6"/>
                </a:solidFill>
              </a:rPr>
              <a:t>Turbo </a:t>
            </a:r>
            <a:r>
              <a:rPr lang="en-US" sz="1800" dirty="0"/>
              <a:t>frequencies </a:t>
            </a:r>
            <a:r>
              <a:rPr lang="en-US" sz="1800" b="1" dirty="0"/>
              <a:t>[CLICK]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And Secondly, it Does not uncover the </a:t>
            </a:r>
            <a:r>
              <a:rPr lang="en-US" sz="1800" dirty="0">
                <a:solidFill>
                  <a:srgbClr val="0066FF"/>
                </a:solidFill>
              </a:rPr>
              <a:t>real reason </a:t>
            </a:r>
            <a:r>
              <a:rPr lang="en-US" sz="1800" dirty="0"/>
              <a:t>behind the vulnerability. </a:t>
            </a:r>
            <a:r>
              <a:rPr lang="en-US" sz="1600" b="1" dirty="0" err="1">
                <a:solidFill>
                  <a:srgbClr val="7030A0"/>
                </a:solidFill>
              </a:rPr>
              <a:t>TurboCC</a:t>
            </a:r>
            <a:r>
              <a:rPr lang="en-US" sz="1600" dirty="0"/>
              <a:t> Hypothesizes that the frequency throttling is due to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thermal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management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[END]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83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0066FF"/>
                </a:solidFill>
              </a:rPr>
              <a:t>Recent works </a:t>
            </a:r>
            <a:r>
              <a:rPr lang="en-US" sz="1200" b="1" dirty="0">
                <a:solidFill>
                  <a:schemeClr val="tx1"/>
                </a:solidFill>
              </a:rPr>
              <a:t>propose </a:t>
            </a:r>
            <a:r>
              <a:rPr lang="en-US" sz="1200" b="1" dirty="0">
                <a:solidFill>
                  <a:srgbClr val="C00000"/>
                </a:solidFill>
              </a:rPr>
              <a:t>limited</a:t>
            </a:r>
            <a:r>
              <a:rPr lang="en-US" sz="1200" b="1" dirty="0">
                <a:solidFill>
                  <a:schemeClr val="tx1"/>
                </a:solidFill>
              </a:rPr>
              <a:t> covert channels and use </a:t>
            </a:r>
            <a:r>
              <a:rPr lang="en-US" sz="1200" b="1" dirty="0">
                <a:solidFill>
                  <a:srgbClr val="C00000"/>
                </a:solidFill>
              </a:rPr>
              <a:t>inaccurate </a:t>
            </a:r>
            <a:r>
              <a:rPr lang="en-US" sz="1200" b="1" dirty="0">
                <a:solidFill>
                  <a:schemeClr val="tx1"/>
                </a:solidFill>
              </a:rPr>
              <a:t>observations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[END]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75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</a:t>
            </a:r>
          </a:p>
          <a:p>
            <a:pPr marL="0" indent="0">
              <a:buNone/>
            </a:pPr>
            <a:r>
              <a:rPr lang="en-US" b="1" dirty="0"/>
              <a:t>Our goal in this work is to: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Experimentally understand the </a:t>
            </a:r>
            <a:r>
              <a:rPr lang="en-US" sz="2000" dirty="0">
                <a:solidFill>
                  <a:srgbClr val="7030A0"/>
                </a:solidFill>
              </a:rPr>
              <a:t>throttling side-effects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0066FF"/>
                </a:solidFill>
              </a:rPr>
              <a:t>current management mechanisms </a:t>
            </a:r>
            <a:r>
              <a:rPr lang="en-US" sz="2000" dirty="0"/>
              <a:t>in modern processors to gain several </a:t>
            </a:r>
            <a:r>
              <a:rPr lang="en-US" sz="2000" dirty="0">
                <a:solidFill>
                  <a:schemeClr val="accent2"/>
                </a:solidFill>
              </a:rPr>
              <a:t>deep insights </a:t>
            </a:r>
            <a:r>
              <a:rPr lang="en-US" sz="2000" dirty="0"/>
              <a:t>into how these mechanisms can be abused by </a:t>
            </a:r>
            <a:r>
              <a:rPr lang="en-US" sz="2000" dirty="0">
                <a:solidFill>
                  <a:srgbClr val="C00000"/>
                </a:solidFill>
              </a:rPr>
              <a:t>attackers </a:t>
            </a:r>
            <a:r>
              <a:rPr lang="en-US" sz="2000" b="1" dirty="0"/>
              <a:t>[CLICK]</a:t>
            </a:r>
            <a:endParaRPr lang="en-US" sz="20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66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Build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high-capacity</a:t>
            </a:r>
            <a:r>
              <a:rPr lang="en-US" sz="2000" dirty="0"/>
              <a:t> covert channels, </a:t>
            </a:r>
            <a:r>
              <a:rPr lang="en-US" sz="2000" dirty="0">
                <a:solidFill>
                  <a:schemeClr val="accent6"/>
                </a:solidFill>
              </a:rPr>
              <a:t>IChannels</a:t>
            </a:r>
            <a:r>
              <a:rPr lang="en-US" sz="2000" dirty="0"/>
              <a:t>,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between otherwise isolated execution contexts located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On the </a:t>
            </a:r>
            <a:r>
              <a:rPr lang="en-US" sz="1800" dirty="0">
                <a:solidFill>
                  <a:schemeClr val="accent2"/>
                </a:solidFill>
              </a:rPr>
              <a:t>same hardware thread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Across </a:t>
            </a:r>
            <a:r>
              <a:rPr lang="en-US" sz="1800" dirty="0">
                <a:solidFill>
                  <a:schemeClr val="accent1"/>
                </a:solidFill>
              </a:rPr>
              <a:t>co-located Simultaneous Multi-Threading (SMT) </a:t>
            </a:r>
            <a:r>
              <a:rPr lang="en-US" sz="1800" dirty="0"/>
              <a:t>threads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Across </a:t>
            </a:r>
            <a:r>
              <a:rPr lang="en-US" sz="1800" dirty="0">
                <a:solidFill>
                  <a:srgbClr val="7030A0"/>
                </a:solidFill>
              </a:rPr>
              <a:t>different physical cores </a:t>
            </a:r>
            <a:r>
              <a:rPr lang="en-US" sz="1400" b="1" dirty="0"/>
              <a:t>[CLICK]</a:t>
            </a:r>
            <a:endParaRPr lang="en-US" sz="1400" dirty="0">
              <a:solidFill>
                <a:srgbClr val="7030A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Practically and effectively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mitigate</a:t>
            </a:r>
            <a:r>
              <a:rPr lang="en-US" sz="2000" dirty="0"/>
              <a:t> covert channels caused by </a:t>
            </a:r>
            <a:r>
              <a:rPr lang="en-US" sz="2000" dirty="0">
                <a:solidFill>
                  <a:srgbClr val="0066FF"/>
                </a:solidFill>
              </a:rPr>
              <a:t>current management mechanisms </a:t>
            </a:r>
          </a:p>
          <a:p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[END]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01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983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7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2.vsdx"/><Relationship Id="rId13" Type="http://schemas.openxmlformats.org/officeDocument/2006/relationships/image" Target="../media/image22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7.emf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1.xlsx"/><Relationship Id="rId11" Type="http://schemas.openxmlformats.org/officeDocument/2006/relationships/image" Target="../media/image20.emf"/><Relationship Id="rId5" Type="http://schemas.openxmlformats.org/officeDocument/2006/relationships/image" Target="../media/image16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2.vsdx"/><Relationship Id="rId13" Type="http://schemas.openxmlformats.org/officeDocument/2006/relationships/image" Target="../media/image22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.emf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emf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1.xlsx"/><Relationship Id="rId11" Type="http://schemas.openxmlformats.org/officeDocument/2006/relationships/image" Target="../media/image20.emf"/><Relationship Id="rId5" Type="http://schemas.openxmlformats.org/officeDocument/2006/relationships/image" Target="../media/image16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4.emf"/><Relationship Id="rId5" Type="http://schemas.openxmlformats.org/officeDocument/2006/relationships/image" Target="../media/image28.emf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5.emf"/><Relationship Id="rId4" Type="http://schemas.openxmlformats.org/officeDocument/2006/relationships/notesSlide" Target="../notesSlides/notesSlide5.xml"/><Relationship Id="rId9" Type="http://schemas.openxmlformats.org/officeDocument/2006/relationships/package" Target="../embeddings/Microsoft_Visio_Drawing.vsd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D46D1D0-6A54-4024-B3A3-D79ACC9F7C0C}"/>
              </a:ext>
            </a:extLst>
          </p:cNvPr>
          <p:cNvSpPr/>
          <p:nvPr/>
        </p:nvSpPr>
        <p:spPr>
          <a:xfrm>
            <a:off x="0" y="0"/>
            <a:ext cx="9144000" cy="3026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51868" y="3449343"/>
            <a:ext cx="90402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u="sng" dirty="0">
                <a:solidFill>
                  <a:srgbClr val="0071C5"/>
                </a:solidFill>
                <a:latin typeface="Cambria" panose="02040503050406030204" pitchFamily="18" charset="0"/>
              </a:rPr>
              <a:t>Jawad Haj-Yahya</a:t>
            </a:r>
            <a:r>
              <a:rPr lang="en-US" sz="2600" i="1" dirty="0">
                <a:latin typeface="Cambria" panose="02040503050406030204" pitchFamily="18" charset="0"/>
              </a:rPr>
              <a:t> </a:t>
            </a:r>
            <a:br>
              <a:rPr lang="en-US" sz="2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latin typeface="Cambria" panose="02040503050406030204" pitchFamily="18" charset="0"/>
              </a:rPr>
              <a:t>Jeremie S. Kim      A. Giray </a:t>
            </a:r>
            <a:r>
              <a:rPr lang="en-US" sz="2400" i="1" dirty="0" err="1">
                <a:latin typeface="Cambria" panose="02040503050406030204" pitchFamily="18" charset="0"/>
              </a:rPr>
              <a:t>Yağlıkçı</a:t>
            </a:r>
            <a:r>
              <a:rPr lang="en-US" sz="2400" i="1" dirty="0">
                <a:latin typeface="Cambria" panose="02040503050406030204" pitchFamily="18" charset="0"/>
              </a:rPr>
              <a:t>      Ivan Puddu      Lois Orosa </a:t>
            </a:r>
          </a:p>
          <a:p>
            <a:pPr algn="ctr"/>
            <a:r>
              <a:rPr lang="en-US" sz="2400" i="1" dirty="0">
                <a:latin typeface="Cambria" panose="02040503050406030204" pitchFamily="18" charset="0"/>
              </a:rPr>
              <a:t>Juan Gómez Luna       Mohammed Alser       Onur Mutlu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E127E-9EFE-4878-80C9-979BE333719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302696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IChannels </a:t>
            </a: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Exploiting Current Management Mechanisms </a:t>
            </a: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to Create Covert Channels in Modern Processors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4095920D-EB2B-4492-B917-CB6BC9649A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57035" y="5157417"/>
            <a:ext cx="4038325" cy="1492303"/>
            <a:chOff x="2817" y="2869"/>
            <a:chExt cx="2928" cy="1082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7DE0BF48-53B9-4C09-A3F3-BEA50B99DEB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17" y="2869"/>
              <a:ext cx="2928" cy="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11FFCDEE-DF16-407D-B902-C904FFDD1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7" y="2869"/>
              <a:ext cx="2928" cy="1081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843DB89-946E-48E6-B032-E257D6D2B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3351"/>
              <a:ext cx="217" cy="247"/>
            </a:xfrm>
            <a:custGeom>
              <a:avLst/>
              <a:gdLst>
                <a:gd name="T0" fmla="*/ 68 w 435"/>
                <a:gd name="T1" fmla="*/ 0 h 494"/>
                <a:gd name="T2" fmla="*/ 139 w 435"/>
                <a:gd name="T3" fmla="*/ 0 h 494"/>
                <a:gd name="T4" fmla="*/ 139 w 435"/>
                <a:gd name="T5" fmla="*/ 2 h 494"/>
                <a:gd name="T6" fmla="*/ 78 w 435"/>
                <a:gd name="T7" fmla="*/ 300 h 494"/>
                <a:gd name="T8" fmla="*/ 75 w 435"/>
                <a:gd name="T9" fmla="*/ 325 h 494"/>
                <a:gd name="T10" fmla="*/ 73 w 435"/>
                <a:gd name="T11" fmla="*/ 346 h 494"/>
                <a:gd name="T12" fmla="*/ 78 w 435"/>
                <a:gd name="T13" fmla="*/ 375 h 494"/>
                <a:gd name="T14" fmla="*/ 89 w 435"/>
                <a:gd name="T15" fmla="*/ 398 h 494"/>
                <a:gd name="T16" fmla="*/ 107 w 435"/>
                <a:gd name="T17" fmla="*/ 416 h 494"/>
                <a:gd name="T18" fmla="*/ 131 w 435"/>
                <a:gd name="T19" fmla="*/ 427 h 494"/>
                <a:gd name="T20" fmla="*/ 162 w 435"/>
                <a:gd name="T21" fmla="*/ 430 h 494"/>
                <a:gd name="T22" fmla="*/ 170 w 435"/>
                <a:gd name="T23" fmla="*/ 430 h 494"/>
                <a:gd name="T24" fmla="*/ 185 w 435"/>
                <a:gd name="T25" fmla="*/ 428 h 494"/>
                <a:gd name="T26" fmla="*/ 201 w 435"/>
                <a:gd name="T27" fmla="*/ 425 h 494"/>
                <a:gd name="T28" fmla="*/ 220 w 435"/>
                <a:gd name="T29" fmla="*/ 418 h 494"/>
                <a:gd name="T30" fmla="*/ 240 w 435"/>
                <a:gd name="T31" fmla="*/ 405 h 494"/>
                <a:gd name="T32" fmla="*/ 259 w 435"/>
                <a:gd name="T33" fmla="*/ 389 h 494"/>
                <a:gd name="T34" fmla="*/ 277 w 435"/>
                <a:gd name="T35" fmla="*/ 366 h 494"/>
                <a:gd name="T36" fmla="*/ 293 w 435"/>
                <a:gd name="T37" fmla="*/ 336 h 494"/>
                <a:gd name="T38" fmla="*/ 304 w 435"/>
                <a:gd name="T39" fmla="*/ 298 h 494"/>
                <a:gd name="T40" fmla="*/ 362 w 435"/>
                <a:gd name="T41" fmla="*/ 0 h 494"/>
                <a:gd name="T42" fmla="*/ 435 w 435"/>
                <a:gd name="T43" fmla="*/ 0 h 494"/>
                <a:gd name="T44" fmla="*/ 435 w 435"/>
                <a:gd name="T45" fmla="*/ 2 h 494"/>
                <a:gd name="T46" fmla="*/ 337 w 435"/>
                <a:gd name="T47" fmla="*/ 489 h 494"/>
                <a:gd name="T48" fmla="*/ 268 w 435"/>
                <a:gd name="T49" fmla="*/ 489 h 494"/>
                <a:gd name="T50" fmla="*/ 268 w 435"/>
                <a:gd name="T51" fmla="*/ 487 h 494"/>
                <a:gd name="T52" fmla="*/ 277 w 435"/>
                <a:gd name="T53" fmla="*/ 435 h 494"/>
                <a:gd name="T54" fmla="*/ 249 w 435"/>
                <a:gd name="T55" fmla="*/ 462 h 494"/>
                <a:gd name="T56" fmla="*/ 215 w 435"/>
                <a:gd name="T57" fmla="*/ 480 h 494"/>
                <a:gd name="T58" fmla="*/ 178 w 435"/>
                <a:gd name="T59" fmla="*/ 491 h 494"/>
                <a:gd name="T60" fmla="*/ 135 w 435"/>
                <a:gd name="T61" fmla="*/ 494 h 494"/>
                <a:gd name="T62" fmla="*/ 98 w 435"/>
                <a:gd name="T63" fmla="*/ 489 h 494"/>
                <a:gd name="T64" fmla="*/ 64 w 435"/>
                <a:gd name="T65" fmla="*/ 476 h 494"/>
                <a:gd name="T66" fmla="*/ 37 w 435"/>
                <a:gd name="T67" fmla="*/ 455 h 494"/>
                <a:gd name="T68" fmla="*/ 18 w 435"/>
                <a:gd name="T69" fmla="*/ 428 h 494"/>
                <a:gd name="T70" fmla="*/ 5 w 435"/>
                <a:gd name="T71" fmla="*/ 395 h 494"/>
                <a:gd name="T72" fmla="*/ 0 w 435"/>
                <a:gd name="T73" fmla="*/ 355 h 494"/>
                <a:gd name="T74" fmla="*/ 2 w 435"/>
                <a:gd name="T75" fmla="*/ 332 h 494"/>
                <a:gd name="T76" fmla="*/ 5 w 435"/>
                <a:gd name="T77" fmla="*/ 311 h 494"/>
                <a:gd name="T78" fmla="*/ 7 w 435"/>
                <a:gd name="T79" fmla="*/ 307 h 494"/>
                <a:gd name="T80" fmla="*/ 68 w 435"/>
                <a:gd name="T81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494">
                  <a:moveTo>
                    <a:pt x="68" y="0"/>
                  </a:moveTo>
                  <a:lnTo>
                    <a:pt x="139" y="0"/>
                  </a:lnTo>
                  <a:lnTo>
                    <a:pt x="139" y="2"/>
                  </a:lnTo>
                  <a:lnTo>
                    <a:pt x="78" y="300"/>
                  </a:lnTo>
                  <a:lnTo>
                    <a:pt x="75" y="325"/>
                  </a:lnTo>
                  <a:lnTo>
                    <a:pt x="73" y="346"/>
                  </a:lnTo>
                  <a:lnTo>
                    <a:pt x="78" y="375"/>
                  </a:lnTo>
                  <a:lnTo>
                    <a:pt x="89" y="398"/>
                  </a:lnTo>
                  <a:lnTo>
                    <a:pt x="107" y="416"/>
                  </a:lnTo>
                  <a:lnTo>
                    <a:pt x="131" y="427"/>
                  </a:lnTo>
                  <a:lnTo>
                    <a:pt x="162" y="430"/>
                  </a:lnTo>
                  <a:lnTo>
                    <a:pt x="170" y="430"/>
                  </a:lnTo>
                  <a:lnTo>
                    <a:pt x="185" y="428"/>
                  </a:lnTo>
                  <a:lnTo>
                    <a:pt x="201" y="425"/>
                  </a:lnTo>
                  <a:lnTo>
                    <a:pt x="220" y="418"/>
                  </a:lnTo>
                  <a:lnTo>
                    <a:pt x="240" y="405"/>
                  </a:lnTo>
                  <a:lnTo>
                    <a:pt x="259" y="389"/>
                  </a:lnTo>
                  <a:lnTo>
                    <a:pt x="277" y="366"/>
                  </a:lnTo>
                  <a:lnTo>
                    <a:pt x="293" y="336"/>
                  </a:lnTo>
                  <a:lnTo>
                    <a:pt x="304" y="298"/>
                  </a:lnTo>
                  <a:lnTo>
                    <a:pt x="362" y="0"/>
                  </a:lnTo>
                  <a:lnTo>
                    <a:pt x="435" y="0"/>
                  </a:lnTo>
                  <a:lnTo>
                    <a:pt x="435" y="2"/>
                  </a:lnTo>
                  <a:lnTo>
                    <a:pt x="337" y="489"/>
                  </a:lnTo>
                  <a:lnTo>
                    <a:pt x="268" y="489"/>
                  </a:lnTo>
                  <a:lnTo>
                    <a:pt x="268" y="487"/>
                  </a:lnTo>
                  <a:lnTo>
                    <a:pt x="277" y="435"/>
                  </a:lnTo>
                  <a:lnTo>
                    <a:pt x="249" y="462"/>
                  </a:lnTo>
                  <a:lnTo>
                    <a:pt x="215" y="480"/>
                  </a:lnTo>
                  <a:lnTo>
                    <a:pt x="178" y="491"/>
                  </a:lnTo>
                  <a:lnTo>
                    <a:pt x="135" y="494"/>
                  </a:lnTo>
                  <a:lnTo>
                    <a:pt x="98" y="489"/>
                  </a:lnTo>
                  <a:lnTo>
                    <a:pt x="64" y="476"/>
                  </a:lnTo>
                  <a:lnTo>
                    <a:pt x="37" y="455"/>
                  </a:lnTo>
                  <a:lnTo>
                    <a:pt x="18" y="428"/>
                  </a:lnTo>
                  <a:lnTo>
                    <a:pt x="5" y="395"/>
                  </a:lnTo>
                  <a:lnTo>
                    <a:pt x="0" y="355"/>
                  </a:lnTo>
                  <a:lnTo>
                    <a:pt x="2" y="332"/>
                  </a:lnTo>
                  <a:lnTo>
                    <a:pt x="5" y="311"/>
                  </a:lnTo>
                  <a:lnTo>
                    <a:pt x="7" y="30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89A9A8-14D8-4FEF-9BE4-1230E6B01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348"/>
              <a:ext cx="199" cy="247"/>
            </a:xfrm>
            <a:custGeom>
              <a:avLst/>
              <a:gdLst>
                <a:gd name="T0" fmla="*/ 289 w 397"/>
                <a:gd name="T1" fmla="*/ 0 h 495"/>
                <a:gd name="T2" fmla="*/ 321 w 397"/>
                <a:gd name="T3" fmla="*/ 2 h 495"/>
                <a:gd name="T4" fmla="*/ 350 w 397"/>
                <a:gd name="T5" fmla="*/ 11 h 495"/>
                <a:gd name="T6" fmla="*/ 374 w 397"/>
                <a:gd name="T7" fmla="*/ 25 h 495"/>
                <a:gd name="T8" fmla="*/ 396 w 397"/>
                <a:gd name="T9" fmla="*/ 45 h 495"/>
                <a:gd name="T10" fmla="*/ 397 w 397"/>
                <a:gd name="T11" fmla="*/ 47 h 495"/>
                <a:gd name="T12" fmla="*/ 339 w 397"/>
                <a:gd name="T13" fmla="*/ 98 h 495"/>
                <a:gd name="T14" fmla="*/ 339 w 397"/>
                <a:gd name="T15" fmla="*/ 96 h 495"/>
                <a:gd name="T16" fmla="*/ 319 w 397"/>
                <a:gd name="T17" fmla="*/ 79 h 495"/>
                <a:gd name="T18" fmla="*/ 296 w 397"/>
                <a:gd name="T19" fmla="*/ 66 h 495"/>
                <a:gd name="T20" fmla="*/ 270 w 397"/>
                <a:gd name="T21" fmla="*/ 63 h 495"/>
                <a:gd name="T22" fmla="*/ 238 w 397"/>
                <a:gd name="T23" fmla="*/ 68 h 495"/>
                <a:gd name="T24" fmla="*/ 208 w 397"/>
                <a:gd name="T25" fmla="*/ 80 h 495"/>
                <a:gd name="T26" fmla="*/ 181 w 397"/>
                <a:gd name="T27" fmla="*/ 100 h 495"/>
                <a:gd name="T28" fmla="*/ 158 w 397"/>
                <a:gd name="T29" fmla="*/ 127 h 495"/>
                <a:gd name="T30" fmla="*/ 142 w 397"/>
                <a:gd name="T31" fmla="*/ 159 h 495"/>
                <a:gd name="T32" fmla="*/ 131 w 397"/>
                <a:gd name="T33" fmla="*/ 194 h 495"/>
                <a:gd name="T34" fmla="*/ 71 w 397"/>
                <a:gd name="T35" fmla="*/ 495 h 495"/>
                <a:gd name="T36" fmla="*/ 0 w 397"/>
                <a:gd name="T37" fmla="*/ 495 h 495"/>
                <a:gd name="T38" fmla="*/ 0 w 397"/>
                <a:gd name="T39" fmla="*/ 493 h 495"/>
                <a:gd name="T40" fmla="*/ 98 w 397"/>
                <a:gd name="T41" fmla="*/ 6 h 495"/>
                <a:gd name="T42" fmla="*/ 167 w 397"/>
                <a:gd name="T43" fmla="*/ 6 h 495"/>
                <a:gd name="T44" fmla="*/ 167 w 397"/>
                <a:gd name="T45" fmla="*/ 8 h 495"/>
                <a:gd name="T46" fmla="*/ 156 w 397"/>
                <a:gd name="T47" fmla="*/ 61 h 495"/>
                <a:gd name="T48" fmla="*/ 183 w 397"/>
                <a:gd name="T49" fmla="*/ 36 h 495"/>
                <a:gd name="T50" fmla="*/ 215 w 397"/>
                <a:gd name="T51" fmla="*/ 16 h 495"/>
                <a:gd name="T52" fmla="*/ 250 w 397"/>
                <a:gd name="T53" fmla="*/ 4 h 495"/>
                <a:gd name="T54" fmla="*/ 289 w 397"/>
                <a:gd name="T5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7" h="495">
                  <a:moveTo>
                    <a:pt x="289" y="0"/>
                  </a:moveTo>
                  <a:lnTo>
                    <a:pt x="321" y="2"/>
                  </a:lnTo>
                  <a:lnTo>
                    <a:pt x="350" y="11"/>
                  </a:lnTo>
                  <a:lnTo>
                    <a:pt x="374" y="25"/>
                  </a:lnTo>
                  <a:lnTo>
                    <a:pt x="396" y="45"/>
                  </a:lnTo>
                  <a:lnTo>
                    <a:pt x="397" y="47"/>
                  </a:lnTo>
                  <a:lnTo>
                    <a:pt x="339" y="98"/>
                  </a:lnTo>
                  <a:lnTo>
                    <a:pt x="339" y="96"/>
                  </a:lnTo>
                  <a:lnTo>
                    <a:pt x="319" y="79"/>
                  </a:lnTo>
                  <a:lnTo>
                    <a:pt x="296" y="66"/>
                  </a:lnTo>
                  <a:lnTo>
                    <a:pt x="270" y="63"/>
                  </a:lnTo>
                  <a:lnTo>
                    <a:pt x="238" y="68"/>
                  </a:lnTo>
                  <a:lnTo>
                    <a:pt x="208" y="80"/>
                  </a:lnTo>
                  <a:lnTo>
                    <a:pt x="181" y="100"/>
                  </a:lnTo>
                  <a:lnTo>
                    <a:pt x="158" y="127"/>
                  </a:lnTo>
                  <a:lnTo>
                    <a:pt x="142" y="159"/>
                  </a:lnTo>
                  <a:lnTo>
                    <a:pt x="131" y="194"/>
                  </a:lnTo>
                  <a:lnTo>
                    <a:pt x="71" y="495"/>
                  </a:lnTo>
                  <a:lnTo>
                    <a:pt x="0" y="495"/>
                  </a:lnTo>
                  <a:lnTo>
                    <a:pt x="0" y="493"/>
                  </a:lnTo>
                  <a:lnTo>
                    <a:pt x="98" y="6"/>
                  </a:lnTo>
                  <a:lnTo>
                    <a:pt x="167" y="6"/>
                  </a:lnTo>
                  <a:lnTo>
                    <a:pt x="167" y="8"/>
                  </a:lnTo>
                  <a:lnTo>
                    <a:pt x="156" y="61"/>
                  </a:lnTo>
                  <a:lnTo>
                    <a:pt x="183" y="36"/>
                  </a:lnTo>
                  <a:lnTo>
                    <a:pt x="215" y="16"/>
                  </a:lnTo>
                  <a:lnTo>
                    <a:pt x="250" y="4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20BF5A0-5D7C-4C91-92B9-684F783EE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3351"/>
              <a:ext cx="218" cy="244"/>
            </a:xfrm>
            <a:custGeom>
              <a:avLst/>
              <a:gdLst>
                <a:gd name="T0" fmla="*/ 105 w 435"/>
                <a:gd name="T1" fmla="*/ 0 h 489"/>
                <a:gd name="T2" fmla="*/ 435 w 435"/>
                <a:gd name="T3" fmla="*/ 0 h 489"/>
                <a:gd name="T4" fmla="*/ 422 w 435"/>
                <a:gd name="T5" fmla="*/ 58 h 489"/>
                <a:gd name="T6" fmla="*/ 422 w 435"/>
                <a:gd name="T7" fmla="*/ 60 h 489"/>
                <a:gd name="T8" fmla="*/ 98 w 435"/>
                <a:gd name="T9" fmla="*/ 425 h 489"/>
                <a:gd name="T10" fmla="*/ 355 w 435"/>
                <a:gd name="T11" fmla="*/ 425 h 489"/>
                <a:gd name="T12" fmla="*/ 342 w 435"/>
                <a:gd name="T13" fmla="*/ 489 h 489"/>
                <a:gd name="T14" fmla="*/ 0 w 435"/>
                <a:gd name="T15" fmla="*/ 489 h 489"/>
                <a:gd name="T16" fmla="*/ 11 w 435"/>
                <a:gd name="T17" fmla="*/ 428 h 489"/>
                <a:gd name="T18" fmla="*/ 12 w 435"/>
                <a:gd name="T19" fmla="*/ 428 h 489"/>
                <a:gd name="T20" fmla="*/ 334 w 435"/>
                <a:gd name="T21" fmla="*/ 62 h 489"/>
                <a:gd name="T22" fmla="*/ 92 w 435"/>
                <a:gd name="T23" fmla="*/ 62 h 489"/>
                <a:gd name="T24" fmla="*/ 92 w 435"/>
                <a:gd name="T25" fmla="*/ 62 h 489"/>
                <a:gd name="T26" fmla="*/ 105 w 435"/>
                <a:gd name="T27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" h="489">
                  <a:moveTo>
                    <a:pt x="105" y="0"/>
                  </a:moveTo>
                  <a:lnTo>
                    <a:pt x="435" y="0"/>
                  </a:lnTo>
                  <a:lnTo>
                    <a:pt x="422" y="58"/>
                  </a:lnTo>
                  <a:lnTo>
                    <a:pt x="422" y="60"/>
                  </a:lnTo>
                  <a:lnTo>
                    <a:pt x="98" y="425"/>
                  </a:lnTo>
                  <a:lnTo>
                    <a:pt x="355" y="425"/>
                  </a:lnTo>
                  <a:lnTo>
                    <a:pt x="342" y="489"/>
                  </a:lnTo>
                  <a:lnTo>
                    <a:pt x="0" y="489"/>
                  </a:lnTo>
                  <a:lnTo>
                    <a:pt x="11" y="428"/>
                  </a:lnTo>
                  <a:lnTo>
                    <a:pt x="12" y="428"/>
                  </a:lnTo>
                  <a:lnTo>
                    <a:pt x="334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B61CA3AA-41FF-48C1-9F16-A63945C56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3351"/>
              <a:ext cx="83" cy="244"/>
            </a:xfrm>
            <a:custGeom>
              <a:avLst/>
              <a:gdLst>
                <a:gd name="T0" fmla="*/ 98 w 167"/>
                <a:gd name="T1" fmla="*/ 0 h 489"/>
                <a:gd name="T2" fmla="*/ 167 w 167"/>
                <a:gd name="T3" fmla="*/ 0 h 489"/>
                <a:gd name="T4" fmla="*/ 71 w 167"/>
                <a:gd name="T5" fmla="*/ 489 h 489"/>
                <a:gd name="T6" fmla="*/ 0 w 167"/>
                <a:gd name="T7" fmla="*/ 489 h 489"/>
                <a:gd name="T8" fmla="*/ 0 w 167"/>
                <a:gd name="T9" fmla="*/ 487 h 489"/>
                <a:gd name="T10" fmla="*/ 98 w 167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489">
                  <a:moveTo>
                    <a:pt x="98" y="0"/>
                  </a:moveTo>
                  <a:lnTo>
                    <a:pt x="167" y="0"/>
                  </a:lnTo>
                  <a:lnTo>
                    <a:pt x="71" y="489"/>
                  </a:lnTo>
                  <a:lnTo>
                    <a:pt x="0" y="489"/>
                  </a:lnTo>
                  <a:lnTo>
                    <a:pt x="0" y="48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EAFF5EB-4343-48AA-B386-FF2F6D0C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3239"/>
              <a:ext cx="216" cy="356"/>
            </a:xfrm>
            <a:custGeom>
              <a:avLst/>
              <a:gdLst>
                <a:gd name="T0" fmla="*/ 144 w 433"/>
                <a:gd name="T1" fmla="*/ 0 h 713"/>
                <a:gd name="T2" fmla="*/ 215 w 433"/>
                <a:gd name="T3" fmla="*/ 0 h 713"/>
                <a:gd name="T4" fmla="*/ 160 w 433"/>
                <a:gd name="T5" fmla="*/ 272 h 713"/>
                <a:gd name="T6" fmla="*/ 188 w 433"/>
                <a:gd name="T7" fmla="*/ 249 h 713"/>
                <a:gd name="T8" fmla="*/ 220 w 433"/>
                <a:gd name="T9" fmla="*/ 231 h 713"/>
                <a:gd name="T10" fmla="*/ 257 w 433"/>
                <a:gd name="T11" fmla="*/ 220 h 713"/>
                <a:gd name="T12" fmla="*/ 298 w 433"/>
                <a:gd name="T13" fmla="*/ 218 h 713"/>
                <a:gd name="T14" fmla="*/ 337 w 433"/>
                <a:gd name="T15" fmla="*/ 222 h 713"/>
                <a:gd name="T16" fmla="*/ 369 w 433"/>
                <a:gd name="T17" fmla="*/ 234 h 713"/>
                <a:gd name="T18" fmla="*/ 396 w 433"/>
                <a:gd name="T19" fmla="*/ 256 h 713"/>
                <a:gd name="T20" fmla="*/ 417 w 433"/>
                <a:gd name="T21" fmla="*/ 282 h 713"/>
                <a:gd name="T22" fmla="*/ 429 w 433"/>
                <a:gd name="T23" fmla="*/ 316 h 713"/>
                <a:gd name="T24" fmla="*/ 433 w 433"/>
                <a:gd name="T25" fmla="*/ 355 h 713"/>
                <a:gd name="T26" fmla="*/ 431 w 433"/>
                <a:gd name="T27" fmla="*/ 380 h 713"/>
                <a:gd name="T28" fmla="*/ 428 w 433"/>
                <a:gd name="T29" fmla="*/ 405 h 713"/>
                <a:gd name="T30" fmla="*/ 366 w 433"/>
                <a:gd name="T31" fmla="*/ 713 h 713"/>
                <a:gd name="T32" fmla="*/ 295 w 433"/>
                <a:gd name="T33" fmla="*/ 713 h 713"/>
                <a:gd name="T34" fmla="*/ 355 w 433"/>
                <a:gd name="T35" fmla="*/ 410 h 713"/>
                <a:gd name="T36" fmla="*/ 358 w 433"/>
                <a:gd name="T37" fmla="*/ 387 h 713"/>
                <a:gd name="T38" fmla="*/ 360 w 433"/>
                <a:gd name="T39" fmla="*/ 366 h 713"/>
                <a:gd name="T40" fmla="*/ 357 w 433"/>
                <a:gd name="T41" fmla="*/ 336 h 713"/>
                <a:gd name="T42" fmla="*/ 346 w 433"/>
                <a:gd name="T43" fmla="*/ 313 h 713"/>
                <a:gd name="T44" fmla="*/ 328 w 433"/>
                <a:gd name="T45" fmla="*/ 295 h 713"/>
                <a:gd name="T46" fmla="*/ 303 w 433"/>
                <a:gd name="T47" fmla="*/ 284 h 713"/>
                <a:gd name="T48" fmla="*/ 273 w 433"/>
                <a:gd name="T49" fmla="*/ 281 h 713"/>
                <a:gd name="T50" fmla="*/ 266 w 433"/>
                <a:gd name="T51" fmla="*/ 281 h 713"/>
                <a:gd name="T52" fmla="*/ 254 w 433"/>
                <a:gd name="T53" fmla="*/ 282 h 713"/>
                <a:gd name="T54" fmla="*/ 240 w 433"/>
                <a:gd name="T55" fmla="*/ 286 h 713"/>
                <a:gd name="T56" fmla="*/ 222 w 433"/>
                <a:gd name="T57" fmla="*/ 291 h 713"/>
                <a:gd name="T58" fmla="*/ 204 w 433"/>
                <a:gd name="T59" fmla="*/ 300 h 713"/>
                <a:gd name="T60" fmla="*/ 186 w 433"/>
                <a:gd name="T61" fmla="*/ 313 h 713"/>
                <a:gd name="T62" fmla="*/ 169 w 433"/>
                <a:gd name="T63" fmla="*/ 329 h 713"/>
                <a:gd name="T64" fmla="*/ 154 w 433"/>
                <a:gd name="T65" fmla="*/ 352 h 713"/>
                <a:gd name="T66" fmla="*/ 140 w 433"/>
                <a:gd name="T67" fmla="*/ 378 h 713"/>
                <a:gd name="T68" fmla="*/ 131 w 433"/>
                <a:gd name="T69" fmla="*/ 414 h 713"/>
                <a:gd name="T70" fmla="*/ 71 w 433"/>
                <a:gd name="T71" fmla="*/ 713 h 713"/>
                <a:gd name="T72" fmla="*/ 0 w 433"/>
                <a:gd name="T73" fmla="*/ 713 h 713"/>
                <a:gd name="T74" fmla="*/ 144 w 433"/>
                <a:gd name="T7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" h="713">
                  <a:moveTo>
                    <a:pt x="144" y="0"/>
                  </a:moveTo>
                  <a:lnTo>
                    <a:pt x="215" y="0"/>
                  </a:lnTo>
                  <a:lnTo>
                    <a:pt x="160" y="272"/>
                  </a:lnTo>
                  <a:lnTo>
                    <a:pt x="188" y="249"/>
                  </a:lnTo>
                  <a:lnTo>
                    <a:pt x="220" y="231"/>
                  </a:lnTo>
                  <a:lnTo>
                    <a:pt x="257" y="220"/>
                  </a:lnTo>
                  <a:lnTo>
                    <a:pt x="298" y="218"/>
                  </a:lnTo>
                  <a:lnTo>
                    <a:pt x="337" y="222"/>
                  </a:lnTo>
                  <a:lnTo>
                    <a:pt x="369" y="234"/>
                  </a:lnTo>
                  <a:lnTo>
                    <a:pt x="396" y="256"/>
                  </a:lnTo>
                  <a:lnTo>
                    <a:pt x="417" y="282"/>
                  </a:lnTo>
                  <a:lnTo>
                    <a:pt x="429" y="316"/>
                  </a:lnTo>
                  <a:lnTo>
                    <a:pt x="433" y="355"/>
                  </a:lnTo>
                  <a:lnTo>
                    <a:pt x="431" y="380"/>
                  </a:lnTo>
                  <a:lnTo>
                    <a:pt x="428" y="405"/>
                  </a:lnTo>
                  <a:lnTo>
                    <a:pt x="366" y="713"/>
                  </a:lnTo>
                  <a:lnTo>
                    <a:pt x="295" y="713"/>
                  </a:lnTo>
                  <a:lnTo>
                    <a:pt x="355" y="410"/>
                  </a:lnTo>
                  <a:lnTo>
                    <a:pt x="358" y="387"/>
                  </a:lnTo>
                  <a:lnTo>
                    <a:pt x="360" y="366"/>
                  </a:lnTo>
                  <a:lnTo>
                    <a:pt x="357" y="336"/>
                  </a:lnTo>
                  <a:lnTo>
                    <a:pt x="346" y="313"/>
                  </a:lnTo>
                  <a:lnTo>
                    <a:pt x="328" y="295"/>
                  </a:lnTo>
                  <a:lnTo>
                    <a:pt x="303" y="284"/>
                  </a:lnTo>
                  <a:lnTo>
                    <a:pt x="273" y="281"/>
                  </a:lnTo>
                  <a:lnTo>
                    <a:pt x="266" y="281"/>
                  </a:lnTo>
                  <a:lnTo>
                    <a:pt x="254" y="282"/>
                  </a:lnTo>
                  <a:lnTo>
                    <a:pt x="240" y="286"/>
                  </a:lnTo>
                  <a:lnTo>
                    <a:pt x="222" y="291"/>
                  </a:lnTo>
                  <a:lnTo>
                    <a:pt x="204" y="300"/>
                  </a:lnTo>
                  <a:lnTo>
                    <a:pt x="186" y="313"/>
                  </a:lnTo>
                  <a:lnTo>
                    <a:pt x="169" y="329"/>
                  </a:lnTo>
                  <a:lnTo>
                    <a:pt x="154" y="352"/>
                  </a:lnTo>
                  <a:lnTo>
                    <a:pt x="140" y="378"/>
                  </a:lnTo>
                  <a:lnTo>
                    <a:pt x="131" y="414"/>
                  </a:lnTo>
                  <a:lnTo>
                    <a:pt x="7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C358B69-7037-49FC-B6F6-0D3CB28E3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3348"/>
              <a:ext cx="198" cy="250"/>
            </a:xfrm>
            <a:custGeom>
              <a:avLst/>
              <a:gdLst>
                <a:gd name="T0" fmla="*/ 256 w 396"/>
                <a:gd name="T1" fmla="*/ 0 h 500"/>
                <a:gd name="T2" fmla="*/ 291 w 396"/>
                <a:gd name="T3" fmla="*/ 2 h 500"/>
                <a:gd name="T4" fmla="*/ 322 w 396"/>
                <a:gd name="T5" fmla="*/ 11 h 500"/>
                <a:gd name="T6" fmla="*/ 350 w 396"/>
                <a:gd name="T7" fmla="*/ 25 h 500"/>
                <a:gd name="T8" fmla="*/ 375 w 396"/>
                <a:gd name="T9" fmla="*/ 45 h 500"/>
                <a:gd name="T10" fmla="*/ 396 w 396"/>
                <a:gd name="T11" fmla="*/ 72 h 500"/>
                <a:gd name="T12" fmla="*/ 396 w 396"/>
                <a:gd name="T13" fmla="*/ 73 h 500"/>
                <a:gd name="T14" fmla="*/ 396 w 396"/>
                <a:gd name="T15" fmla="*/ 73 h 500"/>
                <a:gd name="T16" fmla="*/ 345 w 396"/>
                <a:gd name="T17" fmla="*/ 118 h 500"/>
                <a:gd name="T18" fmla="*/ 343 w 396"/>
                <a:gd name="T19" fmla="*/ 116 h 500"/>
                <a:gd name="T20" fmla="*/ 323 w 396"/>
                <a:gd name="T21" fmla="*/ 91 h 500"/>
                <a:gd name="T22" fmla="*/ 302 w 396"/>
                <a:gd name="T23" fmla="*/ 75 h 500"/>
                <a:gd name="T24" fmla="*/ 277 w 396"/>
                <a:gd name="T25" fmla="*/ 66 h 500"/>
                <a:gd name="T26" fmla="*/ 249 w 396"/>
                <a:gd name="T27" fmla="*/ 63 h 500"/>
                <a:gd name="T28" fmla="*/ 210 w 396"/>
                <a:gd name="T29" fmla="*/ 68 h 500"/>
                <a:gd name="T30" fmla="*/ 174 w 396"/>
                <a:gd name="T31" fmla="*/ 84 h 500"/>
                <a:gd name="T32" fmla="*/ 142 w 396"/>
                <a:gd name="T33" fmla="*/ 111 h 500"/>
                <a:gd name="T34" fmla="*/ 121 w 396"/>
                <a:gd name="T35" fmla="*/ 136 h 500"/>
                <a:gd name="T36" fmla="*/ 105 w 396"/>
                <a:gd name="T37" fmla="*/ 164 h 500"/>
                <a:gd name="T38" fmla="*/ 94 w 396"/>
                <a:gd name="T39" fmla="*/ 194 h 500"/>
                <a:gd name="T40" fmla="*/ 86 w 396"/>
                <a:gd name="T41" fmla="*/ 223 h 500"/>
                <a:gd name="T42" fmla="*/ 80 w 396"/>
                <a:gd name="T43" fmla="*/ 249 h 500"/>
                <a:gd name="T44" fmla="*/ 73 w 396"/>
                <a:gd name="T45" fmla="*/ 285 h 500"/>
                <a:gd name="T46" fmla="*/ 71 w 396"/>
                <a:gd name="T47" fmla="*/ 322 h 500"/>
                <a:gd name="T48" fmla="*/ 75 w 396"/>
                <a:gd name="T49" fmla="*/ 356 h 500"/>
                <a:gd name="T50" fmla="*/ 84 w 396"/>
                <a:gd name="T51" fmla="*/ 383 h 500"/>
                <a:gd name="T52" fmla="*/ 96 w 396"/>
                <a:gd name="T53" fmla="*/ 402 h 500"/>
                <a:gd name="T54" fmla="*/ 114 w 396"/>
                <a:gd name="T55" fmla="*/ 418 h 500"/>
                <a:gd name="T56" fmla="*/ 133 w 396"/>
                <a:gd name="T57" fmla="*/ 429 h 500"/>
                <a:gd name="T58" fmla="*/ 155 w 396"/>
                <a:gd name="T59" fmla="*/ 434 h 500"/>
                <a:gd name="T60" fmla="*/ 176 w 396"/>
                <a:gd name="T61" fmla="*/ 436 h 500"/>
                <a:gd name="T62" fmla="*/ 208 w 396"/>
                <a:gd name="T63" fmla="*/ 434 h 500"/>
                <a:gd name="T64" fmla="*/ 236 w 396"/>
                <a:gd name="T65" fmla="*/ 424 h 500"/>
                <a:gd name="T66" fmla="*/ 265 w 396"/>
                <a:gd name="T67" fmla="*/ 406 h 500"/>
                <a:gd name="T68" fmla="*/ 293 w 396"/>
                <a:gd name="T69" fmla="*/ 381 h 500"/>
                <a:gd name="T70" fmla="*/ 293 w 396"/>
                <a:gd name="T71" fmla="*/ 379 h 500"/>
                <a:gd name="T72" fmla="*/ 293 w 396"/>
                <a:gd name="T73" fmla="*/ 381 h 500"/>
                <a:gd name="T74" fmla="*/ 334 w 396"/>
                <a:gd name="T75" fmla="*/ 431 h 500"/>
                <a:gd name="T76" fmla="*/ 334 w 396"/>
                <a:gd name="T77" fmla="*/ 431 h 500"/>
                <a:gd name="T78" fmla="*/ 298 w 396"/>
                <a:gd name="T79" fmla="*/ 461 h 500"/>
                <a:gd name="T80" fmla="*/ 259 w 396"/>
                <a:gd name="T81" fmla="*/ 482 h 500"/>
                <a:gd name="T82" fmla="*/ 217 w 396"/>
                <a:gd name="T83" fmla="*/ 495 h 500"/>
                <a:gd name="T84" fmla="*/ 172 w 396"/>
                <a:gd name="T85" fmla="*/ 500 h 500"/>
                <a:gd name="T86" fmla="*/ 130 w 396"/>
                <a:gd name="T87" fmla="*/ 497 h 500"/>
                <a:gd name="T88" fmla="*/ 91 w 396"/>
                <a:gd name="T89" fmla="*/ 484 h 500"/>
                <a:gd name="T90" fmla="*/ 61 w 396"/>
                <a:gd name="T91" fmla="*/ 465 h 500"/>
                <a:gd name="T92" fmla="*/ 34 w 396"/>
                <a:gd name="T93" fmla="*/ 440 h 500"/>
                <a:gd name="T94" fmla="*/ 16 w 396"/>
                <a:gd name="T95" fmla="*/ 406 h 500"/>
                <a:gd name="T96" fmla="*/ 4 w 396"/>
                <a:gd name="T97" fmla="*/ 368 h 500"/>
                <a:gd name="T98" fmla="*/ 0 w 396"/>
                <a:gd name="T99" fmla="*/ 324 h 500"/>
                <a:gd name="T100" fmla="*/ 2 w 396"/>
                <a:gd name="T101" fmla="*/ 303 h 500"/>
                <a:gd name="T102" fmla="*/ 4 w 396"/>
                <a:gd name="T103" fmla="*/ 276 h 500"/>
                <a:gd name="T104" fmla="*/ 7 w 396"/>
                <a:gd name="T105" fmla="*/ 249 h 500"/>
                <a:gd name="T106" fmla="*/ 22 w 396"/>
                <a:gd name="T107" fmla="*/ 192 h 500"/>
                <a:gd name="T108" fmla="*/ 41 w 396"/>
                <a:gd name="T109" fmla="*/ 143 h 500"/>
                <a:gd name="T110" fmla="*/ 64 w 396"/>
                <a:gd name="T111" fmla="*/ 100 h 500"/>
                <a:gd name="T112" fmla="*/ 94 w 396"/>
                <a:gd name="T113" fmla="*/ 64 h 500"/>
                <a:gd name="T114" fmla="*/ 128 w 396"/>
                <a:gd name="T115" fmla="*/ 36 h 500"/>
                <a:gd name="T116" fmla="*/ 167 w 396"/>
                <a:gd name="T117" fmla="*/ 16 h 500"/>
                <a:gd name="T118" fmla="*/ 210 w 396"/>
                <a:gd name="T119" fmla="*/ 4 h 500"/>
                <a:gd name="T120" fmla="*/ 256 w 396"/>
                <a:gd name="T12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6" h="500">
                  <a:moveTo>
                    <a:pt x="256" y="0"/>
                  </a:moveTo>
                  <a:lnTo>
                    <a:pt x="291" y="2"/>
                  </a:lnTo>
                  <a:lnTo>
                    <a:pt x="322" y="11"/>
                  </a:lnTo>
                  <a:lnTo>
                    <a:pt x="350" y="25"/>
                  </a:lnTo>
                  <a:lnTo>
                    <a:pt x="375" y="45"/>
                  </a:lnTo>
                  <a:lnTo>
                    <a:pt x="396" y="72"/>
                  </a:lnTo>
                  <a:lnTo>
                    <a:pt x="396" y="73"/>
                  </a:lnTo>
                  <a:lnTo>
                    <a:pt x="396" y="73"/>
                  </a:lnTo>
                  <a:lnTo>
                    <a:pt x="345" y="118"/>
                  </a:lnTo>
                  <a:lnTo>
                    <a:pt x="343" y="116"/>
                  </a:lnTo>
                  <a:lnTo>
                    <a:pt x="323" y="91"/>
                  </a:lnTo>
                  <a:lnTo>
                    <a:pt x="302" y="75"/>
                  </a:lnTo>
                  <a:lnTo>
                    <a:pt x="277" y="66"/>
                  </a:lnTo>
                  <a:lnTo>
                    <a:pt x="249" y="63"/>
                  </a:lnTo>
                  <a:lnTo>
                    <a:pt x="210" y="68"/>
                  </a:lnTo>
                  <a:lnTo>
                    <a:pt x="174" y="84"/>
                  </a:lnTo>
                  <a:lnTo>
                    <a:pt x="142" y="111"/>
                  </a:lnTo>
                  <a:lnTo>
                    <a:pt x="121" y="136"/>
                  </a:lnTo>
                  <a:lnTo>
                    <a:pt x="105" y="164"/>
                  </a:lnTo>
                  <a:lnTo>
                    <a:pt x="94" y="194"/>
                  </a:lnTo>
                  <a:lnTo>
                    <a:pt x="86" y="223"/>
                  </a:lnTo>
                  <a:lnTo>
                    <a:pt x="80" y="249"/>
                  </a:lnTo>
                  <a:lnTo>
                    <a:pt x="73" y="285"/>
                  </a:lnTo>
                  <a:lnTo>
                    <a:pt x="71" y="322"/>
                  </a:lnTo>
                  <a:lnTo>
                    <a:pt x="75" y="356"/>
                  </a:lnTo>
                  <a:lnTo>
                    <a:pt x="84" y="383"/>
                  </a:lnTo>
                  <a:lnTo>
                    <a:pt x="96" y="402"/>
                  </a:lnTo>
                  <a:lnTo>
                    <a:pt x="114" y="418"/>
                  </a:lnTo>
                  <a:lnTo>
                    <a:pt x="133" y="429"/>
                  </a:lnTo>
                  <a:lnTo>
                    <a:pt x="155" y="434"/>
                  </a:lnTo>
                  <a:lnTo>
                    <a:pt x="176" y="436"/>
                  </a:lnTo>
                  <a:lnTo>
                    <a:pt x="208" y="434"/>
                  </a:lnTo>
                  <a:lnTo>
                    <a:pt x="236" y="424"/>
                  </a:lnTo>
                  <a:lnTo>
                    <a:pt x="265" y="406"/>
                  </a:lnTo>
                  <a:lnTo>
                    <a:pt x="293" y="381"/>
                  </a:lnTo>
                  <a:lnTo>
                    <a:pt x="293" y="379"/>
                  </a:lnTo>
                  <a:lnTo>
                    <a:pt x="293" y="381"/>
                  </a:lnTo>
                  <a:lnTo>
                    <a:pt x="334" y="431"/>
                  </a:lnTo>
                  <a:lnTo>
                    <a:pt x="334" y="431"/>
                  </a:lnTo>
                  <a:lnTo>
                    <a:pt x="298" y="461"/>
                  </a:lnTo>
                  <a:lnTo>
                    <a:pt x="259" y="482"/>
                  </a:lnTo>
                  <a:lnTo>
                    <a:pt x="217" y="495"/>
                  </a:lnTo>
                  <a:lnTo>
                    <a:pt x="172" y="500"/>
                  </a:lnTo>
                  <a:lnTo>
                    <a:pt x="130" y="497"/>
                  </a:lnTo>
                  <a:lnTo>
                    <a:pt x="91" y="484"/>
                  </a:lnTo>
                  <a:lnTo>
                    <a:pt x="61" y="465"/>
                  </a:lnTo>
                  <a:lnTo>
                    <a:pt x="34" y="440"/>
                  </a:lnTo>
                  <a:lnTo>
                    <a:pt x="16" y="406"/>
                  </a:lnTo>
                  <a:lnTo>
                    <a:pt x="4" y="368"/>
                  </a:lnTo>
                  <a:lnTo>
                    <a:pt x="0" y="324"/>
                  </a:lnTo>
                  <a:lnTo>
                    <a:pt x="2" y="303"/>
                  </a:lnTo>
                  <a:lnTo>
                    <a:pt x="4" y="276"/>
                  </a:lnTo>
                  <a:lnTo>
                    <a:pt x="7" y="249"/>
                  </a:lnTo>
                  <a:lnTo>
                    <a:pt x="22" y="192"/>
                  </a:lnTo>
                  <a:lnTo>
                    <a:pt x="41" y="143"/>
                  </a:lnTo>
                  <a:lnTo>
                    <a:pt x="64" y="100"/>
                  </a:lnTo>
                  <a:lnTo>
                    <a:pt x="94" y="64"/>
                  </a:lnTo>
                  <a:lnTo>
                    <a:pt x="128" y="36"/>
                  </a:lnTo>
                  <a:lnTo>
                    <a:pt x="167" y="16"/>
                  </a:lnTo>
                  <a:lnTo>
                    <a:pt x="210" y="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F2289114-D192-4344-983C-EFDD137FC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239"/>
              <a:ext cx="44" cy="44"/>
            </a:xfrm>
            <a:custGeom>
              <a:avLst/>
              <a:gdLst>
                <a:gd name="T0" fmla="*/ 17 w 88"/>
                <a:gd name="T1" fmla="*/ 0 h 89"/>
                <a:gd name="T2" fmla="*/ 88 w 88"/>
                <a:gd name="T3" fmla="*/ 0 h 89"/>
                <a:gd name="T4" fmla="*/ 71 w 88"/>
                <a:gd name="T5" fmla="*/ 89 h 89"/>
                <a:gd name="T6" fmla="*/ 0 w 88"/>
                <a:gd name="T7" fmla="*/ 89 h 89"/>
                <a:gd name="T8" fmla="*/ 17 w 8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9">
                  <a:moveTo>
                    <a:pt x="17" y="0"/>
                  </a:moveTo>
                  <a:lnTo>
                    <a:pt x="88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7DED545B-31D3-437C-A5DF-4FE707B86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51320BC-6DA6-4C6D-8DF6-FDBB92CA3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66AC3EB-8E06-4AB8-944C-3509B200C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3239"/>
              <a:ext cx="941" cy="356"/>
            </a:xfrm>
            <a:custGeom>
              <a:avLst/>
              <a:gdLst>
                <a:gd name="T0" fmla="*/ 144 w 1883"/>
                <a:gd name="T1" fmla="*/ 0 h 713"/>
                <a:gd name="T2" fmla="*/ 1501 w 1883"/>
                <a:gd name="T3" fmla="*/ 0 h 713"/>
                <a:gd name="T4" fmla="*/ 1444 w 1883"/>
                <a:gd name="T5" fmla="*/ 277 h 713"/>
                <a:gd name="T6" fmla="*/ 1604 w 1883"/>
                <a:gd name="T7" fmla="*/ 277 h 713"/>
                <a:gd name="T8" fmla="*/ 1661 w 1883"/>
                <a:gd name="T9" fmla="*/ 0 h 713"/>
                <a:gd name="T10" fmla="*/ 1883 w 1883"/>
                <a:gd name="T11" fmla="*/ 0 h 713"/>
                <a:gd name="T12" fmla="*/ 1741 w 1883"/>
                <a:gd name="T13" fmla="*/ 713 h 713"/>
                <a:gd name="T14" fmla="*/ 1519 w 1883"/>
                <a:gd name="T15" fmla="*/ 713 h 713"/>
                <a:gd name="T16" fmla="*/ 1572 w 1883"/>
                <a:gd name="T17" fmla="*/ 437 h 713"/>
                <a:gd name="T18" fmla="*/ 1412 w 1883"/>
                <a:gd name="T19" fmla="*/ 437 h 713"/>
                <a:gd name="T20" fmla="*/ 1359 w 1883"/>
                <a:gd name="T21" fmla="*/ 713 h 713"/>
                <a:gd name="T22" fmla="*/ 1136 w 1883"/>
                <a:gd name="T23" fmla="*/ 713 h 713"/>
                <a:gd name="T24" fmla="*/ 1244 w 1883"/>
                <a:gd name="T25" fmla="*/ 178 h 713"/>
                <a:gd name="T26" fmla="*/ 1057 w 1883"/>
                <a:gd name="T27" fmla="*/ 178 h 713"/>
                <a:gd name="T28" fmla="*/ 949 w 1883"/>
                <a:gd name="T29" fmla="*/ 713 h 713"/>
                <a:gd name="T30" fmla="*/ 727 w 1883"/>
                <a:gd name="T31" fmla="*/ 713 h 713"/>
                <a:gd name="T32" fmla="*/ 836 w 1883"/>
                <a:gd name="T33" fmla="*/ 178 h 713"/>
                <a:gd name="T34" fmla="*/ 328 w 1883"/>
                <a:gd name="T35" fmla="*/ 178 h 713"/>
                <a:gd name="T36" fmla="*/ 309 w 1883"/>
                <a:gd name="T37" fmla="*/ 277 h 713"/>
                <a:gd name="T38" fmla="*/ 628 w 1883"/>
                <a:gd name="T39" fmla="*/ 277 h 713"/>
                <a:gd name="T40" fmla="*/ 596 w 1883"/>
                <a:gd name="T41" fmla="*/ 437 h 713"/>
                <a:gd name="T42" fmla="*/ 277 w 1883"/>
                <a:gd name="T43" fmla="*/ 437 h 713"/>
                <a:gd name="T44" fmla="*/ 257 w 1883"/>
                <a:gd name="T45" fmla="*/ 535 h 713"/>
                <a:gd name="T46" fmla="*/ 577 w 1883"/>
                <a:gd name="T47" fmla="*/ 535 h 713"/>
                <a:gd name="T48" fmla="*/ 541 w 1883"/>
                <a:gd name="T49" fmla="*/ 713 h 713"/>
                <a:gd name="T50" fmla="*/ 0 w 1883"/>
                <a:gd name="T51" fmla="*/ 713 h 713"/>
                <a:gd name="T52" fmla="*/ 144 w 1883"/>
                <a:gd name="T5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83" h="713">
                  <a:moveTo>
                    <a:pt x="144" y="0"/>
                  </a:moveTo>
                  <a:lnTo>
                    <a:pt x="1501" y="0"/>
                  </a:lnTo>
                  <a:lnTo>
                    <a:pt x="1444" y="277"/>
                  </a:lnTo>
                  <a:lnTo>
                    <a:pt x="1604" y="277"/>
                  </a:lnTo>
                  <a:lnTo>
                    <a:pt x="1661" y="0"/>
                  </a:lnTo>
                  <a:lnTo>
                    <a:pt x="1883" y="0"/>
                  </a:lnTo>
                  <a:lnTo>
                    <a:pt x="1741" y="713"/>
                  </a:lnTo>
                  <a:lnTo>
                    <a:pt x="1519" y="713"/>
                  </a:lnTo>
                  <a:lnTo>
                    <a:pt x="1572" y="437"/>
                  </a:lnTo>
                  <a:lnTo>
                    <a:pt x="1412" y="437"/>
                  </a:lnTo>
                  <a:lnTo>
                    <a:pt x="1359" y="713"/>
                  </a:lnTo>
                  <a:lnTo>
                    <a:pt x="1136" y="713"/>
                  </a:lnTo>
                  <a:lnTo>
                    <a:pt x="1244" y="178"/>
                  </a:lnTo>
                  <a:lnTo>
                    <a:pt x="1057" y="178"/>
                  </a:lnTo>
                  <a:lnTo>
                    <a:pt x="949" y="713"/>
                  </a:lnTo>
                  <a:lnTo>
                    <a:pt x="727" y="713"/>
                  </a:lnTo>
                  <a:lnTo>
                    <a:pt x="836" y="178"/>
                  </a:lnTo>
                  <a:lnTo>
                    <a:pt x="328" y="178"/>
                  </a:lnTo>
                  <a:lnTo>
                    <a:pt x="309" y="277"/>
                  </a:lnTo>
                  <a:lnTo>
                    <a:pt x="628" y="277"/>
                  </a:lnTo>
                  <a:lnTo>
                    <a:pt x="596" y="437"/>
                  </a:lnTo>
                  <a:lnTo>
                    <a:pt x="277" y="437"/>
                  </a:lnTo>
                  <a:lnTo>
                    <a:pt x="257" y="535"/>
                  </a:lnTo>
                  <a:lnTo>
                    <a:pt x="577" y="535"/>
                  </a:lnTo>
                  <a:lnTo>
                    <a:pt x="54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36DEA0F2-6F42-4D7F-84C2-B3CCC765E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440" y="5656929"/>
            <a:ext cx="2680782" cy="5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1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0AC569-7CB1-4C84-A900-2F987A5C2026}"/>
              </a:ext>
            </a:extLst>
          </p:cNvPr>
          <p:cNvSpPr/>
          <p:nvPr/>
        </p:nvSpPr>
        <p:spPr>
          <a:xfrm>
            <a:off x="134132" y="2477616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F189F-2EC2-46AF-BA2C-C7081EC512EE}"/>
              </a:ext>
            </a:extLst>
          </p:cNvPr>
          <p:cNvSpPr/>
          <p:nvPr/>
        </p:nvSpPr>
        <p:spPr>
          <a:xfrm>
            <a:off x="137480" y="957342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9022C-7C47-46F1-A58E-F43498969DC4}"/>
              </a:ext>
            </a:extLst>
          </p:cNvPr>
          <p:cNvSpPr/>
          <p:nvPr/>
        </p:nvSpPr>
        <p:spPr>
          <a:xfrm>
            <a:off x="137480" y="1712270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2C18C-01ED-42E5-84F9-7CB80DAFE5EB}"/>
              </a:ext>
            </a:extLst>
          </p:cNvPr>
          <p:cNvSpPr/>
          <p:nvPr/>
        </p:nvSpPr>
        <p:spPr>
          <a:xfrm>
            <a:off x="137481" y="5946209"/>
            <a:ext cx="8805978" cy="47478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2ECF9-9A5B-4C5B-B4E8-A7B9AFC80283}"/>
              </a:ext>
            </a:extLst>
          </p:cNvPr>
          <p:cNvSpPr/>
          <p:nvPr/>
        </p:nvSpPr>
        <p:spPr>
          <a:xfrm>
            <a:off x="137480" y="3263782"/>
            <a:ext cx="8810485" cy="168156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1066C-C516-4770-97A1-3E2DEB282F90}"/>
              </a:ext>
            </a:extLst>
          </p:cNvPr>
          <p:cNvSpPr/>
          <p:nvPr/>
        </p:nvSpPr>
        <p:spPr>
          <a:xfrm>
            <a:off x="137481" y="5199159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</p:spPr>
        <p:txBody>
          <a:bodyPr/>
          <a:lstStyle/>
          <a:p>
            <a:r>
              <a:rPr lang="en-US" sz="40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C80F-2976-4A92-B16F-8065FDCC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769122"/>
            <a:ext cx="8894602" cy="518341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Overview of Client Processor Architectures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Motivation and Goal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66FF"/>
                </a:solidFill>
              </a:rPr>
              <a:t>Throttling Characterization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IChannels Covert Channels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IccThreadCovert</a:t>
            </a:r>
            <a:r>
              <a:rPr lang="en-US" dirty="0"/>
              <a:t> – on the same hardware thread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IccSMTcovert</a:t>
            </a:r>
            <a:r>
              <a:rPr lang="en-US" dirty="0"/>
              <a:t> – across co-located SMT threads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IccCoresCovert</a:t>
            </a:r>
            <a:r>
              <a:rPr lang="en-US" dirty="0"/>
              <a:t> – across different physical cores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Evaluation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65268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0ED0B8-A7DC-4090-AE9A-C4F49B397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774" y="2816563"/>
            <a:ext cx="2431215" cy="3188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2DD25-AD79-480D-97CC-BC4BC157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Experimental Methodology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A50E-E1B8-4437-8417-B811B68BF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We experimentally study </a:t>
            </a:r>
            <a:r>
              <a:rPr lang="en-US" sz="2000" dirty="0">
                <a:solidFill>
                  <a:schemeClr val="accent6"/>
                </a:solidFill>
              </a:rPr>
              <a:t>three</a:t>
            </a:r>
            <a:r>
              <a:rPr lang="en-US" sz="2000" dirty="0"/>
              <a:t> modern Intel processors </a:t>
            </a:r>
          </a:p>
          <a:p>
            <a:pPr lvl="1">
              <a:buClr>
                <a:schemeClr val="tx1"/>
              </a:buClr>
            </a:pPr>
            <a:r>
              <a:rPr lang="en-US" sz="1800" dirty="0">
                <a:solidFill>
                  <a:schemeClr val="accent5"/>
                </a:solidFill>
              </a:rPr>
              <a:t>Haswell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7030A0"/>
                </a:solidFill>
              </a:rPr>
              <a:t>Coffee Lake</a:t>
            </a:r>
            <a:r>
              <a:rPr lang="en-US" sz="1800" dirty="0"/>
              <a:t>, and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Cannon Lake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/>
              <a:t> We measure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voltage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current</a:t>
            </a:r>
            <a:r>
              <a:rPr lang="en-US" sz="2000" dirty="0"/>
              <a:t> using </a:t>
            </a:r>
            <a:r>
              <a:rPr lang="fr-FR" sz="2000" dirty="0"/>
              <a:t>a </a:t>
            </a:r>
            <a:r>
              <a:rPr lang="fr-FR" sz="2000" dirty="0">
                <a:solidFill>
                  <a:srgbClr val="0066FF"/>
                </a:solidFill>
              </a:rPr>
              <a:t>Data Acquisition </a:t>
            </a:r>
            <a:r>
              <a:rPr lang="fr-FR" sz="2000" dirty="0" err="1">
                <a:solidFill>
                  <a:srgbClr val="0066FF"/>
                </a:solidFill>
              </a:rPr>
              <a:t>card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0066FF"/>
                </a:solidFill>
              </a:rPr>
              <a:t>(NI-DAQ) </a:t>
            </a:r>
            <a:endParaRPr lang="en-CH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35635-95BE-489F-B012-B91594A9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" y="2842329"/>
            <a:ext cx="6061489" cy="2832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BB7CB-01DF-4165-A179-294CEDD5AF28}"/>
              </a:ext>
            </a:extLst>
          </p:cNvPr>
          <p:cNvSpPr txBox="1"/>
          <p:nvPr/>
        </p:nvSpPr>
        <p:spPr>
          <a:xfrm>
            <a:off x="2291265" y="2831025"/>
            <a:ext cx="180236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54426B"/>
                </a:solidFill>
              </a:rPr>
              <a:t>Configuration /</a:t>
            </a:r>
          </a:p>
          <a:p>
            <a:r>
              <a:rPr lang="en-US" sz="1900" dirty="0">
                <a:solidFill>
                  <a:srgbClr val="54426B"/>
                </a:solidFill>
              </a:rPr>
              <a:t> Log data</a:t>
            </a:r>
            <a:endParaRPr lang="en-CH" sz="1900" dirty="0">
              <a:solidFill>
                <a:srgbClr val="54426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C0EA80-E898-40C4-8773-5234E2B0DFAB}"/>
              </a:ext>
            </a:extLst>
          </p:cNvPr>
          <p:cNvSpPr/>
          <p:nvPr/>
        </p:nvSpPr>
        <p:spPr>
          <a:xfrm>
            <a:off x="2823633" y="3462867"/>
            <a:ext cx="1096434" cy="262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E3342F-61F1-412E-BBA3-B1DD8AE79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52" y="3002748"/>
            <a:ext cx="5633039" cy="3953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Voltage Emergency Avoidance Mechanism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6172"/>
            <a:ext cx="9144000" cy="5293805"/>
          </a:xfrm>
        </p:spPr>
        <p:txBody>
          <a:bodyPr/>
          <a:lstStyle/>
          <a:p>
            <a:r>
              <a:rPr lang="en-US" sz="2000" dirty="0"/>
              <a:t>We study the impact of </a:t>
            </a:r>
            <a:r>
              <a:rPr lang="en-US" sz="2000" dirty="0">
                <a:solidFill>
                  <a:srgbClr val="0066FF"/>
                </a:solidFill>
              </a:rPr>
              <a:t>Power-Hungry Instructions (PHIs) </a:t>
            </a:r>
            <a:r>
              <a:rPr lang="en-US" sz="2000" dirty="0"/>
              <a:t>on the CPU core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supply voltage (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rgbClr val="0066FF"/>
                </a:solidFill>
              </a:rPr>
              <a:t>track the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0066FF"/>
                </a:solidFill>
              </a:rPr>
              <a:t>change </a:t>
            </a:r>
            <a:r>
              <a:rPr lang="en-US" sz="2000" dirty="0"/>
              <a:t>during an experiment on a two-core Coffee Lake system executing code that includes </a:t>
            </a:r>
            <a:r>
              <a:rPr lang="en-US" sz="2000" dirty="0">
                <a:solidFill>
                  <a:schemeClr val="accent6"/>
                </a:solidFill>
              </a:rPr>
              <a:t>PHI (AVX2) </a:t>
            </a:r>
            <a:r>
              <a:rPr lang="en-US" sz="2000" dirty="0"/>
              <a:t>phases</a:t>
            </a:r>
          </a:p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/>
              <a:t> increases once a CPU core begins executing </a:t>
            </a:r>
            <a:r>
              <a:rPr lang="en-US" sz="2000" dirty="0">
                <a:solidFill>
                  <a:schemeClr val="accent6"/>
                </a:solidFill>
              </a:rPr>
              <a:t>AVX2</a:t>
            </a:r>
            <a:r>
              <a:rPr lang="en-US" sz="2000" dirty="0"/>
              <a:t> instructions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more cores </a:t>
            </a:r>
            <a:r>
              <a:rPr lang="en-US" sz="1800" dirty="0"/>
              <a:t>executing </a:t>
            </a:r>
            <a:r>
              <a:rPr lang="en-US" sz="1800" dirty="0">
                <a:solidFill>
                  <a:schemeClr val="accent6"/>
                </a:solidFill>
              </a:rPr>
              <a:t>AVX2</a:t>
            </a:r>
            <a:r>
              <a:rPr lang="en-US" sz="1800" dirty="0"/>
              <a:t> instructions, </a:t>
            </a:r>
            <a:r>
              <a:rPr lang="en-US" sz="1800" dirty="0">
                <a:solidFill>
                  <a:srgbClr val="7030A0"/>
                </a:solidFill>
              </a:rPr>
              <a:t>the higher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the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800" dirty="0"/>
              <a:t> </a:t>
            </a:r>
          </a:p>
          <a:p>
            <a:pPr lvl="1"/>
            <a:endParaRPr lang="en-US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F4C44F-C8B5-4C1B-A060-B18717D9890B}"/>
              </a:ext>
            </a:extLst>
          </p:cNvPr>
          <p:cNvSpPr/>
          <p:nvPr/>
        </p:nvSpPr>
        <p:spPr>
          <a:xfrm>
            <a:off x="2591452" y="4665746"/>
            <a:ext cx="635679" cy="163008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0658C5-9BEA-4F45-8ECB-DF4708320D20}"/>
              </a:ext>
            </a:extLst>
          </p:cNvPr>
          <p:cNvSpPr/>
          <p:nvPr/>
        </p:nvSpPr>
        <p:spPr>
          <a:xfrm>
            <a:off x="3291840" y="4290060"/>
            <a:ext cx="566812" cy="1889025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2AD5F4-6750-4EB4-993F-798D576D0503}"/>
              </a:ext>
            </a:extLst>
          </p:cNvPr>
          <p:cNvSpPr/>
          <p:nvPr/>
        </p:nvSpPr>
        <p:spPr>
          <a:xfrm>
            <a:off x="5015712" y="4665745"/>
            <a:ext cx="635679" cy="1630085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3D9C72-DBBA-4431-9E29-5DCA9E5C40BD}"/>
              </a:ext>
            </a:extLst>
          </p:cNvPr>
          <p:cNvSpPr/>
          <p:nvPr/>
        </p:nvSpPr>
        <p:spPr>
          <a:xfrm>
            <a:off x="5391813" y="4665746"/>
            <a:ext cx="635679" cy="1630085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7F6AF-045B-43FA-B35C-349291BDDB29}"/>
              </a:ext>
            </a:extLst>
          </p:cNvPr>
          <p:cNvSpPr txBox="1"/>
          <p:nvPr/>
        </p:nvSpPr>
        <p:spPr>
          <a:xfrm rot="16200000">
            <a:off x="175393" y="4496468"/>
            <a:ext cx="28280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sz="1600" dirty="0">
                <a:solidFill>
                  <a:schemeClr val="accent2">
                    <a:lumMod val="75000"/>
                  </a:schemeClr>
                </a:solidFill>
              </a:rPr>
              <a:t>Supply Voltage (</a:t>
            </a:r>
            <a:r>
              <a:rPr lang="en-CH" sz="16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CH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CH" sz="1600" dirty="0">
                <a:solidFill>
                  <a:schemeClr val="accent2">
                    <a:lumMod val="75000"/>
                  </a:schemeClr>
                </a:solidFill>
              </a:rPr>
              <a:t>Delta (mV)</a:t>
            </a:r>
          </a:p>
        </p:txBody>
      </p:sp>
    </p:spTree>
    <p:extLst>
      <p:ext uri="{BB962C8B-B14F-4D97-AF65-F5344CB8AC3E}">
        <p14:creationId xmlns:p14="http://schemas.microsoft.com/office/powerpoint/2010/main" val="380476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E3342F-61F1-412E-BBA3-B1DD8AE79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52" y="3002748"/>
            <a:ext cx="5633039" cy="3953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B166FA-C7BD-4FC7-BE39-305BF9623D6F}"/>
              </a:ext>
            </a:extLst>
          </p:cNvPr>
          <p:cNvSpPr txBox="1"/>
          <p:nvPr/>
        </p:nvSpPr>
        <p:spPr>
          <a:xfrm rot="16200000">
            <a:off x="175393" y="4496468"/>
            <a:ext cx="28280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sz="1600" dirty="0">
                <a:solidFill>
                  <a:schemeClr val="accent2">
                    <a:lumMod val="75000"/>
                  </a:schemeClr>
                </a:solidFill>
              </a:rPr>
              <a:t>Supply Voltage (</a:t>
            </a:r>
            <a:r>
              <a:rPr lang="en-CH" sz="16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CH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CH" sz="1600" dirty="0">
                <a:solidFill>
                  <a:schemeClr val="accent2">
                    <a:lumMod val="75000"/>
                  </a:schemeClr>
                </a:solidFill>
              </a:rPr>
              <a:t>Delta (mV)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Voltage Emergency Avoidance Mechanism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6172"/>
            <a:ext cx="9144000" cy="5293805"/>
          </a:xfrm>
        </p:spPr>
        <p:txBody>
          <a:bodyPr/>
          <a:lstStyle/>
          <a:p>
            <a:r>
              <a:rPr lang="en-US" sz="2000" dirty="0"/>
              <a:t>We study the impact of </a:t>
            </a:r>
            <a:r>
              <a:rPr lang="en-US" sz="2000" dirty="0">
                <a:solidFill>
                  <a:srgbClr val="0066FF"/>
                </a:solidFill>
              </a:rPr>
              <a:t>Power-Hungry Instructions (PHIs) </a:t>
            </a:r>
            <a:r>
              <a:rPr lang="en-US" sz="2000" dirty="0"/>
              <a:t>on the CPU core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supply voltage (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rgbClr val="0066FF"/>
                </a:solidFill>
              </a:rPr>
              <a:t>track the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0066FF"/>
                </a:solidFill>
              </a:rPr>
              <a:t>change </a:t>
            </a:r>
            <a:r>
              <a:rPr lang="en-US" sz="2000" dirty="0"/>
              <a:t>during an experiment on a two-core Coffee Lake system executing code that includes </a:t>
            </a:r>
            <a:r>
              <a:rPr lang="en-US" sz="2000" dirty="0">
                <a:solidFill>
                  <a:schemeClr val="accent6"/>
                </a:solidFill>
              </a:rPr>
              <a:t>PHI (AVX2) </a:t>
            </a:r>
            <a:r>
              <a:rPr lang="en-US" sz="2000" dirty="0"/>
              <a:t>phases</a:t>
            </a:r>
          </a:p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000" dirty="0"/>
              <a:t> increases once a CPU core begins executing </a:t>
            </a:r>
            <a:r>
              <a:rPr lang="en-US" sz="2000" dirty="0">
                <a:solidFill>
                  <a:schemeClr val="accent6"/>
                </a:solidFill>
              </a:rPr>
              <a:t>AVX2</a:t>
            </a:r>
            <a:r>
              <a:rPr lang="en-US" sz="2000" dirty="0"/>
              <a:t> instructions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more cores </a:t>
            </a:r>
            <a:r>
              <a:rPr lang="en-US" sz="1800" dirty="0"/>
              <a:t>executing </a:t>
            </a:r>
            <a:r>
              <a:rPr lang="en-US" sz="1800" dirty="0">
                <a:solidFill>
                  <a:schemeClr val="accent6"/>
                </a:solidFill>
              </a:rPr>
              <a:t>AVX2</a:t>
            </a:r>
            <a:r>
              <a:rPr lang="en-US" sz="1800" dirty="0"/>
              <a:t> instructions, </a:t>
            </a:r>
            <a:r>
              <a:rPr lang="en-US" sz="1800" dirty="0">
                <a:solidFill>
                  <a:srgbClr val="7030A0"/>
                </a:solidFill>
              </a:rPr>
              <a:t>the higher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the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800" dirty="0"/>
              <a:t> </a:t>
            </a:r>
          </a:p>
          <a:p>
            <a:pPr lvl="1"/>
            <a:endParaRPr lang="en-US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F4C44F-C8B5-4C1B-A060-B18717D9890B}"/>
              </a:ext>
            </a:extLst>
          </p:cNvPr>
          <p:cNvSpPr/>
          <p:nvPr/>
        </p:nvSpPr>
        <p:spPr>
          <a:xfrm>
            <a:off x="2591452" y="4665746"/>
            <a:ext cx="635679" cy="163008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0658C5-9BEA-4F45-8ECB-DF4708320D20}"/>
              </a:ext>
            </a:extLst>
          </p:cNvPr>
          <p:cNvSpPr/>
          <p:nvPr/>
        </p:nvSpPr>
        <p:spPr>
          <a:xfrm>
            <a:off x="3291840" y="4290060"/>
            <a:ext cx="566812" cy="1889025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2AD5F4-6750-4EB4-993F-798D576D0503}"/>
              </a:ext>
            </a:extLst>
          </p:cNvPr>
          <p:cNvSpPr/>
          <p:nvPr/>
        </p:nvSpPr>
        <p:spPr>
          <a:xfrm>
            <a:off x="5015712" y="4665745"/>
            <a:ext cx="635679" cy="1630085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3D9C72-DBBA-4431-9E29-5DCA9E5C40BD}"/>
              </a:ext>
            </a:extLst>
          </p:cNvPr>
          <p:cNvSpPr/>
          <p:nvPr/>
        </p:nvSpPr>
        <p:spPr>
          <a:xfrm>
            <a:off x="5391813" y="4665746"/>
            <a:ext cx="635679" cy="1630085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FE8EBC-ABED-4FD8-BAA8-00AD6FEEAA83}"/>
              </a:ext>
            </a:extLst>
          </p:cNvPr>
          <p:cNvGrpSpPr/>
          <p:nvPr/>
        </p:nvGrpSpPr>
        <p:grpSpPr>
          <a:xfrm>
            <a:off x="51620" y="798762"/>
            <a:ext cx="9040759" cy="6034323"/>
            <a:chOff x="-1117247" y="729623"/>
            <a:chExt cx="9040759" cy="59060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C60F1F-E538-433C-BDF5-29D6E868C098}"/>
                </a:ext>
              </a:extLst>
            </p:cNvPr>
            <p:cNvSpPr/>
            <p:nvPr/>
          </p:nvSpPr>
          <p:spPr>
            <a:xfrm>
              <a:off x="-1117247" y="729623"/>
              <a:ext cx="9040759" cy="5906045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B7B182-15F7-4BB0-91BA-4082F8AD6681}"/>
                </a:ext>
              </a:extLst>
            </p:cNvPr>
            <p:cNvSpPr txBox="1"/>
            <p:nvPr/>
          </p:nvSpPr>
          <p:spPr>
            <a:xfrm>
              <a:off x="-999856" y="2528623"/>
              <a:ext cx="8776581" cy="16369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3975"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800" b="1" dirty="0">
                  <a:solidFill>
                    <a:srgbClr val="0066FF"/>
                  </a:solidFill>
                </a:rPr>
                <a:t>Voltage emergency avoidance </a:t>
              </a:r>
              <a:r>
                <a:rPr lang="en-US" sz="2800" b="1" dirty="0">
                  <a:solidFill>
                    <a:schemeClr val="tx1"/>
                  </a:solidFill>
                </a:rPr>
                <a:t>mechanism </a:t>
              </a:r>
            </a:p>
            <a:p>
              <a:r>
                <a:rPr lang="en-US" sz="2800" b="1" dirty="0">
                  <a:solidFill>
                    <a:srgbClr val="FF0000"/>
                  </a:solidFill>
                </a:rPr>
                <a:t>prevents</a:t>
              </a:r>
              <a:r>
                <a:rPr lang="en-US" sz="2800" b="1" dirty="0">
                  <a:solidFill>
                    <a:schemeClr val="tx1"/>
                  </a:solidFill>
                </a:rPr>
                <a:t> the </a:t>
              </a:r>
              <a:r>
                <a:rPr lang="en-US" sz="2800" b="1" dirty="0">
                  <a:solidFill>
                    <a:schemeClr val="accent2"/>
                  </a:solidFill>
                </a:rPr>
                <a:t>core voltage </a:t>
              </a:r>
              <a:r>
                <a:rPr lang="en-US" sz="2800" b="1" dirty="0">
                  <a:solidFill>
                    <a:schemeClr val="tx1"/>
                  </a:solidFill>
                </a:rPr>
                <a:t>from dropping below the </a:t>
              </a:r>
            </a:p>
            <a:p>
              <a:r>
                <a:rPr lang="en-US" sz="2800" b="1" dirty="0">
                  <a:solidFill>
                    <a:srgbClr val="FF0000"/>
                  </a:solidFill>
                </a:rPr>
                <a:t>minimum operational voltage limit </a:t>
              </a:r>
              <a:r>
                <a:rPr lang="en-US" sz="2800" b="1" dirty="0">
                  <a:solidFill>
                    <a:schemeClr val="tx1"/>
                  </a:solidFill>
                </a:rPr>
                <a:t>when executing </a:t>
              </a:r>
              <a:r>
                <a:rPr lang="en-US" sz="2800" b="1" dirty="0">
                  <a:solidFill>
                    <a:schemeClr val="accent6"/>
                  </a:solidFill>
                </a:rPr>
                <a:t>PHIs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7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69ADD3-F428-4C41-91D8-C83FC6195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919" y="3539370"/>
            <a:ext cx="5992887" cy="3334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0" y="132334"/>
            <a:ext cx="9224371" cy="606084"/>
          </a:xfrm>
        </p:spPr>
        <p:txBody>
          <a:bodyPr/>
          <a:lstStyle/>
          <a:p>
            <a:r>
              <a:rPr lang="en-US" sz="3200" dirty="0" err="1"/>
              <a:t>Icc</a:t>
            </a:r>
            <a:r>
              <a:rPr lang="en-US" sz="3200" baseline="-25000" dirty="0" err="1"/>
              <a:t>max</a:t>
            </a:r>
            <a:r>
              <a:rPr lang="en-US" sz="3200" dirty="0"/>
              <a:t> and </a:t>
            </a:r>
            <a:r>
              <a:rPr lang="en-US" sz="3200" dirty="0" err="1"/>
              <a:t>Vcc</a:t>
            </a:r>
            <a:r>
              <a:rPr lang="en-US" sz="3200" baseline="-25000" dirty="0" err="1"/>
              <a:t>max</a:t>
            </a:r>
            <a:r>
              <a:rPr lang="en-US" sz="3200" dirty="0"/>
              <a:t> Limit Protection Mechanisms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Systems: </a:t>
            </a:r>
          </a:p>
          <a:p>
            <a:pPr lvl="1"/>
            <a:r>
              <a:rPr lang="en-US" sz="1200" dirty="0"/>
              <a:t>A single-core Coffee Lake desktop CPU operating at Turbo frequencies (</a:t>
            </a:r>
            <a:r>
              <a:rPr lang="en-US" sz="1200" dirty="0">
                <a:solidFill>
                  <a:srgbClr val="FF0000"/>
                </a:solidFill>
              </a:rPr>
              <a:t>4.9 GHz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accent6"/>
                </a:solidFill>
              </a:rPr>
              <a:t>4.8 GHz</a:t>
            </a:r>
            <a:r>
              <a:rPr lang="en-US" sz="1200" dirty="0"/>
              <a:t>) </a:t>
            </a:r>
          </a:p>
          <a:p>
            <a:pPr lvl="1"/>
            <a:r>
              <a:rPr lang="en-US" sz="1200" dirty="0"/>
              <a:t>A two-core Cannon Lake mobile CPU operating at Turbo frequencies (</a:t>
            </a:r>
            <a:r>
              <a:rPr lang="en-US" sz="1200" dirty="0">
                <a:solidFill>
                  <a:srgbClr val="FF0000"/>
                </a:solidFill>
              </a:rPr>
              <a:t>3.1 GHz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accent6"/>
                </a:solidFill>
              </a:rPr>
              <a:t>2.2 GHz</a:t>
            </a:r>
            <a:r>
              <a:rPr lang="en-US" sz="1200" dirty="0"/>
              <a:t>)</a:t>
            </a:r>
          </a:p>
          <a:p>
            <a:r>
              <a:rPr lang="en-US" sz="1800" dirty="0"/>
              <a:t>Workloads (</a:t>
            </a:r>
            <a:r>
              <a:rPr lang="en-US" sz="1800" dirty="0">
                <a:solidFill>
                  <a:schemeClr val="accent6"/>
                </a:solidFill>
              </a:rPr>
              <a:t>Non-AVX </a:t>
            </a:r>
            <a:r>
              <a:rPr lang="en-US" sz="1800" dirty="0"/>
              <a:t>and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AVX2</a:t>
            </a:r>
            <a:r>
              <a:rPr lang="en-US" sz="1800" dirty="0"/>
              <a:t>) while measuring current and voltage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FAEFF-946C-4A18-9B8B-51E22C1D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291" y="3738378"/>
            <a:ext cx="256245" cy="1346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C6000C-23AC-4525-BDFA-CFD0551A7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080" y="3856230"/>
            <a:ext cx="221361" cy="9592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43943A-8B37-4C8E-A939-170AA96A6776}"/>
              </a:ext>
            </a:extLst>
          </p:cNvPr>
          <p:cNvSpPr/>
          <p:nvPr/>
        </p:nvSpPr>
        <p:spPr>
          <a:xfrm>
            <a:off x="7193264" y="3522218"/>
            <a:ext cx="1021426" cy="219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19F61F-3DED-4675-8D71-7C57AC6FC43F}"/>
              </a:ext>
            </a:extLst>
          </p:cNvPr>
          <p:cNvCxnSpPr/>
          <p:nvPr/>
        </p:nvCxnSpPr>
        <p:spPr>
          <a:xfrm flipH="1" flipV="1">
            <a:off x="4975778" y="4058697"/>
            <a:ext cx="1866213" cy="4564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E052FC38-83C4-4654-8D64-DE7C8CA97176}"/>
              </a:ext>
            </a:extLst>
          </p:cNvPr>
          <p:cNvSpPr txBox="1"/>
          <p:nvPr/>
        </p:nvSpPr>
        <p:spPr>
          <a:xfrm>
            <a:off x="5543441" y="3774452"/>
            <a:ext cx="1219565" cy="26185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400" baseline="-25000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</a:rPr>
              <a:t> (1.15V)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35CD64-0664-47A3-914F-70A2E6D92EA1}"/>
              </a:ext>
            </a:extLst>
          </p:cNvPr>
          <p:cNvCxnSpPr/>
          <p:nvPr/>
        </p:nvCxnSpPr>
        <p:spPr>
          <a:xfrm flipH="1">
            <a:off x="4900144" y="5557045"/>
            <a:ext cx="2042690" cy="80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>
            <a:extLst>
              <a:ext uri="{FF2B5EF4-FFF2-40B4-BE49-F238E27FC236}">
                <a16:creationId xmlns:a16="http://schemas.microsoft.com/office/drawing/2014/main" id="{6A2CB6A9-43AD-40ED-9164-4EE7461D014E}"/>
              </a:ext>
            </a:extLst>
          </p:cNvPr>
          <p:cNvSpPr txBox="1"/>
          <p:nvPr/>
        </p:nvSpPr>
        <p:spPr>
          <a:xfrm>
            <a:off x="5812001" y="5264868"/>
            <a:ext cx="1025769" cy="2541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</a:rPr>
              <a:t>Icc</a:t>
            </a:r>
            <a:r>
              <a:rPr lang="en-US" sz="1400" baseline="-25000">
                <a:solidFill>
                  <a:schemeClr val="accent1">
                    <a:lumMod val="75000"/>
                  </a:schemeClr>
                </a:solidFill>
              </a:rPr>
              <a:t>max</a:t>
            </a:r>
            <a:r>
              <a:rPr lang="en-US" sz="1400" baseline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</a:rPr>
              <a:t>(29A)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1A0F6B-6784-4C01-86FF-DADC0A880571}"/>
              </a:ext>
            </a:extLst>
          </p:cNvPr>
          <p:cNvCxnSpPr/>
          <p:nvPr/>
        </p:nvCxnSpPr>
        <p:spPr>
          <a:xfrm flipH="1">
            <a:off x="2886966" y="5253004"/>
            <a:ext cx="1950525" cy="139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>
            <a:extLst>
              <a:ext uri="{FF2B5EF4-FFF2-40B4-BE49-F238E27FC236}">
                <a16:creationId xmlns:a16="http://schemas.microsoft.com/office/drawing/2014/main" id="{B8A37CDC-D276-4AC4-B2D8-1ECA2F6CE75C}"/>
              </a:ext>
            </a:extLst>
          </p:cNvPr>
          <p:cNvSpPr txBox="1"/>
          <p:nvPr/>
        </p:nvSpPr>
        <p:spPr>
          <a:xfrm>
            <a:off x="2905830" y="5018432"/>
            <a:ext cx="1062732" cy="21980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Icc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</a:rPr>
              <a:t>max</a:t>
            </a:r>
            <a:r>
              <a:rPr lang="en-US" sz="1400" baseline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(100A)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94A25147-72AD-4CC1-9374-2CEB3BDC51B2}"/>
              </a:ext>
            </a:extLst>
          </p:cNvPr>
          <p:cNvSpPr txBox="1"/>
          <p:nvPr/>
        </p:nvSpPr>
        <p:spPr>
          <a:xfrm>
            <a:off x="3315544" y="3704418"/>
            <a:ext cx="1093368" cy="23231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400" baseline="-25000" dirty="0" err="1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(1.27V)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00541E-B49D-402B-93FD-A5F03B38D969}"/>
              </a:ext>
            </a:extLst>
          </p:cNvPr>
          <p:cNvCxnSpPr/>
          <p:nvPr/>
        </p:nvCxnSpPr>
        <p:spPr>
          <a:xfrm flipH="1">
            <a:off x="2765246" y="3960818"/>
            <a:ext cx="1926937" cy="5773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67717F3-AA21-4B8A-ADF8-462F252661E3}"/>
              </a:ext>
            </a:extLst>
          </p:cNvPr>
          <p:cNvSpPr/>
          <p:nvPr/>
        </p:nvSpPr>
        <p:spPr>
          <a:xfrm>
            <a:off x="-198374" y="4162852"/>
            <a:ext cx="2082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bars with green borders are </a:t>
            </a:r>
            <a:r>
              <a:rPr lang="en-US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projected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0F44B4-2F6F-4061-B311-9C9520B109D9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884105" y="4274834"/>
            <a:ext cx="1443375" cy="3496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09779A-4B6A-48FF-BA26-ADE2B4888FE0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884105" y="4546949"/>
            <a:ext cx="3628674" cy="775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A8C8B1-0357-4ACF-8425-960D5C771E0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884105" y="4624517"/>
            <a:ext cx="1443375" cy="7639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422E98-2ECE-4F88-A96D-00CB13F448E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884105" y="4624517"/>
            <a:ext cx="3628674" cy="88967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Callout: Line 43">
            <a:extLst>
              <a:ext uri="{FF2B5EF4-FFF2-40B4-BE49-F238E27FC236}">
                <a16:creationId xmlns:a16="http://schemas.microsoft.com/office/drawing/2014/main" id="{C9CB5604-76C9-40FC-95D7-71389B2A8A2C}"/>
              </a:ext>
            </a:extLst>
          </p:cNvPr>
          <p:cNvSpPr/>
          <p:nvPr/>
        </p:nvSpPr>
        <p:spPr>
          <a:xfrm>
            <a:off x="109972" y="2206099"/>
            <a:ext cx="8934688" cy="281507"/>
          </a:xfrm>
          <a:prstGeom prst="borderCallout1">
            <a:avLst>
              <a:gd name="adj1" fmla="val 102424"/>
              <a:gd name="adj2" fmla="val 54087"/>
              <a:gd name="adj3" fmla="val 1002957"/>
              <a:gd name="adj4" fmla="val 40607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both </a:t>
            </a:r>
            <a:r>
              <a:rPr lang="en-US" sz="1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desktop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frequencies, 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current (</a:t>
            </a: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below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system limit (</a:t>
            </a: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baseline="-250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</p:txBody>
      </p:sp>
      <p:sp>
        <p:nvSpPr>
          <p:cNvPr id="45" name="Callout: Line 44">
            <a:extLst>
              <a:ext uri="{FF2B5EF4-FFF2-40B4-BE49-F238E27FC236}">
                <a16:creationId xmlns:a16="http://schemas.microsoft.com/office/drawing/2014/main" id="{EDC4BB4E-8309-452E-A220-2CD9D938E4CE}"/>
              </a:ext>
            </a:extLst>
          </p:cNvPr>
          <p:cNvSpPr/>
          <p:nvPr/>
        </p:nvSpPr>
        <p:spPr>
          <a:xfrm>
            <a:off x="109972" y="2544334"/>
            <a:ext cx="8934688" cy="281508"/>
          </a:xfrm>
          <a:prstGeom prst="borderCallout1">
            <a:avLst>
              <a:gd name="adj1" fmla="val 102424"/>
              <a:gd name="adj2" fmla="val 54087"/>
              <a:gd name="adj3" fmla="val 435910"/>
              <a:gd name="adj4" fmla="val 39472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will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exceed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voltage limit (</a:t>
            </a: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baseline="-250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when executing </a:t>
            </a:r>
            <a:r>
              <a:rPr lang="en-US" sz="1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AVX2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code at a frequency of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4.9 GHz</a:t>
            </a:r>
          </a:p>
        </p:txBody>
      </p:sp>
      <p:sp>
        <p:nvSpPr>
          <p:cNvPr id="46" name="Callout: Line 45">
            <a:extLst>
              <a:ext uri="{FF2B5EF4-FFF2-40B4-BE49-F238E27FC236}">
                <a16:creationId xmlns:a16="http://schemas.microsoft.com/office/drawing/2014/main" id="{2E6D38DC-20E1-4924-87BD-77B37EDE8DFF}"/>
              </a:ext>
            </a:extLst>
          </p:cNvPr>
          <p:cNvSpPr/>
          <p:nvPr/>
        </p:nvSpPr>
        <p:spPr>
          <a:xfrm>
            <a:off x="109972" y="2875100"/>
            <a:ext cx="8934688" cy="298510"/>
          </a:xfrm>
          <a:prstGeom prst="borderCallout1">
            <a:avLst>
              <a:gd name="adj1" fmla="val 102424"/>
              <a:gd name="adj2" fmla="val 54087"/>
              <a:gd name="adj3" fmla="val 345536"/>
              <a:gd name="adj4" fmla="val 61664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both </a:t>
            </a:r>
            <a:r>
              <a:rPr lang="en-US" sz="1600" b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frequencies, the 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voltage (</a:t>
            </a: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below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system limit (</a:t>
            </a: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baseline="-250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</p:txBody>
      </p:sp>
      <p:sp>
        <p:nvSpPr>
          <p:cNvPr id="47" name="Callout: Line 46">
            <a:extLst>
              <a:ext uri="{FF2B5EF4-FFF2-40B4-BE49-F238E27FC236}">
                <a16:creationId xmlns:a16="http://schemas.microsoft.com/office/drawing/2014/main" id="{0AD2395B-5D57-4D9C-941B-3A2C6BDBF8A9}"/>
              </a:ext>
            </a:extLst>
          </p:cNvPr>
          <p:cNvSpPr/>
          <p:nvPr/>
        </p:nvSpPr>
        <p:spPr>
          <a:xfrm>
            <a:off x="109971" y="3223474"/>
            <a:ext cx="8934687" cy="278679"/>
          </a:xfrm>
          <a:prstGeom prst="borderCallout1">
            <a:avLst>
              <a:gd name="adj1" fmla="val 102424"/>
              <a:gd name="adj2" fmla="val 54087"/>
              <a:gd name="adj3" fmla="val 835642"/>
              <a:gd name="adj4" fmla="val 60183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exceed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current limit (</a:t>
            </a: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baseline="-250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when executing </a:t>
            </a:r>
            <a:r>
              <a:rPr lang="en-US" sz="16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AVX2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code at a frequency of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3.1 GHz</a:t>
            </a:r>
          </a:p>
        </p:txBody>
      </p:sp>
    </p:spTree>
    <p:extLst>
      <p:ext uri="{BB962C8B-B14F-4D97-AF65-F5344CB8AC3E}">
        <p14:creationId xmlns:p14="http://schemas.microsoft.com/office/powerpoint/2010/main" val="13016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  <p:bldP spid="16" grpId="0"/>
      <p:bldP spid="18" grpId="0"/>
      <p:bldP spid="26" grpId="0"/>
      <p:bldP spid="6" grpId="0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69ADD3-F428-4C41-91D8-C83FC6195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919" y="3539370"/>
            <a:ext cx="5992887" cy="3334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0" y="132334"/>
            <a:ext cx="9224371" cy="606084"/>
          </a:xfrm>
        </p:spPr>
        <p:txBody>
          <a:bodyPr/>
          <a:lstStyle/>
          <a:p>
            <a:r>
              <a:rPr lang="en-US" sz="3200" dirty="0" err="1"/>
              <a:t>Icc</a:t>
            </a:r>
            <a:r>
              <a:rPr lang="en-US" sz="3200" baseline="-25000" dirty="0" err="1"/>
              <a:t>max</a:t>
            </a:r>
            <a:r>
              <a:rPr lang="en-US" sz="3200" dirty="0"/>
              <a:t> and </a:t>
            </a:r>
            <a:r>
              <a:rPr lang="en-US" sz="3200" dirty="0" err="1"/>
              <a:t>Vcc</a:t>
            </a:r>
            <a:r>
              <a:rPr lang="en-US" sz="3200" baseline="-25000" dirty="0" err="1"/>
              <a:t>max</a:t>
            </a:r>
            <a:r>
              <a:rPr lang="en-US" sz="3200" dirty="0"/>
              <a:t> Limit Protection Mechanisms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Systems: </a:t>
            </a:r>
          </a:p>
          <a:p>
            <a:pPr lvl="1"/>
            <a:r>
              <a:rPr lang="en-US" sz="1200" dirty="0"/>
              <a:t>A single-core Coffee Lake desktop CPU operating at Turbo frequencies (</a:t>
            </a:r>
            <a:r>
              <a:rPr lang="en-US" sz="1200" dirty="0">
                <a:solidFill>
                  <a:srgbClr val="FF0000"/>
                </a:solidFill>
              </a:rPr>
              <a:t>4.9GHz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accent6"/>
                </a:solidFill>
              </a:rPr>
              <a:t>4.8GHz</a:t>
            </a:r>
            <a:r>
              <a:rPr lang="en-US" sz="1200" dirty="0"/>
              <a:t>) </a:t>
            </a:r>
          </a:p>
          <a:p>
            <a:pPr lvl="1"/>
            <a:r>
              <a:rPr lang="en-US" sz="1200" dirty="0"/>
              <a:t>A two-core Cannon Lake mobile CPU operating at Turbo frequencies (</a:t>
            </a:r>
            <a:r>
              <a:rPr lang="en-US" sz="1200" dirty="0">
                <a:solidFill>
                  <a:srgbClr val="FF0000"/>
                </a:solidFill>
              </a:rPr>
              <a:t>3.1GHz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accent6"/>
                </a:solidFill>
              </a:rPr>
              <a:t>2.2GHz</a:t>
            </a:r>
            <a:r>
              <a:rPr lang="en-US" sz="1200" dirty="0"/>
              <a:t>)</a:t>
            </a:r>
          </a:p>
          <a:p>
            <a:r>
              <a:rPr lang="en-US" sz="1800" dirty="0"/>
              <a:t>Workloads (</a:t>
            </a:r>
            <a:r>
              <a:rPr lang="en-US" sz="1800" dirty="0">
                <a:solidFill>
                  <a:schemeClr val="accent6"/>
                </a:solidFill>
              </a:rPr>
              <a:t>Non-AVX </a:t>
            </a:r>
            <a:r>
              <a:rPr lang="en-US" sz="1800" dirty="0"/>
              <a:t>and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AVX2</a:t>
            </a:r>
            <a:r>
              <a:rPr lang="en-US" sz="1800" dirty="0"/>
              <a:t>) while measuring current and voltage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FAEFF-946C-4A18-9B8B-51E22C1D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291" y="3700501"/>
            <a:ext cx="256245" cy="1346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C6000C-23AC-4525-BDFA-CFD0551A7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080" y="3856230"/>
            <a:ext cx="221361" cy="9592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43943A-8B37-4C8E-A939-170AA96A6776}"/>
              </a:ext>
            </a:extLst>
          </p:cNvPr>
          <p:cNvSpPr/>
          <p:nvPr/>
        </p:nvSpPr>
        <p:spPr>
          <a:xfrm>
            <a:off x="7193264" y="3522218"/>
            <a:ext cx="1021426" cy="219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19F61F-3DED-4675-8D71-7C57AC6FC43F}"/>
              </a:ext>
            </a:extLst>
          </p:cNvPr>
          <p:cNvCxnSpPr/>
          <p:nvPr/>
        </p:nvCxnSpPr>
        <p:spPr>
          <a:xfrm flipH="1" flipV="1">
            <a:off x="4975778" y="4058697"/>
            <a:ext cx="1866213" cy="4564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E052FC38-83C4-4654-8D64-DE7C8CA97176}"/>
              </a:ext>
            </a:extLst>
          </p:cNvPr>
          <p:cNvSpPr txBox="1"/>
          <p:nvPr/>
        </p:nvSpPr>
        <p:spPr>
          <a:xfrm>
            <a:off x="5543441" y="3774452"/>
            <a:ext cx="1219565" cy="26185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400" baseline="-25000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</a:rPr>
              <a:t> (1.15V)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35CD64-0664-47A3-914F-70A2E6D92EA1}"/>
              </a:ext>
            </a:extLst>
          </p:cNvPr>
          <p:cNvCxnSpPr/>
          <p:nvPr/>
        </p:nvCxnSpPr>
        <p:spPr>
          <a:xfrm flipH="1">
            <a:off x="4900144" y="5557045"/>
            <a:ext cx="2042690" cy="80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>
            <a:extLst>
              <a:ext uri="{FF2B5EF4-FFF2-40B4-BE49-F238E27FC236}">
                <a16:creationId xmlns:a16="http://schemas.microsoft.com/office/drawing/2014/main" id="{6A2CB6A9-43AD-40ED-9164-4EE7461D014E}"/>
              </a:ext>
            </a:extLst>
          </p:cNvPr>
          <p:cNvSpPr txBox="1"/>
          <p:nvPr/>
        </p:nvSpPr>
        <p:spPr>
          <a:xfrm>
            <a:off x="5812001" y="5264868"/>
            <a:ext cx="1025769" cy="2541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</a:rPr>
              <a:t>Icc</a:t>
            </a:r>
            <a:r>
              <a:rPr lang="en-US" sz="1400" baseline="-25000">
                <a:solidFill>
                  <a:schemeClr val="accent1">
                    <a:lumMod val="75000"/>
                  </a:schemeClr>
                </a:solidFill>
              </a:rPr>
              <a:t>max</a:t>
            </a:r>
            <a:r>
              <a:rPr lang="en-US" sz="1400" baseline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</a:rPr>
              <a:t>(29A)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1A0F6B-6784-4C01-86FF-DADC0A880571}"/>
              </a:ext>
            </a:extLst>
          </p:cNvPr>
          <p:cNvCxnSpPr/>
          <p:nvPr/>
        </p:nvCxnSpPr>
        <p:spPr>
          <a:xfrm flipH="1">
            <a:off x="2886966" y="5253004"/>
            <a:ext cx="1950525" cy="139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>
            <a:extLst>
              <a:ext uri="{FF2B5EF4-FFF2-40B4-BE49-F238E27FC236}">
                <a16:creationId xmlns:a16="http://schemas.microsoft.com/office/drawing/2014/main" id="{B8A37CDC-D276-4AC4-B2D8-1ECA2F6CE75C}"/>
              </a:ext>
            </a:extLst>
          </p:cNvPr>
          <p:cNvSpPr txBox="1"/>
          <p:nvPr/>
        </p:nvSpPr>
        <p:spPr>
          <a:xfrm>
            <a:off x="2905830" y="5018432"/>
            <a:ext cx="1062732" cy="21980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Icc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</a:rPr>
              <a:t>max</a:t>
            </a:r>
            <a:r>
              <a:rPr lang="en-US" sz="1400" baseline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(100A)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94A25147-72AD-4CC1-9374-2CEB3BDC51B2}"/>
              </a:ext>
            </a:extLst>
          </p:cNvPr>
          <p:cNvSpPr txBox="1"/>
          <p:nvPr/>
        </p:nvSpPr>
        <p:spPr>
          <a:xfrm>
            <a:off x="3315544" y="3704418"/>
            <a:ext cx="1093368" cy="23231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400" baseline="-25000" dirty="0" err="1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(1.27V)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00541E-B49D-402B-93FD-A5F03B38D969}"/>
              </a:ext>
            </a:extLst>
          </p:cNvPr>
          <p:cNvCxnSpPr/>
          <p:nvPr/>
        </p:nvCxnSpPr>
        <p:spPr>
          <a:xfrm flipH="1">
            <a:off x="2765246" y="3939174"/>
            <a:ext cx="1926937" cy="5773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67717F3-AA21-4B8A-ADF8-462F252661E3}"/>
              </a:ext>
            </a:extLst>
          </p:cNvPr>
          <p:cNvSpPr/>
          <p:nvPr/>
        </p:nvSpPr>
        <p:spPr>
          <a:xfrm>
            <a:off x="-198374" y="4162852"/>
            <a:ext cx="2082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bars with green borders are </a:t>
            </a:r>
            <a:r>
              <a:rPr lang="en-US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projected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0F44B4-2F6F-4061-B311-9C9520B109D9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884105" y="4274834"/>
            <a:ext cx="1443375" cy="3496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09779A-4B6A-48FF-BA26-ADE2B4888FE0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884105" y="4546949"/>
            <a:ext cx="3628674" cy="775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A8C8B1-0357-4ACF-8425-960D5C771E0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884105" y="4624517"/>
            <a:ext cx="1443375" cy="7639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422E98-2ECE-4F88-A96D-00CB13F448E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884105" y="4624517"/>
            <a:ext cx="3628674" cy="88967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Callout: Line 43">
            <a:extLst>
              <a:ext uri="{FF2B5EF4-FFF2-40B4-BE49-F238E27FC236}">
                <a16:creationId xmlns:a16="http://schemas.microsoft.com/office/drawing/2014/main" id="{C9CB5604-76C9-40FC-95D7-71389B2A8A2C}"/>
              </a:ext>
            </a:extLst>
          </p:cNvPr>
          <p:cNvSpPr/>
          <p:nvPr/>
        </p:nvSpPr>
        <p:spPr>
          <a:xfrm>
            <a:off x="109972" y="2206099"/>
            <a:ext cx="8934688" cy="281507"/>
          </a:xfrm>
          <a:prstGeom prst="borderCallout1">
            <a:avLst>
              <a:gd name="adj1" fmla="val 102424"/>
              <a:gd name="adj2" fmla="val 54087"/>
              <a:gd name="adj3" fmla="val 1002957"/>
              <a:gd name="adj4" fmla="val 40607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both </a:t>
            </a:r>
            <a:r>
              <a:rPr lang="en-US" sz="1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desktop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frequencies, </a:t>
            </a: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below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system limit (</a:t>
            </a: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baseline="-250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</p:txBody>
      </p:sp>
      <p:sp>
        <p:nvSpPr>
          <p:cNvPr id="45" name="Callout: Line 44">
            <a:extLst>
              <a:ext uri="{FF2B5EF4-FFF2-40B4-BE49-F238E27FC236}">
                <a16:creationId xmlns:a16="http://schemas.microsoft.com/office/drawing/2014/main" id="{EDC4BB4E-8309-452E-A220-2CD9D938E4CE}"/>
              </a:ext>
            </a:extLst>
          </p:cNvPr>
          <p:cNvSpPr/>
          <p:nvPr/>
        </p:nvSpPr>
        <p:spPr>
          <a:xfrm>
            <a:off x="109972" y="2544334"/>
            <a:ext cx="8934688" cy="281508"/>
          </a:xfrm>
          <a:prstGeom prst="borderCallout1">
            <a:avLst>
              <a:gd name="adj1" fmla="val 102424"/>
              <a:gd name="adj2" fmla="val 54087"/>
              <a:gd name="adj3" fmla="val 435910"/>
              <a:gd name="adj4" fmla="val 39472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will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exceed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voltage limit (</a:t>
            </a: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baseline="-250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when executing </a:t>
            </a:r>
            <a:r>
              <a:rPr lang="en-US" sz="1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AVX2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code at a frequency of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4.9 GHz</a:t>
            </a:r>
          </a:p>
        </p:txBody>
      </p:sp>
      <p:sp>
        <p:nvSpPr>
          <p:cNvPr id="46" name="Callout: Line 45">
            <a:extLst>
              <a:ext uri="{FF2B5EF4-FFF2-40B4-BE49-F238E27FC236}">
                <a16:creationId xmlns:a16="http://schemas.microsoft.com/office/drawing/2014/main" id="{2E6D38DC-20E1-4924-87BD-77B37EDE8DFF}"/>
              </a:ext>
            </a:extLst>
          </p:cNvPr>
          <p:cNvSpPr/>
          <p:nvPr/>
        </p:nvSpPr>
        <p:spPr>
          <a:xfrm>
            <a:off x="109972" y="2875100"/>
            <a:ext cx="8934688" cy="298510"/>
          </a:xfrm>
          <a:prstGeom prst="borderCallout1">
            <a:avLst>
              <a:gd name="adj1" fmla="val 102424"/>
              <a:gd name="adj2" fmla="val 54087"/>
              <a:gd name="adj3" fmla="val 345536"/>
              <a:gd name="adj4" fmla="val 61664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both </a:t>
            </a:r>
            <a:r>
              <a:rPr lang="en-US" sz="1600" b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frequencies, the 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voltage (</a:t>
            </a: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below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system limit (</a:t>
            </a:r>
            <a:r>
              <a:rPr lang="en-US" sz="16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baseline="-25000" dirty="0" err="1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</p:txBody>
      </p:sp>
      <p:sp>
        <p:nvSpPr>
          <p:cNvPr id="47" name="Callout: Line 46">
            <a:extLst>
              <a:ext uri="{FF2B5EF4-FFF2-40B4-BE49-F238E27FC236}">
                <a16:creationId xmlns:a16="http://schemas.microsoft.com/office/drawing/2014/main" id="{0AD2395B-5D57-4D9C-941B-3A2C6BDBF8A9}"/>
              </a:ext>
            </a:extLst>
          </p:cNvPr>
          <p:cNvSpPr/>
          <p:nvPr/>
        </p:nvSpPr>
        <p:spPr>
          <a:xfrm>
            <a:off x="109971" y="3223474"/>
            <a:ext cx="8934687" cy="278679"/>
          </a:xfrm>
          <a:prstGeom prst="borderCallout1">
            <a:avLst>
              <a:gd name="adj1" fmla="val 102424"/>
              <a:gd name="adj2" fmla="val 54087"/>
              <a:gd name="adj3" fmla="val 835642"/>
              <a:gd name="adj4" fmla="val 60183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500"/>
              </a:spcBef>
            </a:pP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exceed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current limit (</a:t>
            </a:r>
            <a:r>
              <a:rPr lang="en-US" sz="16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baseline="-25000" dirty="0" err="1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when executing </a:t>
            </a:r>
            <a:r>
              <a:rPr lang="en-US" sz="16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AVX2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code at a frequency of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3.1 GHz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9EF0AD-0C25-4FE5-B38A-B7F8321CC2A4}"/>
              </a:ext>
            </a:extLst>
          </p:cNvPr>
          <p:cNvSpPr/>
          <p:nvPr/>
        </p:nvSpPr>
        <p:spPr>
          <a:xfrm>
            <a:off x="-11284" y="823677"/>
            <a:ext cx="9144000" cy="6034323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F6E83A-6C66-4DBC-B882-F05246A89EAD}"/>
              </a:ext>
            </a:extLst>
          </p:cNvPr>
          <p:cNvSpPr txBox="1"/>
          <p:nvPr/>
        </p:nvSpPr>
        <p:spPr>
          <a:xfrm>
            <a:off x="109971" y="3736678"/>
            <a:ext cx="8934687" cy="981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 cap="rnd">
            <a:solidFill>
              <a:schemeClr val="accent4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500" b="1" dirty="0">
                <a:solidFill>
                  <a:schemeClr val="tx1"/>
                </a:solidFill>
              </a:rPr>
              <a:t>It is due to </a:t>
            </a:r>
            <a:r>
              <a:rPr lang="en-US" sz="2500" b="1" dirty="0">
                <a:solidFill>
                  <a:schemeClr val="accent5"/>
                </a:solidFill>
              </a:rPr>
              <a:t>maximum instantaneous current limit (</a:t>
            </a:r>
            <a:r>
              <a:rPr lang="en-US" sz="2500" b="1" dirty="0" err="1">
                <a:solidFill>
                  <a:schemeClr val="accent5"/>
                </a:solidFill>
              </a:rPr>
              <a:t>Icc</a:t>
            </a:r>
            <a:r>
              <a:rPr lang="en-US" sz="2500" b="1" baseline="-25000" dirty="0" err="1">
                <a:solidFill>
                  <a:schemeClr val="accent5"/>
                </a:solidFill>
              </a:rPr>
              <a:t>max</a:t>
            </a:r>
            <a:r>
              <a:rPr lang="en-US" sz="2500" b="1" dirty="0">
                <a:solidFill>
                  <a:schemeClr val="accent5"/>
                </a:solidFill>
              </a:rPr>
              <a:t>) </a:t>
            </a:r>
            <a:r>
              <a:rPr lang="en-US" sz="2500" b="1" dirty="0">
                <a:solidFill>
                  <a:schemeClr val="tx1"/>
                </a:solidFill>
              </a:rPr>
              <a:t>and 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</a:rPr>
              <a:t>maximum voltage limit (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2500" b="1" baseline="-25000" dirty="0" err="1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en-US" sz="2500" b="1" dirty="0">
                <a:solidFill>
                  <a:schemeClr val="tx1"/>
                </a:solidFill>
              </a:rPr>
              <a:t>protection mechanisms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9DA483-D997-4ACA-8888-7CECAF03F6AF}"/>
              </a:ext>
            </a:extLst>
          </p:cNvPr>
          <p:cNvSpPr txBox="1"/>
          <p:nvPr/>
        </p:nvSpPr>
        <p:spPr>
          <a:xfrm>
            <a:off x="99341" y="1529813"/>
            <a:ext cx="8934687" cy="16600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 cap="rnd">
            <a:solidFill>
              <a:schemeClr val="accent4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500" b="1" dirty="0">
                <a:solidFill>
                  <a:srgbClr val="7030A0"/>
                </a:solidFill>
              </a:rPr>
              <a:t>Contrary</a:t>
            </a:r>
            <a:r>
              <a:rPr lang="en-US" sz="2500" b="1" dirty="0">
                <a:solidFill>
                  <a:schemeClr val="tx1"/>
                </a:solidFill>
              </a:rPr>
              <a:t> to the 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state-of-the-art </a:t>
            </a:r>
            <a:r>
              <a:rPr lang="en-US" sz="2500" b="1" dirty="0">
                <a:solidFill>
                  <a:schemeClr val="tx1"/>
                </a:solidFill>
              </a:rPr>
              <a:t>work’s </a:t>
            </a:r>
            <a:r>
              <a:rPr lang="en-US" sz="2500" b="1" dirty="0">
                <a:solidFill>
                  <a:srgbClr val="7030A0"/>
                </a:solidFill>
              </a:rPr>
              <a:t>hypothesis</a:t>
            </a:r>
            <a:r>
              <a:rPr lang="en-US" sz="2500" b="1" dirty="0">
                <a:solidFill>
                  <a:schemeClr val="tx1"/>
                </a:solidFill>
              </a:rPr>
              <a:t>: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2500" b="1" dirty="0">
                <a:solidFill>
                  <a:schemeClr val="tx1"/>
                </a:solidFill>
              </a:rPr>
              <a:t>The </a:t>
            </a:r>
            <a:r>
              <a:rPr lang="en-US" sz="2500" b="1" dirty="0">
                <a:solidFill>
                  <a:srgbClr val="C00000"/>
                </a:solidFill>
              </a:rPr>
              <a:t>core frequency reduction</a:t>
            </a:r>
            <a:r>
              <a:rPr lang="en-US" sz="2500" b="1" dirty="0">
                <a:solidFill>
                  <a:schemeClr val="tx1"/>
                </a:solidFill>
              </a:rPr>
              <a:t> that directly follows the execution of </a:t>
            </a:r>
            <a:r>
              <a:rPr lang="en-US" sz="2500" b="1" dirty="0">
                <a:solidFill>
                  <a:schemeClr val="accent6"/>
                </a:solidFill>
              </a:rPr>
              <a:t>PHIs</a:t>
            </a:r>
            <a:r>
              <a:rPr lang="en-US" sz="2500" b="1" dirty="0">
                <a:solidFill>
                  <a:schemeClr val="tx1"/>
                </a:solidFill>
              </a:rPr>
              <a:t> at the </a:t>
            </a:r>
            <a:r>
              <a:rPr lang="en-US" sz="2500" b="1" dirty="0">
                <a:solidFill>
                  <a:srgbClr val="0066FF"/>
                </a:solidFill>
              </a:rPr>
              <a:t>Turbo </a:t>
            </a:r>
            <a:r>
              <a:rPr lang="en-US" sz="2500" b="1" dirty="0">
                <a:solidFill>
                  <a:schemeClr val="tx1"/>
                </a:solidFill>
              </a:rPr>
              <a:t>frequency</a:t>
            </a:r>
            <a:r>
              <a:rPr lang="en-US" sz="2500" b="1" dirty="0">
                <a:solidFill>
                  <a:srgbClr val="0066FF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is </a:t>
            </a:r>
            <a:r>
              <a:rPr lang="en-US" sz="2500" b="1" dirty="0">
                <a:solidFill>
                  <a:srgbClr val="FF0000"/>
                </a:solidFill>
              </a:rPr>
              <a:t>not</a:t>
            </a:r>
            <a:r>
              <a:rPr lang="en-US" sz="2500" b="1" dirty="0">
                <a:solidFill>
                  <a:schemeClr val="tx1"/>
                </a:solidFill>
              </a:rPr>
              <a:t> due to </a:t>
            </a:r>
            <a:r>
              <a:rPr lang="en-US" sz="2500" b="1" dirty="0">
                <a:solidFill>
                  <a:srgbClr val="FF0000"/>
                </a:solidFill>
              </a:rPr>
              <a:t>thermal management</a:t>
            </a:r>
            <a:endParaRPr lang="en-US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1D5B18F-BF42-4FE5-8AD0-D86A9D54C5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440928"/>
              </p:ext>
            </p:extLst>
          </p:nvPr>
        </p:nvGraphicFramePr>
        <p:xfrm>
          <a:off x="6964681" y="4116079"/>
          <a:ext cx="2074424" cy="2130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Worksheet" r:id="rId4" imgW="3267129" imgH="3355930" progId="Excel.Sheet.12">
                  <p:embed/>
                </p:oleObj>
              </mc:Choice>
              <mc:Fallback>
                <p:oleObj name="Worksheet" r:id="rId4" imgW="3267129" imgH="3355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64681" y="4116079"/>
                        <a:ext cx="2074424" cy="2130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B4B3695-49C7-4CF3-B760-17AB1025F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543899"/>
              </p:ext>
            </p:extLst>
          </p:nvPr>
        </p:nvGraphicFramePr>
        <p:xfrm>
          <a:off x="4489972" y="4144329"/>
          <a:ext cx="2449992" cy="2517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Worksheet" r:id="rId6" imgW="3631051" imgH="3729854" progId="Excel.Sheet.12">
                  <p:embed/>
                </p:oleObj>
              </mc:Choice>
              <mc:Fallback>
                <p:oleObj name="Worksheet" r:id="rId6" imgW="3631051" imgH="37298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89972" y="4144329"/>
                        <a:ext cx="2449992" cy="2517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40F43BEC-9AA9-488A-83CB-180D378D58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376590"/>
              </p:ext>
            </p:extLst>
          </p:nvPr>
        </p:nvGraphicFramePr>
        <p:xfrm>
          <a:off x="5144334" y="4243458"/>
          <a:ext cx="3474733" cy="191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Visio" r:id="rId8" imgW="4692593" imgH="2590528" progId="Visio.Drawing.15">
                  <p:embed/>
                </p:oleObj>
              </mc:Choice>
              <mc:Fallback>
                <p:oleObj name="Visio" r:id="rId8" imgW="4692593" imgH="2590528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4334" y="4243458"/>
                        <a:ext cx="3474733" cy="1918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AVX Throttling is Not Due to Power Gating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8774023" cy="5293805"/>
          </a:xfrm>
        </p:spPr>
        <p:txBody>
          <a:bodyPr/>
          <a:lstStyle/>
          <a:p>
            <a:r>
              <a:rPr lang="en-US" sz="2000" dirty="0"/>
              <a:t>We study the time it takes to open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AVX power-gate </a:t>
            </a:r>
            <a:r>
              <a:rPr lang="en-US" sz="2000" dirty="0"/>
              <a:t>of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Coffee Lake</a:t>
            </a:r>
          </a:p>
          <a:p>
            <a:pPr lvl="1"/>
            <a:r>
              <a:rPr lang="en-US" sz="1800" dirty="0"/>
              <a:t>By comparing it to </a:t>
            </a:r>
            <a:r>
              <a:rPr lang="en-US" sz="1800" dirty="0">
                <a:solidFill>
                  <a:srgbClr val="0070C0"/>
                </a:solidFill>
              </a:rPr>
              <a:t>Haswell</a:t>
            </a:r>
            <a:r>
              <a:rPr lang="en-US" sz="1800" dirty="0"/>
              <a:t> system, which doesn’t have an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AVX power-gate</a:t>
            </a:r>
          </a:p>
          <a:p>
            <a:r>
              <a:rPr lang="en-US" sz="2400" dirty="0"/>
              <a:t>When running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AVX2</a:t>
            </a:r>
            <a:r>
              <a:rPr lang="en-US" sz="2400" dirty="0"/>
              <a:t> instructions in a loop </a:t>
            </a:r>
          </a:p>
          <a:p>
            <a:pPr lvl="1"/>
            <a:r>
              <a:rPr lang="en-US" sz="1800" dirty="0"/>
              <a:t>Consisting of 300 AVX (VMULPD) instructions that use registers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AB659F-B8E0-4B12-BF00-305BEB9F68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118" y="4243459"/>
            <a:ext cx="4123063" cy="2184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A690E6-DF97-4D8E-84F8-B5B0FD57ECBE}"/>
              </a:ext>
            </a:extLst>
          </p:cNvPr>
          <p:cNvCxnSpPr>
            <a:cxnSpLocks/>
          </p:cNvCxnSpPr>
          <p:nvPr/>
        </p:nvCxnSpPr>
        <p:spPr>
          <a:xfrm>
            <a:off x="868197" y="5298045"/>
            <a:ext cx="165798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70F988-ACBF-4F13-A9C5-4BF6E7DA21DC}"/>
              </a:ext>
            </a:extLst>
          </p:cNvPr>
          <p:cNvCxnSpPr>
            <a:cxnSpLocks/>
          </p:cNvCxnSpPr>
          <p:nvPr/>
        </p:nvCxnSpPr>
        <p:spPr>
          <a:xfrm>
            <a:off x="868197" y="5806324"/>
            <a:ext cx="507442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0B1479-039F-4810-84F7-ECEBC69FA3EC}"/>
              </a:ext>
            </a:extLst>
          </p:cNvPr>
          <p:cNvCxnSpPr>
            <a:cxnSpLocks/>
          </p:cNvCxnSpPr>
          <p:nvPr/>
        </p:nvCxnSpPr>
        <p:spPr>
          <a:xfrm>
            <a:off x="953608" y="5283231"/>
            <a:ext cx="0" cy="533372"/>
          </a:xfrm>
          <a:prstGeom prst="straightConnector1">
            <a:avLst/>
          </a:prstGeom>
          <a:ln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411082-443E-499A-937E-64D9F93B60B8}"/>
              </a:ext>
            </a:extLst>
          </p:cNvPr>
          <p:cNvSpPr txBox="1"/>
          <p:nvPr/>
        </p:nvSpPr>
        <p:spPr>
          <a:xfrm>
            <a:off x="908389" y="54704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&gt;8ns</a:t>
            </a:r>
            <a:endParaRPr lang="en-CH" dirty="0">
              <a:solidFill>
                <a:srgbClr val="FF00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359D00-17B4-4544-8C7E-3BAE09218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194" y="5143230"/>
            <a:ext cx="749123" cy="475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A53D79-65A2-48CC-9B33-2566A36C9E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5722" y="4807950"/>
            <a:ext cx="764532" cy="2959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50F99C-C51D-4E6C-8C3E-56B86DDC3F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0578" y="4087431"/>
            <a:ext cx="262782" cy="1561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773E8D-045F-413A-8B4F-8C40E0160D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8335" y="4506871"/>
            <a:ext cx="687464" cy="301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5D53B-C2FB-49BC-99E5-B951FD58D5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4278" y="4592768"/>
            <a:ext cx="764532" cy="3348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992C5E-D853-4D13-8E23-0DD0A89097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3520" y="5002142"/>
            <a:ext cx="469206" cy="1360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EEA4A-7098-4FFE-9DA6-99C0393DD5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6872" y="4244793"/>
            <a:ext cx="280721" cy="16681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EC970E-CB81-4237-9AE0-A8E4EAEA49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6885" y="5912922"/>
            <a:ext cx="46480" cy="17747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68B95DD-6E72-4D48-BA4B-9FAEB2B80BBA}"/>
              </a:ext>
            </a:extLst>
          </p:cNvPr>
          <p:cNvSpPr/>
          <p:nvPr/>
        </p:nvSpPr>
        <p:spPr>
          <a:xfrm>
            <a:off x="5790136" y="4812091"/>
            <a:ext cx="8867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</a:rPr>
              <a:t>&gt;10us</a:t>
            </a:r>
            <a:endParaRPr lang="en-CH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8EA392-9934-4CE3-BD1E-B49E11DC1A13}"/>
              </a:ext>
            </a:extLst>
          </p:cNvPr>
          <p:cNvSpPr/>
          <p:nvPr/>
        </p:nvSpPr>
        <p:spPr>
          <a:xfrm>
            <a:off x="7764276" y="5496241"/>
            <a:ext cx="643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8-15 ns</a:t>
            </a:r>
            <a:endParaRPr lang="en-CH" sz="1200" dirty="0">
              <a:solidFill>
                <a:srgbClr val="FF0000"/>
              </a:solidFill>
            </a:endParaRPr>
          </a:p>
        </p:txBody>
      </p:sp>
      <p:sp>
        <p:nvSpPr>
          <p:cNvPr id="59" name="Callout: Line 58">
            <a:extLst>
              <a:ext uri="{FF2B5EF4-FFF2-40B4-BE49-F238E27FC236}">
                <a16:creationId xmlns:a16="http://schemas.microsoft.com/office/drawing/2014/main" id="{A2E2A9CD-910C-4458-B4F4-0CE2CDD3A718}"/>
              </a:ext>
            </a:extLst>
          </p:cNvPr>
          <p:cNvSpPr/>
          <p:nvPr/>
        </p:nvSpPr>
        <p:spPr>
          <a:xfrm>
            <a:off x="40301" y="2530117"/>
            <a:ext cx="9014156" cy="281507"/>
          </a:xfrm>
          <a:prstGeom prst="borderCallout1">
            <a:avLst>
              <a:gd name="adj1" fmla="val 102424"/>
              <a:gd name="adj2" fmla="val 54087"/>
              <a:gd name="adj3" fmla="val 1056520"/>
              <a:gd name="adj4" fmla="val 14353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1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iteration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loop running on 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Coffee Lake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16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 8ns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longer than the other 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iterations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8" name="Callout: Line 57">
            <a:extLst>
              <a:ext uri="{FF2B5EF4-FFF2-40B4-BE49-F238E27FC236}">
                <a16:creationId xmlns:a16="http://schemas.microsoft.com/office/drawing/2014/main" id="{A46CFECF-BFD3-4C99-8090-99F0C1008B98}"/>
              </a:ext>
            </a:extLst>
          </p:cNvPr>
          <p:cNvSpPr/>
          <p:nvPr/>
        </p:nvSpPr>
        <p:spPr>
          <a:xfrm>
            <a:off x="40301" y="2877061"/>
            <a:ext cx="9014156" cy="281508"/>
          </a:xfrm>
          <a:prstGeom prst="borderCallout1">
            <a:avLst>
              <a:gd name="adj1" fmla="val 102424"/>
              <a:gd name="adj2" fmla="val 54087"/>
              <a:gd name="adj3" fmla="val 973546"/>
              <a:gd name="adj4" fmla="val 38422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</a:t>
            </a:r>
            <a:r>
              <a:rPr lang="en-US" sz="16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Haswell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processor all iterations have nearly the 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latency</a:t>
            </a:r>
          </a:p>
        </p:txBody>
      </p:sp>
      <p:sp>
        <p:nvSpPr>
          <p:cNvPr id="57" name="Callout: Line 56">
            <a:extLst>
              <a:ext uri="{FF2B5EF4-FFF2-40B4-BE49-F238E27FC236}">
                <a16:creationId xmlns:a16="http://schemas.microsoft.com/office/drawing/2014/main" id="{E06AAE4D-3464-49A9-9BD8-B4A790C02411}"/>
              </a:ext>
            </a:extLst>
          </p:cNvPr>
          <p:cNvSpPr/>
          <p:nvPr/>
        </p:nvSpPr>
        <p:spPr>
          <a:xfrm>
            <a:off x="40301" y="3225245"/>
            <a:ext cx="9014156" cy="298510"/>
          </a:xfrm>
          <a:prstGeom prst="borderCallout1">
            <a:avLst>
              <a:gd name="adj1" fmla="val 102424"/>
              <a:gd name="adj2" fmla="val 54087"/>
              <a:gd name="adj3" fmla="val 729318"/>
              <a:gd name="adj4" fmla="val 86675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 power-gating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feature has approximately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8–15 ns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wake-up latency</a:t>
            </a:r>
          </a:p>
        </p:txBody>
      </p:sp>
      <p:sp>
        <p:nvSpPr>
          <p:cNvPr id="60" name="Callout: Line 59">
            <a:extLst>
              <a:ext uri="{FF2B5EF4-FFF2-40B4-BE49-F238E27FC236}">
                <a16:creationId xmlns:a16="http://schemas.microsoft.com/office/drawing/2014/main" id="{DE17C188-D738-4182-BEBE-94635EA79BCB}"/>
              </a:ext>
            </a:extLst>
          </p:cNvPr>
          <p:cNvSpPr/>
          <p:nvPr/>
        </p:nvSpPr>
        <p:spPr>
          <a:xfrm>
            <a:off x="40300" y="3591037"/>
            <a:ext cx="9014155" cy="278679"/>
          </a:xfrm>
          <a:prstGeom prst="borderCallout1">
            <a:avLst>
              <a:gd name="adj1" fmla="val 102424"/>
              <a:gd name="adj2" fmla="val 54087"/>
              <a:gd name="adj3" fmla="val 443461"/>
              <a:gd name="adj4" fmla="val 57899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>
              <a:lnSpc>
                <a:spcPct val="90000"/>
              </a:lnSpc>
              <a:spcBef>
                <a:spcPts val="5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1%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the total 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throttling time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executing </a:t>
            </a:r>
            <a:r>
              <a:rPr lang="en-US" sz="1600" dirty="0">
                <a:solidFill>
                  <a:srgbClr val="70AD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(&gt;10us)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1D3DFE-A68A-46CE-9310-4F8382CFB76B}"/>
              </a:ext>
            </a:extLst>
          </p:cNvPr>
          <p:cNvSpPr/>
          <p:nvPr/>
        </p:nvSpPr>
        <p:spPr>
          <a:xfrm>
            <a:off x="63978" y="4116079"/>
            <a:ext cx="4413635" cy="231165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33" grpId="0"/>
      <p:bldP spid="34" grpId="0"/>
      <p:bldP spid="59" grpId="0" animBg="1"/>
      <p:bldP spid="58" grpId="0" animBg="1"/>
      <p:bldP spid="57" grpId="0" animBg="1"/>
      <p:bldP spid="6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1D5B18F-BF42-4FE5-8AD0-D86A9D54C5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4681" y="4116079"/>
          <a:ext cx="2074424" cy="2130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Worksheet" r:id="rId4" imgW="3267129" imgH="3355930" progId="Excel.Sheet.12">
                  <p:embed/>
                </p:oleObj>
              </mc:Choice>
              <mc:Fallback>
                <p:oleObj name="Worksheet" r:id="rId4" imgW="3267129" imgH="3355930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1D5B18F-BF42-4FE5-8AD0-D86A9D54C5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64681" y="4116079"/>
                        <a:ext cx="2074424" cy="2130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B4B3695-49C7-4CF3-B760-17AB1025F3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9972" y="4144329"/>
          <a:ext cx="2449992" cy="2517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Worksheet" r:id="rId6" imgW="3631051" imgH="3729854" progId="Excel.Sheet.12">
                  <p:embed/>
                </p:oleObj>
              </mc:Choice>
              <mc:Fallback>
                <p:oleObj name="Worksheet" r:id="rId6" imgW="3631051" imgH="3729854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B4B3695-49C7-4CF3-B760-17AB1025F3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89972" y="4144329"/>
                        <a:ext cx="2449992" cy="2517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40F43BEC-9AA9-488A-83CB-180D378D58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4334" y="4243458"/>
          <a:ext cx="3474733" cy="191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Visio" r:id="rId8" imgW="4692593" imgH="2590528" progId="Visio.Drawing.15">
                  <p:embed/>
                </p:oleObj>
              </mc:Choice>
              <mc:Fallback>
                <p:oleObj name="Visio" r:id="rId8" imgW="4692593" imgH="2590528" progId="Visio.Drawing.15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40F43BEC-9AA9-488A-83CB-180D378D58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4334" y="4243458"/>
                        <a:ext cx="3474733" cy="1918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AVX Throttling is Not Due to Power Gating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8774023" cy="5293805"/>
          </a:xfrm>
        </p:spPr>
        <p:txBody>
          <a:bodyPr/>
          <a:lstStyle/>
          <a:p>
            <a:r>
              <a:rPr lang="en-US" sz="2000" dirty="0"/>
              <a:t>We study the time it takes to open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AVX power-gate </a:t>
            </a:r>
            <a:r>
              <a:rPr lang="en-US" sz="2000" dirty="0"/>
              <a:t>of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Coffee Lake</a:t>
            </a:r>
          </a:p>
          <a:p>
            <a:pPr lvl="1"/>
            <a:r>
              <a:rPr lang="en-US" sz="1800" dirty="0"/>
              <a:t>By comparing it to </a:t>
            </a:r>
            <a:r>
              <a:rPr lang="en-US" sz="1800" dirty="0">
                <a:solidFill>
                  <a:srgbClr val="0070C0"/>
                </a:solidFill>
              </a:rPr>
              <a:t>Haswell</a:t>
            </a:r>
            <a:r>
              <a:rPr lang="en-US" sz="1800" dirty="0"/>
              <a:t> system, which doesn’t have an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AVX power-gate</a:t>
            </a:r>
          </a:p>
          <a:p>
            <a:r>
              <a:rPr lang="en-US" sz="2400" dirty="0"/>
              <a:t>When running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AVX2</a:t>
            </a:r>
            <a:r>
              <a:rPr lang="en-US" sz="2400" dirty="0"/>
              <a:t> instructions in a loop </a:t>
            </a:r>
          </a:p>
          <a:p>
            <a:pPr lvl="1"/>
            <a:r>
              <a:rPr lang="en-US" sz="1800" dirty="0"/>
              <a:t>Consisting of 300 AVX (VMULPD) instructions that use registers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AB659F-B8E0-4B12-BF00-305BEB9F68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118" y="4243459"/>
            <a:ext cx="4123063" cy="2184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A690E6-DF97-4D8E-84F8-B5B0FD57ECBE}"/>
              </a:ext>
            </a:extLst>
          </p:cNvPr>
          <p:cNvCxnSpPr>
            <a:cxnSpLocks/>
          </p:cNvCxnSpPr>
          <p:nvPr/>
        </p:nvCxnSpPr>
        <p:spPr>
          <a:xfrm>
            <a:off x="868197" y="5298045"/>
            <a:ext cx="165798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70F988-ACBF-4F13-A9C5-4BF6E7DA21DC}"/>
              </a:ext>
            </a:extLst>
          </p:cNvPr>
          <p:cNvCxnSpPr>
            <a:cxnSpLocks/>
          </p:cNvCxnSpPr>
          <p:nvPr/>
        </p:nvCxnSpPr>
        <p:spPr>
          <a:xfrm>
            <a:off x="868197" y="5806324"/>
            <a:ext cx="507442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0B1479-039F-4810-84F7-ECEBC69FA3EC}"/>
              </a:ext>
            </a:extLst>
          </p:cNvPr>
          <p:cNvCxnSpPr>
            <a:cxnSpLocks/>
          </p:cNvCxnSpPr>
          <p:nvPr/>
        </p:nvCxnSpPr>
        <p:spPr>
          <a:xfrm>
            <a:off x="953608" y="5283231"/>
            <a:ext cx="0" cy="533372"/>
          </a:xfrm>
          <a:prstGeom prst="straightConnector1">
            <a:avLst/>
          </a:prstGeom>
          <a:ln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411082-443E-499A-937E-64D9F93B60B8}"/>
              </a:ext>
            </a:extLst>
          </p:cNvPr>
          <p:cNvSpPr txBox="1"/>
          <p:nvPr/>
        </p:nvSpPr>
        <p:spPr>
          <a:xfrm>
            <a:off x="908389" y="54704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&gt;8ns</a:t>
            </a:r>
            <a:endParaRPr lang="en-CH" dirty="0">
              <a:solidFill>
                <a:srgbClr val="FF00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359D00-17B4-4544-8C7E-3BAE09218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194" y="5143230"/>
            <a:ext cx="749123" cy="475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A53D79-65A2-48CC-9B33-2566A36C9E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5722" y="4807950"/>
            <a:ext cx="764532" cy="2959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50F99C-C51D-4E6C-8C3E-56B86DDC3F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0578" y="4087431"/>
            <a:ext cx="262782" cy="1561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773E8D-045F-413A-8B4F-8C40E0160D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8335" y="4506871"/>
            <a:ext cx="687464" cy="301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5D53B-C2FB-49BC-99E5-B951FD58D5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4278" y="4592768"/>
            <a:ext cx="764532" cy="3348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992C5E-D853-4D13-8E23-0DD0A89097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3520" y="5002142"/>
            <a:ext cx="469206" cy="1360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EEA4A-7098-4FFE-9DA6-99C0393DD5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6872" y="4244793"/>
            <a:ext cx="280721" cy="16681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EC970E-CB81-4237-9AE0-A8E4EAEA49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6885" y="5912922"/>
            <a:ext cx="46480" cy="17747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68B95DD-6E72-4D48-BA4B-9FAEB2B80BBA}"/>
              </a:ext>
            </a:extLst>
          </p:cNvPr>
          <p:cNvSpPr/>
          <p:nvPr/>
        </p:nvSpPr>
        <p:spPr>
          <a:xfrm>
            <a:off x="5790136" y="4812091"/>
            <a:ext cx="8867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</a:rPr>
              <a:t>&gt;10us</a:t>
            </a:r>
            <a:endParaRPr lang="en-CH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8EA392-9934-4CE3-BD1E-B49E11DC1A13}"/>
              </a:ext>
            </a:extLst>
          </p:cNvPr>
          <p:cNvSpPr/>
          <p:nvPr/>
        </p:nvSpPr>
        <p:spPr>
          <a:xfrm>
            <a:off x="7764276" y="5496241"/>
            <a:ext cx="643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8-15 ns</a:t>
            </a:r>
            <a:endParaRPr lang="en-CH" sz="1200" dirty="0">
              <a:solidFill>
                <a:srgbClr val="FF0000"/>
              </a:solidFill>
            </a:endParaRPr>
          </a:p>
        </p:txBody>
      </p:sp>
      <p:sp>
        <p:nvSpPr>
          <p:cNvPr id="59" name="Callout: Line 58">
            <a:extLst>
              <a:ext uri="{FF2B5EF4-FFF2-40B4-BE49-F238E27FC236}">
                <a16:creationId xmlns:a16="http://schemas.microsoft.com/office/drawing/2014/main" id="{A2E2A9CD-910C-4458-B4F4-0CE2CDD3A718}"/>
              </a:ext>
            </a:extLst>
          </p:cNvPr>
          <p:cNvSpPr/>
          <p:nvPr/>
        </p:nvSpPr>
        <p:spPr>
          <a:xfrm>
            <a:off x="40301" y="2530117"/>
            <a:ext cx="9014156" cy="281507"/>
          </a:xfrm>
          <a:prstGeom prst="borderCallout1">
            <a:avLst>
              <a:gd name="adj1" fmla="val 102424"/>
              <a:gd name="adj2" fmla="val 54087"/>
              <a:gd name="adj3" fmla="val 1056520"/>
              <a:gd name="adj4" fmla="val 14353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1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iteration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loop running on 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Coffee Lake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16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 8ns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longer than the other 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iterations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8" name="Callout: Line 57">
            <a:extLst>
              <a:ext uri="{FF2B5EF4-FFF2-40B4-BE49-F238E27FC236}">
                <a16:creationId xmlns:a16="http://schemas.microsoft.com/office/drawing/2014/main" id="{A46CFECF-BFD3-4C99-8090-99F0C1008B98}"/>
              </a:ext>
            </a:extLst>
          </p:cNvPr>
          <p:cNvSpPr/>
          <p:nvPr/>
        </p:nvSpPr>
        <p:spPr>
          <a:xfrm>
            <a:off x="40301" y="2877061"/>
            <a:ext cx="9014156" cy="281508"/>
          </a:xfrm>
          <a:prstGeom prst="borderCallout1">
            <a:avLst>
              <a:gd name="adj1" fmla="val 102424"/>
              <a:gd name="adj2" fmla="val 54087"/>
              <a:gd name="adj3" fmla="val 973546"/>
              <a:gd name="adj4" fmla="val 38422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</a:t>
            </a:r>
            <a:r>
              <a:rPr lang="en-US" sz="16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Haswell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processor all iterations have nearly the 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latency</a:t>
            </a:r>
          </a:p>
        </p:txBody>
      </p:sp>
      <p:sp>
        <p:nvSpPr>
          <p:cNvPr id="57" name="Callout: Line 56">
            <a:extLst>
              <a:ext uri="{FF2B5EF4-FFF2-40B4-BE49-F238E27FC236}">
                <a16:creationId xmlns:a16="http://schemas.microsoft.com/office/drawing/2014/main" id="{E06AAE4D-3464-49A9-9BD8-B4A790C02411}"/>
              </a:ext>
            </a:extLst>
          </p:cNvPr>
          <p:cNvSpPr/>
          <p:nvPr/>
        </p:nvSpPr>
        <p:spPr>
          <a:xfrm>
            <a:off x="40301" y="3225245"/>
            <a:ext cx="9014156" cy="298510"/>
          </a:xfrm>
          <a:prstGeom prst="borderCallout1">
            <a:avLst>
              <a:gd name="adj1" fmla="val 102424"/>
              <a:gd name="adj2" fmla="val 54087"/>
              <a:gd name="adj3" fmla="val 729318"/>
              <a:gd name="adj4" fmla="val 86675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AVX power-gating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feature has approximately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8–15 ns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wake-up latency</a:t>
            </a:r>
          </a:p>
        </p:txBody>
      </p:sp>
      <p:sp>
        <p:nvSpPr>
          <p:cNvPr id="60" name="Callout: Line 59">
            <a:extLst>
              <a:ext uri="{FF2B5EF4-FFF2-40B4-BE49-F238E27FC236}">
                <a16:creationId xmlns:a16="http://schemas.microsoft.com/office/drawing/2014/main" id="{DE17C188-D738-4182-BEBE-94635EA79BCB}"/>
              </a:ext>
            </a:extLst>
          </p:cNvPr>
          <p:cNvSpPr/>
          <p:nvPr/>
        </p:nvSpPr>
        <p:spPr>
          <a:xfrm>
            <a:off x="40300" y="3591037"/>
            <a:ext cx="9014155" cy="278679"/>
          </a:xfrm>
          <a:prstGeom prst="borderCallout1">
            <a:avLst>
              <a:gd name="adj1" fmla="val 102424"/>
              <a:gd name="adj2" fmla="val 54087"/>
              <a:gd name="adj3" fmla="val 443461"/>
              <a:gd name="adj4" fmla="val 57899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5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>
              <a:lnSpc>
                <a:spcPct val="90000"/>
              </a:lnSpc>
              <a:spcBef>
                <a:spcPts val="5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1%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the total </a:t>
            </a:r>
            <a:r>
              <a:rPr lang="en-US" sz="1600" dirty="0">
                <a:solidFill>
                  <a:srgbClr val="ED7D31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throttling time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executing </a:t>
            </a:r>
            <a:r>
              <a:rPr lang="en-US" sz="1600" dirty="0">
                <a:solidFill>
                  <a:srgbClr val="70AD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(&gt;10us)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1D3DFE-A68A-46CE-9310-4F8382CFB76B}"/>
              </a:ext>
            </a:extLst>
          </p:cNvPr>
          <p:cNvSpPr/>
          <p:nvPr/>
        </p:nvSpPr>
        <p:spPr>
          <a:xfrm>
            <a:off x="63978" y="4116079"/>
            <a:ext cx="4413635" cy="231165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4D7E84-7F27-48B5-B39B-74F8EB35274F}"/>
              </a:ext>
            </a:extLst>
          </p:cNvPr>
          <p:cNvGrpSpPr/>
          <p:nvPr/>
        </p:nvGrpSpPr>
        <p:grpSpPr>
          <a:xfrm>
            <a:off x="62601" y="870898"/>
            <a:ext cx="9040759" cy="6024193"/>
            <a:chOff x="-1117247" y="729623"/>
            <a:chExt cx="9040759" cy="590604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8BE5089-BED9-47DC-B2E1-7500A058F651}"/>
                </a:ext>
              </a:extLst>
            </p:cNvPr>
            <p:cNvSpPr/>
            <p:nvPr/>
          </p:nvSpPr>
          <p:spPr>
            <a:xfrm>
              <a:off x="-1117247" y="729623"/>
              <a:ext cx="9040759" cy="5906045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EA566A-ADD5-4A4C-8EE1-3431322C338F}"/>
                </a:ext>
              </a:extLst>
            </p:cNvPr>
            <p:cNvSpPr txBox="1"/>
            <p:nvPr/>
          </p:nvSpPr>
          <p:spPr>
            <a:xfrm>
              <a:off x="-978881" y="1775890"/>
              <a:ext cx="8742065" cy="15338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3975"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600" b="1" dirty="0">
                  <a:solidFill>
                    <a:srgbClr val="7030A0"/>
                  </a:solidFill>
                </a:rPr>
                <a:t>Contrary</a:t>
              </a:r>
              <a:r>
                <a:rPr lang="en-US" sz="2600" b="1" dirty="0">
                  <a:solidFill>
                    <a:schemeClr val="tx1"/>
                  </a:solidFill>
                </a:rPr>
                <a:t> to the </a:t>
              </a:r>
              <a:r>
                <a:rPr lang="en-US" sz="2600" b="1" dirty="0">
                  <a:solidFill>
                    <a:schemeClr val="accent1">
                      <a:lumMod val="75000"/>
                    </a:schemeClr>
                  </a:solidFill>
                </a:rPr>
                <a:t>state-of-the-art </a:t>
              </a:r>
              <a:r>
                <a:rPr lang="en-US" sz="2600" b="1" dirty="0">
                  <a:solidFill>
                    <a:schemeClr val="tx1"/>
                  </a:solidFill>
                </a:rPr>
                <a:t>work’s </a:t>
              </a:r>
              <a:r>
                <a:rPr lang="en-US" sz="2600" b="1" dirty="0">
                  <a:solidFill>
                    <a:srgbClr val="7030A0"/>
                  </a:solidFill>
                </a:rPr>
                <a:t>hypothesis</a:t>
              </a:r>
              <a:r>
                <a:rPr lang="en-US" sz="2600" b="1" dirty="0">
                  <a:solidFill>
                    <a:schemeClr val="tx1"/>
                  </a:solidFill>
                </a:rPr>
                <a:t>:</a:t>
              </a:r>
            </a:p>
            <a:p>
              <a:r>
                <a:rPr lang="en-US" sz="900" b="1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US" sz="2600" b="1" dirty="0">
                  <a:solidFill>
                    <a:srgbClr val="00B050"/>
                  </a:solidFill>
                </a:rPr>
                <a:t>Power-gating AVX </a:t>
              </a:r>
              <a:r>
                <a:rPr lang="en-US" sz="2600" b="1" dirty="0">
                  <a:solidFill>
                    <a:schemeClr val="tx1"/>
                  </a:solidFill>
                </a:rPr>
                <a:t>execution units accounts for only </a:t>
              </a:r>
              <a:r>
                <a:rPr lang="en-US" sz="2600" b="1" dirty="0">
                  <a:solidFill>
                    <a:srgbClr val="00B050"/>
                  </a:solidFill>
                </a:rPr>
                <a:t>~0.1% </a:t>
              </a:r>
              <a:r>
                <a:rPr lang="en-US" sz="2600" b="1" dirty="0">
                  <a:solidFill>
                    <a:schemeClr val="tx1"/>
                  </a:solidFill>
                </a:rPr>
                <a:t>of the </a:t>
              </a:r>
              <a:r>
                <a:rPr lang="en-US" sz="2600" b="1" dirty="0">
                  <a:solidFill>
                    <a:srgbClr val="0066FF"/>
                  </a:solidFill>
                </a:rPr>
                <a:t>total throttling </a:t>
              </a:r>
              <a:r>
                <a:rPr lang="en-US" sz="2600" b="1" dirty="0">
                  <a:solidFill>
                    <a:schemeClr val="tx1"/>
                  </a:solidFill>
                </a:rPr>
                <a:t>time observed when executing </a:t>
              </a:r>
              <a:r>
                <a:rPr lang="en-US" sz="2600" b="1" dirty="0">
                  <a:solidFill>
                    <a:schemeClr val="accent6"/>
                  </a:solidFill>
                </a:rPr>
                <a:t>PHIs</a:t>
              </a:r>
              <a:endParaRPr lang="en-US" sz="27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FCDF977-0B73-4CDE-985C-D9595C37A018}"/>
              </a:ext>
            </a:extLst>
          </p:cNvPr>
          <p:cNvSpPr txBox="1"/>
          <p:nvPr/>
        </p:nvSpPr>
        <p:spPr>
          <a:xfrm>
            <a:off x="186744" y="3750541"/>
            <a:ext cx="8742065" cy="774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 cap="rnd">
            <a:solidFill>
              <a:schemeClr val="accent4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500" b="1" dirty="0">
                <a:solidFill>
                  <a:srgbClr val="0066FF"/>
                </a:solidFill>
              </a:rPr>
              <a:t>The </a:t>
            </a:r>
            <a:r>
              <a:rPr lang="en-US" sz="2500" b="1" dirty="0">
                <a:solidFill>
                  <a:srgbClr val="C00000"/>
                </a:solidFill>
              </a:rPr>
              <a:t>majority</a:t>
            </a:r>
            <a:r>
              <a:rPr lang="en-US" sz="2500" b="1" dirty="0">
                <a:solidFill>
                  <a:srgbClr val="0066FF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of</a:t>
            </a:r>
            <a:r>
              <a:rPr lang="en-US" sz="2500" b="1" dirty="0">
                <a:solidFill>
                  <a:srgbClr val="0066FF"/>
                </a:solidFill>
              </a:rPr>
              <a:t> the throttling </a:t>
            </a:r>
            <a:r>
              <a:rPr lang="en-US" sz="2500" b="1" dirty="0">
                <a:solidFill>
                  <a:schemeClr val="tx1"/>
                </a:solidFill>
              </a:rPr>
              <a:t>time is due to 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</a:rPr>
              <a:t>voltage transitions</a:t>
            </a:r>
            <a:endParaRPr lang="en-US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0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346934-0C95-4076-A2CF-23458B7A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77" y="4493612"/>
            <a:ext cx="6602540" cy="2639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Multi-level Throttling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6172"/>
            <a:ext cx="9144000" cy="5293805"/>
          </a:xfrm>
        </p:spPr>
        <p:txBody>
          <a:bodyPr/>
          <a:lstStyle/>
          <a:p>
            <a:r>
              <a:rPr lang="en-US" sz="1950" dirty="0"/>
              <a:t>We execute one of </a:t>
            </a:r>
            <a:r>
              <a:rPr lang="en-US" sz="1950" dirty="0">
                <a:solidFill>
                  <a:srgbClr val="C00000"/>
                </a:solidFill>
              </a:rPr>
              <a:t>7 instruction </a:t>
            </a:r>
            <a:r>
              <a:rPr lang="en-US" sz="1950" dirty="0"/>
              <a:t>types in a loop </a:t>
            </a:r>
            <a:r>
              <a:rPr lang="en-US" sz="1950" dirty="0">
                <a:solidFill>
                  <a:srgbClr val="0066FF"/>
                </a:solidFill>
              </a:rPr>
              <a:t>followed</a:t>
            </a:r>
            <a:r>
              <a:rPr lang="en-US" sz="1950" dirty="0"/>
              <a:t> by a </a:t>
            </a:r>
            <a:r>
              <a:rPr lang="en-US" sz="1950" dirty="0">
                <a:solidFill>
                  <a:srgbClr val="0000FF"/>
                </a:solidFill>
              </a:rPr>
              <a:t>512b_Heavy </a:t>
            </a:r>
            <a:r>
              <a:rPr lang="en-US" sz="1950" dirty="0"/>
              <a:t>loop</a:t>
            </a: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C00000"/>
                </a:solidFill>
              </a:rPr>
              <a:t>Inst0</a:t>
            </a:r>
            <a:r>
              <a:rPr lang="en-US" sz="1600" dirty="0"/>
              <a:t>: 64b, 128b_Light, 128b_Heavy, 256b_Light, 256b_Heavy, 512b_Light, and 512b_Heavy</a:t>
            </a: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0000FF"/>
                </a:solidFill>
              </a:rPr>
              <a:t>Heavy instructions: </a:t>
            </a:r>
            <a:r>
              <a:rPr lang="en-US" sz="1600" dirty="0"/>
              <a:t>require the floating-point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/>
              <a:t>unit or any multiplication</a:t>
            </a:r>
          </a:p>
          <a:p>
            <a:r>
              <a:rPr lang="en-US" sz="1950" dirty="0"/>
              <a:t>The throttling period of the </a:t>
            </a:r>
            <a:r>
              <a:rPr lang="en-US" sz="1950" dirty="0">
                <a:solidFill>
                  <a:srgbClr val="0000FF"/>
                </a:solidFill>
              </a:rPr>
              <a:t>512b_Heavy </a:t>
            </a:r>
            <a:r>
              <a:rPr lang="en-US" sz="1950" dirty="0"/>
              <a:t>loop </a:t>
            </a:r>
            <a:r>
              <a:rPr lang="en-US" sz="1950" dirty="0">
                <a:solidFill>
                  <a:srgbClr val="C00000"/>
                </a:solidFill>
              </a:rPr>
              <a:t>increases</a:t>
            </a:r>
            <a:r>
              <a:rPr lang="en-US" sz="1950" dirty="0"/>
              <a:t> when</a:t>
            </a:r>
          </a:p>
          <a:p>
            <a:pPr lvl="1"/>
            <a:r>
              <a:rPr lang="en-US" sz="1600" dirty="0"/>
              <a:t>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600" dirty="0"/>
              <a:t>of the instructions executed in the </a:t>
            </a:r>
            <a:r>
              <a:rPr lang="en-US" sz="1600" dirty="0">
                <a:solidFill>
                  <a:srgbClr val="0066FF"/>
                </a:solidFill>
              </a:rPr>
              <a:t>preceding</a:t>
            </a:r>
            <a:r>
              <a:rPr lang="en-US" sz="1600" dirty="0"/>
              <a:t> loop </a:t>
            </a:r>
            <a:r>
              <a:rPr lang="en-US" sz="1600" dirty="0">
                <a:solidFill>
                  <a:schemeClr val="accent6"/>
                </a:solidFill>
              </a:rPr>
              <a:t>decreases</a:t>
            </a:r>
          </a:p>
          <a:p>
            <a:r>
              <a:rPr lang="en-US" sz="1950" dirty="0"/>
              <a:t>The </a:t>
            </a:r>
            <a:r>
              <a:rPr lang="en-US" sz="1950" dirty="0">
                <a:solidFill>
                  <a:schemeClr val="accent6"/>
                </a:solidFill>
              </a:rPr>
              <a:t>lower</a:t>
            </a:r>
            <a:r>
              <a:rPr lang="en-US" sz="1950" dirty="0"/>
              <a:t> the instructions’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950" dirty="0"/>
              <a:t>in the </a:t>
            </a:r>
            <a:r>
              <a:rPr lang="en-US" sz="1950" dirty="0">
                <a:solidFill>
                  <a:srgbClr val="C00000"/>
                </a:solidFill>
              </a:rPr>
              <a:t>preceding</a:t>
            </a:r>
            <a:r>
              <a:rPr lang="en-US" sz="1950" dirty="0"/>
              <a:t> loop, the </a:t>
            </a:r>
            <a:r>
              <a:rPr lang="en-US" sz="1950" dirty="0">
                <a:solidFill>
                  <a:schemeClr val="accent6"/>
                </a:solidFill>
              </a:rPr>
              <a:t>lower</a:t>
            </a:r>
            <a:r>
              <a:rPr lang="en-US" sz="1950" dirty="0"/>
              <a:t> the applied voltage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 err="1"/>
              <a:t>guardband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to this instruction </a:t>
            </a:r>
          </a:p>
          <a:p>
            <a:pPr lvl="1"/>
            <a:r>
              <a:rPr lang="en-US" sz="1600" dirty="0"/>
              <a:t>Hence, the </a:t>
            </a:r>
            <a:r>
              <a:rPr lang="en-US" sz="1600" dirty="0">
                <a:solidFill>
                  <a:srgbClr val="0000FF"/>
                </a:solidFill>
              </a:rPr>
              <a:t>512b_Heavy </a:t>
            </a:r>
            <a:r>
              <a:rPr lang="en-US" sz="1600" dirty="0"/>
              <a:t>loop requires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more time </a:t>
            </a:r>
            <a:r>
              <a:rPr lang="en-US" sz="1600" dirty="0"/>
              <a:t>to increase the </a:t>
            </a:r>
            <a:r>
              <a:rPr lang="en-US" sz="1600" dirty="0">
                <a:solidFill>
                  <a:schemeClr val="accent2"/>
                </a:solidFill>
              </a:rPr>
              <a:t>voltage</a:t>
            </a:r>
            <a:r>
              <a:rPr lang="en-US" sz="1600" dirty="0"/>
              <a:t> to the required level</a:t>
            </a:r>
          </a:p>
          <a:p>
            <a:r>
              <a:rPr lang="en-US" sz="1950" dirty="0"/>
              <a:t>We observe at least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five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throttling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levels (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L1–L5</a:t>
            </a:r>
            <a:r>
              <a:rPr lang="en-US" sz="1950" dirty="0"/>
              <a:t>) corresponding to the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computational intensity</a:t>
            </a:r>
            <a:r>
              <a:rPr lang="en-US" sz="1950" dirty="0"/>
              <a:t> of instruction types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5A08E1-00AA-4DDF-B006-05B8CAE74B95}"/>
              </a:ext>
            </a:extLst>
          </p:cNvPr>
          <p:cNvSpPr/>
          <p:nvPr/>
        </p:nvSpPr>
        <p:spPr>
          <a:xfrm>
            <a:off x="3073220" y="4295492"/>
            <a:ext cx="4299129" cy="3693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Throttling period of a </a:t>
            </a:r>
            <a:r>
              <a:rPr lang="en-US" dirty="0">
                <a:solidFill>
                  <a:srgbClr val="C00000"/>
                </a:solidFill>
              </a:rPr>
              <a:t>512b_Heavy </a:t>
            </a:r>
            <a:r>
              <a:rPr lang="en-US" dirty="0">
                <a:solidFill>
                  <a:srgbClr val="0066FF"/>
                </a:solidFill>
              </a:rPr>
              <a:t>loop</a:t>
            </a:r>
            <a:endParaRPr lang="en-CH" dirty="0">
              <a:solidFill>
                <a:srgbClr val="0066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B58E6-2CBF-4C44-A650-AA871CD8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41" y="4536747"/>
            <a:ext cx="1575227" cy="12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7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65F01-3E2C-471B-BEA5-C11C3C7BD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97" y="4496695"/>
            <a:ext cx="6598920" cy="2641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Multi-level Throttling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6172"/>
            <a:ext cx="9144000" cy="5293805"/>
          </a:xfrm>
        </p:spPr>
        <p:txBody>
          <a:bodyPr/>
          <a:lstStyle/>
          <a:p>
            <a:r>
              <a:rPr lang="en-US" sz="1950" dirty="0"/>
              <a:t>We execute one of </a:t>
            </a:r>
            <a:r>
              <a:rPr lang="en-US" sz="1950" dirty="0">
                <a:solidFill>
                  <a:srgbClr val="C00000"/>
                </a:solidFill>
              </a:rPr>
              <a:t>7 instruction </a:t>
            </a:r>
            <a:r>
              <a:rPr lang="en-US" sz="1950" dirty="0"/>
              <a:t>types in a loop </a:t>
            </a:r>
            <a:r>
              <a:rPr lang="en-US" sz="1950" dirty="0">
                <a:solidFill>
                  <a:srgbClr val="0066FF"/>
                </a:solidFill>
              </a:rPr>
              <a:t>followed</a:t>
            </a:r>
            <a:r>
              <a:rPr lang="en-US" sz="1950" dirty="0"/>
              <a:t> by a </a:t>
            </a:r>
            <a:r>
              <a:rPr lang="en-US" sz="1950" dirty="0">
                <a:solidFill>
                  <a:srgbClr val="0000FF"/>
                </a:solidFill>
              </a:rPr>
              <a:t>512b_Heavy </a:t>
            </a:r>
            <a:r>
              <a:rPr lang="en-US" sz="1950" dirty="0"/>
              <a:t>loop</a:t>
            </a: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C00000"/>
                </a:solidFill>
              </a:rPr>
              <a:t>Inst0</a:t>
            </a:r>
            <a:r>
              <a:rPr lang="en-US" sz="1600" dirty="0"/>
              <a:t>: 64b, 128b_Light, 128b_Heavy, 256b_Light, 256b_Heavy, 512b_Light, and 512b_Heavy</a:t>
            </a: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0000FF"/>
                </a:solidFill>
              </a:rPr>
              <a:t>Heavy instructions: </a:t>
            </a:r>
            <a:r>
              <a:rPr lang="en-US" sz="1600" dirty="0"/>
              <a:t>require the floating-point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/>
              <a:t>unit or any multiplication</a:t>
            </a:r>
          </a:p>
          <a:p>
            <a:r>
              <a:rPr lang="en-US" sz="1950" dirty="0"/>
              <a:t>The throttling period of the </a:t>
            </a:r>
            <a:r>
              <a:rPr lang="en-US" sz="1950" dirty="0">
                <a:solidFill>
                  <a:srgbClr val="0000FF"/>
                </a:solidFill>
              </a:rPr>
              <a:t>512b_Heavy </a:t>
            </a:r>
            <a:r>
              <a:rPr lang="en-US" sz="1950" dirty="0"/>
              <a:t>loop </a:t>
            </a:r>
            <a:r>
              <a:rPr lang="en-US" sz="1950" dirty="0">
                <a:solidFill>
                  <a:srgbClr val="C00000"/>
                </a:solidFill>
              </a:rPr>
              <a:t>increases</a:t>
            </a:r>
            <a:r>
              <a:rPr lang="en-US" sz="1950" dirty="0"/>
              <a:t> when</a:t>
            </a:r>
          </a:p>
          <a:p>
            <a:pPr lvl="1"/>
            <a:r>
              <a:rPr lang="en-US" sz="1600" dirty="0"/>
              <a:t>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600" dirty="0"/>
              <a:t>of the instructions executed in the </a:t>
            </a:r>
            <a:r>
              <a:rPr lang="en-US" sz="1600" dirty="0">
                <a:solidFill>
                  <a:srgbClr val="0066FF"/>
                </a:solidFill>
              </a:rPr>
              <a:t>preceding</a:t>
            </a:r>
            <a:r>
              <a:rPr lang="en-US" sz="1600" dirty="0"/>
              <a:t> loop </a:t>
            </a:r>
            <a:r>
              <a:rPr lang="en-US" sz="1600" dirty="0">
                <a:solidFill>
                  <a:schemeClr val="accent6"/>
                </a:solidFill>
              </a:rPr>
              <a:t>decreases</a:t>
            </a:r>
          </a:p>
          <a:p>
            <a:r>
              <a:rPr lang="en-US" sz="1950" dirty="0"/>
              <a:t>The </a:t>
            </a:r>
            <a:r>
              <a:rPr lang="en-US" sz="1950" dirty="0">
                <a:solidFill>
                  <a:schemeClr val="accent6"/>
                </a:solidFill>
              </a:rPr>
              <a:t>lower</a:t>
            </a:r>
            <a:r>
              <a:rPr lang="en-US" sz="1950" dirty="0"/>
              <a:t> the instructions’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950" dirty="0"/>
              <a:t>in the </a:t>
            </a:r>
            <a:r>
              <a:rPr lang="en-US" sz="1950" dirty="0">
                <a:solidFill>
                  <a:srgbClr val="C00000"/>
                </a:solidFill>
              </a:rPr>
              <a:t>preceding</a:t>
            </a:r>
            <a:r>
              <a:rPr lang="en-US" sz="1950" dirty="0"/>
              <a:t> loop the </a:t>
            </a:r>
            <a:r>
              <a:rPr lang="en-US" sz="1950" dirty="0">
                <a:solidFill>
                  <a:schemeClr val="accent6"/>
                </a:solidFill>
              </a:rPr>
              <a:t>lower</a:t>
            </a:r>
            <a:r>
              <a:rPr lang="en-US" sz="1950" dirty="0"/>
              <a:t> the applied to voltage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 err="1"/>
              <a:t>guardband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to this instruction </a:t>
            </a:r>
          </a:p>
          <a:p>
            <a:pPr lvl="1"/>
            <a:r>
              <a:rPr lang="en-US" sz="1600" dirty="0"/>
              <a:t>Hence, the </a:t>
            </a:r>
            <a:r>
              <a:rPr lang="en-US" sz="1600" dirty="0">
                <a:solidFill>
                  <a:srgbClr val="0000FF"/>
                </a:solidFill>
              </a:rPr>
              <a:t>512b_Heavy </a:t>
            </a:r>
            <a:r>
              <a:rPr lang="en-US" sz="1600" dirty="0"/>
              <a:t>loop requires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more time </a:t>
            </a:r>
            <a:r>
              <a:rPr lang="en-US" sz="1600" dirty="0"/>
              <a:t>to increase the </a:t>
            </a:r>
            <a:r>
              <a:rPr lang="en-US" sz="1600" dirty="0">
                <a:solidFill>
                  <a:schemeClr val="accent2"/>
                </a:solidFill>
              </a:rPr>
              <a:t>voltage</a:t>
            </a:r>
            <a:r>
              <a:rPr lang="en-US" sz="1600" dirty="0"/>
              <a:t> to the required level</a:t>
            </a:r>
          </a:p>
          <a:p>
            <a:r>
              <a:rPr lang="en-US" sz="1950" dirty="0"/>
              <a:t>We observe at least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five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throttling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levels (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L1–L5</a:t>
            </a:r>
            <a:r>
              <a:rPr lang="en-US" sz="1950" dirty="0"/>
              <a:t>) corresponding to the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computational intensity</a:t>
            </a:r>
            <a:r>
              <a:rPr lang="en-US" sz="1950" dirty="0"/>
              <a:t> of instruction types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5A08E1-00AA-4DDF-B006-05B8CAE74B95}"/>
              </a:ext>
            </a:extLst>
          </p:cNvPr>
          <p:cNvSpPr/>
          <p:nvPr/>
        </p:nvSpPr>
        <p:spPr>
          <a:xfrm>
            <a:off x="3079750" y="4295492"/>
            <a:ext cx="4296833" cy="3693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Throttling period of a </a:t>
            </a:r>
            <a:r>
              <a:rPr lang="en-US" dirty="0">
                <a:solidFill>
                  <a:srgbClr val="C00000"/>
                </a:solidFill>
              </a:rPr>
              <a:t>512b_Heavy </a:t>
            </a:r>
            <a:r>
              <a:rPr lang="en-US" dirty="0">
                <a:solidFill>
                  <a:srgbClr val="0066FF"/>
                </a:solidFill>
              </a:rPr>
              <a:t>loop</a:t>
            </a:r>
            <a:endParaRPr lang="en-CH" dirty="0">
              <a:solidFill>
                <a:srgbClr val="0066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B58E6-2CBF-4C44-A650-AA871CD8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41" y="4536747"/>
            <a:ext cx="1575227" cy="12102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27248F-783A-4E80-8A14-06BD7D571D0C}"/>
              </a:ext>
            </a:extLst>
          </p:cNvPr>
          <p:cNvGrpSpPr/>
          <p:nvPr/>
        </p:nvGrpSpPr>
        <p:grpSpPr>
          <a:xfrm>
            <a:off x="51620" y="738418"/>
            <a:ext cx="9040759" cy="6024193"/>
            <a:chOff x="-1117247" y="729623"/>
            <a:chExt cx="9040759" cy="590604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7F42B9-4F1B-4EDB-99DB-023605F15CD3}"/>
                </a:ext>
              </a:extLst>
            </p:cNvPr>
            <p:cNvSpPr/>
            <p:nvPr/>
          </p:nvSpPr>
          <p:spPr>
            <a:xfrm>
              <a:off x="-1117247" y="729623"/>
              <a:ext cx="9040759" cy="5906045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399073-A9F0-4E9E-BBA1-A0B178D255CB}"/>
                </a:ext>
              </a:extLst>
            </p:cNvPr>
            <p:cNvSpPr txBox="1"/>
            <p:nvPr/>
          </p:nvSpPr>
          <p:spPr>
            <a:xfrm>
              <a:off x="-1030016" y="2654315"/>
              <a:ext cx="8866294" cy="131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3975"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800" b="1" dirty="0">
                  <a:solidFill>
                    <a:srgbClr val="0066FF"/>
                  </a:solidFill>
                </a:rPr>
                <a:t>Current management mechanisms </a:t>
              </a:r>
              <a:r>
                <a:rPr lang="en-US" sz="2800" b="1" dirty="0">
                  <a:solidFill>
                    <a:schemeClr val="tx1"/>
                  </a:solidFill>
                </a:rPr>
                <a:t>result in </a:t>
              </a:r>
            </a:p>
            <a:p>
              <a:r>
                <a:rPr lang="en-US" sz="2800" b="1" dirty="0">
                  <a:solidFill>
                    <a:schemeClr val="tx1"/>
                  </a:solidFill>
                </a:rPr>
                <a:t>a </a:t>
              </a:r>
              <a:r>
                <a:rPr lang="en-US" sz="2800" b="1" dirty="0">
                  <a:solidFill>
                    <a:srgbClr val="7030A0"/>
                  </a:solidFill>
                </a:rPr>
                <a:t>multi-level throttling </a:t>
              </a:r>
              <a:r>
                <a:rPr lang="en-US" sz="2800" b="1" dirty="0">
                  <a:solidFill>
                    <a:schemeClr val="tx1"/>
                  </a:solidFill>
                </a:rPr>
                <a:t>period</a:t>
              </a:r>
              <a:r>
                <a:rPr lang="en-US" sz="2800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2800" b="1" dirty="0">
                  <a:solidFill>
                    <a:schemeClr val="tx1"/>
                  </a:solidFill>
                </a:rPr>
                <a:t>depending on the </a:t>
              </a: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computational intensity</a:t>
              </a:r>
              <a:r>
                <a:rPr lang="en-US" sz="2800" b="1" dirty="0">
                  <a:solidFill>
                    <a:schemeClr val="tx1"/>
                  </a:solidFill>
                </a:rPr>
                <a:t> of the </a:t>
              </a:r>
              <a:r>
                <a:rPr lang="en-US" sz="2800" b="1" dirty="0">
                  <a:solidFill>
                    <a:schemeClr val="accent6"/>
                  </a:solidFill>
                </a:rPr>
                <a:t>PHIs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10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F7F83BE-219B-4B16-9C24-2F9BB654B108}"/>
              </a:ext>
            </a:extLst>
          </p:cNvPr>
          <p:cNvSpPr/>
          <p:nvPr/>
        </p:nvSpPr>
        <p:spPr>
          <a:xfrm>
            <a:off x="-103931" y="4019902"/>
            <a:ext cx="9591461" cy="12485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2BEA74-48C0-4811-AD63-E5EB0F246550}"/>
              </a:ext>
            </a:extLst>
          </p:cNvPr>
          <p:cNvSpPr/>
          <p:nvPr/>
        </p:nvSpPr>
        <p:spPr>
          <a:xfrm>
            <a:off x="-103931" y="3230972"/>
            <a:ext cx="9591461" cy="788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033F3-D366-48F4-AC12-B0221C1D6FF3}"/>
              </a:ext>
            </a:extLst>
          </p:cNvPr>
          <p:cNvSpPr/>
          <p:nvPr/>
        </p:nvSpPr>
        <p:spPr>
          <a:xfrm>
            <a:off x="-140890" y="1952895"/>
            <a:ext cx="9417404" cy="12780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63EAD5-2458-414C-941F-38257A740D84}"/>
              </a:ext>
            </a:extLst>
          </p:cNvPr>
          <p:cNvSpPr/>
          <p:nvPr/>
        </p:nvSpPr>
        <p:spPr>
          <a:xfrm>
            <a:off x="-140889" y="929811"/>
            <a:ext cx="9417403" cy="1023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E461A-632E-45E7-B8F1-91DAB34097E1}"/>
              </a:ext>
            </a:extLst>
          </p:cNvPr>
          <p:cNvSpPr/>
          <p:nvPr/>
        </p:nvSpPr>
        <p:spPr>
          <a:xfrm>
            <a:off x="-103931" y="5268468"/>
            <a:ext cx="9591460" cy="1122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311275" algn="l"/>
              </a:tabLst>
            </a:pPr>
            <a:r>
              <a:rPr lang="en-US" sz="4000" dirty="0"/>
              <a:t>Executive Summary</a:t>
            </a:r>
            <a:endParaRPr lang="en-US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FB248D-976F-9744-80CE-955AFA922E34}"/>
              </a:ext>
            </a:extLst>
          </p:cNvPr>
          <p:cNvSpPr/>
          <p:nvPr/>
        </p:nvSpPr>
        <p:spPr>
          <a:xfrm>
            <a:off x="1" y="933227"/>
            <a:ext cx="914400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en-US" sz="17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7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Current management mechanisms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throttle instruction execution and adjust voltage/frequency to accommodate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power-hungry instructions (PHIs)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These mechanisms may </a:t>
            </a:r>
            <a:r>
              <a:rPr lang="en-US" sz="17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compromise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a system’s confidentiality guarantees</a:t>
            </a:r>
          </a:p>
          <a:p>
            <a:endParaRPr lang="en-US" sz="1700" b="1" u="sng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Goal</a:t>
            </a: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Understand the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throttling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Build high-capacity </a:t>
            </a:r>
            <a:r>
              <a:rPr lang="en-US" sz="17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between otherwise isolated </a:t>
            </a:r>
            <a:r>
              <a:rPr lang="en-US" sz="17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contexts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Practically and effectively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mitigate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each covert channel</a:t>
            </a:r>
          </a:p>
          <a:p>
            <a:endParaRPr lang="en-US" sz="1700" b="1" u="sng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Characterization</a:t>
            </a:r>
            <a:r>
              <a:rPr lang="en-US" sz="17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700" b="1" spc="-8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Variable </a:t>
            </a:r>
            <a:r>
              <a:rPr lang="en-US" sz="1700" spc="-8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times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frequency changes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due to running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</a:t>
            </a:r>
          </a:p>
          <a:p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We observe five different levels of throttling in real Intel systems</a:t>
            </a:r>
          </a:p>
          <a:p>
            <a:endParaRPr lang="en-US" sz="1700" b="1" u="sng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700" spc="-8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New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that exploit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 </a:t>
            </a:r>
            <a:endParaRPr lang="en-US" sz="1700" spc="-8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On the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hardware thread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co-located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Simultaneous Multi-Threading (SMT)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threads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different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physical cores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  <a:r>
              <a:rPr lang="en-US" sz="17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en-US" sz="1700" spc="-5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 generations of Intel processors, 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 </a:t>
            </a:r>
            <a:r>
              <a:rPr lang="en-US" dirty="0"/>
              <a:t>provides a </a:t>
            </a:r>
            <a:r>
              <a:rPr lang="en-US" dirty="0">
                <a:solidFill>
                  <a:srgbClr val="0066FF"/>
                </a:solidFill>
              </a:rPr>
              <a:t>channel capacity</a:t>
            </a:r>
            <a:endParaRPr lang="en-US" sz="1700" spc="-50" dirty="0">
              <a:solidFill>
                <a:srgbClr val="0066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PHIs’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variable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latency-based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24×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management-based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endParaRPr lang="en-US" sz="1700" spc="-3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80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1" animBg="1"/>
      <p:bldP spid="8" grpId="1" uiExpand="1" animBg="1"/>
      <p:bldP spid="11" grpId="0" animBg="1"/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Throttling Affects SMT Threads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8974989" cy="5293805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We study the 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source of throttling </a:t>
            </a:r>
            <a:r>
              <a:rPr lang="en-US" sz="2000" dirty="0">
                <a:latin typeface="+mn-lt"/>
              </a:rPr>
              <a:t>and its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microarchitectural impact </a:t>
            </a:r>
          </a:p>
          <a:p>
            <a:r>
              <a:rPr lang="en-US" sz="2000" dirty="0">
                <a:latin typeface="+mn-lt"/>
              </a:rPr>
              <a:t>We track the number of </a:t>
            </a:r>
            <a:r>
              <a:rPr lang="en-US" sz="2000" dirty="0">
                <a:solidFill>
                  <a:srgbClr val="0066FF"/>
                </a:solidFill>
                <a:latin typeface="+mn-lt"/>
              </a:rPr>
              <a:t>micro-operations (</a:t>
            </a:r>
            <a:r>
              <a:rPr lang="en-US" sz="2000" dirty="0" err="1">
                <a:solidFill>
                  <a:srgbClr val="0066FF"/>
                </a:solidFill>
                <a:latin typeface="+mn-lt"/>
              </a:rPr>
              <a:t>uops</a:t>
            </a:r>
            <a:r>
              <a:rPr lang="en-US" sz="2000" dirty="0">
                <a:solidFill>
                  <a:srgbClr val="0066FF"/>
                </a:solidFill>
                <a:latin typeface="+mn-lt"/>
              </a:rPr>
              <a:t>) </a:t>
            </a:r>
            <a:r>
              <a:rPr lang="en-US" sz="2000" dirty="0">
                <a:latin typeface="+mn-lt"/>
              </a:rPr>
              <a:t>that the core pipeline delivers from the </a:t>
            </a:r>
            <a:r>
              <a:rPr lang="en-US" sz="2000" dirty="0">
                <a:solidFill>
                  <a:schemeClr val="accent5"/>
                </a:solidFill>
                <a:latin typeface="+mn-lt"/>
              </a:rPr>
              <a:t>front-end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to the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back-end</a:t>
            </a:r>
            <a:r>
              <a:rPr lang="en-US" sz="2000" dirty="0">
                <a:latin typeface="+mn-lt"/>
              </a:rPr>
              <a:t> during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throttled </a:t>
            </a:r>
            <a:r>
              <a:rPr lang="en-US" sz="2000" dirty="0">
                <a:latin typeface="+mn-lt"/>
              </a:rPr>
              <a:t>and 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non-throttled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/>
              <a:t>AVX2 </a:t>
            </a:r>
            <a:r>
              <a:rPr lang="en-US" sz="2000" dirty="0">
                <a:latin typeface="+mn-lt"/>
              </a:rPr>
              <a:t>loops</a:t>
            </a:r>
          </a:p>
          <a:p>
            <a:r>
              <a:rPr lang="en-US" sz="2000" dirty="0">
                <a:latin typeface="+mn-lt"/>
              </a:rPr>
              <a:t>The </a:t>
            </a:r>
            <a:r>
              <a:rPr lang="en-US" sz="2000" dirty="0">
                <a:solidFill>
                  <a:schemeClr val="accent5"/>
                </a:solidFill>
              </a:rPr>
              <a:t>front-end </a:t>
            </a:r>
            <a:r>
              <a:rPr lang="en-US" sz="2000" dirty="0">
                <a:latin typeface="+mn-lt"/>
              </a:rPr>
              <a:t>does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not deliver </a:t>
            </a:r>
            <a:r>
              <a:rPr lang="en-US" sz="2000" dirty="0">
                <a:latin typeface="+mn-lt"/>
              </a:rPr>
              <a:t>any </a:t>
            </a:r>
            <a:r>
              <a:rPr lang="en-US" sz="2000" dirty="0" err="1">
                <a:latin typeface="+mn-lt"/>
              </a:rPr>
              <a:t>uop</a:t>
            </a:r>
            <a:r>
              <a:rPr lang="en-US" sz="2000" dirty="0">
                <a:latin typeface="+mn-lt"/>
              </a:rPr>
              <a:t> in approximately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three-quarters (~75%) </a:t>
            </a:r>
            <a:r>
              <a:rPr lang="en-US" sz="2000" dirty="0">
                <a:latin typeface="+mn-lt"/>
              </a:rPr>
              <a:t>of the core cycles even though the 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back-end is not stalled</a:t>
            </a:r>
          </a:p>
          <a:p>
            <a:r>
              <a:rPr lang="en-US" sz="2000" dirty="0">
                <a:latin typeface="+mn-lt"/>
              </a:rPr>
              <a:t>The core uses a throttling mechanism that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limits the number </a:t>
            </a:r>
            <a:r>
              <a:rPr lang="en-US" sz="2000" dirty="0">
                <a:latin typeface="+mn-lt"/>
              </a:rPr>
              <a:t>of </a:t>
            </a:r>
            <a:r>
              <a:rPr lang="en-US" sz="2000" dirty="0" err="1">
                <a:latin typeface="+mn-lt"/>
              </a:rPr>
              <a:t>uops</a:t>
            </a:r>
            <a:r>
              <a:rPr lang="en-US" sz="2000" dirty="0">
                <a:latin typeface="+mn-lt"/>
              </a:rPr>
              <a:t> delivered from the </a:t>
            </a:r>
            <a:r>
              <a:rPr lang="en-US" sz="2000" dirty="0">
                <a:solidFill>
                  <a:schemeClr val="accent5"/>
                </a:solidFill>
              </a:rPr>
              <a:t>front-end</a:t>
            </a:r>
            <a:r>
              <a:rPr lang="en-US" sz="2000" dirty="0">
                <a:latin typeface="+mn-lt"/>
              </a:rPr>
              <a:t> to the </a:t>
            </a:r>
            <a:r>
              <a:rPr lang="en-US" sz="2000" dirty="0">
                <a:solidFill>
                  <a:schemeClr val="accent2"/>
                </a:solidFill>
              </a:rPr>
              <a:t>back-end</a:t>
            </a:r>
            <a:r>
              <a:rPr lang="en-US" sz="2000" dirty="0">
                <a:latin typeface="+mn-lt"/>
              </a:rPr>
              <a:t> during a certain time window</a:t>
            </a:r>
          </a:p>
          <a:p>
            <a:r>
              <a:rPr lang="en-US" sz="2000" dirty="0">
                <a:latin typeface="+mn-lt"/>
              </a:rPr>
              <a:t>We found that this throttling mechanism affects </a:t>
            </a:r>
            <a:r>
              <a:rPr lang="en-US" sz="2000" dirty="0">
                <a:solidFill>
                  <a:srgbClr val="0066FF"/>
                </a:solidFill>
                <a:latin typeface="+mn-lt"/>
              </a:rPr>
              <a:t>both</a:t>
            </a:r>
            <a:r>
              <a:rPr lang="en-US" sz="2000" dirty="0">
                <a:latin typeface="+mn-lt"/>
              </a:rPr>
              <a:t> threads in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Simultaneous Multi-Threading (SMT)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177D6-F063-45AF-AC5E-9FF96F77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4" y="4105272"/>
            <a:ext cx="4159250" cy="2686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0E22-F3F5-4E20-8B31-844491AEFA37}"/>
              </a:ext>
            </a:extLst>
          </p:cNvPr>
          <p:cNvSpPr txBox="1"/>
          <p:nvPr/>
        </p:nvSpPr>
        <p:spPr>
          <a:xfrm>
            <a:off x="903315" y="5994397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Cannon Lake</a:t>
            </a:r>
            <a:endParaRPr lang="en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C76BF1-886F-45B1-95D1-9627896E9FFB}"/>
              </a:ext>
            </a:extLst>
          </p:cNvPr>
          <p:cNvSpPr/>
          <p:nvPr/>
        </p:nvSpPr>
        <p:spPr>
          <a:xfrm>
            <a:off x="1436867" y="4284131"/>
            <a:ext cx="1552471" cy="448733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4CE395-AAD2-4F74-A8E3-117DBDFEF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858" y="4381498"/>
            <a:ext cx="4584700" cy="2209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D42CAE-E9E8-48FF-8591-5C7CE0B96495}"/>
              </a:ext>
            </a:extLst>
          </p:cNvPr>
          <p:cNvSpPr/>
          <p:nvPr/>
        </p:nvSpPr>
        <p:spPr>
          <a:xfrm>
            <a:off x="0" y="4158066"/>
            <a:ext cx="4413635" cy="255036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D7BB0-1EF8-491A-9E25-1A4A332C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Throttling Affects SMT Threads</a:t>
            </a:r>
            <a:endParaRPr lang="en-CH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177D6-F063-45AF-AC5E-9FF96F77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4" y="4105272"/>
            <a:ext cx="4159250" cy="2686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0E22-F3F5-4E20-8B31-844491AEFA37}"/>
              </a:ext>
            </a:extLst>
          </p:cNvPr>
          <p:cNvSpPr txBox="1"/>
          <p:nvPr/>
        </p:nvSpPr>
        <p:spPr>
          <a:xfrm>
            <a:off x="903315" y="5994397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Cannon Lake</a:t>
            </a:r>
            <a:endParaRPr lang="en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C76BF1-886F-45B1-95D1-9627896E9FFB}"/>
              </a:ext>
            </a:extLst>
          </p:cNvPr>
          <p:cNvSpPr/>
          <p:nvPr/>
        </p:nvSpPr>
        <p:spPr>
          <a:xfrm>
            <a:off x="1436867" y="4284131"/>
            <a:ext cx="1552471" cy="448733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4CE395-AAD2-4F74-A8E3-117DBDFEF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858" y="4381498"/>
            <a:ext cx="4584700" cy="2209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D42CAE-E9E8-48FF-8591-5C7CE0B96495}"/>
              </a:ext>
            </a:extLst>
          </p:cNvPr>
          <p:cNvSpPr/>
          <p:nvPr/>
        </p:nvSpPr>
        <p:spPr>
          <a:xfrm>
            <a:off x="38920" y="4161364"/>
            <a:ext cx="4413635" cy="255036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A8D63-AE11-42D1-A61B-4A1DDDC43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+mn-lt"/>
              </a:rPr>
              <a:t>We study the 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source of throttling </a:t>
            </a:r>
            <a:r>
              <a:rPr lang="en-US" sz="2000" dirty="0">
                <a:latin typeface="+mn-lt"/>
              </a:rPr>
              <a:t>and its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microarchitectural impact </a:t>
            </a:r>
          </a:p>
          <a:p>
            <a:r>
              <a:rPr lang="en-US" sz="2000" dirty="0">
                <a:latin typeface="+mn-lt"/>
              </a:rPr>
              <a:t>We track the number of </a:t>
            </a:r>
            <a:r>
              <a:rPr lang="en-US" sz="2000" dirty="0">
                <a:solidFill>
                  <a:srgbClr val="0066FF"/>
                </a:solidFill>
                <a:latin typeface="+mn-lt"/>
              </a:rPr>
              <a:t>micro-operations (</a:t>
            </a:r>
            <a:r>
              <a:rPr lang="en-US" sz="2000" dirty="0" err="1">
                <a:solidFill>
                  <a:srgbClr val="0066FF"/>
                </a:solidFill>
                <a:latin typeface="+mn-lt"/>
              </a:rPr>
              <a:t>uops</a:t>
            </a:r>
            <a:r>
              <a:rPr lang="en-US" sz="2000" dirty="0">
                <a:solidFill>
                  <a:srgbClr val="0066FF"/>
                </a:solidFill>
                <a:latin typeface="+mn-lt"/>
              </a:rPr>
              <a:t>) </a:t>
            </a:r>
            <a:r>
              <a:rPr lang="en-US" sz="2000" dirty="0">
                <a:latin typeface="+mn-lt"/>
              </a:rPr>
              <a:t>that the core pipeline delivers from the </a:t>
            </a:r>
            <a:r>
              <a:rPr lang="en-US" sz="2000" dirty="0">
                <a:solidFill>
                  <a:schemeClr val="accent5"/>
                </a:solidFill>
                <a:latin typeface="+mn-lt"/>
              </a:rPr>
              <a:t>front-end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to the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back-end</a:t>
            </a:r>
            <a:r>
              <a:rPr lang="en-US" sz="2000" dirty="0">
                <a:latin typeface="+mn-lt"/>
              </a:rPr>
              <a:t> during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throttled </a:t>
            </a:r>
            <a:r>
              <a:rPr lang="en-US" sz="2000" dirty="0">
                <a:latin typeface="+mn-lt"/>
              </a:rPr>
              <a:t>and 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non-throttled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/>
              <a:t>AVX2 </a:t>
            </a:r>
            <a:r>
              <a:rPr lang="en-US" sz="2000" dirty="0">
                <a:latin typeface="+mn-lt"/>
              </a:rPr>
              <a:t>loop</a:t>
            </a:r>
          </a:p>
          <a:p>
            <a:r>
              <a:rPr lang="en-US" sz="2000" dirty="0">
                <a:latin typeface="+mn-lt"/>
              </a:rPr>
              <a:t>The </a:t>
            </a:r>
            <a:r>
              <a:rPr lang="en-US" sz="2000" dirty="0">
                <a:solidFill>
                  <a:schemeClr val="accent5"/>
                </a:solidFill>
              </a:rPr>
              <a:t>front-end </a:t>
            </a:r>
            <a:r>
              <a:rPr lang="en-US" sz="2000" dirty="0">
                <a:latin typeface="+mn-lt"/>
              </a:rPr>
              <a:t>does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not deliver </a:t>
            </a:r>
            <a:r>
              <a:rPr lang="en-US" sz="2000" dirty="0">
                <a:latin typeface="+mn-lt"/>
              </a:rPr>
              <a:t>any </a:t>
            </a:r>
            <a:r>
              <a:rPr lang="en-US" sz="2000" dirty="0" err="1">
                <a:latin typeface="+mn-lt"/>
              </a:rPr>
              <a:t>uop</a:t>
            </a:r>
            <a:r>
              <a:rPr lang="en-US" sz="2000" dirty="0">
                <a:latin typeface="+mn-lt"/>
              </a:rPr>
              <a:t> in approximately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three-quarters (~75%) </a:t>
            </a:r>
            <a:r>
              <a:rPr lang="en-US" sz="2000" dirty="0">
                <a:latin typeface="+mn-lt"/>
              </a:rPr>
              <a:t>of the core cycles even though the 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back-end is not stalled</a:t>
            </a:r>
          </a:p>
          <a:p>
            <a:r>
              <a:rPr lang="en-US" sz="2000" dirty="0">
                <a:latin typeface="+mn-lt"/>
              </a:rPr>
              <a:t>The core uses a throttling mechanism that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limits the number </a:t>
            </a:r>
            <a:r>
              <a:rPr lang="en-US" sz="2000" dirty="0">
                <a:latin typeface="+mn-lt"/>
              </a:rPr>
              <a:t>of </a:t>
            </a:r>
            <a:r>
              <a:rPr lang="en-US" sz="2000" dirty="0" err="1">
                <a:latin typeface="+mn-lt"/>
              </a:rPr>
              <a:t>uops</a:t>
            </a:r>
            <a:r>
              <a:rPr lang="en-US" sz="2000" dirty="0">
                <a:latin typeface="+mn-lt"/>
              </a:rPr>
              <a:t> delivered from the </a:t>
            </a:r>
            <a:r>
              <a:rPr lang="en-US" sz="2000" dirty="0">
                <a:solidFill>
                  <a:schemeClr val="accent5"/>
                </a:solidFill>
              </a:rPr>
              <a:t>front-end</a:t>
            </a:r>
            <a:r>
              <a:rPr lang="en-US" sz="2000" dirty="0">
                <a:latin typeface="+mn-lt"/>
              </a:rPr>
              <a:t> to the </a:t>
            </a:r>
            <a:r>
              <a:rPr lang="en-US" sz="2000" dirty="0">
                <a:solidFill>
                  <a:schemeClr val="accent2"/>
                </a:solidFill>
              </a:rPr>
              <a:t>back-end</a:t>
            </a:r>
            <a:r>
              <a:rPr lang="en-US" sz="2000" dirty="0">
                <a:latin typeface="+mn-lt"/>
              </a:rPr>
              <a:t> during a certain time window</a:t>
            </a:r>
          </a:p>
          <a:p>
            <a:r>
              <a:rPr lang="en-US" sz="2000" dirty="0">
                <a:latin typeface="+mn-lt"/>
              </a:rPr>
              <a:t>We found that this throttling mechanism affects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both</a:t>
            </a:r>
            <a:r>
              <a:rPr lang="en-US" sz="2000" dirty="0">
                <a:latin typeface="+mn-lt"/>
              </a:rPr>
              <a:t> threads in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Simultaneous Multi-Threading (SMT)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D8D1CB-6AED-4AE9-B878-20EA3AF03CE5}"/>
              </a:ext>
            </a:extLst>
          </p:cNvPr>
          <p:cNvSpPr/>
          <p:nvPr/>
        </p:nvSpPr>
        <p:spPr>
          <a:xfrm>
            <a:off x="0" y="903518"/>
            <a:ext cx="9040759" cy="6024193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8788C-BF45-415F-896E-82E45DEC6BD6}"/>
              </a:ext>
            </a:extLst>
          </p:cNvPr>
          <p:cNvSpPr txBox="1"/>
          <p:nvPr/>
        </p:nvSpPr>
        <p:spPr>
          <a:xfrm>
            <a:off x="184709" y="3233672"/>
            <a:ext cx="8742065" cy="1075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 cap="rnd">
            <a:solidFill>
              <a:schemeClr val="accent4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</a:rPr>
              <a:t>It is </a:t>
            </a:r>
            <a:r>
              <a:rPr lang="en-US" sz="2600" b="1" dirty="0">
                <a:solidFill>
                  <a:schemeClr val="accent6"/>
                </a:solidFill>
              </a:rPr>
              <a:t>rather</a:t>
            </a:r>
            <a:r>
              <a:rPr lang="en-US" sz="2600" b="1" dirty="0">
                <a:solidFill>
                  <a:schemeClr val="tx1"/>
                </a:solidFill>
              </a:rPr>
              <a:t> because the core </a:t>
            </a:r>
            <a:r>
              <a:rPr lang="en-US" sz="2600" b="1" dirty="0">
                <a:solidFill>
                  <a:srgbClr val="FF0000"/>
                </a:solidFill>
              </a:rPr>
              <a:t>blocks the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600" b="1" dirty="0">
                <a:solidFill>
                  <a:schemeClr val="accent1"/>
                </a:solidFill>
              </a:rPr>
              <a:t>front-end</a:t>
            </a:r>
            <a:r>
              <a:rPr lang="en-US" sz="2600" b="1" dirty="0">
                <a:solidFill>
                  <a:schemeClr val="tx1"/>
                </a:solidFill>
              </a:rPr>
              <a:t> to </a:t>
            </a:r>
            <a:r>
              <a:rPr lang="en-US" sz="2600" b="1" dirty="0">
                <a:solidFill>
                  <a:schemeClr val="accent2"/>
                </a:solidFill>
              </a:rPr>
              <a:t>back-end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uop</a:t>
            </a:r>
            <a:r>
              <a:rPr lang="en-US" sz="2600" b="1" dirty="0">
                <a:solidFill>
                  <a:schemeClr val="tx1"/>
                </a:solidFill>
              </a:rPr>
              <a:t> delivery during </a:t>
            </a:r>
            <a:r>
              <a:rPr lang="en-US" sz="2600" b="1" dirty="0">
                <a:solidFill>
                  <a:srgbClr val="7030A0"/>
                </a:solidFill>
              </a:rPr>
              <a:t>75% </a:t>
            </a:r>
            <a:r>
              <a:rPr lang="en-US" sz="2600" b="1" dirty="0">
                <a:solidFill>
                  <a:schemeClr val="tx1"/>
                </a:solidFill>
              </a:rPr>
              <a:t>of the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2DCEF5-7AEC-4EBE-86EA-F546B7D70783}"/>
              </a:ext>
            </a:extLst>
          </p:cNvPr>
          <p:cNvSpPr txBox="1"/>
          <p:nvPr/>
        </p:nvSpPr>
        <p:spPr>
          <a:xfrm>
            <a:off x="184708" y="4944772"/>
            <a:ext cx="8742065" cy="1100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 cap="rnd">
            <a:solidFill>
              <a:schemeClr val="accent4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This </a:t>
            </a:r>
            <a:r>
              <a:rPr lang="en-US" sz="2400" b="1" dirty="0">
                <a:solidFill>
                  <a:srgbClr val="0066FF"/>
                </a:solidFill>
              </a:rPr>
              <a:t>throttling mechanism </a:t>
            </a:r>
            <a:r>
              <a:rPr lang="en-US" sz="2400" b="1" dirty="0">
                <a:solidFill>
                  <a:schemeClr val="tx1"/>
                </a:solidFill>
              </a:rPr>
              <a:t>affects </a:t>
            </a:r>
            <a:r>
              <a:rPr lang="en-US" sz="2400" b="1" dirty="0">
                <a:solidFill>
                  <a:srgbClr val="FF0000"/>
                </a:solidFill>
              </a:rPr>
              <a:t>both</a:t>
            </a:r>
            <a:r>
              <a:rPr lang="en-US" sz="2400" b="1" dirty="0">
                <a:solidFill>
                  <a:schemeClr val="tx1"/>
                </a:solidFill>
              </a:rPr>
              <a:t> threads in an </a:t>
            </a:r>
            <a:r>
              <a:rPr lang="en-US" sz="2400" b="1" dirty="0">
                <a:solidFill>
                  <a:srgbClr val="7030A0"/>
                </a:solidFill>
              </a:rPr>
              <a:t>SMT</a:t>
            </a:r>
            <a:r>
              <a:rPr lang="en-US" sz="2400" b="1" dirty="0">
                <a:solidFill>
                  <a:schemeClr val="tx1"/>
                </a:solidFill>
              </a:rPr>
              <a:t> Core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03C24-AFED-42F8-9951-40D7F7EDC35C}"/>
              </a:ext>
            </a:extLst>
          </p:cNvPr>
          <p:cNvSpPr txBox="1"/>
          <p:nvPr/>
        </p:nvSpPr>
        <p:spPr>
          <a:xfrm>
            <a:off x="184710" y="1122062"/>
            <a:ext cx="8742065" cy="1564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 cap="rnd">
            <a:solidFill>
              <a:schemeClr val="accent4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b="1" dirty="0">
                <a:solidFill>
                  <a:srgbClr val="7030A0"/>
                </a:solidFill>
              </a:rPr>
              <a:t>Contrary</a:t>
            </a:r>
            <a:r>
              <a:rPr lang="en-US" sz="2600" b="1" dirty="0">
                <a:solidFill>
                  <a:schemeClr val="tx1"/>
                </a:solidFill>
              </a:rPr>
              <a:t> to the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state-of-the-art </a:t>
            </a:r>
            <a:r>
              <a:rPr lang="en-US" sz="2600" b="1" dirty="0">
                <a:solidFill>
                  <a:schemeClr val="tx1"/>
                </a:solidFill>
              </a:rPr>
              <a:t>work’s </a:t>
            </a:r>
            <a:r>
              <a:rPr lang="en-US" sz="2600" b="1" dirty="0">
                <a:solidFill>
                  <a:srgbClr val="7030A0"/>
                </a:solidFill>
              </a:rPr>
              <a:t>hypothesis</a:t>
            </a:r>
            <a:r>
              <a:rPr lang="en-US" sz="26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9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600" b="1" dirty="0">
                <a:solidFill>
                  <a:prstClr val="black"/>
                </a:solidFill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en-US" sz="2600" b="1" i="0" u="none" strike="noStrike" kern="1200" cap="none" spc="-3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×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core IPC reduction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that directly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follows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the execution of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PHIs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not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due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reduced core clock frequency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of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en-US" sz="26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×</a:t>
            </a:r>
            <a:endParaRPr lang="en-US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0AC569-7CB1-4C84-A900-2F987A5C2026}"/>
              </a:ext>
            </a:extLst>
          </p:cNvPr>
          <p:cNvSpPr/>
          <p:nvPr/>
        </p:nvSpPr>
        <p:spPr>
          <a:xfrm>
            <a:off x="134132" y="2477616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F189F-2EC2-46AF-BA2C-C7081EC512EE}"/>
              </a:ext>
            </a:extLst>
          </p:cNvPr>
          <p:cNvSpPr/>
          <p:nvPr/>
        </p:nvSpPr>
        <p:spPr>
          <a:xfrm>
            <a:off x="137480" y="957342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9022C-7C47-46F1-A58E-F43498969DC4}"/>
              </a:ext>
            </a:extLst>
          </p:cNvPr>
          <p:cNvSpPr/>
          <p:nvPr/>
        </p:nvSpPr>
        <p:spPr>
          <a:xfrm>
            <a:off x="137480" y="1712270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2C18C-01ED-42E5-84F9-7CB80DAFE5EB}"/>
              </a:ext>
            </a:extLst>
          </p:cNvPr>
          <p:cNvSpPr/>
          <p:nvPr/>
        </p:nvSpPr>
        <p:spPr>
          <a:xfrm>
            <a:off x="137481" y="5946209"/>
            <a:ext cx="8805978" cy="47478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2ECF9-9A5B-4C5B-B4E8-A7B9AFC80283}"/>
              </a:ext>
            </a:extLst>
          </p:cNvPr>
          <p:cNvSpPr/>
          <p:nvPr/>
        </p:nvSpPr>
        <p:spPr>
          <a:xfrm>
            <a:off x="137480" y="3263782"/>
            <a:ext cx="8810485" cy="168156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1066C-C516-4770-97A1-3E2DEB282F90}"/>
              </a:ext>
            </a:extLst>
          </p:cNvPr>
          <p:cNvSpPr/>
          <p:nvPr/>
        </p:nvSpPr>
        <p:spPr>
          <a:xfrm>
            <a:off x="137481" y="5199159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</p:spPr>
        <p:txBody>
          <a:bodyPr/>
          <a:lstStyle/>
          <a:p>
            <a:r>
              <a:rPr lang="en-US" sz="40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C80F-2976-4A92-B16F-8065FDCC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769122"/>
            <a:ext cx="8894602" cy="518341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Overview of Client Processor Architectures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Motivation and Goal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Throttling Characterization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66FF"/>
                </a:solidFill>
              </a:rPr>
              <a:t>IChannels Covert Channels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IccThreadCovert</a:t>
            </a:r>
            <a:r>
              <a:rPr lang="en-US" dirty="0"/>
              <a:t> – on the same hardware thread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IccSMTcovert</a:t>
            </a:r>
            <a:r>
              <a:rPr lang="en-US" dirty="0"/>
              <a:t> – across co-located SMT threads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IccCoresCovert</a:t>
            </a:r>
            <a:r>
              <a:rPr lang="en-US" dirty="0"/>
              <a:t> – across different physical cores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Evaluation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6005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2334"/>
            <a:ext cx="9144001" cy="606084"/>
          </a:xfrm>
        </p:spPr>
        <p:txBody>
          <a:bodyPr>
            <a:noAutofit/>
          </a:bodyPr>
          <a:lstStyle/>
          <a:p>
            <a:r>
              <a:rPr lang="en-US" sz="2700" dirty="0"/>
              <a:t>IChannels Covert Channels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E71D3-841B-BA4D-884C-0B1C222B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50174"/>
            <a:ext cx="9143999" cy="4945319"/>
          </a:xfrm>
        </p:spPr>
        <p:txBody>
          <a:bodyPr>
            <a:noAutofit/>
          </a:bodyPr>
          <a:lstStyle/>
          <a:p>
            <a:r>
              <a:rPr lang="en-US" sz="2000" dirty="0"/>
              <a:t>Threat model consists of two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malicious</a:t>
            </a:r>
            <a:r>
              <a:rPr lang="en-US" sz="2000" dirty="0"/>
              <a:t> user-level attacker applications, </a:t>
            </a:r>
            <a:r>
              <a:rPr lang="en-US" sz="2000" dirty="0">
                <a:solidFill>
                  <a:schemeClr val="accent6"/>
                </a:solidFill>
              </a:rPr>
              <a:t>sender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66FF"/>
                </a:solidFill>
              </a:rPr>
              <a:t>receiver</a:t>
            </a:r>
            <a:r>
              <a:rPr lang="en-US" sz="2000" dirty="0"/>
              <a:t>, which cannot communicate through overt channels</a:t>
            </a:r>
          </a:p>
          <a:p>
            <a:r>
              <a:rPr lang="en-US" sz="2000" dirty="0"/>
              <a:t>We build </a:t>
            </a:r>
            <a:r>
              <a:rPr lang="en-US" sz="2000" dirty="0">
                <a:solidFill>
                  <a:srgbClr val="7030A0"/>
                </a:solidFill>
              </a:rPr>
              <a:t>three</a:t>
            </a:r>
            <a:r>
              <a:rPr lang="en-US" sz="2000" dirty="0"/>
              <a:t> high-throughput covert channels between </a:t>
            </a:r>
            <a:r>
              <a:rPr lang="en-US" sz="2000" dirty="0">
                <a:solidFill>
                  <a:schemeClr val="accent6"/>
                </a:solidFill>
              </a:rPr>
              <a:t>sender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66FF"/>
                </a:solidFill>
              </a:rPr>
              <a:t>receiver </a:t>
            </a:r>
            <a:r>
              <a:rPr lang="en-US" sz="2000" dirty="0"/>
              <a:t>that</a:t>
            </a:r>
            <a:r>
              <a:rPr lang="en-US" sz="2000" dirty="0">
                <a:solidFill>
                  <a:srgbClr val="0066FF"/>
                </a:solidFill>
              </a:rPr>
              <a:t> </a:t>
            </a:r>
            <a:r>
              <a:rPr lang="en-US" sz="2000" dirty="0"/>
              <a:t>exploit throttling</a:t>
            </a:r>
            <a:r>
              <a:rPr lang="en-US" sz="2000" dirty="0">
                <a:solidFill>
                  <a:srgbClr val="7030A0"/>
                </a:solidFill>
              </a:rPr>
              <a:t> side-effects </a:t>
            </a:r>
            <a:r>
              <a:rPr lang="en-US" sz="2000" dirty="0"/>
              <a:t>of current management mechanisms</a:t>
            </a:r>
          </a:p>
          <a:p>
            <a:pPr lvl="1"/>
            <a:r>
              <a:rPr lang="en-US" sz="1600" dirty="0"/>
              <a:t>On the </a:t>
            </a:r>
            <a:r>
              <a:rPr lang="en-US" sz="1600" dirty="0">
                <a:solidFill>
                  <a:schemeClr val="accent2"/>
                </a:solidFill>
              </a:rPr>
              <a:t>same hardware thread</a:t>
            </a:r>
          </a:p>
          <a:p>
            <a:pPr lvl="1"/>
            <a:r>
              <a:rPr lang="en-US" sz="1600" dirty="0"/>
              <a:t>Across </a:t>
            </a:r>
            <a:r>
              <a:rPr lang="en-US" sz="1600" dirty="0">
                <a:solidFill>
                  <a:schemeClr val="accent1"/>
                </a:solidFill>
              </a:rPr>
              <a:t>SMT threads</a:t>
            </a:r>
            <a:r>
              <a:rPr lang="en-US" sz="1600" dirty="0"/>
              <a:t>, and </a:t>
            </a:r>
          </a:p>
          <a:p>
            <a:pPr lvl="1"/>
            <a:r>
              <a:rPr lang="en-US" sz="1600" dirty="0"/>
              <a:t>Across </a:t>
            </a:r>
            <a:r>
              <a:rPr lang="en-US" sz="1600" dirty="0">
                <a:solidFill>
                  <a:srgbClr val="7030A0"/>
                </a:solidFill>
              </a:rPr>
              <a:t>cores</a:t>
            </a:r>
          </a:p>
          <a:p>
            <a:r>
              <a:rPr lang="en-US" sz="2000" dirty="0"/>
              <a:t>Each covert channel sends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 bits </a:t>
            </a:r>
            <a:r>
              <a:rPr lang="en-US" sz="2000" dirty="0"/>
              <a:t>from </a:t>
            </a:r>
            <a:r>
              <a:rPr lang="en-US" sz="2000" dirty="0">
                <a:solidFill>
                  <a:schemeClr val="accent6"/>
                </a:solidFill>
              </a:rPr>
              <a:t>Sender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0066FF"/>
                </a:solidFill>
              </a:rPr>
              <a:t>Receiver </a:t>
            </a:r>
            <a:r>
              <a:rPr lang="en-US" sz="2000" dirty="0"/>
              <a:t>in every </a:t>
            </a:r>
            <a:r>
              <a:rPr lang="en-US" sz="2000" dirty="0">
                <a:solidFill>
                  <a:schemeClr val="accent5"/>
                </a:solidFill>
              </a:rPr>
              <a:t>transaction</a:t>
            </a:r>
            <a:r>
              <a:rPr lang="en-US" sz="2000" dirty="0">
                <a:solidFill>
                  <a:srgbClr val="0066FF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  <a:p>
            <a:pPr lvl="1"/>
            <a:r>
              <a:rPr lang="en-US" sz="1600" dirty="0"/>
              <a:t>Each covert channel should wait for </a:t>
            </a:r>
            <a:r>
              <a:rPr lang="en-US" sz="1600" dirty="0">
                <a:solidFill>
                  <a:srgbClr val="C00000"/>
                </a:solidFill>
              </a:rPr>
              <a:t>reset-time</a:t>
            </a:r>
            <a:r>
              <a:rPr lang="en-US" sz="1600" dirty="0"/>
              <a:t> (~650us) before starting a new </a:t>
            </a:r>
            <a:r>
              <a:rPr lang="en-US" sz="1600" dirty="0">
                <a:solidFill>
                  <a:schemeClr val="accent5"/>
                </a:solidFill>
              </a:rPr>
              <a:t>transaction</a:t>
            </a:r>
            <a:endParaRPr lang="en-US" sz="1600" dirty="0"/>
          </a:p>
          <a:p>
            <a:pPr lvl="1"/>
            <a:r>
              <a:rPr lang="en-US" sz="1600" dirty="0"/>
              <a:t>We demonstrate the covert channels on real Intel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Coffee Lake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7030A0"/>
                </a:solidFill>
              </a:rPr>
              <a:t>Cannon Lake </a:t>
            </a:r>
            <a:r>
              <a:rPr lang="en-US" sz="1600" dirty="0"/>
              <a:t>system </a:t>
            </a: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EB563-E386-400B-937F-3D3CD3FF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847" y="4311519"/>
            <a:ext cx="5462301" cy="24472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A29F6A-C311-4132-9722-AA9B8FE77D82}"/>
              </a:ext>
            </a:extLst>
          </p:cNvPr>
          <p:cNvSpPr/>
          <p:nvPr/>
        </p:nvSpPr>
        <p:spPr>
          <a:xfrm>
            <a:off x="2432911" y="4204103"/>
            <a:ext cx="106471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Sender</a:t>
            </a:r>
            <a:endParaRPr lang="en-CH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449D6-143C-4833-A23B-20329915E52E}"/>
              </a:ext>
            </a:extLst>
          </p:cNvPr>
          <p:cNvSpPr/>
          <p:nvPr/>
        </p:nvSpPr>
        <p:spPr>
          <a:xfrm>
            <a:off x="5487250" y="4204103"/>
            <a:ext cx="164031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Receiver</a:t>
            </a:r>
            <a:endParaRPr lang="en-CH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0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7310A-8033-42CE-8684-DF5E8094F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703" y="3347133"/>
            <a:ext cx="2840982" cy="292023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E71D3-841B-BA4D-884C-0B1C222B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7" y="850174"/>
            <a:ext cx="9081989" cy="4945319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1800" b="1" dirty="0">
                <a:solidFill>
                  <a:schemeClr val="accent2"/>
                </a:solidFill>
              </a:rPr>
              <a:t>IccThreadCovert</a:t>
            </a:r>
            <a:r>
              <a:rPr lang="en-US" sz="1800" dirty="0"/>
              <a:t> covert channel exploits the </a:t>
            </a:r>
            <a:r>
              <a:rPr lang="en-US" sz="1800" dirty="0">
                <a:solidFill>
                  <a:schemeClr val="accent6"/>
                </a:solidFill>
              </a:rPr>
              <a:t>side effect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Multi-Throttling-Thread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Multi-Throttling-Thread: </a:t>
            </a:r>
            <a:r>
              <a:rPr lang="en-US" sz="1800" dirty="0"/>
              <a:t>Executing an instruction with high computational intensity results in a throttling period proportional to the difference in voltage requirements of </a:t>
            </a:r>
          </a:p>
          <a:p>
            <a:pPr lvl="1"/>
            <a:r>
              <a:rPr lang="en-US" sz="1600" dirty="0"/>
              <a:t>The </a:t>
            </a:r>
            <a:r>
              <a:rPr lang="en-US" sz="1600" dirty="0">
                <a:solidFill>
                  <a:srgbClr val="0066FF"/>
                </a:solidFill>
              </a:rPr>
              <a:t>currently and </a:t>
            </a:r>
            <a:r>
              <a:rPr lang="en-US" sz="1600" dirty="0">
                <a:solidFill>
                  <a:srgbClr val="C00000"/>
                </a:solidFill>
              </a:rPr>
              <a:t>previously </a:t>
            </a:r>
            <a:r>
              <a:rPr lang="en-US" sz="1600" dirty="0"/>
              <a:t>executing</a:t>
            </a:r>
            <a:r>
              <a:rPr lang="en-US" sz="1600" dirty="0">
                <a:solidFill>
                  <a:srgbClr val="0066FF"/>
                </a:solidFill>
              </a:rPr>
              <a:t> </a:t>
            </a:r>
            <a:r>
              <a:rPr lang="en-US" sz="1600" dirty="0"/>
              <a:t>instructions</a:t>
            </a:r>
          </a:p>
          <a:p>
            <a:endParaRPr lang="en-US" sz="2000" dirty="0"/>
          </a:p>
          <a:p>
            <a:endParaRPr lang="en-US" sz="1600" dirty="0"/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F8A7660B-2155-4F6C-BA4F-1B3F16C68F96}"/>
              </a:ext>
            </a:extLst>
          </p:cNvPr>
          <p:cNvSpPr/>
          <p:nvPr/>
        </p:nvSpPr>
        <p:spPr>
          <a:xfrm>
            <a:off x="539200" y="5296463"/>
            <a:ext cx="2186748" cy="507504"/>
          </a:xfrm>
          <a:prstGeom prst="borderCallout1">
            <a:avLst>
              <a:gd name="adj1" fmla="val 359"/>
              <a:gd name="adj2" fmla="val 69029"/>
              <a:gd name="adj3" fmla="val -223170"/>
              <a:gd name="adj4" fmla="val 115155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Executes </a:t>
            </a:r>
            <a:r>
              <a:rPr lang="en-US" dirty="0">
                <a:solidFill>
                  <a:srgbClr val="0066FF"/>
                </a:solidFill>
              </a:rPr>
              <a:t>scalar</a:t>
            </a:r>
            <a:r>
              <a:rPr lang="en-US" dirty="0">
                <a:solidFill>
                  <a:schemeClr val="tx1"/>
                </a:solidFill>
              </a:rPr>
              <a:t> instruction with </a:t>
            </a:r>
            <a:r>
              <a:rPr lang="en-US" dirty="0">
                <a:solidFill>
                  <a:srgbClr val="0066FF"/>
                </a:solidFill>
              </a:rPr>
              <a:t>IPC=2</a:t>
            </a:r>
            <a:endParaRPr lang="en-CH" dirty="0">
              <a:solidFill>
                <a:srgbClr val="0066FF"/>
              </a:solidFill>
            </a:endParaRP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ECC22C39-CF98-4AB2-AACD-C9AA708C6313}"/>
              </a:ext>
            </a:extLst>
          </p:cNvPr>
          <p:cNvSpPr/>
          <p:nvPr/>
        </p:nvSpPr>
        <p:spPr>
          <a:xfrm>
            <a:off x="177101" y="3402860"/>
            <a:ext cx="2162991" cy="556642"/>
          </a:xfrm>
          <a:prstGeom prst="borderCallout1">
            <a:avLst>
              <a:gd name="adj1" fmla="val 77934"/>
              <a:gd name="adj2" fmla="val 100588"/>
              <a:gd name="adj3" fmla="val 105712"/>
              <a:gd name="adj4" fmla="val 142679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loop starts executing with </a:t>
            </a:r>
            <a:r>
              <a:rPr lang="en-US" dirty="0">
                <a:solidFill>
                  <a:srgbClr val="0066FF"/>
                </a:solidFill>
              </a:rPr>
              <a:t>IPC=1</a:t>
            </a:r>
            <a:endParaRPr lang="en-CH" dirty="0">
              <a:solidFill>
                <a:srgbClr val="006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2334"/>
            <a:ext cx="9144001" cy="60608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Covert Channel 1:</a:t>
            </a:r>
            <a:r>
              <a:rPr lang="en-US" sz="2700" dirty="0"/>
              <a:t> IccThreadCovert (1/2)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D10A6-CC3F-4F94-82CE-E1BD70BAD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41" y="4070940"/>
            <a:ext cx="1575227" cy="1210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DDDE7-7B4B-4D66-A019-18F5FBF18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101" y="3299974"/>
            <a:ext cx="2600699" cy="29293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421E5-7EDF-45CC-B016-189AAC8D6CF2}"/>
              </a:ext>
            </a:extLst>
          </p:cNvPr>
          <p:cNvSpPr/>
          <p:nvPr/>
        </p:nvSpPr>
        <p:spPr>
          <a:xfrm>
            <a:off x="239057" y="4906298"/>
            <a:ext cx="1468718" cy="235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4A0EC-A5F6-4CBE-8527-35C5D9B6080A}"/>
              </a:ext>
            </a:extLst>
          </p:cNvPr>
          <p:cNvSpPr/>
          <p:nvPr/>
        </p:nvSpPr>
        <p:spPr>
          <a:xfrm>
            <a:off x="231795" y="4155809"/>
            <a:ext cx="1468718" cy="235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357FDBD1-5A14-46D1-9150-925822F4BFA9}"/>
              </a:ext>
            </a:extLst>
          </p:cNvPr>
          <p:cNvSpPr/>
          <p:nvPr/>
        </p:nvSpPr>
        <p:spPr>
          <a:xfrm>
            <a:off x="177854" y="2746034"/>
            <a:ext cx="3118189" cy="590472"/>
          </a:xfrm>
          <a:prstGeom prst="borderCallout1">
            <a:avLst>
              <a:gd name="adj1" fmla="val 96580"/>
              <a:gd name="adj2" fmla="val 100011"/>
              <a:gd name="adj3" fmla="val 415489"/>
              <a:gd name="adj4" fmla="val 106551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loop is throttled </a:t>
            </a:r>
            <a:r>
              <a:rPr lang="en-US" dirty="0">
                <a:solidFill>
                  <a:srgbClr val="0066FF"/>
                </a:solidFill>
              </a:rPr>
              <a:t>(IPC=1/4) </a:t>
            </a:r>
            <a:r>
              <a:rPr lang="en-US" dirty="0">
                <a:solidFill>
                  <a:schemeClr val="tx1"/>
                </a:solidFill>
              </a:rPr>
              <a:t>while ramping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3302EF59-F90D-422E-B28D-714F50A3A2B5}"/>
              </a:ext>
            </a:extLst>
          </p:cNvPr>
          <p:cNvSpPr/>
          <p:nvPr/>
        </p:nvSpPr>
        <p:spPr>
          <a:xfrm>
            <a:off x="3347799" y="2748849"/>
            <a:ext cx="3118189" cy="590472"/>
          </a:xfrm>
          <a:prstGeom prst="borderCallout1">
            <a:avLst>
              <a:gd name="adj1" fmla="val 99502"/>
              <a:gd name="adj2" fmla="val 9905"/>
              <a:gd name="adj3" fmla="val 353162"/>
              <a:gd name="adj4" fmla="val 9804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Once the target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is reached, the throttling is </a:t>
            </a:r>
            <a:r>
              <a:rPr lang="en-US" dirty="0">
                <a:solidFill>
                  <a:srgbClr val="C00000"/>
                </a:solidFill>
              </a:rPr>
              <a:t>stopped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(IPC=1)</a:t>
            </a:r>
            <a:endParaRPr lang="en-CH" dirty="0">
              <a:solidFill>
                <a:srgbClr val="0066FF"/>
              </a:solidFill>
            </a:endParaRP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46C7FC0A-3052-49E0-A692-F7ECB100F3DC}"/>
              </a:ext>
            </a:extLst>
          </p:cNvPr>
          <p:cNvSpPr/>
          <p:nvPr/>
        </p:nvSpPr>
        <p:spPr>
          <a:xfrm>
            <a:off x="177101" y="2116071"/>
            <a:ext cx="5693434" cy="556642"/>
          </a:xfrm>
          <a:prstGeom prst="borderCallout1">
            <a:avLst>
              <a:gd name="adj1" fmla="val 100762"/>
              <a:gd name="adj2" fmla="val 58935"/>
              <a:gd name="adj3" fmla="val 430060"/>
              <a:gd name="adj4" fmla="val 62985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rgbClr val="0066FF"/>
                </a:solidFill>
              </a:rPr>
              <a:t>512b_Heavy</a:t>
            </a:r>
            <a:r>
              <a:rPr lang="en-US" dirty="0">
                <a:solidFill>
                  <a:schemeClr val="tx1"/>
                </a:solidFill>
              </a:rPr>
              <a:t> loop is executed, it is first </a:t>
            </a:r>
            <a:r>
              <a:rPr lang="en-US" dirty="0">
                <a:solidFill>
                  <a:srgbClr val="C00000"/>
                </a:solidFill>
              </a:rPr>
              <a:t>throttled</a:t>
            </a:r>
            <a:r>
              <a:rPr lang="en-US" dirty="0">
                <a:solidFill>
                  <a:schemeClr val="tx1"/>
                </a:solidFill>
              </a:rPr>
              <a:t> (IPC = 1/4) while ramping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to accommodate </a:t>
            </a:r>
            <a:r>
              <a:rPr lang="en-US" dirty="0">
                <a:solidFill>
                  <a:srgbClr val="0066FF"/>
                </a:solidFill>
              </a:rPr>
              <a:t>512b_Heavy</a:t>
            </a:r>
            <a:endParaRPr lang="en-CH" dirty="0">
              <a:solidFill>
                <a:srgbClr val="0066FF"/>
              </a:solidFill>
            </a:endParaRP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BF4BDC3C-3742-4B8A-9BBD-23B8EB6F449E}"/>
              </a:ext>
            </a:extLst>
          </p:cNvPr>
          <p:cNvSpPr/>
          <p:nvPr/>
        </p:nvSpPr>
        <p:spPr>
          <a:xfrm>
            <a:off x="6604149" y="2223761"/>
            <a:ext cx="2504654" cy="1067739"/>
          </a:xfrm>
          <a:prstGeom prst="borderCallout1">
            <a:avLst>
              <a:gd name="adj1" fmla="val 102424"/>
              <a:gd name="adj2" fmla="val 54087"/>
              <a:gd name="adj3" fmla="val 344051"/>
              <a:gd name="adj4" fmla="val 40412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66FF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throttling period (</a:t>
            </a:r>
            <a:r>
              <a:rPr lang="en-US" dirty="0">
                <a:solidFill>
                  <a:srgbClr val="0066FF"/>
                </a:solidFill>
              </a:rPr>
              <a:t>TP</a:t>
            </a:r>
            <a:r>
              <a:rPr lang="en-US" dirty="0">
                <a:solidFill>
                  <a:schemeClr val="tx1"/>
                </a:solidFill>
              </a:rPr>
              <a:t>) dependent on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chemeClr val="tx1"/>
                </a:solidFill>
              </a:rPr>
              <a:t> loop</a:t>
            </a:r>
            <a:endParaRPr lang="en-CH" b="1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C0CAB3-8985-4060-BB3A-685D280728AB}"/>
              </a:ext>
            </a:extLst>
          </p:cNvPr>
          <p:cNvCxnSpPr>
            <a:cxnSpLocks/>
            <a:stCxn id="20" idx="1"/>
            <a:endCxn id="19" idx="0"/>
          </p:cNvCxnSpPr>
          <p:nvPr/>
        </p:nvCxnSpPr>
        <p:spPr>
          <a:xfrm flipH="1">
            <a:off x="966154" y="3959502"/>
            <a:ext cx="292443" cy="196307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E008D9E-A513-48E9-8465-A2D6B0795AE7}"/>
              </a:ext>
            </a:extLst>
          </p:cNvPr>
          <p:cNvCxnSpPr>
            <a:cxnSpLocks/>
          </p:cNvCxnSpPr>
          <p:nvPr/>
        </p:nvCxnSpPr>
        <p:spPr>
          <a:xfrm flipH="1">
            <a:off x="1363171" y="2680982"/>
            <a:ext cx="595458" cy="2153104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5709E683-525F-4277-9C03-941395343025}"/>
              </a:ext>
            </a:extLst>
          </p:cNvPr>
          <p:cNvSpPr/>
          <p:nvPr/>
        </p:nvSpPr>
        <p:spPr>
          <a:xfrm>
            <a:off x="1363171" y="6116128"/>
            <a:ext cx="7487531" cy="596922"/>
          </a:xfrm>
          <a:prstGeom prst="borderCallout1">
            <a:avLst>
              <a:gd name="adj1" fmla="val -182"/>
              <a:gd name="adj2" fmla="val 47405"/>
              <a:gd name="adj3" fmla="val -179821"/>
              <a:gd name="adj4" fmla="val 34741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remaining voltage required to execute 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512b_Heavy </a:t>
            </a:r>
            <a:r>
              <a:rPr lang="en-US" dirty="0">
                <a:solidFill>
                  <a:schemeClr val="tx1"/>
                </a:solidFill>
              </a:rPr>
              <a:t>instruction depends on the previous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level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that was reached when </a:t>
            </a:r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chemeClr val="tx1"/>
                </a:solidFill>
              </a:rPr>
              <a:t> loop was executed</a:t>
            </a:r>
            <a:endParaRPr lang="en-CH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5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 animBg="1"/>
      <p:bldP spid="20" grpId="0" animBg="1"/>
      <p:bldP spid="6" grpId="0" animBg="1"/>
      <p:bldP spid="19" grpId="0" animBg="1"/>
      <p:bldP spid="22" grpId="0" animBg="1"/>
      <p:bldP spid="26" grpId="0" animBg="1"/>
      <p:bldP spid="27" grpId="0" animBg="1"/>
      <p:bldP spid="28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2334"/>
            <a:ext cx="9144001" cy="60608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Covert Channel 1:</a:t>
            </a:r>
            <a:r>
              <a:rPr lang="en-US" sz="2700" dirty="0"/>
              <a:t> </a:t>
            </a:r>
            <a:r>
              <a:rPr lang="en-US" sz="2700" dirty="0" err="1"/>
              <a:t>IccThreadCovert</a:t>
            </a:r>
            <a:r>
              <a:rPr lang="en-US" sz="2700" dirty="0"/>
              <a:t> (2/2)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E71D3-841B-BA4D-884C-0B1C222B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958004"/>
            <a:ext cx="9144002" cy="4945319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IccThreadCovert</a:t>
            </a:r>
            <a:r>
              <a:rPr lang="en-US" sz="1800" dirty="0"/>
              <a:t> exploits the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Multi-Throttling-Thread</a:t>
            </a:r>
            <a:r>
              <a:rPr lang="en-US" sz="1800" dirty="0"/>
              <a:t> side-effect to build a covert channel between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66FF"/>
                </a:solidFill>
              </a:rPr>
              <a:t>Receiver:</a:t>
            </a: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executes a PHI loop with a computational intensity level (L1–L4) depending on the values of </a:t>
            </a:r>
            <a:r>
              <a:rPr lang="en-US" sz="1800" dirty="0">
                <a:solidFill>
                  <a:srgbClr val="C00000"/>
                </a:solidFill>
              </a:rPr>
              <a:t>two secret bits </a:t>
            </a:r>
            <a:r>
              <a:rPr lang="en-US" sz="1800" dirty="0"/>
              <a:t>it wants to send</a:t>
            </a: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rgbClr val="0066FF"/>
                </a:solidFill>
              </a:rPr>
              <a:t>Receiver</a:t>
            </a:r>
            <a:r>
              <a:rPr lang="en-US" sz="1800" dirty="0"/>
              <a:t> can infer the </a:t>
            </a:r>
            <a:r>
              <a:rPr lang="en-US" sz="1800" dirty="0">
                <a:solidFill>
                  <a:srgbClr val="C00000"/>
                </a:solidFill>
              </a:rPr>
              <a:t>two bits</a:t>
            </a:r>
            <a:r>
              <a:rPr lang="en-US" sz="1800" dirty="0"/>
              <a:t> sent by 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based on the measured TP of the </a:t>
            </a:r>
            <a:r>
              <a:rPr lang="en-US" sz="1800" dirty="0">
                <a:solidFill>
                  <a:srgbClr val="00B050"/>
                </a:solidFill>
              </a:rPr>
              <a:t>512b_Heavy </a:t>
            </a:r>
            <a:r>
              <a:rPr lang="en-US" sz="1800" dirty="0"/>
              <a:t>loop </a:t>
            </a:r>
          </a:p>
          <a:p>
            <a:pPr lvl="1"/>
            <a:r>
              <a:rPr lang="en-US" sz="1400" dirty="0"/>
              <a:t>The higher the power required by the PHI loop executed by the </a:t>
            </a:r>
            <a:r>
              <a:rPr lang="en-US" sz="1400" dirty="0">
                <a:solidFill>
                  <a:schemeClr val="accent6"/>
                </a:solidFill>
              </a:rPr>
              <a:t>Sender</a:t>
            </a:r>
            <a:r>
              <a:rPr lang="en-US" sz="1400" dirty="0"/>
              <a:t>, the shorter the TP experienced by the </a:t>
            </a:r>
            <a:r>
              <a:rPr lang="en-US" sz="1400" dirty="0">
                <a:solidFill>
                  <a:srgbClr val="0066FF"/>
                </a:solidFill>
              </a:rPr>
              <a:t>Receiver</a:t>
            </a:r>
            <a:r>
              <a:rPr lang="en-US" sz="1400" dirty="0"/>
              <a:t> will 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EB563-E386-400B-937F-3D3CD3FF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465" y="961931"/>
            <a:ext cx="6350371" cy="28694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A29F6A-C311-4132-9722-AA9B8FE77D82}"/>
              </a:ext>
            </a:extLst>
          </p:cNvPr>
          <p:cNvSpPr/>
          <p:nvPr/>
        </p:nvSpPr>
        <p:spPr>
          <a:xfrm>
            <a:off x="2150230" y="850175"/>
            <a:ext cx="10647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Sender</a:t>
            </a:r>
            <a:endParaRPr lang="en-CH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449D6-143C-4833-A23B-20329915E52E}"/>
              </a:ext>
            </a:extLst>
          </p:cNvPr>
          <p:cNvSpPr/>
          <p:nvPr/>
        </p:nvSpPr>
        <p:spPr>
          <a:xfrm>
            <a:off x="5383931" y="850174"/>
            <a:ext cx="16403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</a:rPr>
              <a:t>Receiver</a:t>
            </a:r>
            <a:endParaRPr lang="en-CH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F01F67-0BA8-4F98-8DB3-50D5F143C1D4}"/>
              </a:ext>
            </a:extLst>
          </p:cNvPr>
          <p:cNvSpPr/>
          <p:nvPr/>
        </p:nvSpPr>
        <p:spPr>
          <a:xfrm>
            <a:off x="4558490" y="1582163"/>
            <a:ext cx="2995136" cy="27875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16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7D5B7-569A-4B19-8B06-951C313A1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005" y="3423360"/>
            <a:ext cx="2854452" cy="29474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BB6C3E-DD7B-40A5-A065-AFDE82B9D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89" y="3738603"/>
            <a:ext cx="1514770" cy="2392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7FB59F-A7B1-4B45-B695-0E570835E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588" y="3534647"/>
            <a:ext cx="2519778" cy="28496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E71D3-841B-BA4D-884C-0B1C222B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3" y="797561"/>
            <a:ext cx="9081989" cy="4945319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1800" b="1" dirty="0" err="1">
                <a:solidFill>
                  <a:schemeClr val="accent2"/>
                </a:solidFill>
              </a:rPr>
              <a:t>IccSMTcovert</a:t>
            </a:r>
            <a:r>
              <a:rPr lang="en-US" sz="1800" dirty="0"/>
              <a:t> covert channel exploits the </a:t>
            </a:r>
            <a:r>
              <a:rPr lang="en-US" sz="1800" dirty="0">
                <a:solidFill>
                  <a:schemeClr val="accent6"/>
                </a:solidFill>
              </a:rPr>
              <a:t>side effect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Multi-Throttling-SMT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Multi-Throttling-SMT: </a:t>
            </a:r>
            <a:r>
              <a:rPr lang="en-US" sz="1800" dirty="0"/>
              <a:t>when a thread is throttled due to executing PHIs, the co-located SMT thread is also throttled</a:t>
            </a:r>
          </a:p>
          <a:p>
            <a:pPr lvl="1"/>
            <a:r>
              <a:rPr lang="en-US" sz="1600" dirty="0"/>
              <a:t>We discover that co-located hardware threads are </a:t>
            </a:r>
            <a:r>
              <a:rPr lang="en-US" sz="1600" dirty="0">
                <a:solidFill>
                  <a:srgbClr val="7030A0"/>
                </a:solidFill>
              </a:rPr>
              <a:t>throttled together </a:t>
            </a:r>
            <a:r>
              <a:rPr lang="en-US" sz="1600" dirty="0"/>
              <a:t>because the throttling mechanism in the core pipeline </a:t>
            </a:r>
            <a:r>
              <a:rPr lang="en-US" sz="1600" dirty="0">
                <a:solidFill>
                  <a:srgbClr val="0066FF"/>
                </a:solidFill>
              </a:rPr>
              <a:t>blocks the front-end to back-end </a:t>
            </a:r>
            <a:r>
              <a:rPr lang="en-US" sz="1600" dirty="0"/>
              <a:t>interface during </a:t>
            </a:r>
            <a:r>
              <a:rPr lang="en-US" sz="1600" dirty="0">
                <a:solidFill>
                  <a:srgbClr val="C00000"/>
                </a:solidFill>
              </a:rPr>
              <a:t>three-quarters</a:t>
            </a:r>
            <a:r>
              <a:rPr lang="en-US" sz="1600" dirty="0"/>
              <a:t> of the TP for the </a:t>
            </a:r>
            <a:r>
              <a:rPr lang="en-US" sz="1600" dirty="0">
                <a:solidFill>
                  <a:srgbClr val="0066FF"/>
                </a:solidFill>
              </a:rPr>
              <a:t>entire</a:t>
            </a:r>
            <a:r>
              <a:rPr lang="en-US" sz="1600" dirty="0"/>
              <a:t> core</a:t>
            </a:r>
          </a:p>
          <a:p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2334"/>
            <a:ext cx="9144001" cy="60608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Covert Channel 2:</a:t>
            </a:r>
            <a:r>
              <a:rPr lang="en-US" sz="2700" dirty="0"/>
              <a:t> </a:t>
            </a:r>
            <a:r>
              <a:rPr lang="en-US" sz="2700" dirty="0" err="1"/>
              <a:t>IccSMTcovert</a:t>
            </a:r>
            <a:r>
              <a:rPr lang="en-US" sz="2700" dirty="0"/>
              <a:t> (1/2)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421E5-7EDF-45CC-B016-189AAC8D6CF2}"/>
              </a:ext>
            </a:extLst>
          </p:cNvPr>
          <p:cNvSpPr/>
          <p:nvPr/>
        </p:nvSpPr>
        <p:spPr>
          <a:xfrm>
            <a:off x="376545" y="5498997"/>
            <a:ext cx="1331257" cy="235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4A0EC-A5F6-4CBE-8527-35C5D9B6080A}"/>
              </a:ext>
            </a:extLst>
          </p:cNvPr>
          <p:cNvSpPr/>
          <p:nvPr/>
        </p:nvSpPr>
        <p:spPr>
          <a:xfrm>
            <a:off x="376518" y="4079973"/>
            <a:ext cx="1122746" cy="235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3302EF59-F90D-422E-B28D-714F50A3A2B5}"/>
              </a:ext>
            </a:extLst>
          </p:cNvPr>
          <p:cNvSpPr/>
          <p:nvPr/>
        </p:nvSpPr>
        <p:spPr>
          <a:xfrm>
            <a:off x="4326510" y="3030364"/>
            <a:ext cx="3264155" cy="534380"/>
          </a:xfrm>
          <a:prstGeom prst="borderCallout1">
            <a:avLst>
              <a:gd name="adj1" fmla="val 100880"/>
              <a:gd name="adj2" fmla="val 6949"/>
              <a:gd name="adj3" fmla="val 320073"/>
              <a:gd name="adj4" fmla="val 8395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Once the target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is reached, the throttling is </a:t>
            </a:r>
            <a:r>
              <a:rPr lang="en-US" dirty="0">
                <a:solidFill>
                  <a:srgbClr val="C00000"/>
                </a:solidFill>
              </a:rPr>
              <a:t>stopped</a:t>
            </a:r>
            <a:r>
              <a:rPr lang="en-US" dirty="0">
                <a:solidFill>
                  <a:schemeClr val="tx1"/>
                </a:solidFill>
              </a:rPr>
              <a:t> (IPC = 1)</a:t>
            </a:r>
            <a:endParaRPr lang="en-CH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C0CAB3-8985-4060-BB3A-685D280728AB}"/>
              </a:ext>
            </a:extLst>
          </p:cNvPr>
          <p:cNvCxnSpPr>
            <a:cxnSpLocks/>
          </p:cNvCxnSpPr>
          <p:nvPr/>
        </p:nvCxnSpPr>
        <p:spPr>
          <a:xfrm flipH="1">
            <a:off x="1836567" y="3453746"/>
            <a:ext cx="336174" cy="1100669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Callout: Line 7">
            <a:extLst>
              <a:ext uri="{FF2B5EF4-FFF2-40B4-BE49-F238E27FC236}">
                <a16:creationId xmlns:a16="http://schemas.microsoft.com/office/drawing/2014/main" id="{F8A7660B-2155-4F6C-BA4F-1B3F16C68F96}"/>
              </a:ext>
            </a:extLst>
          </p:cNvPr>
          <p:cNvSpPr/>
          <p:nvPr/>
        </p:nvSpPr>
        <p:spPr>
          <a:xfrm>
            <a:off x="70338" y="6197266"/>
            <a:ext cx="2256241" cy="549872"/>
          </a:xfrm>
          <a:prstGeom prst="borderCallout1">
            <a:avLst>
              <a:gd name="adj1" fmla="val 2319"/>
              <a:gd name="adj2" fmla="val 49190"/>
              <a:gd name="adj3" fmla="val -366041"/>
              <a:gd name="adj4" fmla="val 139257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Threads Execute </a:t>
            </a:r>
            <a:r>
              <a:rPr lang="en-US" dirty="0">
                <a:solidFill>
                  <a:srgbClr val="0066FF"/>
                </a:solidFill>
              </a:rPr>
              <a:t>scalar</a:t>
            </a:r>
            <a:r>
              <a:rPr lang="en-US" dirty="0">
                <a:solidFill>
                  <a:schemeClr val="tx1"/>
                </a:solidFill>
              </a:rPr>
              <a:t> instructions with </a:t>
            </a:r>
            <a:r>
              <a:rPr lang="en-US" dirty="0">
                <a:solidFill>
                  <a:srgbClr val="0066FF"/>
                </a:solidFill>
              </a:rPr>
              <a:t>IPC=2</a:t>
            </a:r>
            <a:endParaRPr lang="en-CH" dirty="0">
              <a:solidFill>
                <a:srgbClr val="0066FF"/>
              </a:solidFill>
            </a:endParaRP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ECC22C39-CF98-4AB2-AACD-C9AA708C6313}"/>
              </a:ext>
            </a:extLst>
          </p:cNvPr>
          <p:cNvSpPr/>
          <p:nvPr/>
        </p:nvSpPr>
        <p:spPr>
          <a:xfrm>
            <a:off x="270257" y="3030364"/>
            <a:ext cx="3975866" cy="534379"/>
          </a:xfrm>
          <a:prstGeom prst="borderCallout1">
            <a:avLst>
              <a:gd name="adj1" fmla="val 101063"/>
              <a:gd name="adj2" fmla="val 62886"/>
              <a:gd name="adj3" fmla="val 209525"/>
              <a:gd name="adj4" fmla="val 77809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T0 starts executing </a:t>
            </a:r>
            <a:r>
              <a:rPr lang="en-US" dirty="0">
                <a:solidFill>
                  <a:srgbClr val="C00000"/>
                </a:solidFill>
              </a:rPr>
              <a:t>Inst0 </a:t>
            </a:r>
            <a:r>
              <a:rPr lang="en-US" dirty="0">
                <a:solidFill>
                  <a:schemeClr val="tx1"/>
                </a:solidFill>
              </a:rPr>
              <a:t>loop with IPC=1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T1 starts executing </a:t>
            </a:r>
            <a:r>
              <a:rPr lang="en-US" dirty="0">
                <a:solidFill>
                  <a:srgbClr val="0066FF"/>
                </a:solidFill>
              </a:rPr>
              <a:t>64b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loop with IPC=1</a:t>
            </a: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BF4BDC3C-3742-4B8A-9BBD-23B8EB6F449E}"/>
              </a:ext>
            </a:extLst>
          </p:cNvPr>
          <p:cNvSpPr/>
          <p:nvPr/>
        </p:nvSpPr>
        <p:spPr>
          <a:xfrm>
            <a:off x="270257" y="2447380"/>
            <a:ext cx="8765617" cy="534379"/>
          </a:xfrm>
          <a:prstGeom prst="borderCallout1">
            <a:avLst>
              <a:gd name="adj1" fmla="val 102424"/>
              <a:gd name="adj2" fmla="val 54087"/>
              <a:gd name="adj3" fmla="val 425837"/>
              <a:gd name="adj4" fmla="val 41691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T1</a:t>
            </a:r>
            <a:r>
              <a:rPr lang="en-US" dirty="0">
                <a:solidFill>
                  <a:schemeClr val="tx1"/>
                </a:solidFill>
              </a:rPr>
              <a:t> throttling period (</a:t>
            </a:r>
            <a:r>
              <a:rPr lang="en-US" dirty="0">
                <a:solidFill>
                  <a:srgbClr val="0066FF"/>
                </a:solidFill>
              </a:rPr>
              <a:t>TP</a:t>
            </a:r>
            <a:r>
              <a:rPr lang="en-US" dirty="0">
                <a:solidFill>
                  <a:schemeClr val="tx1"/>
                </a:solidFill>
              </a:rPr>
              <a:t>) depends on the </a:t>
            </a:r>
            <a:r>
              <a:rPr lang="en-US" dirty="0">
                <a:solidFill>
                  <a:srgbClr val="0066FF"/>
                </a:solidFill>
              </a:rPr>
              <a:t>computational intensity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chemeClr val="tx1"/>
                </a:solidFill>
              </a:rPr>
              <a:t> (executed by T0), which determines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level to which the processor needs to increase the supply voltage</a:t>
            </a:r>
            <a:endParaRPr lang="en-CH" b="1" dirty="0">
              <a:solidFill>
                <a:schemeClr val="tx1"/>
              </a:solidFill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357FDBD1-5A14-46D1-9150-925822F4BFA9}"/>
              </a:ext>
            </a:extLst>
          </p:cNvPr>
          <p:cNvSpPr/>
          <p:nvPr/>
        </p:nvSpPr>
        <p:spPr>
          <a:xfrm>
            <a:off x="2376453" y="6190574"/>
            <a:ext cx="3911892" cy="556564"/>
          </a:xfrm>
          <a:prstGeom prst="borderCallout1">
            <a:avLst>
              <a:gd name="adj1" fmla="val -1840"/>
              <a:gd name="adj2" fmla="val 36781"/>
              <a:gd name="adj3" fmla="val -127091"/>
              <a:gd name="adj4" fmla="val 39198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T0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C00000"/>
                </a:solidFill>
              </a:rPr>
              <a:t> T1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loops are throttled </a:t>
            </a:r>
            <a:r>
              <a:rPr lang="en-US" dirty="0">
                <a:solidFill>
                  <a:srgbClr val="0066FF"/>
                </a:solidFill>
              </a:rPr>
              <a:t>(IPC=1/4) </a:t>
            </a:r>
            <a:r>
              <a:rPr lang="en-US" dirty="0">
                <a:solidFill>
                  <a:schemeClr val="tx1"/>
                </a:solidFill>
              </a:rPr>
              <a:t>while ramping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CH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72C0C9-9596-401C-8E7C-9C0C4CAFF5A5}"/>
              </a:ext>
            </a:extLst>
          </p:cNvPr>
          <p:cNvCxnSpPr>
            <a:cxnSpLocks/>
          </p:cNvCxnSpPr>
          <p:nvPr/>
        </p:nvCxnSpPr>
        <p:spPr>
          <a:xfrm>
            <a:off x="5046785" y="2969333"/>
            <a:ext cx="1697814" cy="2880574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838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 animBg="1"/>
      <p:bldP spid="19" grpId="0" animBg="1"/>
      <p:bldP spid="26" grpId="0" animBg="1"/>
      <p:bldP spid="8" grpId="0" animBg="1"/>
      <p:bldP spid="20" grpId="0" animBg="1"/>
      <p:bldP spid="28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2334"/>
            <a:ext cx="9144001" cy="60608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Covert Channel 2:</a:t>
            </a:r>
            <a:r>
              <a:rPr lang="en-US" sz="2700" dirty="0"/>
              <a:t> </a:t>
            </a:r>
            <a:r>
              <a:rPr lang="en-US" sz="2700" dirty="0" err="1"/>
              <a:t>IccSMTcovert</a:t>
            </a:r>
            <a:r>
              <a:rPr lang="en-US" sz="2700" dirty="0"/>
              <a:t> (2/2)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E71D3-841B-BA4D-884C-0B1C222B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3" y="3966796"/>
            <a:ext cx="9081989" cy="4945319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chemeClr val="accent2"/>
                </a:solidFill>
              </a:rPr>
              <a:t>IccSMTcovert</a:t>
            </a:r>
            <a:r>
              <a:rPr lang="en-US" sz="1800" dirty="0"/>
              <a:t> exploits the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Multi-Throttling-SMT</a:t>
            </a:r>
            <a:r>
              <a:rPr lang="en-US" sz="1800" dirty="0"/>
              <a:t> side-effect to build a covert channel between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66FF"/>
                </a:solidFill>
              </a:rPr>
              <a:t>Receiver:</a:t>
            </a: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executes a </a:t>
            </a:r>
            <a:r>
              <a:rPr lang="en-US" sz="1800" b="1" dirty="0"/>
              <a:t>PHI loop</a:t>
            </a:r>
            <a:r>
              <a:rPr lang="en-US" sz="1800" dirty="0"/>
              <a:t> with a computational intensity level (L1–L4) depending on the values of </a:t>
            </a:r>
            <a:r>
              <a:rPr lang="en-US" sz="1800" dirty="0">
                <a:solidFill>
                  <a:srgbClr val="C00000"/>
                </a:solidFill>
              </a:rPr>
              <a:t>two secret bits </a:t>
            </a:r>
            <a:r>
              <a:rPr lang="en-US" sz="1800" dirty="0"/>
              <a:t>it wants to send</a:t>
            </a: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rgbClr val="0066FF"/>
                </a:solidFill>
              </a:rPr>
              <a:t>Receiver</a:t>
            </a:r>
            <a:r>
              <a:rPr lang="en-US" sz="1800" dirty="0"/>
              <a:t> can infer the </a:t>
            </a:r>
            <a:r>
              <a:rPr lang="en-US" sz="1800" dirty="0">
                <a:solidFill>
                  <a:srgbClr val="C00000"/>
                </a:solidFill>
              </a:rPr>
              <a:t>two bits</a:t>
            </a:r>
            <a:r>
              <a:rPr lang="en-US" sz="1800" dirty="0"/>
              <a:t> sent by 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based on the measured TP of the </a:t>
            </a:r>
            <a:r>
              <a:rPr lang="en-US" sz="1800" dirty="0">
                <a:solidFill>
                  <a:srgbClr val="00B050"/>
                </a:solidFill>
              </a:rPr>
              <a:t>64b </a:t>
            </a:r>
            <a:r>
              <a:rPr lang="en-US" sz="1800" dirty="0"/>
              <a:t>loop </a:t>
            </a:r>
          </a:p>
          <a:p>
            <a:pPr lvl="1"/>
            <a:r>
              <a:rPr lang="en-US" sz="1400" dirty="0"/>
              <a:t>The higher the power required by the PHI loop executed by the </a:t>
            </a:r>
            <a:r>
              <a:rPr lang="en-US" sz="1400" dirty="0">
                <a:solidFill>
                  <a:schemeClr val="accent6"/>
                </a:solidFill>
              </a:rPr>
              <a:t>Sender</a:t>
            </a:r>
            <a:r>
              <a:rPr lang="en-US" sz="1400" dirty="0"/>
              <a:t>, the higher the TP experienced by the </a:t>
            </a:r>
            <a:r>
              <a:rPr lang="en-US" sz="1400" dirty="0">
                <a:solidFill>
                  <a:srgbClr val="0066FF"/>
                </a:solidFill>
              </a:rPr>
              <a:t>Receiver</a:t>
            </a:r>
            <a:r>
              <a:rPr lang="en-US" sz="1400" dirty="0"/>
              <a:t> will 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EB563-E386-400B-937F-3D3CD3FF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936" y="979515"/>
            <a:ext cx="6350371" cy="28694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A29F6A-C311-4132-9722-AA9B8FE77D82}"/>
              </a:ext>
            </a:extLst>
          </p:cNvPr>
          <p:cNvSpPr/>
          <p:nvPr/>
        </p:nvSpPr>
        <p:spPr>
          <a:xfrm>
            <a:off x="2299701" y="867759"/>
            <a:ext cx="10647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Sender</a:t>
            </a:r>
            <a:endParaRPr lang="en-CH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449D6-143C-4833-A23B-20329915E52E}"/>
              </a:ext>
            </a:extLst>
          </p:cNvPr>
          <p:cNvSpPr/>
          <p:nvPr/>
        </p:nvSpPr>
        <p:spPr>
          <a:xfrm>
            <a:off x="5533402" y="867758"/>
            <a:ext cx="16403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</a:rPr>
              <a:t>Receiver</a:t>
            </a:r>
            <a:endParaRPr lang="en-CH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E29A71-3E32-4556-B4F4-1DC45AE50131}"/>
              </a:ext>
            </a:extLst>
          </p:cNvPr>
          <p:cNvSpPr/>
          <p:nvPr/>
        </p:nvSpPr>
        <p:spPr>
          <a:xfrm>
            <a:off x="4662964" y="1842291"/>
            <a:ext cx="2995136" cy="27875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49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F328DD-1EAB-4A57-ACC4-D99EDBE0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727" y="3660472"/>
            <a:ext cx="2456901" cy="2700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4A60F-1EBD-45CF-8935-826256494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616" y="3567654"/>
            <a:ext cx="2853175" cy="294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EFF2AD-50E4-4945-B11F-7DE5191FE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88" y="3772119"/>
            <a:ext cx="1588363" cy="239222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E71D3-841B-BA4D-884C-0B1C222B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7" y="832590"/>
            <a:ext cx="9081989" cy="4945319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1800" b="1" dirty="0" err="1">
                <a:solidFill>
                  <a:schemeClr val="accent2"/>
                </a:solidFill>
              </a:rPr>
              <a:t>IccCoresCovert</a:t>
            </a:r>
            <a:r>
              <a:rPr lang="en-US" sz="1800" dirty="0"/>
              <a:t> covert channel exploits the </a:t>
            </a:r>
            <a:r>
              <a:rPr lang="en-US" sz="1800" dirty="0">
                <a:solidFill>
                  <a:schemeClr val="accent6"/>
                </a:solidFill>
              </a:rPr>
              <a:t>side effect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Multi-Throttling-Cores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Multi-Throttling-Cores: </a:t>
            </a:r>
            <a:r>
              <a:rPr lang="en-US" sz="1800" dirty="0"/>
              <a:t>when two cores execute PHIs at similar times, the throttling periods (</a:t>
            </a:r>
            <a:r>
              <a:rPr lang="en-US" sz="1800" dirty="0">
                <a:solidFill>
                  <a:srgbClr val="0066FF"/>
                </a:solidFill>
              </a:rPr>
              <a:t>TP</a:t>
            </a:r>
            <a:r>
              <a:rPr lang="en-US" sz="1800" dirty="0"/>
              <a:t>) are exacerbated proportionally to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sz="1800" dirty="0"/>
              <a:t>of each </a:t>
            </a:r>
            <a:r>
              <a:rPr lang="en-US" sz="1800" dirty="0">
                <a:solidFill>
                  <a:schemeClr val="accent6"/>
                </a:solidFill>
              </a:rPr>
              <a:t>PHI</a:t>
            </a:r>
            <a:r>
              <a:rPr lang="en-US" sz="1800" dirty="0"/>
              <a:t> executed in </a:t>
            </a:r>
            <a:r>
              <a:rPr lang="en-US" sz="1800" dirty="0">
                <a:solidFill>
                  <a:srgbClr val="7030A0"/>
                </a:solidFill>
              </a:rPr>
              <a:t>each core</a:t>
            </a:r>
            <a:endParaRPr lang="en-US" sz="1800" dirty="0"/>
          </a:p>
          <a:p>
            <a:pPr lvl="1"/>
            <a:r>
              <a:rPr lang="en-US" sz="1600" dirty="0"/>
              <a:t>This increase in the </a:t>
            </a:r>
            <a:r>
              <a:rPr lang="en-US" sz="1600" dirty="0">
                <a:solidFill>
                  <a:srgbClr val="0066FF"/>
                </a:solidFill>
              </a:rPr>
              <a:t>TP</a:t>
            </a:r>
            <a:r>
              <a:rPr lang="en-US" sz="1600" dirty="0"/>
              <a:t> is because the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power management unit (PMU) </a:t>
            </a:r>
            <a:r>
              <a:rPr lang="en-US" sz="1600" dirty="0"/>
              <a:t>waits until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voltage transition</a:t>
            </a:r>
            <a:r>
              <a:rPr lang="en-US" sz="1600" dirty="0"/>
              <a:t> for core </a:t>
            </a:r>
            <a:r>
              <a:rPr lang="en-US" sz="1600" dirty="0">
                <a:solidFill>
                  <a:srgbClr val="00B050"/>
                </a:solidFill>
              </a:rPr>
              <a:t>A</a:t>
            </a:r>
            <a:r>
              <a:rPr lang="en-US" sz="1600" dirty="0"/>
              <a:t> to complete before starting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voltage transition </a:t>
            </a:r>
            <a:r>
              <a:rPr lang="en-US" sz="1600" dirty="0"/>
              <a:t>for core </a:t>
            </a:r>
            <a:r>
              <a:rPr lang="en-US" sz="1600" dirty="0">
                <a:solidFill>
                  <a:srgbClr val="0066FF"/>
                </a:solidFill>
              </a:rPr>
              <a:t>B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2334"/>
            <a:ext cx="9144001" cy="60608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Covert Channel 3:</a:t>
            </a:r>
            <a:r>
              <a:rPr lang="en-US" sz="2700" dirty="0"/>
              <a:t> </a:t>
            </a:r>
            <a:r>
              <a:rPr lang="en-US" sz="2700" dirty="0" err="1"/>
              <a:t>IccCoresCovert</a:t>
            </a:r>
            <a:r>
              <a:rPr lang="en-US" sz="2700" dirty="0"/>
              <a:t> (1/2)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421E5-7EDF-45CC-B016-189AAC8D6CF2}"/>
              </a:ext>
            </a:extLst>
          </p:cNvPr>
          <p:cNvSpPr/>
          <p:nvPr/>
        </p:nvSpPr>
        <p:spPr>
          <a:xfrm>
            <a:off x="376545" y="5532514"/>
            <a:ext cx="1331257" cy="235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4A0EC-A5F6-4CBE-8527-35C5D9B6080A}"/>
              </a:ext>
            </a:extLst>
          </p:cNvPr>
          <p:cNvSpPr/>
          <p:nvPr/>
        </p:nvSpPr>
        <p:spPr>
          <a:xfrm>
            <a:off x="376518" y="4113490"/>
            <a:ext cx="1122746" cy="235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C0CAB3-8985-4060-BB3A-685D280728AB}"/>
              </a:ext>
            </a:extLst>
          </p:cNvPr>
          <p:cNvCxnSpPr>
            <a:cxnSpLocks/>
          </p:cNvCxnSpPr>
          <p:nvPr/>
        </p:nvCxnSpPr>
        <p:spPr>
          <a:xfrm flipH="1" flipV="1">
            <a:off x="1976327" y="4965632"/>
            <a:ext cx="468354" cy="1310627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ECC22C39-CF98-4AB2-AACD-C9AA708C6313}"/>
              </a:ext>
            </a:extLst>
          </p:cNvPr>
          <p:cNvSpPr/>
          <p:nvPr/>
        </p:nvSpPr>
        <p:spPr>
          <a:xfrm>
            <a:off x="195229" y="6276259"/>
            <a:ext cx="3317586" cy="516244"/>
          </a:xfrm>
          <a:prstGeom prst="borderCallout1">
            <a:avLst>
              <a:gd name="adj1" fmla="val -93"/>
              <a:gd name="adj2" fmla="val 68981"/>
              <a:gd name="adj3" fmla="val -289973"/>
              <a:gd name="adj4" fmla="val 96948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rgbClr val="0066FF"/>
                </a:solidFill>
              </a:rPr>
              <a:t>T1</a:t>
            </a:r>
            <a:r>
              <a:rPr lang="en-US" dirty="0">
                <a:solidFill>
                  <a:schemeClr val="tx1"/>
                </a:solidFill>
              </a:rPr>
              <a:t> in core0/1 starts executing </a:t>
            </a:r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rgbClr val="0066FF"/>
                </a:solidFill>
              </a:rPr>
              <a:t>128b-Heavy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loop with </a:t>
            </a:r>
            <a:r>
              <a:rPr lang="en-US" dirty="0">
                <a:solidFill>
                  <a:srgbClr val="0066FF"/>
                </a:solidFill>
              </a:rPr>
              <a:t>IPC=1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3302EF59-F90D-422E-B28D-714F50A3A2B5}"/>
              </a:ext>
            </a:extLst>
          </p:cNvPr>
          <p:cNvSpPr/>
          <p:nvPr/>
        </p:nvSpPr>
        <p:spPr>
          <a:xfrm>
            <a:off x="4236420" y="6276259"/>
            <a:ext cx="3317586" cy="516244"/>
          </a:xfrm>
          <a:prstGeom prst="borderCallout1">
            <a:avLst>
              <a:gd name="adj1" fmla="val 153"/>
              <a:gd name="adj2" fmla="val 24659"/>
              <a:gd name="adj3" fmla="val -187709"/>
              <a:gd name="adj4" fmla="val -4103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Once the </a:t>
            </a: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target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is reached, </a:t>
            </a: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throttling is </a:t>
            </a:r>
            <a:r>
              <a:rPr lang="en-US" dirty="0">
                <a:solidFill>
                  <a:srgbClr val="C00000"/>
                </a:solidFill>
              </a:rPr>
              <a:t>stopped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(IPC = 1)</a:t>
            </a:r>
            <a:endParaRPr lang="en-CH" dirty="0">
              <a:solidFill>
                <a:srgbClr val="0066FF"/>
              </a:solidFill>
            </a:endParaRP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BF4BDC3C-3742-4B8A-9BBD-23B8EB6F449E}"/>
              </a:ext>
            </a:extLst>
          </p:cNvPr>
          <p:cNvSpPr/>
          <p:nvPr/>
        </p:nvSpPr>
        <p:spPr>
          <a:xfrm>
            <a:off x="2181675" y="3168940"/>
            <a:ext cx="5535712" cy="487461"/>
          </a:xfrm>
          <a:prstGeom prst="borderCallout1">
            <a:avLst>
              <a:gd name="adj1" fmla="val 95209"/>
              <a:gd name="adj2" fmla="val 37861"/>
              <a:gd name="adj3" fmla="val 476164"/>
              <a:gd name="adj4" fmla="val 39756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T1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continues to be throttled since the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PMU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will not handle </a:t>
            </a:r>
            <a:r>
              <a:rPr lang="en-US" dirty="0">
                <a:solidFill>
                  <a:srgbClr val="C00000"/>
                </a:solidFill>
              </a:rPr>
              <a:t>T1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 transition </a:t>
            </a:r>
            <a:r>
              <a:rPr lang="en-US" dirty="0">
                <a:solidFill>
                  <a:schemeClr val="tx1"/>
                </a:solidFill>
              </a:rPr>
              <a:t>until </a:t>
            </a:r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 target </a:t>
            </a:r>
            <a:r>
              <a:rPr lang="en-US" dirty="0">
                <a:solidFill>
                  <a:schemeClr val="tx1"/>
                </a:solidFill>
              </a:rPr>
              <a:t>is reached</a:t>
            </a:r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9D41D363-6C0A-4DA6-AC51-2A1A20DD2E34}"/>
              </a:ext>
            </a:extLst>
          </p:cNvPr>
          <p:cNvSpPr/>
          <p:nvPr/>
        </p:nvSpPr>
        <p:spPr>
          <a:xfrm>
            <a:off x="123843" y="2557014"/>
            <a:ext cx="8896314" cy="550211"/>
          </a:xfrm>
          <a:prstGeom prst="borderCallout1">
            <a:avLst>
              <a:gd name="adj1" fmla="val 102424"/>
              <a:gd name="adj2" fmla="val 54087"/>
              <a:gd name="adj3" fmla="val 399962"/>
              <a:gd name="adj4" fmla="val 43745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T1 </a:t>
            </a:r>
            <a:r>
              <a:rPr lang="en-US" dirty="0">
                <a:solidFill>
                  <a:srgbClr val="0066FF"/>
                </a:solidFill>
              </a:rPr>
              <a:t>TP</a:t>
            </a:r>
            <a:r>
              <a:rPr lang="en-US" dirty="0">
                <a:solidFill>
                  <a:schemeClr val="tx1"/>
                </a:solidFill>
              </a:rPr>
              <a:t> depends on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computational intensity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>
                <a:solidFill>
                  <a:srgbClr val="C00000"/>
                </a:solidFill>
              </a:rPr>
              <a:t>Inst0</a:t>
            </a:r>
            <a:r>
              <a:rPr lang="en-US" dirty="0">
                <a:solidFill>
                  <a:schemeClr val="tx1"/>
                </a:solidFill>
              </a:rPr>
              <a:t>, which determines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level</a:t>
            </a:r>
            <a:r>
              <a:rPr lang="en-US" dirty="0">
                <a:solidFill>
                  <a:schemeClr val="tx1"/>
                </a:solidFill>
              </a:rPr>
              <a:t> to which the </a:t>
            </a:r>
            <a:r>
              <a:rPr lang="en-US" dirty="0">
                <a:solidFill>
                  <a:schemeClr val="accent5"/>
                </a:solidFill>
              </a:rPr>
              <a:t>PMU</a:t>
            </a:r>
            <a:r>
              <a:rPr lang="en-US" dirty="0">
                <a:solidFill>
                  <a:schemeClr val="tx1"/>
                </a:solidFill>
              </a:rPr>
              <a:t> needs to increase the supply voltage before handling </a:t>
            </a:r>
            <a:r>
              <a:rPr lang="en-US" dirty="0">
                <a:solidFill>
                  <a:srgbClr val="C00000"/>
                </a:solidFill>
              </a:rPr>
              <a:t>T1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voltage transition</a:t>
            </a:r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357FDBD1-5A14-46D1-9150-925822F4BFA9}"/>
              </a:ext>
            </a:extLst>
          </p:cNvPr>
          <p:cNvSpPr/>
          <p:nvPr/>
        </p:nvSpPr>
        <p:spPr>
          <a:xfrm>
            <a:off x="123843" y="3168940"/>
            <a:ext cx="1997822" cy="498184"/>
          </a:xfrm>
          <a:prstGeom prst="borderCallout1">
            <a:avLst>
              <a:gd name="adj1" fmla="val 98107"/>
              <a:gd name="adj2" fmla="val 94406"/>
              <a:gd name="adj3" fmla="val 288373"/>
              <a:gd name="adj4" fmla="val 161134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T0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C00000"/>
                </a:solidFill>
              </a:rPr>
              <a:t> T1 </a:t>
            </a:r>
            <a:r>
              <a:rPr lang="en-US" dirty="0">
                <a:solidFill>
                  <a:schemeClr val="tx1"/>
                </a:solidFill>
              </a:rPr>
              <a:t>loops are throttled </a:t>
            </a:r>
            <a:r>
              <a:rPr lang="en-US" dirty="0">
                <a:solidFill>
                  <a:srgbClr val="0066FF"/>
                </a:solidFill>
              </a:rPr>
              <a:t>(IPC=1/4)</a:t>
            </a:r>
            <a:endParaRPr lang="en-CH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0CCF20-5DEC-425F-8DE6-CDEEC5E100F2}"/>
              </a:ext>
            </a:extLst>
          </p:cNvPr>
          <p:cNvCxnSpPr>
            <a:cxnSpLocks/>
          </p:cNvCxnSpPr>
          <p:nvPr/>
        </p:nvCxnSpPr>
        <p:spPr>
          <a:xfrm>
            <a:off x="5003486" y="3117948"/>
            <a:ext cx="1967631" cy="2947416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  <a:alpha val="30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86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6" grpId="0" animBg="1"/>
      <p:bldP spid="19" grpId="0" animBg="1"/>
      <p:bldP spid="20" grpId="0" animBg="1"/>
      <p:bldP spid="26" grpId="0" animBg="1"/>
      <p:bldP spid="28" grpId="0" animBg="1"/>
      <p:bldP spid="24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32334"/>
            <a:ext cx="9144001" cy="60608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Covert Channel 3:</a:t>
            </a:r>
            <a:r>
              <a:rPr lang="en-US" sz="2700" dirty="0"/>
              <a:t> </a:t>
            </a:r>
            <a:r>
              <a:rPr lang="en-US" sz="2700" dirty="0" err="1"/>
              <a:t>IccCoresCovert</a:t>
            </a:r>
            <a:r>
              <a:rPr lang="en-US" sz="2700" dirty="0"/>
              <a:t> (2/2)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E71D3-841B-BA4D-884C-0B1C222B0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7" y="3945638"/>
            <a:ext cx="9081989" cy="2869411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chemeClr val="accent2"/>
                </a:solidFill>
              </a:rPr>
              <a:t>IccCoresCovert</a:t>
            </a:r>
            <a:r>
              <a:rPr lang="en-US" sz="1800" dirty="0"/>
              <a:t> exploits the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Multi-Throttling-Cores</a:t>
            </a:r>
            <a:r>
              <a:rPr lang="en-US" sz="1800" dirty="0"/>
              <a:t> side-effect to build a covert channel between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66FF"/>
                </a:solidFill>
              </a:rPr>
              <a:t>Receiver:</a:t>
            </a: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executes a PHI</a:t>
            </a:r>
            <a:r>
              <a:rPr lang="en-US" sz="1800" b="1" dirty="0"/>
              <a:t> </a:t>
            </a:r>
            <a:r>
              <a:rPr lang="en-US" sz="1800" dirty="0"/>
              <a:t>loop with a computational intensity level (L1–L4) depending on the values of </a:t>
            </a:r>
            <a:r>
              <a:rPr lang="en-US" sz="1800" dirty="0">
                <a:solidFill>
                  <a:srgbClr val="C00000"/>
                </a:solidFill>
              </a:rPr>
              <a:t>two secret bits </a:t>
            </a:r>
            <a:r>
              <a:rPr lang="en-US" sz="1800" dirty="0"/>
              <a:t>it wants to send</a:t>
            </a:r>
          </a:p>
          <a:p>
            <a:r>
              <a:rPr lang="en-US" sz="1800" dirty="0"/>
              <a:t>The </a:t>
            </a:r>
            <a:r>
              <a:rPr lang="en-US" sz="1800" dirty="0">
                <a:solidFill>
                  <a:srgbClr val="0066FF"/>
                </a:solidFill>
              </a:rPr>
              <a:t>Receiver</a:t>
            </a:r>
            <a:r>
              <a:rPr lang="en-US" sz="1800" dirty="0"/>
              <a:t> can infer the </a:t>
            </a:r>
            <a:r>
              <a:rPr lang="en-US" sz="1800" dirty="0">
                <a:solidFill>
                  <a:srgbClr val="C00000"/>
                </a:solidFill>
              </a:rPr>
              <a:t>two bits</a:t>
            </a:r>
            <a:r>
              <a:rPr lang="en-US" sz="1800" dirty="0"/>
              <a:t> sent by the </a:t>
            </a:r>
            <a:r>
              <a:rPr lang="en-US" sz="1800" dirty="0">
                <a:solidFill>
                  <a:schemeClr val="accent6"/>
                </a:solidFill>
              </a:rPr>
              <a:t>Sender</a:t>
            </a:r>
            <a:r>
              <a:rPr lang="en-US" sz="1800" dirty="0"/>
              <a:t> based on the measured TP of the </a:t>
            </a:r>
            <a:r>
              <a:rPr lang="en-US" sz="1800" dirty="0">
                <a:solidFill>
                  <a:srgbClr val="00B050"/>
                </a:solidFill>
              </a:rPr>
              <a:t>128b_Heavy </a:t>
            </a:r>
            <a:r>
              <a:rPr lang="en-US" sz="1800" dirty="0"/>
              <a:t>loop </a:t>
            </a:r>
          </a:p>
          <a:p>
            <a:pPr lvl="1"/>
            <a:r>
              <a:rPr lang="en-US" sz="1400" dirty="0"/>
              <a:t>The higher the power required by the PHI</a:t>
            </a:r>
            <a:r>
              <a:rPr lang="en-US" sz="1400" b="1" dirty="0"/>
              <a:t> </a:t>
            </a:r>
            <a:r>
              <a:rPr lang="en-US" sz="1400" dirty="0"/>
              <a:t>loop</a:t>
            </a:r>
            <a:r>
              <a:rPr lang="en-US" sz="1400" b="1" dirty="0"/>
              <a:t> </a:t>
            </a:r>
            <a:r>
              <a:rPr lang="en-US" sz="1400" dirty="0"/>
              <a:t>executed by the </a:t>
            </a:r>
            <a:r>
              <a:rPr lang="en-US" sz="1400" dirty="0">
                <a:solidFill>
                  <a:schemeClr val="accent6"/>
                </a:solidFill>
              </a:rPr>
              <a:t>Sender</a:t>
            </a:r>
            <a:r>
              <a:rPr lang="en-US" sz="1400" dirty="0"/>
              <a:t>, the higher the TP experienced by the </a:t>
            </a:r>
            <a:r>
              <a:rPr lang="en-US" sz="1400" dirty="0">
                <a:solidFill>
                  <a:srgbClr val="0066FF"/>
                </a:solidFill>
              </a:rPr>
              <a:t>Receiver</a:t>
            </a:r>
            <a:r>
              <a:rPr lang="en-US" sz="1400" dirty="0"/>
              <a:t> will 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EB563-E386-400B-937F-3D3CD3FF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84" y="979515"/>
            <a:ext cx="6350371" cy="28694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A29F6A-C311-4132-9722-AA9B8FE77D82}"/>
              </a:ext>
            </a:extLst>
          </p:cNvPr>
          <p:cNvSpPr/>
          <p:nvPr/>
        </p:nvSpPr>
        <p:spPr>
          <a:xfrm>
            <a:off x="2246949" y="867759"/>
            <a:ext cx="10647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Sender</a:t>
            </a:r>
            <a:endParaRPr lang="en-CH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449D6-143C-4833-A23B-20329915E52E}"/>
              </a:ext>
            </a:extLst>
          </p:cNvPr>
          <p:cNvSpPr/>
          <p:nvPr/>
        </p:nvSpPr>
        <p:spPr>
          <a:xfrm>
            <a:off x="5480650" y="867758"/>
            <a:ext cx="16403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</a:rPr>
              <a:t>Receiver</a:t>
            </a:r>
            <a:endParaRPr lang="en-CH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9AD42F-1D15-4328-8991-FB2B79FD05E4}"/>
              </a:ext>
            </a:extLst>
          </p:cNvPr>
          <p:cNvSpPr/>
          <p:nvPr/>
        </p:nvSpPr>
        <p:spPr>
          <a:xfrm>
            <a:off x="4662964" y="2088468"/>
            <a:ext cx="2995136" cy="27875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5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0AC569-7CB1-4C84-A900-2F987A5C2026}"/>
              </a:ext>
            </a:extLst>
          </p:cNvPr>
          <p:cNvSpPr/>
          <p:nvPr/>
        </p:nvSpPr>
        <p:spPr>
          <a:xfrm>
            <a:off x="134132" y="2477616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F189F-2EC2-46AF-BA2C-C7081EC512EE}"/>
              </a:ext>
            </a:extLst>
          </p:cNvPr>
          <p:cNvSpPr/>
          <p:nvPr/>
        </p:nvSpPr>
        <p:spPr>
          <a:xfrm>
            <a:off x="137480" y="957342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9022C-7C47-46F1-A58E-F43498969DC4}"/>
              </a:ext>
            </a:extLst>
          </p:cNvPr>
          <p:cNvSpPr/>
          <p:nvPr/>
        </p:nvSpPr>
        <p:spPr>
          <a:xfrm>
            <a:off x="137480" y="1712270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2C18C-01ED-42E5-84F9-7CB80DAFE5EB}"/>
              </a:ext>
            </a:extLst>
          </p:cNvPr>
          <p:cNvSpPr/>
          <p:nvPr/>
        </p:nvSpPr>
        <p:spPr>
          <a:xfrm>
            <a:off x="137481" y="5946209"/>
            <a:ext cx="8805978" cy="47478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2ECF9-9A5B-4C5B-B4E8-A7B9AFC80283}"/>
              </a:ext>
            </a:extLst>
          </p:cNvPr>
          <p:cNvSpPr/>
          <p:nvPr/>
        </p:nvSpPr>
        <p:spPr>
          <a:xfrm>
            <a:off x="137480" y="3263782"/>
            <a:ext cx="8810485" cy="168156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1066C-C516-4770-97A1-3E2DEB282F90}"/>
              </a:ext>
            </a:extLst>
          </p:cNvPr>
          <p:cNvSpPr/>
          <p:nvPr/>
        </p:nvSpPr>
        <p:spPr>
          <a:xfrm>
            <a:off x="137481" y="5199159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</p:spPr>
        <p:txBody>
          <a:bodyPr/>
          <a:lstStyle/>
          <a:p>
            <a:r>
              <a:rPr lang="en-US" sz="40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C80F-2976-4A92-B16F-8065FDCC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769122"/>
            <a:ext cx="8894602" cy="518341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66FF"/>
                </a:solidFill>
              </a:rPr>
              <a:t>Overview of Client Processor Architectures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Motivation and Goal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Throttling Characterization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IChannels Covert Channels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IccThreadCovert</a:t>
            </a:r>
            <a:r>
              <a:rPr lang="en-US" dirty="0"/>
              <a:t> – on the same hardware thread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IccSMTcovert</a:t>
            </a:r>
            <a:r>
              <a:rPr lang="en-US" dirty="0"/>
              <a:t> – across co-located SMT threads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IccCoresCovert</a:t>
            </a:r>
            <a:r>
              <a:rPr lang="en-US" dirty="0"/>
              <a:t> – across different physical cores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Evaluation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14032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0AC569-7CB1-4C84-A900-2F987A5C2026}"/>
              </a:ext>
            </a:extLst>
          </p:cNvPr>
          <p:cNvSpPr/>
          <p:nvPr/>
        </p:nvSpPr>
        <p:spPr>
          <a:xfrm>
            <a:off x="134132" y="2477616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F189F-2EC2-46AF-BA2C-C7081EC512EE}"/>
              </a:ext>
            </a:extLst>
          </p:cNvPr>
          <p:cNvSpPr/>
          <p:nvPr/>
        </p:nvSpPr>
        <p:spPr>
          <a:xfrm>
            <a:off x="137480" y="957342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9022C-7C47-46F1-A58E-F43498969DC4}"/>
              </a:ext>
            </a:extLst>
          </p:cNvPr>
          <p:cNvSpPr/>
          <p:nvPr/>
        </p:nvSpPr>
        <p:spPr>
          <a:xfrm>
            <a:off x="137480" y="1712270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2C18C-01ED-42E5-84F9-7CB80DAFE5EB}"/>
              </a:ext>
            </a:extLst>
          </p:cNvPr>
          <p:cNvSpPr/>
          <p:nvPr/>
        </p:nvSpPr>
        <p:spPr>
          <a:xfrm>
            <a:off x="137481" y="5946209"/>
            <a:ext cx="8805978" cy="47478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2ECF9-9A5B-4C5B-B4E8-A7B9AFC80283}"/>
              </a:ext>
            </a:extLst>
          </p:cNvPr>
          <p:cNvSpPr/>
          <p:nvPr/>
        </p:nvSpPr>
        <p:spPr>
          <a:xfrm>
            <a:off x="137480" y="3263782"/>
            <a:ext cx="8810485" cy="168156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1066C-C516-4770-97A1-3E2DEB282F90}"/>
              </a:ext>
            </a:extLst>
          </p:cNvPr>
          <p:cNvSpPr/>
          <p:nvPr/>
        </p:nvSpPr>
        <p:spPr>
          <a:xfrm>
            <a:off x="137481" y="5199159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</p:spPr>
        <p:txBody>
          <a:bodyPr/>
          <a:lstStyle/>
          <a:p>
            <a:r>
              <a:rPr lang="en-US" sz="40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C80F-2976-4A92-B16F-8065FDCC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769122"/>
            <a:ext cx="8894602" cy="518341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Overview of Client Processor Architectures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Motivation and Goal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Throttling Characterization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IChannels Covert Channels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IccThreadCovert</a:t>
            </a:r>
            <a:r>
              <a:rPr lang="en-US" dirty="0"/>
              <a:t> – on the same hardware thread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IccSMTcovert</a:t>
            </a:r>
            <a:r>
              <a:rPr lang="en-US" dirty="0"/>
              <a:t> – across co-located SMT threads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IccCoresCovert</a:t>
            </a:r>
            <a:r>
              <a:rPr lang="en-US" dirty="0"/>
              <a:t> – across different physical cores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66FF"/>
                </a:solidFill>
              </a:rPr>
              <a:t>Evaluation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89348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30A4-D827-4E9D-B768-A89AC7AA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11F77-6AB9-4E62-B636-970FC606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9715"/>
            <a:ext cx="9143999" cy="5587395"/>
          </a:xfrm>
        </p:spPr>
        <p:txBody>
          <a:bodyPr/>
          <a:lstStyle/>
          <a:p>
            <a:r>
              <a:rPr lang="en-US" sz="2200" b="1" u="sng" dirty="0">
                <a:solidFill>
                  <a:schemeClr val="accent5"/>
                </a:solidFill>
              </a:rPr>
              <a:t>Framework:</a:t>
            </a:r>
            <a:r>
              <a:rPr lang="en-US" sz="2200" dirty="0"/>
              <a:t> We evaluate </a:t>
            </a:r>
            <a:r>
              <a:rPr lang="en-US" sz="2200" dirty="0">
                <a:solidFill>
                  <a:schemeClr val="accent6"/>
                </a:solidFill>
              </a:rPr>
              <a:t>IChannels</a:t>
            </a:r>
            <a:r>
              <a:rPr lang="en-US" sz="2200" dirty="0"/>
              <a:t> on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Coffee Lake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Cannon Lake</a:t>
            </a:r>
            <a:r>
              <a:rPr lang="en-US" sz="2200" dirty="0"/>
              <a:t> </a:t>
            </a:r>
          </a:p>
          <a:p>
            <a:pPr lvl="1"/>
            <a:r>
              <a:rPr lang="en-US" sz="1900" dirty="0"/>
              <a:t>We test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</a:rPr>
              <a:t>IccThreadCovert</a:t>
            </a:r>
            <a:r>
              <a:rPr lang="en-US" sz="1900" dirty="0"/>
              <a:t> and </a:t>
            </a:r>
            <a:r>
              <a:rPr lang="en-US" sz="1900" dirty="0" err="1">
                <a:solidFill>
                  <a:srgbClr val="7030A0"/>
                </a:solidFill>
              </a:rPr>
              <a:t>IccCoresCovert</a:t>
            </a:r>
            <a:r>
              <a:rPr lang="en-US" sz="1900" dirty="0"/>
              <a:t> on both processors, but we test </a:t>
            </a:r>
            <a:r>
              <a:rPr lang="en-US" sz="1900" dirty="0" err="1">
                <a:solidFill>
                  <a:srgbClr val="0066FF"/>
                </a:solidFill>
              </a:rPr>
              <a:t>IccSMTcovert</a:t>
            </a:r>
            <a:r>
              <a:rPr lang="en-US" sz="1900" dirty="0"/>
              <a:t> only on </a:t>
            </a:r>
            <a:r>
              <a:rPr lang="en-US" sz="1900" dirty="0">
                <a:solidFill>
                  <a:schemeClr val="accent4">
                    <a:lumMod val="75000"/>
                  </a:schemeClr>
                </a:solidFill>
              </a:rPr>
              <a:t>Cannon Lake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900" dirty="0"/>
              <a:t>as 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Coffee Lake </a:t>
            </a:r>
            <a:r>
              <a:rPr lang="en-US" sz="1900" dirty="0"/>
              <a:t>does not support SMT</a:t>
            </a:r>
            <a:endParaRPr lang="en-US" sz="500" dirty="0"/>
          </a:p>
          <a:p>
            <a:pPr marL="0" indent="0">
              <a:buNone/>
            </a:pPr>
            <a:endParaRPr lang="en-US" sz="2200" b="1" u="sng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200" b="1" u="sng" dirty="0">
              <a:solidFill>
                <a:schemeClr val="accent5"/>
              </a:solidFill>
            </a:endParaRPr>
          </a:p>
          <a:p>
            <a:r>
              <a:rPr lang="en-US" sz="2700" b="1" u="sng" dirty="0">
                <a:solidFill>
                  <a:schemeClr val="accent6"/>
                </a:solidFill>
              </a:rPr>
              <a:t>Workloads</a:t>
            </a:r>
            <a:r>
              <a:rPr lang="en-US" sz="2700" dirty="0">
                <a:solidFill>
                  <a:schemeClr val="accent6"/>
                </a:solidFill>
              </a:rPr>
              <a:t>: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Proof-of-concept </a:t>
            </a:r>
            <a:r>
              <a:rPr lang="en-US" sz="2600" dirty="0"/>
              <a:t>codes of each of the </a:t>
            </a:r>
            <a:r>
              <a:rPr lang="en-US" sz="2600" dirty="0">
                <a:solidFill>
                  <a:schemeClr val="accent5"/>
                </a:solidFill>
              </a:rPr>
              <a:t>three</a:t>
            </a:r>
            <a:r>
              <a:rPr lang="en-US" sz="2600" dirty="0"/>
              <a:t> </a:t>
            </a:r>
            <a:r>
              <a:rPr lang="en-US" sz="2600" dirty="0">
                <a:solidFill>
                  <a:schemeClr val="accent6"/>
                </a:solidFill>
              </a:rPr>
              <a:t>IChannels </a:t>
            </a:r>
            <a:r>
              <a:rPr lang="en-US" sz="2600" dirty="0"/>
              <a:t>covert channels</a:t>
            </a:r>
            <a:endParaRPr lang="en-US" sz="900" dirty="0"/>
          </a:p>
          <a:p>
            <a:pPr marL="0" indent="0">
              <a:buNone/>
            </a:pPr>
            <a:endParaRPr lang="en-US" sz="2200" b="1" u="sng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r>
              <a:rPr lang="en-US" sz="2300" b="1" u="sng" dirty="0">
                <a:solidFill>
                  <a:schemeClr val="accent4">
                    <a:lumMod val="75000"/>
                  </a:schemeClr>
                </a:solidFill>
              </a:rPr>
              <a:t>Comparison Points</a:t>
            </a:r>
            <a:r>
              <a:rPr lang="en-US" sz="23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n-US" sz="2300" dirty="0"/>
              <a:t>We compare </a:t>
            </a:r>
            <a:r>
              <a:rPr lang="en-US" sz="2300" dirty="0">
                <a:solidFill>
                  <a:schemeClr val="accent6"/>
                </a:solidFill>
              </a:rPr>
              <a:t>IChannels</a:t>
            </a:r>
            <a:r>
              <a:rPr lang="en-US" sz="2300" dirty="0"/>
              <a:t> to </a:t>
            </a:r>
            <a:r>
              <a:rPr lang="en-US" sz="2300" dirty="0">
                <a:solidFill>
                  <a:srgbClr val="7030A0"/>
                </a:solidFill>
              </a:rPr>
              <a:t>four</a:t>
            </a:r>
            <a:r>
              <a:rPr lang="en-US" sz="2300" dirty="0"/>
              <a:t> recent works</a:t>
            </a:r>
          </a:p>
          <a:p>
            <a:pPr lvl="1">
              <a:spcBef>
                <a:spcPts val="0"/>
              </a:spcBef>
            </a:pPr>
            <a:r>
              <a:rPr lang="en-US" sz="1900" dirty="0"/>
              <a:t> That exploit different </a:t>
            </a:r>
            <a:r>
              <a:rPr lang="en-US" sz="1900" dirty="0">
                <a:solidFill>
                  <a:schemeClr val="accent5"/>
                </a:solidFill>
              </a:rPr>
              <a:t>power management mechanisms </a:t>
            </a:r>
            <a:r>
              <a:rPr lang="en-US" sz="1900" dirty="0"/>
              <a:t>of modern processors to build covert channels</a:t>
            </a:r>
          </a:p>
        </p:txBody>
      </p:sp>
    </p:spTree>
    <p:extLst>
      <p:ext uri="{BB962C8B-B14F-4D97-AF65-F5344CB8AC3E}">
        <p14:creationId xmlns:p14="http://schemas.microsoft.com/office/powerpoint/2010/main" val="138514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45F42-CAAC-42BC-9F5C-6433F9429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30" y="1065963"/>
            <a:ext cx="5249111" cy="2895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82FD9-88A6-49D0-803D-7ECBC857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Results – IccThreadCovert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4184A-AAAC-44DD-AAF6-244F5B915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0" y="3953135"/>
            <a:ext cx="9127919" cy="2110351"/>
          </a:xfrm>
          <a:noFill/>
        </p:spPr>
        <p:txBody>
          <a:bodyPr/>
          <a:lstStyle/>
          <a:p>
            <a:r>
              <a:rPr lang="en-US" sz="2150" dirty="0"/>
              <a:t>We compare </a:t>
            </a:r>
            <a:r>
              <a:rPr lang="en-US" sz="2150" dirty="0">
                <a:solidFill>
                  <a:schemeClr val="accent6"/>
                </a:solidFill>
              </a:rPr>
              <a:t>IccThreadCovert</a:t>
            </a:r>
            <a:r>
              <a:rPr lang="en-US" sz="2150" dirty="0"/>
              <a:t> against </a:t>
            </a:r>
            <a:r>
              <a:rPr lang="en-US" sz="2150" dirty="0" err="1">
                <a:solidFill>
                  <a:srgbClr val="7030A0"/>
                </a:solidFill>
              </a:rPr>
              <a:t>NetSpectre</a:t>
            </a:r>
            <a:endParaRPr lang="en-US" sz="2150" dirty="0">
              <a:solidFill>
                <a:srgbClr val="7030A0"/>
              </a:solidFill>
            </a:endParaRPr>
          </a:p>
          <a:p>
            <a:pPr lvl="1"/>
            <a:r>
              <a:rPr lang="en-US" sz="1750" dirty="0"/>
              <a:t>The </a:t>
            </a:r>
            <a:r>
              <a:rPr lang="en-US" sz="1750" dirty="0">
                <a:solidFill>
                  <a:srgbClr val="0066FF"/>
                </a:solidFill>
              </a:rPr>
              <a:t>state-of-the-art</a:t>
            </a:r>
            <a:r>
              <a:rPr lang="en-US" sz="1750" dirty="0"/>
              <a:t> work that exploits the </a:t>
            </a:r>
            <a:r>
              <a:rPr lang="en-US" sz="1750" dirty="0">
                <a:solidFill>
                  <a:schemeClr val="accent4">
                    <a:lumMod val="75000"/>
                  </a:schemeClr>
                </a:solidFill>
              </a:rPr>
              <a:t>variable latency of PHIs </a:t>
            </a:r>
            <a:r>
              <a:rPr lang="en-US" sz="1750" dirty="0"/>
              <a:t>to create a covert channel between two execution contexts running on the </a:t>
            </a:r>
            <a:r>
              <a:rPr lang="en-US" sz="1750" dirty="0">
                <a:solidFill>
                  <a:srgbClr val="0066FF"/>
                </a:solidFill>
              </a:rPr>
              <a:t>same hardware thread</a:t>
            </a:r>
          </a:p>
          <a:p>
            <a:r>
              <a:rPr lang="en-US" sz="2150" dirty="0"/>
              <a:t> The </a:t>
            </a:r>
            <a:r>
              <a:rPr lang="en-US" sz="2150" dirty="0" err="1">
                <a:solidFill>
                  <a:srgbClr val="7030A0"/>
                </a:solidFill>
              </a:rPr>
              <a:t>NetSpectre</a:t>
            </a:r>
            <a:r>
              <a:rPr lang="en-US" sz="2150" dirty="0"/>
              <a:t> covert channel can send </a:t>
            </a:r>
            <a:r>
              <a:rPr lang="en-US" sz="2150" dirty="0">
                <a:solidFill>
                  <a:srgbClr val="FF0000"/>
                </a:solidFill>
              </a:rPr>
              <a:t>one bit </a:t>
            </a:r>
            <a:r>
              <a:rPr lang="en-US" sz="2150" dirty="0"/>
              <a:t>per transaction, </a:t>
            </a:r>
          </a:p>
          <a:p>
            <a:pPr lvl="1"/>
            <a:r>
              <a:rPr lang="en-US" sz="1750" dirty="0">
                <a:solidFill>
                  <a:schemeClr val="accent6"/>
                </a:solidFill>
              </a:rPr>
              <a:t>IccThreadCovert</a:t>
            </a:r>
            <a:r>
              <a:rPr lang="en-US" sz="1750" dirty="0"/>
              <a:t> covert channel can send </a:t>
            </a:r>
            <a:r>
              <a:rPr lang="en-US" sz="1750" dirty="0">
                <a:solidFill>
                  <a:srgbClr val="00B050"/>
                </a:solidFill>
              </a:rPr>
              <a:t>two bits </a:t>
            </a:r>
            <a:r>
              <a:rPr lang="en-US" sz="1750" dirty="0"/>
              <a:t>per transaction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702034-241D-4CD3-AB78-E5E6D6A772DB}"/>
              </a:ext>
            </a:extLst>
          </p:cNvPr>
          <p:cNvCxnSpPr>
            <a:cxnSpLocks/>
          </p:cNvCxnSpPr>
          <p:nvPr/>
        </p:nvCxnSpPr>
        <p:spPr>
          <a:xfrm>
            <a:off x="3856160" y="1663060"/>
            <a:ext cx="0" cy="884696"/>
          </a:xfrm>
          <a:prstGeom prst="straightConnector1">
            <a:avLst/>
          </a:prstGeom>
          <a:ln w="19050">
            <a:solidFill>
              <a:srgbClr val="0066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E84FAE-8862-41BD-ACD6-A9F6AB8C0E06}"/>
              </a:ext>
            </a:extLst>
          </p:cNvPr>
          <p:cNvSpPr txBox="1"/>
          <p:nvPr/>
        </p:nvSpPr>
        <p:spPr>
          <a:xfrm rot="16200000">
            <a:off x="3766207" y="1944047"/>
            <a:ext cx="60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2X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2BF0CA-5843-4912-B7EF-A5C1DB483047}"/>
              </a:ext>
            </a:extLst>
          </p:cNvPr>
          <p:cNvCxnSpPr>
            <a:cxnSpLocks/>
          </p:cNvCxnSpPr>
          <p:nvPr/>
        </p:nvCxnSpPr>
        <p:spPr>
          <a:xfrm flipH="1">
            <a:off x="3032760" y="1645180"/>
            <a:ext cx="2621280" cy="0"/>
          </a:xfrm>
          <a:prstGeom prst="straightConnector1">
            <a:avLst/>
          </a:prstGeom>
          <a:ln w="19050">
            <a:solidFill>
              <a:srgbClr val="0066FF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CB986A-FD1A-449B-8358-088E1DB61DE9}"/>
              </a:ext>
            </a:extLst>
          </p:cNvPr>
          <p:cNvSpPr txBox="1"/>
          <p:nvPr/>
        </p:nvSpPr>
        <p:spPr>
          <a:xfrm rot="16200000">
            <a:off x="1066347" y="2007370"/>
            <a:ext cx="2110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Normalized 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Throughput (bits/s)</a:t>
            </a:r>
            <a:endParaRPr lang="en-CH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8FC3C9-D072-4806-8CA6-CAF6C8E7B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81" y="844277"/>
            <a:ext cx="5841492" cy="2778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82FD9-88A6-49D0-803D-7ECBC857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Results – </a:t>
            </a:r>
            <a:r>
              <a:rPr lang="en-US" sz="3500" dirty="0" err="1"/>
              <a:t>IccSMTcovert</a:t>
            </a:r>
            <a:r>
              <a:rPr lang="en-US" sz="3500" dirty="0"/>
              <a:t> &amp; </a:t>
            </a:r>
            <a:r>
              <a:rPr lang="en-US" sz="3500" dirty="0" err="1"/>
              <a:t>IccCoresCovert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4184A-AAAC-44DD-AAF6-244F5B915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9" y="3731194"/>
            <a:ext cx="9085531" cy="2110351"/>
          </a:xfrm>
          <a:noFill/>
        </p:spPr>
        <p:txBody>
          <a:bodyPr/>
          <a:lstStyle/>
          <a:p>
            <a:r>
              <a:rPr lang="en-US" sz="2000" dirty="0"/>
              <a:t>We compare </a:t>
            </a:r>
            <a:r>
              <a:rPr lang="en-US" sz="2000" dirty="0" err="1">
                <a:solidFill>
                  <a:schemeClr val="accent6"/>
                </a:solidFill>
              </a:rPr>
              <a:t>IccSMTcovert</a:t>
            </a:r>
            <a:r>
              <a:rPr lang="en-US" sz="2000" dirty="0"/>
              <a:t> and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IccCoresCovert</a:t>
            </a:r>
            <a:r>
              <a:rPr lang="en-US" sz="2000" dirty="0"/>
              <a:t> against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DFScovert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and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PowerT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en-US" sz="1800" dirty="0"/>
              <a:t>The state-of-the-art works that exploit different </a:t>
            </a:r>
            <a:r>
              <a:rPr lang="en-US" sz="1800" dirty="0">
                <a:solidFill>
                  <a:schemeClr val="accent5"/>
                </a:solidFill>
              </a:rPr>
              <a:t>power management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5"/>
                </a:solidFill>
              </a:rPr>
              <a:t>mechanisms</a:t>
            </a:r>
            <a:r>
              <a:rPr lang="en-US" sz="1800" dirty="0"/>
              <a:t> of modern processors to build covert channels </a:t>
            </a:r>
            <a:r>
              <a:rPr lang="en-US" sz="1800" dirty="0">
                <a:solidFill>
                  <a:srgbClr val="0066FF"/>
                </a:solidFill>
              </a:rPr>
              <a:t>across cores </a:t>
            </a:r>
            <a:r>
              <a:rPr lang="en-US" sz="1800" dirty="0"/>
              <a:t>and </a:t>
            </a:r>
            <a:r>
              <a:rPr lang="en-US" sz="1800" dirty="0">
                <a:solidFill>
                  <a:schemeClr val="accent6"/>
                </a:solidFill>
              </a:rPr>
              <a:t>SMT threads</a:t>
            </a:r>
          </a:p>
          <a:p>
            <a:r>
              <a:rPr lang="en-US" sz="2000" dirty="0"/>
              <a:t> </a:t>
            </a:r>
            <a:r>
              <a:rPr lang="en-US" sz="2000" dirty="0" err="1">
                <a:solidFill>
                  <a:schemeClr val="accent6"/>
                </a:solidFill>
              </a:rPr>
              <a:t>IccSMTcovert</a:t>
            </a:r>
            <a:r>
              <a:rPr lang="en-US" sz="2000" dirty="0"/>
              <a:t>/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IccCoresCovert</a:t>
            </a:r>
            <a:r>
              <a:rPr lang="en-US" sz="2000" dirty="0"/>
              <a:t> throughput is 145</a:t>
            </a:r>
            <a:r>
              <a:rPr lang="en-US" sz="2000" spc="-30" dirty="0"/>
              <a:t>×</a:t>
            </a:r>
            <a:r>
              <a:rPr lang="en-US" sz="2000" dirty="0"/>
              <a:t>, 47</a:t>
            </a:r>
            <a:r>
              <a:rPr lang="en-US" sz="2000" spc="-30" dirty="0"/>
              <a:t>×</a:t>
            </a:r>
            <a:r>
              <a:rPr lang="en-US" sz="2000" dirty="0"/>
              <a:t>, and 24</a:t>
            </a:r>
            <a:r>
              <a:rPr lang="en-US" sz="2000" spc="-30" dirty="0"/>
              <a:t>×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The throughput of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</a:rPr>
              <a:t>DFScovert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7030A0"/>
                </a:solidFill>
              </a:rPr>
              <a:t>TurboCC</a:t>
            </a:r>
            <a:r>
              <a:rPr lang="en-US" sz="1800" dirty="0"/>
              <a:t>, and </a:t>
            </a:r>
            <a:r>
              <a:rPr lang="en-US" sz="1800" dirty="0" err="1">
                <a:solidFill>
                  <a:schemeClr val="accent4">
                    <a:lumMod val="75000"/>
                  </a:schemeClr>
                </a:solidFill>
              </a:rPr>
              <a:t>PowerT</a:t>
            </a:r>
            <a:r>
              <a:rPr lang="en-US" sz="1800" dirty="0"/>
              <a:t>, respectively </a:t>
            </a:r>
          </a:p>
          <a:p>
            <a:r>
              <a:rPr lang="en-US" sz="2000" dirty="0"/>
              <a:t>The three works exploit </a:t>
            </a:r>
            <a:r>
              <a:rPr lang="en-US" sz="2000" dirty="0">
                <a:solidFill>
                  <a:srgbClr val="C00000"/>
                </a:solidFill>
              </a:rPr>
              <a:t>slow</a:t>
            </a:r>
            <a:r>
              <a:rPr lang="en-US" sz="2000" dirty="0"/>
              <a:t> mechanisms (e.g., </a:t>
            </a:r>
            <a:r>
              <a:rPr lang="en-US" sz="2000" dirty="0">
                <a:solidFill>
                  <a:schemeClr val="accent5"/>
                </a:solidFill>
              </a:rPr>
              <a:t>frequency</a:t>
            </a:r>
            <a:r>
              <a:rPr lang="en-US" sz="2000" dirty="0"/>
              <a:t>/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thermal </a:t>
            </a:r>
            <a:r>
              <a:rPr lang="en-US" sz="2000" dirty="0"/>
              <a:t>changes) </a:t>
            </a:r>
          </a:p>
          <a:p>
            <a:pPr lvl="1"/>
            <a:r>
              <a:rPr lang="en-US" sz="1800" dirty="0"/>
              <a:t>Compared to the </a:t>
            </a:r>
            <a:r>
              <a:rPr lang="en-US" sz="1800" dirty="0">
                <a:solidFill>
                  <a:schemeClr val="accent5"/>
                </a:solidFill>
              </a:rPr>
              <a:t>current management </a:t>
            </a:r>
            <a:r>
              <a:rPr lang="en-US" sz="1800" dirty="0">
                <a:solidFill>
                  <a:srgbClr val="7030A0"/>
                </a:solidFill>
              </a:rPr>
              <a:t>side-effects</a:t>
            </a:r>
            <a:r>
              <a:rPr lang="en-US" sz="1800" dirty="0">
                <a:solidFill>
                  <a:schemeClr val="accent5"/>
                </a:solidFill>
              </a:rPr>
              <a:t> </a:t>
            </a:r>
            <a:r>
              <a:rPr lang="en-US" sz="1800" dirty="0"/>
              <a:t>that our </a:t>
            </a:r>
            <a:r>
              <a:rPr lang="en-US" sz="1800" dirty="0">
                <a:solidFill>
                  <a:schemeClr val="accent6"/>
                </a:solidFill>
              </a:rPr>
              <a:t>IChannels</a:t>
            </a:r>
            <a:r>
              <a:rPr lang="en-US" sz="1800" dirty="0"/>
              <a:t> exploits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702034-241D-4CD3-AB78-E5E6D6A772DB}"/>
              </a:ext>
            </a:extLst>
          </p:cNvPr>
          <p:cNvCxnSpPr>
            <a:cxnSpLocks/>
          </p:cNvCxnSpPr>
          <p:nvPr/>
        </p:nvCxnSpPr>
        <p:spPr>
          <a:xfrm>
            <a:off x="4613104" y="1237458"/>
            <a:ext cx="0" cy="855509"/>
          </a:xfrm>
          <a:prstGeom prst="straightConnector1">
            <a:avLst/>
          </a:prstGeom>
          <a:ln w="19050">
            <a:solidFill>
              <a:srgbClr val="0066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E84FAE-8862-41BD-ACD6-A9F6AB8C0E06}"/>
              </a:ext>
            </a:extLst>
          </p:cNvPr>
          <p:cNvSpPr txBox="1"/>
          <p:nvPr/>
        </p:nvSpPr>
        <p:spPr>
          <a:xfrm rot="16200000">
            <a:off x="4488502" y="1563319"/>
            <a:ext cx="60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47X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2BF0CA-5843-4912-B7EF-A5C1DB483047}"/>
              </a:ext>
            </a:extLst>
          </p:cNvPr>
          <p:cNvCxnSpPr>
            <a:cxnSpLocks/>
          </p:cNvCxnSpPr>
          <p:nvPr/>
        </p:nvCxnSpPr>
        <p:spPr>
          <a:xfrm flipH="1">
            <a:off x="2686692" y="1242013"/>
            <a:ext cx="3871474" cy="0"/>
          </a:xfrm>
          <a:prstGeom prst="straightConnector1">
            <a:avLst/>
          </a:prstGeom>
          <a:ln w="19050">
            <a:solidFill>
              <a:srgbClr val="0066FF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99DEB3-AED5-4611-A9FB-6A72DB8EF78B}"/>
              </a:ext>
            </a:extLst>
          </p:cNvPr>
          <p:cNvCxnSpPr>
            <a:cxnSpLocks/>
          </p:cNvCxnSpPr>
          <p:nvPr/>
        </p:nvCxnSpPr>
        <p:spPr>
          <a:xfrm>
            <a:off x="3433212" y="1268930"/>
            <a:ext cx="0" cy="1064670"/>
          </a:xfrm>
          <a:prstGeom prst="straightConnector1">
            <a:avLst/>
          </a:prstGeom>
          <a:ln w="19050">
            <a:solidFill>
              <a:srgbClr val="0066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31BCEE-13CE-48F5-8A30-78D55F98FF0B}"/>
              </a:ext>
            </a:extLst>
          </p:cNvPr>
          <p:cNvSpPr txBox="1"/>
          <p:nvPr/>
        </p:nvSpPr>
        <p:spPr>
          <a:xfrm rot="16200000">
            <a:off x="3275962" y="1535628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145X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BA683A-83E3-48AA-AAA5-0B5CD7E01683}"/>
              </a:ext>
            </a:extLst>
          </p:cNvPr>
          <p:cNvCxnSpPr>
            <a:cxnSpLocks/>
          </p:cNvCxnSpPr>
          <p:nvPr/>
        </p:nvCxnSpPr>
        <p:spPr>
          <a:xfrm>
            <a:off x="5785988" y="1237458"/>
            <a:ext cx="0" cy="695772"/>
          </a:xfrm>
          <a:prstGeom prst="straightConnector1">
            <a:avLst/>
          </a:prstGeom>
          <a:ln w="19050">
            <a:solidFill>
              <a:srgbClr val="0066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19CAA2-CE87-46AB-8100-AA696E2D69B1}"/>
              </a:ext>
            </a:extLst>
          </p:cNvPr>
          <p:cNvSpPr txBox="1"/>
          <p:nvPr/>
        </p:nvSpPr>
        <p:spPr>
          <a:xfrm rot="16200000">
            <a:off x="5668393" y="1489652"/>
            <a:ext cx="60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24X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693AE-5A6B-4F1B-9F62-E2FFC4774EF9}"/>
              </a:ext>
            </a:extLst>
          </p:cNvPr>
          <p:cNvSpPr txBox="1"/>
          <p:nvPr/>
        </p:nvSpPr>
        <p:spPr>
          <a:xfrm rot="16200000">
            <a:off x="918632" y="1906485"/>
            <a:ext cx="20007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Throughput (bits/s)</a:t>
            </a:r>
            <a:endParaRPr lang="en-CH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11" grpId="0"/>
      <p:bldP spid="1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E876-0021-4493-BAB0-47B206A8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Other Results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DE8F-A7E0-4078-8ECE-FE93112E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0" y="803838"/>
            <a:ext cx="9009779" cy="5921828"/>
          </a:xfrm>
        </p:spPr>
        <p:txBody>
          <a:bodyPr/>
          <a:lstStyle/>
          <a:p>
            <a:r>
              <a:rPr lang="en-US" dirty="0"/>
              <a:t>We propose practical </a:t>
            </a:r>
            <a:r>
              <a:rPr lang="en-US" dirty="0">
                <a:solidFill>
                  <a:schemeClr val="accent5"/>
                </a:solidFill>
              </a:rPr>
              <a:t>hardware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software</a:t>
            </a:r>
            <a:r>
              <a:rPr lang="en-US" dirty="0"/>
              <a:t> techniques for the </a:t>
            </a:r>
            <a:r>
              <a:rPr lang="en-US" dirty="0">
                <a:solidFill>
                  <a:schemeClr val="accent2"/>
                </a:solidFill>
              </a:rPr>
              <a:t>mitigation</a:t>
            </a:r>
            <a:r>
              <a:rPr lang="en-US" dirty="0"/>
              <a:t> of </a:t>
            </a:r>
            <a:r>
              <a:rPr lang="en-US" dirty="0">
                <a:solidFill>
                  <a:schemeClr val="accent6"/>
                </a:solidFill>
              </a:rPr>
              <a:t>IChannels</a:t>
            </a:r>
            <a:r>
              <a:rPr lang="en-US" dirty="0"/>
              <a:t> covert channels:</a:t>
            </a:r>
          </a:p>
          <a:p>
            <a:pPr lvl="1"/>
            <a:r>
              <a:rPr lang="en-US" dirty="0"/>
              <a:t>Fast </a:t>
            </a:r>
            <a:r>
              <a:rPr lang="en-US" dirty="0">
                <a:solidFill>
                  <a:srgbClr val="0066FF"/>
                </a:solidFill>
              </a:rPr>
              <a:t>Per-core Voltage Regulators</a:t>
            </a:r>
          </a:p>
          <a:p>
            <a:pPr lvl="1"/>
            <a:r>
              <a:rPr lang="en-US" dirty="0"/>
              <a:t>Improved </a:t>
            </a:r>
            <a:r>
              <a:rPr lang="en-US" dirty="0">
                <a:solidFill>
                  <a:srgbClr val="0066FF"/>
                </a:solidFill>
              </a:rPr>
              <a:t>Core Throttling</a:t>
            </a:r>
          </a:p>
          <a:p>
            <a:pPr lvl="1"/>
            <a:r>
              <a:rPr lang="en-US" dirty="0"/>
              <a:t>New </a:t>
            </a:r>
            <a:r>
              <a:rPr lang="en-US" dirty="0">
                <a:solidFill>
                  <a:srgbClr val="0066FF"/>
                </a:solidFill>
              </a:rPr>
              <a:t>Secure Mode </a:t>
            </a:r>
            <a:r>
              <a:rPr lang="en-US" dirty="0"/>
              <a:t>of Operation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557F8-E5B1-4937-99D9-E0D8EB041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0" y="3484880"/>
            <a:ext cx="8773160" cy="11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0AC569-7CB1-4C84-A900-2F987A5C2026}"/>
              </a:ext>
            </a:extLst>
          </p:cNvPr>
          <p:cNvSpPr/>
          <p:nvPr/>
        </p:nvSpPr>
        <p:spPr>
          <a:xfrm>
            <a:off x="134132" y="2477616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F189F-2EC2-46AF-BA2C-C7081EC512EE}"/>
              </a:ext>
            </a:extLst>
          </p:cNvPr>
          <p:cNvSpPr/>
          <p:nvPr/>
        </p:nvSpPr>
        <p:spPr>
          <a:xfrm>
            <a:off x="137480" y="957342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9022C-7C47-46F1-A58E-F43498969DC4}"/>
              </a:ext>
            </a:extLst>
          </p:cNvPr>
          <p:cNvSpPr/>
          <p:nvPr/>
        </p:nvSpPr>
        <p:spPr>
          <a:xfrm>
            <a:off x="137480" y="1712270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2C18C-01ED-42E5-84F9-7CB80DAFE5EB}"/>
              </a:ext>
            </a:extLst>
          </p:cNvPr>
          <p:cNvSpPr/>
          <p:nvPr/>
        </p:nvSpPr>
        <p:spPr>
          <a:xfrm>
            <a:off x="137481" y="5946209"/>
            <a:ext cx="8805978" cy="47478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2ECF9-9A5B-4C5B-B4E8-A7B9AFC80283}"/>
              </a:ext>
            </a:extLst>
          </p:cNvPr>
          <p:cNvSpPr/>
          <p:nvPr/>
        </p:nvSpPr>
        <p:spPr>
          <a:xfrm>
            <a:off x="137480" y="3263782"/>
            <a:ext cx="8810485" cy="168156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1066C-C516-4770-97A1-3E2DEB282F90}"/>
              </a:ext>
            </a:extLst>
          </p:cNvPr>
          <p:cNvSpPr/>
          <p:nvPr/>
        </p:nvSpPr>
        <p:spPr>
          <a:xfrm>
            <a:off x="137481" y="5199159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</p:spPr>
        <p:txBody>
          <a:bodyPr/>
          <a:lstStyle/>
          <a:p>
            <a:r>
              <a:rPr lang="en-US" sz="40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C80F-2976-4A92-B16F-8065FDCC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769122"/>
            <a:ext cx="8894602" cy="518341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Overview of Client Processor Architectures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Motivation and Goal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Throttling Characterization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IChannels Covert Channels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IccThreadCovert</a:t>
            </a:r>
            <a:r>
              <a:rPr lang="en-US" dirty="0"/>
              <a:t> – on the same hardware thread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IccSMTcovert</a:t>
            </a:r>
            <a:r>
              <a:rPr lang="en-US" dirty="0"/>
              <a:t> – across co-located SMT threads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IccCoresCovert</a:t>
            </a:r>
            <a:r>
              <a:rPr lang="en-US" dirty="0"/>
              <a:t> – across different physical cores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Evaluation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66FF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03750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F7F83BE-219B-4B16-9C24-2F9BB654B108}"/>
              </a:ext>
            </a:extLst>
          </p:cNvPr>
          <p:cNvSpPr/>
          <p:nvPr/>
        </p:nvSpPr>
        <p:spPr>
          <a:xfrm>
            <a:off x="-103931" y="4019902"/>
            <a:ext cx="9591461" cy="12485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2BEA74-48C0-4811-AD63-E5EB0F246550}"/>
              </a:ext>
            </a:extLst>
          </p:cNvPr>
          <p:cNvSpPr/>
          <p:nvPr/>
        </p:nvSpPr>
        <p:spPr>
          <a:xfrm>
            <a:off x="-103931" y="3230972"/>
            <a:ext cx="9591461" cy="788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033F3-D366-48F4-AC12-B0221C1D6FF3}"/>
              </a:ext>
            </a:extLst>
          </p:cNvPr>
          <p:cNvSpPr/>
          <p:nvPr/>
        </p:nvSpPr>
        <p:spPr>
          <a:xfrm>
            <a:off x="-140890" y="1952895"/>
            <a:ext cx="9417404" cy="12780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63EAD5-2458-414C-941F-38257A740D84}"/>
              </a:ext>
            </a:extLst>
          </p:cNvPr>
          <p:cNvSpPr/>
          <p:nvPr/>
        </p:nvSpPr>
        <p:spPr>
          <a:xfrm>
            <a:off x="-140889" y="929811"/>
            <a:ext cx="9417403" cy="1023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E461A-632E-45E7-B8F1-91DAB34097E1}"/>
              </a:ext>
            </a:extLst>
          </p:cNvPr>
          <p:cNvSpPr/>
          <p:nvPr/>
        </p:nvSpPr>
        <p:spPr>
          <a:xfrm>
            <a:off x="-103931" y="5268468"/>
            <a:ext cx="9591460" cy="1122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311275" algn="l"/>
              </a:tabLst>
            </a:pPr>
            <a:r>
              <a:rPr lang="en-US" sz="4000" dirty="0"/>
              <a:t>Conclusion</a:t>
            </a:r>
            <a:endParaRPr lang="en-US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FB248D-976F-9744-80CE-955AFA922E34}"/>
              </a:ext>
            </a:extLst>
          </p:cNvPr>
          <p:cNvSpPr/>
          <p:nvPr/>
        </p:nvSpPr>
        <p:spPr>
          <a:xfrm>
            <a:off x="1" y="933227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en-US" sz="17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7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Current management mechanisms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throttle instruction execution and adjust voltage/frequency to accommodate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power-hungry instructions (PHIs)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These mechanisms may </a:t>
            </a:r>
            <a:r>
              <a:rPr lang="en-US" sz="17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compromise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a system’s confidentiality guarantees</a:t>
            </a:r>
          </a:p>
          <a:p>
            <a:endParaRPr lang="en-US" sz="1700" b="1" u="sng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Goal</a:t>
            </a: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Understand the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throttling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Build high-capacity </a:t>
            </a:r>
            <a:r>
              <a:rPr lang="en-US" sz="170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between otherwise isolated </a:t>
            </a:r>
            <a:r>
              <a:rPr lang="en-US" sz="17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contexts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Practically and effectively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mitigate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each covert channel</a:t>
            </a:r>
          </a:p>
          <a:p>
            <a:endParaRPr lang="en-US" sz="1700" b="1" u="sng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Characterization</a:t>
            </a:r>
            <a:r>
              <a:rPr lang="en-US" sz="17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700" b="1" spc="-8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Variable </a:t>
            </a:r>
            <a:r>
              <a:rPr lang="en-US" sz="1700" spc="-8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times </a:t>
            </a:r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frequency changes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due to running </a:t>
            </a:r>
            <a:r>
              <a:rPr lang="en-US" sz="17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</a:t>
            </a:r>
          </a:p>
          <a:p>
            <a:r>
              <a:rPr lang="en-US" sz="1700" spc="-80" dirty="0">
                <a:latin typeface="Segoe UI" panose="020B0502040204020203" pitchFamily="34" charset="0"/>
                <a:cs typeface="Segoe UI" panose="020B0502040204020203" pitchFamily="34" charset="0"/>
              </a:rPr>
              <a:t>We observe five different levels of throttling in real Intel systems</a:t>
            </a:r>
          </a:p>
          <a:p>
            <a:endParaRPr lang="en-US" sz="1700" b="1" u="sng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700" spc="-8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New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that exploit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side-effects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of current management mechanisms </a:t>
            </a:r>
            <a:endParaRPr lang="en-US" sz="1700" spc="-8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On the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hardware thread</a:t>
            </a:r>
            <a:endParaRPr lang="en-US" sz="1700" spc="-3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co-located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Simultaneous Multi-Threading (SMT)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threads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Across different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physical cores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700" b="1" u="sng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700" b="1" u="sng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  <a:r>
              <a:rPr lang="en-US" sz="17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en-US" sz="1700" spc="-5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 generations of Intel processors, 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IChannels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provides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5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700" spc="-8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channel capacity </a:t>
            </a:r>
            <a:endParaRPr lang="en-US" sz="1700" spc="-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PHIs’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variable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latency-based</a:t>
            </a:r>
            <a:r>
              <a:rPr lang="en-US" sz="1700" spc="-30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24×</a:t>
            </a:r>
            <a:r>
              <a:rPr lang="en-US" sz="1700" spc="-3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that of </a:t>
            </a:r>
            <a:r>
              <a:rPr lang="en-US" sz="1700" spc="-3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management-based </a:t>
            </a:r>
            <a:r>
              <a:rPr lang="en-US" sz="1700" spc="-30" dirty="0">
                <a:latin typeface="Segoe UI" panose="020B0502040204020203" pitchFamily="34" charset="0"/>
                <a:cs typeface="Segoe UI" panose="020B0502040204020203" pitchFamily="34" charset="0"/>
              </a:rPr>
              <a:t>covert channels </a:t>
            </a:r>
            <a:endParaRPr lang="en-US" sz="1700" spc="-3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2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8" grpId="0" uiExpand="1" animBg="1"/>
      <p:bldP spid="11" grpId="0" animBg="1"/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D46D1D0-6A54-4024-B3A3-D79ACC9F7C0C}"/>
              </a:ext>
            </a:extLst>
          </p:cNvPr>
          <p:cNvSpPr/>
          <p:nvPr/>
        </p:nvSpPr>
        <p:spPr>
          <a:xfrm>
            <a:off x="0" y="0"/>
            <a:ext cx="9144000" cy="3026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51868" y="3449343"/>
            <a:ext cx="90402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u="sng" dirty="0">
                <a:solidFill>
                  <a:srgbClr val="0071C5"/>
                </a:solidFill>
                <a:latin typeface="Cambria" panose="02040503050406030204" pitchFamily="18" charset="0"/>
              </a:rPr>
              <a:t>Jawad Haj-Yahya</a:t>
            </a:r>
            <a:r>
              <a:rPr lang="en-US" sz="2600" i="1" dirty="0">
                <a:latin typeface="Cambria" panose="02040503050406030204" pitchFamily="18" charset="0"/>
              </a:rPr>
              <a:t> </a:t>
            </a:r>
            <a:br>
              <a:rPr lang="en-US" sz="2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latin typeface="Cambria" panose="02040503050406030204" pitchFamily="18" charset="0"/>
              </a:rPr>
              <a:t>Jeremie S. Kim      A. Giray </a:t>
            </a:r>
            <a:r>
              <a:rPr lang="en-US" sz="2400" i="1" dirty="0" err="1">
                <a:latin typeface="Cambria" panose="02040503050406030204" pitchFamily="18" charset="0"/>
              </a:rPr>
              <a:t>Yağlıkçı</a:t>
            </a:r>
            <a:r>
              <a:rPr lang="en-US" sz="2400" i="1" dirty="0">
                <a:latin typeface="Cambria" panose="02040503050406030204" pitchFamily="18" charset="0"/>
              </a:rPr>
              <a:t>      Ivan Puddu      Lois Orosa </a:t>
            </a:r>
          </a:p>
          <a:p>
            <a:pPr algn="ctr"/>
            <a:r>
              <a:rPr lang="en-US" sz="2400" i="1" dirty="0">
                <a:latin typeface="Cambria" panose="02040503050406030204" pitchFamily="18" charset="0"/>
              </a:rPr>
              <a:t>Juan Gómez Luna       Mohammed Alser       Onur Mutlu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E127E-9EFE-4878-80C9-979BE333719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302696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IChannels </a:t>
            </a: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Exploiting Current Management Mechanisms </a:t>
            </a: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to Create Covert Channels in Modern Processors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4095920D-EB2B-4492-B917-CB6BC9649A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57035" y="5157417"/>
            <a:ext cx="4038325" cy="1492303"/>
            <a:chOff x="2817" y="2869"/>
            <a:chExt cx="2928" cy="1082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7DE0BF48-53B9-4C09-A3F3-BEA50B99DEB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17" y="2869"/>
              <a:ext cx="2928" cy="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11FFCDEE-DF16-407D-B902-C904FFDD1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7" y="2869"/>
              <a:ext cx="2928" cy="1081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843DB89-946E-48E6-B032-E257D6D2B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3351"/>
              <a:ext cx="217" cy="247"/>
            </a:xfrm>
            <a:custGeom>
              <a:avLst/>
              <a:gdLst>
                <a:gd name="T0" fmla="*/ 68 w 435"/>
                <a:gd name="T1" fmla="*/ 0 h 494"/>
                <a:gd name="T2" fmla="*/ 139 w 435"/>
                <a:gd name="T3" fmla="*/ 0 h 494"/>
                <a:gd name="T4" fmla="*/ 139 w 435"/>
                <a:gd name="T5" fmla="*/ 2 h 494"/>
                <a:gd name="T6" fmla="*/ 78 w 435"/>
                <a:gd name="T7" fmla="*/ 300 h 494"/>
                <a:gd name="T8" fmla="*/ 75 w 435"/>
                <a:gd name="T9" fmla="*/ 325 h 494"/>
                <a:gd name="T10" fmla="*/ 73 w 435"/>
                <a:gd name="T11" fmla="*/ 346 h 494"/>
                <a:gd name="T12" fmla="*/ 78 w 435"/>
                <a:gd name="T13" fmla="*/ 375 h 494"/>
                <a:gd name="T14" fmla="*/ 89 w 435"/>
                <a:gd name="T15" fmla="*/ 398 h 494"/>
                <a:gd name="T16" fmla="*/ 107 w 435"/>
                <a:gd name="T17" fmla="*/ 416 h 494"/>
                <a:gd name="T18" fmla="*/ 131 w 435"/>
                <a:gd name="T19" fmla="*/ 427 h 494"/>
                <a:gd name="T20" fmla="*/ 162 w 435"/>
                <a:gd name="T21" fmla="*/ 430 h 494"/>
                <a:gd name="T22" fmla="*/ 170 w 435"/>
                <a:gd name="T23" fmla="*/ 430 h 494"/>
                <a:gd name="T24" fmla="*/ 185 w 435"/>
                <a:gd name="T25" fmla="*/ 428 h 494"/>
                <a:gd name="T26" fmla="*/ 201 w 435"/>
                <a:gd name="T27" fmla="*/ 425 h 494"/>
                <a:gd name="T28" fmla="*/ 220 w 435"/>
                <a:gd name="T29" fmla="*/ 418 h 494"/>
                <a:gd name="T30" fmla="*/ 240 w 435"/>
                <a:gd name="T31" fmla="*/ 405 h 494"/>
                <a:gd name="T32" fmla="*/ 259 w 435"/>
                <a:gd name="T33" fmla="*/ 389 h 494"/>
                <a:gd name="T34" fmla="*/ 277 w 435"/>
                <a:gd name="T35" fmla="*/ 366 h 494"/>
                <a:gd name="T36" fmla="*/ 293 w 435"/>
                <a:gd name="T37" fmla="*/ 336 h 494"/>
                <a:gd name="T38" fmla="*/ 304 w 435"/>
                <a:gd name="T39" fmla="*/ 298 h 494"/>
                <a:gd name="T40" fmla="*/ 362 w 435"/>
                <a:gd name="T41" fmla="*/ 0 h 494"/>
                <a:gd name="T42" fmla="*/ 435 w 435"/>
                <a:gd name="T43" fmla="*/ 0 h 494"/>
                <a:gd name="T44" fmla="*/ 435 w 435"/>
                <a:gd name="T45" fmla="*/ 2 h 494"/>
                <a:gd name="T46" fmla="*/ 337 w 435"/>
                <a:gd name="T47" fmla="*/ 489 h 494"/>
                <a:gd name="T48" fmla="*/ 268 w 435"/>
                <a:gd name="T49" fmla="*/ 489 h 494"/>
                <a:gd name="T50" fmla="*/ 268 w 435"/>
                <a:gd name="T51" fmla="*/ 487 h 494"/>
                <a:gd name="T52" fmla="*/ 277 w 435"/>
                <a:gd name="T53" fmla="*/ 435 h 494"/>
                <a:gd name="T54" fmla="*/ 249 w 435"/>
                <a:gd name="T55" fmla="*/ 462 h 494"/>
                <a:gd name="T56" fmla="*/ 215 w 435"/>
                <a:gd name="T57" fmla="*/ 480 h 494"/>
                <a:gd name="T58" fmla="*/ 178 w 435"/>
                <a:gd name="T59" fmla="*/ 491 h 494"/>
                <a:gd name="T60" fmla="*/ 135 w 435"/>
                <a:gd name="T61" fmla="*/ 494 h 494"/>
                <a:gd name="T62" fmla="*/ 98 w 435"/>
                <a:gd name="T63" fmla="*/ 489 h 494"/>
                <a:gd name="T64" fmla="*/ 64 w 435"/>
                <a:gd name="T65" fmla="*/ 476 h 494"/>
                <a:gd name="T66" fmla="*/ 37 w 435"/>
                <a:gd name="T67" fmla="*/ 455 h 494"/>
                <a:gd name="T68" fmla="*/ 18 w 435"/>
                <a:gd name="T69" fmla="*/ 428 h 494"/>
                <a:gd name="T70" fmla="*/ 5 w 435"/>
                <a:gd name="T71" fmla="*/ 395 h 494"/>
                <a:gd name="T72" fmla="*/ 0 w 435"/>
                <a:gd name="T73" fmla="*/ 355 h 494"/>
                <a:gd name="T74" fmla="*/ 2 w 435"/>
                <a:gd name="T75" fmla="*/ 332 h 494"/>
                <a:gd name="T76" fmla="*/ 5 w 435"/>
                <a:gd name="T77" fmla="*/ 311 h 494"/>
                <a:gd name="T78" fmla="*/ 7 w 435"/>
                <a:gd name="T79" fmla="*/ 307 h 494"/>
                <a:gd name="T80" fmla="*/ 68 w 435"/>
                <a:gd name="T81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494">
                  <a:moveTo>
                    <a:pt x="68" y="0"/>
                  </a:moveTo>
                  <a:lnTo>
                    <a:pt x="139" y="0"/>
                  </a:lnTo>
                  <a:lnTo>
                    <a:pt x="139" y="2"/>
                  </a:lnTo>
                  <a:lnTo>
                    <a:pt x="78" y="300"/>
                  </a:lnTo>
                  <a:lnTo>
                    <a:pt x="75" y="325"/>
                  </a:lnTo>
                  <a:lnTo>
                    <a:pt x="73" y="346"/>
                  </a:lnTo>
                  <a:lnTo>
                    <a:pt x="78" y="375"/>
                  </a:lnTo>
                  <a:lnTo>
                    <a:pt x="89" y="398"/>
                  </a:lnTo>
                  <a:lnTo>
                    <a:pt x="107" y="416"/>
                  </a:lnTo>
                  <a:lnTo>
                    <a:pt x="131" y="427"/>
                  </a:lnTo>
                  <a:lnTo>
                    <a:pt x="162" y="430"/>
                  </a:lnTo>
                  <a:lnTo>
                    <a:pt x="170" y="430"/>
                  </a:lnTo>
                  <a:lnTo>
                    <a:pt x="185" y="428"/>
                  </a:lnTo>
                  <a:lnTo>
                    <a:pt x="201" y="425"/>
                  </a:lnTo>
                  <a:lnTo>
                    <a:pt x="220" y="418"/>
                  </a:lnTo>
                  <a:lnTo>
                    <a:pt x="240" y="405"/>
                  </a:lnTo>
                  <a:lnTo>
                    <a:pt x="259" y="389"/>
                  </a:lnTo>
                  <a:lnTo>
                    <a:pt x="277" y="366"/>
                  </a:lnTo>
                  <a:lnTo>
                    <a:pt x="293" y="336"/>
                  </a:lnTo>
                  <a:lnTo>
                    <a:pt x="304" y="298"/>
                  </a:lnTo>
                  <a:lnTo>
                    <a:pt x="362" y="0"/>
                  </a:lnTo>
                  <a:lnTo>
                    <a:pt x="435" y="0"/>
                  </a:lnTo>
                  <a:lnTo>
                    <a:pt x="435" y="2"/>
                  </a:lnTo>
                  <a:lnTo>
                    <a:pt x="337" y="489"/>
                  </a:lnTo>
                  <a:lnTo>
                    <a:pt x="268" y="489"/>
                  </a:lnTo>
                  <a:lnTo>
                    <a:pt x="268" y="487"/>
                  </a:lnTo>
                  <a:lnTo>
                    <a:pt x="277" y="435"/>
                  </a:lnTo>
                  <a:lnTo>
                    <a:pt x="249" y="462"/>
                  </a:lnTo>
                  <a:lnTo>
                    <a:pt x="215" y="480"/>
                  </a:lnTo>
                  <a:lnTo>
                    <a:pt x="178" y="491"/>
                  </a:lnTo>
                  <a:lnTo>
                    <a:pt x="135" y="494"/>
                  </a:lnTo>
                  <a:lnTo>
                    <a:pt x="98" y="489"/>
                  </a:lnTo>
                  <a:lnTo>
                    <a:pt x="64" y="476"/>
                  </a:lnTo>
                  <a:lnTo>
                    <a:pt x="37" y="455"/>
                  </a:lnTo>
                  <a:lnTo>
                    <a:pt x="18" y="428"/>
                  </a:lnTo>
                  <a:lnTo>
                    <a:pt x="5" y="395"/>
                  </a:lnTo>
                  <a:lnTo>
                    <a:pt x="0" y="355"/>
                  </a:lnTo>
                  <a:lnTo>
                    <a:pt x="2" y="332"/>
                  </a:lnTo>
                  <a:lnTo>
                    <a:pt x="5" y="311"/>
                  </a:lnTo>
                  <a:lnTo>
                    <a:pt x="7" y="30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89A9A8-14D8-4FEF-9BE4-1230E6B01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348"/>
              <a:ext cx="199" cy="247"/>
            </a:xfrm>
            <a:custGeom>
              <a:avLst/>
              <a:gdLst>
                <a:gd name="T0" fmla="*/ 289 w 397"/>
                <a:gd name="T1" fmla="*/ 0 h 495"/>
                <a:gd name="T2" fmla="*/ 321 w 397"/>
                <a:gd name="T3" fmla="*/ 2 h 495"/>
                <a:gd name="T4" fmla="*/ 350 w 397"/>
                <a:gd name="T5" fmla="*/ 11 h 495"/>
                <a:gd name="T6" fmla="*/ 374 w 397"/>
                <a:gd name="T7" fmla="*/ 25 h 495"/>
                <a:gd name="T8" fmla="*/ 396 w 397"/>
                <a:gd name="T9" fmla="*/ 45 h 495"/>
                <a:gd name="T10" fmla="*/ 397 w 397"/>
                <a:gd name="T11" fmla="*/ 47 h 495"/>
                <a:gd name="T12" fmla="*/ 339 w 397"/>
                <a:gd name="T13" fmla="*/ 98 h 495"/>
                <a:gd name="T14" fmla="*/ 339 w 397"/>
                <a:gd name="T15" fmla="*/ 96 h 495"/>
                <a:gd name="T16" fmla="*/ 319 w 397"/>
                <a:gd name="T17" fmla="*/ 79 h 495"/>
                <a:gd name="T18" fmla="*/ 296 w 397"/>
                <a:gd name="T19" fmla="*/ 66 h 495"/>
                <a:gd name="T20" fmla="*/ 270 w 397"/>
                <a:gd name="T21" fmla="*/ 63 h 495"/>
                <a:gd name="T22" fmla="*/ 238 w 397"/>
                <a:gd name="T23" fmla="*/ 68 h 495"/>
                <a:gd name="T24" fmla="*/ 208 w 397"/>
                <a:gd name="T25" fmla="*/ 80 h 495"/>
                <a:gd name="T26" fmla="*/ 181 w 397"/>
                <a:gd name="T27" fmla="*/ 100 h 495"/>
                <a:gd name="T28" fmla="*/ 158 w 397"/>
                <a:gd name="T29" fmla="*/ 127 h 495"/>
                <a:gd name="T30" fmla="*/ 142 w 397"/>
                <a:gd name="T31" fmla="*/ 159 h 495"/>
                <a:gd name="T32" fmla="*/ 131 w 397"/>
                <a:gd name="T33" fmla="*/ 194 h 495"/>
                <a:gd name="T34" fmla="*/ 71 w 397"/>
                <a:gd name="T35" fmla="*/ 495 h 495"/>
                <a:gd name="T36" fmla="*/ 0 w 397"/>
                <a:gd name="T37" fmla="*/ 495 h 495"/>
                <a:gd name="T38" fmla="*/ 0 w 397"/>
                <a:gd name="T39" fmla="*/ 493 h 495"/>
                <a:gd name="T40" fmla="*/ 98 w 397"/>
                <a:gd name="T41" fmla="*/ 6 h 495"/>
                <a:gd name="T42" fmla="*/ 167 w 397"/>
                <a:gd name="T43" fmla="*/ 6 h 495"/>
                <a:gd name="T44" fmla="*/ 167 w 397"/>
                <a:gd name="T45" fmla="*/ 8 h 495"/>
                <a:gd name="T46" fmla="*/ 156 w 397"/>
                <a:gd name="T47" fmla="*/ 61 h 495"/>
                <a:gd name="T48" fmla="*/ 183 w 397"/>
                <a:gd name="T49" fmla="*/ 36 h 495"/>
                <a:gd name="T50" fmla="*/ 215 w 397"/>
                <a:gd name="T51" fmla="*/ 16 h 495"/>
                <a:gd name="T52" fmla="*/ 250 w 397"/>
                <a:gd name="T53" fmla="*/ 4 h 495"/>
                <a:gd name="T54" fmla="*/ 289 w 397"/>
                <a:gd name="T5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7" h="495">
                  <a:moveTo>
                    <a:pt x="289" y="0"/>
                  </a:moveTo>
                  <a:lnTo>
                    <a:pt x="321" y="2"/>
                  </a:lnTo>
                  <a:lnTo>
                    <a:pt x="350" y="11"/>
                  </a:lnTo>
                  <a:lnTo>
                    <a:pt x="374" y="25"/>
                  </a:lnTo>
                  <a:lnTo>
                    <a:pt x="396" y="45"/>
                  </a:lnTo>
                  <a:lnTo>
                    <a:pt x="397" y="47"/>
                  </a:lnTo>
                  <a:lnTo>
                    <a:pt x="339" y="98"/>
                  </a:lnTo>
                  <a:lnTo>
                    <a:pt x="339" y="96"/>
                  </a:lnTo>
                  <a:lnTo>
                    <a:pt x="319" y="79"/>
                  </a:lnTo>
                  <a:lnTo>
                    <a:pt x="296" y="66"/>
                  </a:lnTo>
                  <a:lnTo>
                    <a:pt x="270" y="63"/>
                  </a:lnTo>
                  <a:lnTo>
                    <a:pt x="238" y="68"/>
                  </a:lnTo>
                  <a:lnTo>
                    <a:pt x="208" y="80"/>
                  </a:lnTo>
                  <a:lnTo>
                    <a:pt x="181" y="100"/>
                  </a:lnTo>
                  <a:lnTo>
                    <a:pt x="158" y="127"/>
                  </a:lnTo>
                  <a:lnTo>
                    <a:pt x="142" y="159"/>
                  </a:lnTo>
                  <a:lnTo>
                    <a:pt x="131" y="194"/>
                  </a:lnTo>
                  <a:lnTo>
                    <a:pt x="71" y="495"/>
                  </a:lnTo>
                  <a:lnTo>
                    <a:pt x="0" y="495"/>
                  </a:lnTo>
                  <a:lnTo>
                    <a:pt x="0" y="493"/>
                  </a:lnTo>
                  <a:lnTo>
                    <a:pt x="98" y="6"/>
                  </a:lnTo>
                  <a:lnTo>
                    <a:pt x="167" y="6"/>
                  </a:lnTo>
                  <a:lnTo>
                    <a:pt x="167" y="8"/>
                  </a:lnTo>
                  <a:lnTo>
                    <a:pt x="156" y="61"/>
                  </a:lnTo>
                  <a:lnTo>
                    <a:pt x="183" y="36"/>
                  </a:lnTo>
                  <a:lnTo>
                    <a:pt x="215" y="16"/>
                  </a:lnTo>
                  <a:lnTo>
                    <a:pt x="250" y="4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20BF5A0-5D7C-4C91-92B9-684F783EE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3351"/>
              <a:ext cx="218" cy="244"/>
            </a:xfrm>
            <a:custGeom>
              <a:avLst/>
              <a:gdLst>
                <a:gd name="T0" fmla="*/ 105 w 435"/>
                <a:gd name="T1" fmla="*/ 0 h 489"/>
                <a:gd name="T2" fmla="*/ 435 w 435"/>
                <a:gd name="T3" fmla="*/ 0 h 489"/>
                <a:gd name="T4" fmla="*/ 422 w 435"/>
                <a:gd name="T5" fmla="*/ 58 h 489"/>
                <a:gd name="T6" fmla="*/ 422 w 435"/>
                <a:gd name="T7" fmla="*/ 60 h 489"/>
                <a:gd name="T8" fmla="*/ 98 w 435"/>
                <a:gd name="T9" fmla="*/ 425 h 489"/>
                <a:gd name="T10" fmla="*/ 355 w 435"/>
                <a:gd name="T11" fmla="*/ 425 h 489"/>
                <a:gd name="T12" fmla="*/ 342 w 435"/>
                <a:gd name="T13" fmla="*/ 489 h 489"/>
                <a:gd name="T14" fmla="*/ 0 w 435"/>
                <a:gd name="T15" fmla="*/ 489 h 489"/>
                <a:gd name="T16" fmla="*/ 11 w 435"/>
                <a:gd name="T17" fmla="*/ 428 h 489"/>
                <a:gd name="T18" fmla="*/ 12 w 435"/>
                <a:gd name="T19" fmla="*/ 428 h 489"/>
                <a:gd name="T20" fmla="*/ 334 w 435"/>
                <a:gd name="T21" fmla="*/ 62 h 489"/>
                <a:gd name="T22" fmla="*/ 92 w 435"/>
                <a:gd name="T23" fmla="*/ 62 h 489"/>
                <a:gd name="T24" fmla="*/ 92 w 435"/>
                <a:gd name="T25" fmla="*/ 62 h 489"/>
                <a:gd name="T26" fmla="*/ 105 w 435"/>
                <a:gd name="T27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" h="489">
                  <a:moveTo>
                    <a:pt x="105" y="0"/>
                  </a:moveTo>
                  <a:lnTo>
                    <a:pt x="435" y="0"/>
                  </a:lnTo>
                  <a:lnTo>
                    <a:pt x="422" y="58"/>
                  </a:lnTo>
                  <a:lnTo>
                    <a:pt x="422" y="60"/>
                  </a:lnTo>
                  <a:lnTo>
                    <a:pt x="98" y="425"/>
                  </a:lnTo>
                  <a:lnTo>
                    <a:pt x="355" y="425"/>
                  </a:lnTo>
                  <a:lnTo>
                    <a:pt x="342" y="489"/>
                  </a:lnTo>
                  <a:lnTo>
                    <a:pt x="0" y="489"/>
                  </a:lnTo>
                  <a:lnTo>
                    <a:pt x="11" y="428"/>
                  </a:lnTo>
                  <a:lnTo>
                    <a:pt x="12" y="428"/>
                  </a:lnTo>
                  <a:lnTo>
                    <a:pt x="334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B61CA3AA-41FF-48C1-9F16-A63945C56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3351"/>
              <a:ext cx="83" cy="244"/>
            </a:xfrm>
            <a:custGeom>
              <a:avLst/>
              <a:gdLst>
                <a:gd name="T0" fmla="*/ 98 w 167"/>
                <a:gd name="T1" fmla="*/ 0 h 489"/>
                <a:gd name="T2" fmla="*/ 167 w 167"/>
                <a:gd name="T3" fmla="*/ 0 h 489"/>
                <a:gd name="T4" fmla="*/ 71 w 167"/>
                <a:gd name="T5" fmla="*/ 489 h 489"/>
                <a:gd name="T6" fmla="*/ 0 w 167"/>
                <a:gd name="T7" fmla="*/ 489 h 489"/>
                <a:gd name="T8" fmla="*/ 0 w 167"/>
                <a:gd name="T9" fmla="*/ 487 h 489"/>
                <a:gd name="T10" fmla="*/ 98 w 167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489">
                  <a:moveTo>
                    <a:pt x="98" y="0"/>
                  </a:moveTo>
                  <a:lnTo>
                    <a:pt x="167" y="0"/>
                  </a:lnTo>
                  <a:lnTo>
                    <a:pt x="71" y="489"/>
                  </a:lnTo>
                  <a:lnTo>
                    <a:pt x="0" y="489"/>
                  </a:lnTo>
                  <a:lnTo>
                    <a:pt x="0" y="48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EAFF5EB-4343-48AA-B386-FF2F6D0C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3239"/>
              <a:ext cx="216" cy="356"/>
            </a:xfrm>
            <a:custGeom>
              <a:avLst/>
              <a:gdLst>
                <a:gd name="T0" fmla="*/ 144 w 433"/>
                <a:gd name="T1" fmla="*/ 0 h 713"/>
                <a:gd name="T2" fmla="*/ 215 w 433"/>
                <a:gd name="T3" fmla="*/ 0 h 713"/>
                <a:gd name="T4" fmla="*/ 160 w 433"/>
                <a:gd name="T5" fmla="*/ 272 h 713"/>
                <a:gd name="T6" fmla="*/ 188 w 433"/>
                <a:gd name="T7" fmla="*/ 249 h 713"/>
                <a:gd name="T8" fmla="*/ 220 w 433"/>
                <a:gd name="T9" fmla="*/ 231 h 713"/>
                <a:gd name="T10" fmla="*/ 257 w 433"/>
                <a:gd name="T11" fmla="*/ 220 h 713"/>
                <a:gd name="T12" fmla="*/ 298 w 433"/>
                <a:gd name="T13" fmla="*/ 218 h 713"/>
                <a:gd name="T14" fmla="*/ 337 w 433"/>
                <a:gd name="T15" fmla="*/ 222 h 713"/>
                <a:gd name="T16" fmla="*/ 369 w 433"/>
                <a:gd name="T17" fmla="*/ 234 h 713"/>
                <a:gd name="T18" fmla="*/ 396 w 433"/>
                <a:gd name="T19" fmla="*/ 256 h 713"/>
                <a:gd name="T20" fmla="*/ 417 w 433"/>
                <a:gd name="T21" fmla="*/ 282 h 713"/>
                <a:gd name="T22" fmla="*/ 429 w 433"/>
                <a:gd name="T23" fmla="*/ 316 h 713"/>
                <a:gd name="T24" fmla="*/ 433 w 433"/>
                <a:gd name="T25" fmla="*/ 355 h 713"/>
                <a:gd name="T26" fmla="*/ 431 w 433"/>
                <a:gd name="T27" fmla="*/ 380 h 713"/>
                <a:gd name="T28" fmla="*/ 428 w 433"/>
                <a:gd name="T29" fmla="*/ 405 h 713"/>
                <a:gd name="T30" fmla="*/ 366 w 433"/>
                <a:gd name="T31" fmla="*/ 713 h 713"/>
                <a:gd name="T32" fmla="*/ 295 w 433"/>
                <a:gd name="T33" fmla="*/ 713 h 713"/>
                <a:gd name="T34" fmla="*/ 355 w 433"/>
                <a:gd name="T35" fmla="*/ 410 h 713"/>
                <a:gd name="T36" fmla="*/ 358 w 433"/>
                <a:gd name="T37" fmla="*/ 387 h 713"/>
                <a:gd name="T38" fmla="*/ 360 w 433"/>
                <a:gd name="T39" fmla="*/ 366 h 713"/>
                <a:gd name="T40" fmla="*/ 357 w 433"/>
                <a:gd name="T41" fmla="*/ 336 h 713"/>
                <a:gd name="T42" fmla="*/ 346 w 433"/>
                <a:gd name="T43" fmla="*/ 313 h 713"/>
                <a:gd name="T44" fmla="*/ 328 w 433"/>
                <a:gd name="T45" fmla="*/ 295 h 713"/>
                <a:gd name="T46" fmla="*/ 303 w 433"/>
                <a:gd name="T47" fmla="*/ 284 h 713"/>
                <a:gd name="T48" fmla="*/ 273 w 433"/>
                <a:gd name="T49" fmla="*/ 281 h 713"/>
                <a:gd name="T50" fmla="*/ 266 w 433"/>
                <a:gd name="T51" fmla="*/ 281 h 713"/>
                <a:gd name="T52" fmla="*/ 254 w 433"/>
                <a:gd name="T53" fmla="*/ 282 h 713"/>
                <a:gd name="T54" fmla="*/ 240 w 433"/>
                <a:gd name="T55" fmla="*/ 286 h 713"/>
                <a:gd name="T56" fmla="*/ 222 w 433"/>
                <a:gd name="T57" fmla="*/ 291 h 713"/>
                <a:gd name="T58" fmla="*/ 204 w 433"/>
                <a:gd name="T59" fmla="*/ 300 h 713"/>
                <a:gd name="T60" fmla="*/ 186 w 433"/>
                <a:gd name="T61" fmla="*/ 313 h 713"/>
                <a:gd name="T62" fmla="*/ 169 w 433"/>
                <a:gd name="T63" fmla="*/ 329 h 713"/>
                <a:gd name="T64" fmla="*/ 154 w 433"/>
                <a:gd name="T65" fmla="*/ 352 h 713"/>
                <a:gd name="T66" fmla="*/ 140 w 433"/>
                <a:gd name="T67" fmla="*/ 378 h 713"/>
                <a:gd name="T68" fmla="*/ 131 w 433"/>
                <a:gd name="T69" fmla="*/ 414 h 713"/>
                <a:gd name="T70" fmla="*/ 71 w 433"/>
                <a:gd name="T71" fmla="*/ 713 h 713"/>
                <a:gd name="T72" fmla="*/ 0 w 433"/>
                <a:gd name="T73" fmla="*/ 713 h 713"/>
                <a:gd name="T74" fmla="*/ 144 w 433"/>
                <a:gd name="T7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" h="713">
                  <a:moveTo>
                    <a:pt x="144" y="0"/>
                  </a:moveTo>
                  <a:lnTo>
                    <a:pt x="215" y="0"/>
                  </a:lnTo>
                  <a:lnTo>
                    <a:pt x="160" y="272"/>
                  </a:lnTo>
                  <a:lnTo>
                    <a:pt x="188" y="249"/>
                  </a:lnTo>
                  <a:lnTo>
                    <a:pt x="220" y="231"/>
                  </a:lnTo>
                  <a:lnTo>
                    <a:pt x="257" y="220"/>
                  </a:lnTo>
                  <a:lnTo>
                    <a:pt x="298" y="218"/>
                  </a:lnTo>
                  <a:lnTo>
                    <a:pt x="337" y="222"/>
                  </a:lnTo>
                  <a:lnTo>
                    <a:pt x="369" y="234"/>
                  </a:lnTo>
                  <a:lnTo>
                    <a:pt x="396" y="256"/>
                  </a:lnTo>
                  <a:lnTo>
                    <a:pt x="417" y="282"/>
                  </a:lnTo>
                  <a:lnTo>
                    <a:pt x="429" y="316"/>
                  </a:lnTo>
                  <a:lnTo>
                    <a:pt x="433" y="355"/>
                  </a:lnTo>
                  <a:lnTo>
                    <a:pt x="431" y="380"/>
                  </a:lnTo>
                  <a:lnTo>
                    <a:pt x="428" y="405"/>
                  </a:lnTo>
                  <a:lnTo>
                    <a:pt x="366" y="713"/>
                  </a:lnTo>
                  <a:lnTo>
                    <a:pt x="295" y="713"/>
                  </a:lnTo>
                  <a:lnTo>
                    <a:pt x="355" y="410"/>
                  </a:lnTo>
                  <a:lnTo>
                    <a:pt x="358" y="387"/>
                  </a:lnTo>
                  <a:lnTo>
                    <a:pt x="360" y="366"/>
                  </a:lnTo>
                  <a:lnTo>
                    <a:pt x="357" y="336"/>
                  </a:lnTo>
                  <a:lnTo>
                    <a:pt x="346" y="313"/>
                  </a:lnTo>
                  <a:lnTo>
                    <a:pt x="328" y="295"/>
                  </a:lnTo>
                  <a:lnTo>
                    <a:pt x="303" y="284"/>
                  </a:lnTo>
                  <a:lnTo>
                    <a:pt x="273" y="281"/>
                  </a:lnTo>
                  <a:lnTo>
                    <a:pt x="266" y="281"/>
                  </a:lnTo>
                  <a:lnTo>
                    <a:pt x="254" y="282"/>
                  </a:lnTo>
                  <a:lnTo>
                    <a:pt x="240" y="286"/>
                  </a:lnTo>
                  <a:lnTo>
                    <a:pt x="222" y="291"/>
                  </a:lnTo>
                  <a:lnTo>
                    <a:pt x="204" y="300"/>
                  </a:lnTo>
                  <a:lnTo>
                    <a:pt x="186" y="313"/>
                  </a:lnTo>
                  <a:lnTo>
                    <a:pt x="169" y="329"/>
                  </a:lnTo>
                  <a:lnTo>
                    <a:pt x="154" y="352"/>
                  </a:lnTo>
                  <a:lnTo>
                    <a:pt x="140" y="378"/>
                  </a:lnTo>
                  <a:lnTo>
                    <a:pt x="131" y="414"/>
                  </a:lnTo>
                  <a:lnTo>
                    <a:pt x="7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C358B69-7037-49FC-B6F6-0D3CB28E3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3348"/>
              <a:ext cx="198" cy="250"/>
            </a:xfrm>
            <a:custGeom>
              <a:avLst/>
              <a:gdLst>
                <a:gd name="T0" fmla="*/ 256 w 396"/>
                <a:gd name="T1" fmla="*/ 0 h 500"/>
                <a:gd name="T2" fmla="*/ 291 w 396"/>
                <a:gd name="T3" fmla="*/ 2 h 500"/>
                <a:gd name="T4" fmla="*/ 322 w 396"/>
                <a:gd name="T5" fmla="*/ 11 h 500"/>
                <a:gd name="T6" fmla="*/ 350 w 396"/>
                <a:gd name="T7" fmla="*/ 25 h 500"/>
                <a:gd name="T8" fmla="*/ 375 w 396"/>
                <a:gd name="T9" fmla="*/ 45 h 500"/>
                <a:gd name="T10" fmla="*/ 396 w 396"/>
                <a:gd name="T11" fmla="*/ 72 h 500"/>
                <a:gd name="T12" fmla="*/ 396 w 396"/>
                <a:gd name="T13" fmla="*/ 73 h 500"/>
                <a:gd name="T14" fmla="*/ 396 w 396"/>
                <a:gd name="T15" fmla="*/ 73 h 500"/>
                <a:gd name="T16" fmla="*/ 345 w 396"/>
                <a:gd name="T17" fmla="*/ 118 h 500"/>
                <a:gd name="T18" fmla="*/ 343 w 396"/>
                <a:gd name="T19" fmla="*/ 116 h 500"/>
                <a:gd name="T20" fmla="*/ 323 w 396"/>
                <a:gd name="T21" fmla="*/ 91 h 500"/>
                <a:gd name="T22" fmla="*/ 302 w 396"/>
                <a:gd name="T23" fmla="*/ 75 h 500"/>
                <a:gd name="T24" fmla="*/ 277 w 396"/>
                <a:gd name="T25" fmla="*/ 66 h 500"/>
                <a:gd name="T26" fmla="*/ 249 w 396"/>
                <a:gd name="T27" fmla="*/ 63 h 500"/>
                <a:gd name="T28" fmla="*/ 210 w 396"/>
                <a:gd name="T29" fmla="*/ 68 h 500"/>
                <a:gd name="T30" fmla="*/ 174 w 396"/>
                <a:gd name="T31" fmla="*/ 84 h 500"/>
                <a:gd name="T32" fmla="*/ 142 w 396"/>
                <a:gd name="T33" fmla="*/ 111 h 500"/>
                <a:gd name="T34" fmla="*/ 121 w 396"/>
                <a:gd name="T35" fmla="*/ 136 h 500"/>
                <a:gd name="T36" fmla="*/ 105 w 396"/>
                <a:gd name="T37" fmla="*/ 164 h 500"/>
                <a:gd name="T38" fmla="*/ 94 w 396"/>
                <a:gd name="T39" fmla="*/ 194 h 500"/>
                <a:gd name="T40" fmla="*/ 86 w 396"/>
                <a:gd name="T41" fmla="*/ 223 h 500"/>
                <a:gd name="T42" fmla="*/ 80 w 396"/>
                <a:gd name="T43" fmla="*/ 249 h 500"/>
                <a:gd name="T44" fmla="*/ 73 w 396"/>
                <a:gd name="T45" fmla="*/ 285 h 500"/>
                <a:gd name="T46" fmla="*/ 71 w 396"/>
                <a:gd name="T47" fmla="*/ 322 h 500"/>
                <a:gd name="T48" fmla="*/ 75 w 396"/>
                <a:gd name="T49" fmla="*/ 356 h 500"/>
                <a:gd name="T50" fmla="*/ 84 w 396"/>
                <a:gd name="T51" fmla="*/ 383 h 500"/>
                <a:gd name="T52" fmla="*/ 96 w 396"/>
                <a:gd name="T53" fmla="*/ 402 h 500"/>
                <a:gd name="T54" fmla="*/ 114 w 396"/>
                <a:gd name="T55" fmla="*/ 418 h 500"/>
                <a:gd name="T56" fmla="*/ 133 w 396"/>
                <a:gd name="T57" fmla="*/ 429 h 500"/>
                <a:gd name="T58" fmla="*/ 155 w 396"/>
                <a:gd name="T59" fmla="*/ 434 h 500"/>
                <a:gd name="T60" fmla="*/ 176 w 396"/>
                <a:gd name="T61" fmla="*/ 436 h 500"/>
                <a:gd name="T62" fmla="*/ 208 w 396"/>
                <a:gd name="T63" fmla="*/ 434 h 500"/>
                <a:gd name="T64" fmla="*/ 236 w 396"/>
                <a:gd name="T65" fmla="*/ 424 h 500"/>
                <a:gd name="T66" fmla="*/ 265 w 396"/>
                <a:gd name="T67" fmla="*/ 406 h 500"/>
                <a:gd name="T68" fmla="*/ 293 w 396"/>
                <a:gd name="T69" fmla="*/ 381 h 500"/>
                <a:gd name="T70" fmla="*/ 293 w 396"/>
                <a:gd name="T71" fmla="*/ 379 h 500"/>
                <a:gd name="T72" fmla="*/ 293 w 396"/>
                <a:gd name="T73" fmla="*/ 381 h 500"/>
                <a:gd name="T74" fmla="*/ 334 w 396"/>
                <a:gd name="T75" fmla="*/ 431 h 500"/>
                <a:gd name="T76" fmla="*/ 334 w 396"/>
                <a:gd name="T77" fmla="*/ 431 h 500"/>
                <a:gd name="T78" fmla="*/ 298 w 396"/>
                <a:gd name="T79" fmla="*/ 461 h 500"/>
                <a:gd name="T80" fmla="*/ 259 w 396"/>
                <a:gd name="T81" fmla="*/ 482 h 500"/>
                <a:gd name="T82" fmla="*/ 217 w 396"/>
                <a:gd name="T83" fmla="*/ 495 h 500"/>
                <a:gd name="T84" fmla="*/ 172 w 396"/>
                <a:gd name="T85" fmla="*/ 500 h 500"/>
                <a:gd name="T86" fmla="*/ 130 w 396"/>
                <a:gd name="T87" fmla="*/ 497 h 500"/>
                <a:gd name="T88" fmla="*/ 91 w 396"/>
                <a:gd name="T89" fmla="*/ 484 h 500"/>
                <a:gd name="T90" fmla="*/ 61 w 396"/>
                <a:gd name="T91" fmla="*/ 465 h 500"/>
                <a:gd name="T92" fmla="*/ 34 w 396"/>
                <a:gd name="T93" fmla="*/ 440 h 500"/>
                <a:gd name="T94" fmla="*/ 16 w 396"/>
                <a:gd name="T95" fmla="*/ 406 h 500"/>
                <a:gd name="T96" fmla="*/ 4 w 396"/>
                <a:gd name="T97" fmla="*/ 368 h 500"/>
                <a:gd name="T98" fmla="*/ 0 w 396"/>
                <a:gd name="T99" fmla="*/ 324 h 500"/>
                <a:gd name="T100" fmla="*/ 2 w 396"/>
                <a:gd name="T101" fmla="*/ 303 h 500"/>
                <a:gd name="T102" fmla="*/ 4 w 396"/>
                <a:gd name="T103" fmla="*/ 276 h 500"/>
                <a:gd name="T104" fmla="*/ 7 w 396"/>
                <a:gd name="T105" fmla="*/ 249 h 500"/>
                <a:gd name="T106" fmla="*/ 22 w 396"/>
                <a:gd name="T107" fmla="*/ 192 h 500"/>
                <a:gd name="T108" fmla="*/ 41 w 396"/>
                <a:gd name="T109" fmla="*/ 143 h 500"/>
                <a:gd name="T110" fmla="*/ 64 w 396"/>
                <a:gd name="T111" fmla="*/ 100 h 500"/>
                <a:gd name="T112" fmla="*/ 94 w 396"/>
                <a:gd name="T113" fmla="*/ 64 h 500"/>
                <a:gd name="T114" fmla="*/ 128 w 396"/>
                <a:gd name="T115" fmla="*/ 36 h 500"/>
                <a:gd name="T116" fmla="*/ 167 w 396"/>
                <a:gd name="T117" fmla="*/ 16 h 500"/>
                <a:gd name="T118" fmla="*/ 210 w 396"/>
                <a:gd name="T119" fmla="*/ 4 h 500"/>
                <a:gd name="T120" fmla="*/ 256 w 396"/>
                <a:gd name="T12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6" h="500">
                  <a:moveTo>
                    <a:pt x="256" y="0"/>
                  </a:moveTo>
                  <a:lnTo>
                    <a:pt x="291" y="2"/>
                  </a:lnTo>
                  <a:lnTo>
                    <a:pt x="322" y="11"/>
                  </a:lnTo>
                  <a:lnTo>
                    <a:pt x="350" y="25"/>
                  </a:lnTo>
                  <a:lnTo>
                    <a:pt x="375" y="45"/>
                  </a:lnTo>
                  <a:lnTo>
                    <a:pt x="396" y="72"/>
                  </a:lnTo>
                  <a:lnTo>
                    <a:pt x="396" y="73"/>
                  </a:lnTo>
                  <a:lnTo>
                    <a:pt x="396" y="73"/>
                  </a:lnTo>
                  <a:lnTo>
                    <a:pt x="345" y="118"/>
                  </a:lnTo>
                  <a:lnTo>
                    <a:pt x="343" y="116"/>
                  </a:lnTo>
                  <a:lnTo>
                    <a:pt x="323" y="91"/>
                  </a:lnTo>
                  <a:lnTo>
                    <a:pt x="302" y="75"/>
                  </a:lnTo>
                  <a:lnTo>
                    <a:pt x="277" y="66"/>
                  </a:lnTo>
                  <a:lnTo>
                    <a:pt x="249" y="63"/>
                  </a:lnTo>
                  <a:lnTo>
                    <a:pt x="210" y="68"/>
                  </a:lnTo>
                  <a:lnTo>
                    <a:pt x="174" y="84"/>
                  </a:lnTo>
                  <a:lnTo>
                    <a:pt x="142" y="111"/>
                  </a:lnTo>
                  <a:lnTo>
                    <a:pt x="121" y="136"/>
                  </a:lnTo>
                  <a:lnTo>
                    <a:pt x="105" y="164"/>
                  </a:lnTo>
                  <a:lnTo>
                    <a:pt x="94" y="194"/>
                  </a:lnTo>
                  <a:lnTo>
                    <a:pt x="86" y="223"/>
                  </a:lnTo>
                  <a:lnTo>
                    <a:pt x="80" y="249"/>
                  </a:lnTo>
                  <a:lnTo>
                    <a:pt x="73" y="285"/>
                  </a:lnTo>
                  <a:lnTo>
                    <a:pt x="71" y="322"/>
                  </a:lnTo>
                  <a:lnTo>
                    <a:pt x="75" y="356"/>
                  </a:lnTo>
                  <a:lnTo>
                    <a:pt x="84" y="383"/>
                  </a:lnTo>
                  <a:lnTo>
                    <a:pt x="96" y="402"/>
                  </a:lnTo>
                  <a:lnTo>
                    <a:pt x="114" y="418"/>
                  </a:lnTo>
                  <a:lnTo>
                    <a:pt x="133" y="429"/>
                  </a:lnTo>
                  <a:lnTo>
                    <a:pt x="155" y="434"/>
                  </a:lnTo>
                  <a:lnTo>
                    <a:pt x="176" y="436"/>
                  </a:lnTo>
                  <a:lnTo>
                    <a:pt x="208" y="434"/>
                  </a:lnTo>
                  <a:lnTo>
                    <a:pt x="236" y="424"/>
                  </a:lnTo>
                  <a:lnTo>
                    <a:pt x="265" y="406"/>
                  </a:lnTo>
                  <a:lnTo>
                    <a:pt x="293" y="381"/>
                  </a:lnTo>
                  <a:lnTo>
                    <a:pt x="293" y="379"/>
                  </a:lnTo>
                  <a:lnTo>
                    <a:pt x="293" y="381"/>
                  </a:lnTo>
                  <a:lnTo>
                    <a:pt x="334" y="431"/>
                  </a:lnTo>
                  <a:lnTo>
                    <a:pt x="334" y="431"/>
                  </a:lnTo>
                  <a:lnTo>
                    <a:pt x="298" y="461"/>
                  </a:lnTo>
                  <a:lnTo>
                    <a:pt x="259" y="482"/>
                  </a:lnTo>
                  <a:lnTo>
                    <a:pt x="217" y="495"/>
                  </a:lnTo>
                  <a:lnTo>
                    <a:pt x="172" y="500"/>
                  </a:lnTo>
                  <a:lnTo>
                    <a:pt x="130" y="497"/>
                  </a:lnTo>
                  <a:lnTo>
                    <a:pt x="91" y="484"/>
                  </a:lnTo>
                  <a:lnTo>
                    <a:pt x="61" y="465"/>
                  </a:lnTo>
                  <a:lnTo>
                    <a:pt x="34" y="440"/>
                  </a:lnTo>
                  <a:lnTo>
                    <a:pt x="16" y="406"/>
                  </a:lnTo>
                  <a:lnTo>
                    <a:pt x="4" y="368"/>
                  </a:lnTo>
                  <a:lnTo>
                    <a:pt x="0" y="324"/>
                  </a:lnTo>
                  <a:lnTo>
                    <a:pt x="2" y="303"/>
                  </a:lnTo>
                  <a:lnTo>
                    <a:pt x="4" y="276"/>
                  </a:lnTo>
                  <a:lnTo>
                    <a:pt x="7" y="249"/>
                  </a:lnTo>
                  <a:lnTo>
                    <a:pt x="22" y="192"/>
                  </a:lnTo>
                  <a:lnTo>
                    <a:pt x="41" y="143"/>
                  </a:lnTo>
                  <a:lnTo>
                    <a:pt x="64" y="100"/>
                  </a:lnTo>
                  <a:lnTo>
                    <a:pt x="94" y="64"/>
                  </a:lnTo>
                  <a:lnTo>
                    <a:pt x="128" y="36"/>
                  </a:lnTo>
                  <a:lnTo>
                    <a:pt x="167" y="16"/>
                  </a:lnTo>
                  <a:lnTo>
                    <a:pt x="210" y="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F2289114-D192-4344-983C-EFDD137FC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239"/>
              <a:ext cx="44" cy="44"/>
            </a:xfrm>
            <a:custGeom>
              <a:avLst/>
              <a:gdLst>
                <a:gd name="T0" fmla="*/ 17 w 88"/>
                <a:gd name="T1" fmla="*/ 0 h 89"/>
                <a:gd name="T2" fmla="*/ 88 w 88"/>
                <a:gd name="T3" fmla="*/ 0 h 89"/>
                <a:gd name="T4" fmla="*/ 71 w 88"/>
                <a:gd name="T5" fmla="*/ 89 h 89"/>
                <a:gd name="T6" fmla="*/ 0 w 88"/>
                <a:gd name="T7" fmla="*/ 89 h 89"/>
                <a:gd name="T8" fmla="*/ 17 w 8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9">
                  <a:moveTo>
                    <a:pt x="17" y="0"/>
                  </a:moveTo>
                  <a:lnTo>
                    <a:pt x="88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7DED545B-31D3-437C-A5DF-4FE707B86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51320BC-6DA6-4C6D-8DF6-FDBB92CA3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66AC3EB-8E06-4AB8-944C-3509B200C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3239"/>
              <a:ext cx="941" cy="356"/>
            </a:xfrm>
            <a:custGeom>
              <a:avLst/>
              <a:gdLst>
                <a:gd name="T0" fmla="*/ 144 w 1883"/>
                <a:gd name="T1" fmla="*/ 0 h 713"/>
                <a:gd name="T2" fmla="*/ 1501 w 1883"/>
                <a:gd name="T3" fmla="*/ 0 h 713"/>
                <a:gd name="T4" fmla="*/ 1444 w 1883"/>
                <a:gd name="T5" fmla="*/ 277 h 713"/>
                <a:gd name="T6" fmla="*/ 1604 w 1883"/>
                <a:gd name="T7" fmla="*/ 277 h 713"/>
                <a:gd name="T8" fmla="*/ 1661 w 1883"/>
                <a:gd name="T9" fmla="*/ 0 h 713"/>
                <a:gd name="T10" fmla="*/ 1883 w 1883"/>
                <a:gd name="T11" fmla="*/ 0 h 713"/>
                <a:gd name="T12" fmla="*/ 1741 w 1883"/>
                <a:gd name="T13" fmla="*/ 713 h 713"/>
                <a:gd name="T14" fmla="*/ 1519 w 1883"/>
                <a:gd name="T15" fmla="*/ 713 h 713"/>
                <a:gd name="T16" fmla="*/ 1572 w 1883"/>
                <a:gd name="T17" fmla="*/ 437 h 713"/>
                <a:gd name="T18" fmla="*/ 1412 w 1883"/>
                <a:gd name="T19" fmla="*/ 437 h 713"/>
                <a:gd name="T20" fmla="*/ 1359 w 1883"/>
                <a:gd name="T21" fmla="*/ 713 h 713"/>
                <a:gd name="T22" fmla="*/ 1136 w 1883"/>
                <a:gd name="T23" fmla="*/ 713 h 713"/>
                <a:gd name="T24" fmla="*/ 1244 w 1883"/>
                <a:gd name="T25" fmla="*/ 178 h 713"/>
                <a:gd name="T26" fmla="*/ 1057 w 1883"/>
                <a:gd name="T27" fmla="*/ 178 h 713"/>
                <a:gd name="T28" fmla="*/ 949 w 1883"/>
                <a:gd name="T29" fmla="*/ 713 h 713"/>
                <a:gd name="T30" fmla="*/ 727 w 1883"/>
                <a:gd name="T31" fmla="*/ 713 h 713"/>
                <a:gd name="T32" fmla="*/ 836 w 1883"/>
                <a:gd name="T33" fmla="*/ 178 h 713"/>
                <a:gd name="T34" fmla="*/ 328 w 1883"/>
                <a:gd name="T35" fmla="*/ 178 h 713"/>
                <a:gd name="T36" fmla="*/ 309 w 1883"/>
                <a:gd name="T37" fmla="*/ 277 h 713"/>
                <a:gd name="T38" fmla="*/ 628 w 1883"/>
                <a:gd name="T39" fmla="*/ 277 h 713"/>
                <a:gd name="T40" fmla="*/ 596 w 1883"/>
                <a:gd name="T41" fmla="*/ 437 h 713"/>
                <a:gd name="T42" fmla="*/ 277 w 1883"/>
                <a:gd name="T43" fmla="*/ 437 h 713"/>
                <a:gd name="T44" fmla="*/ 257 w 1883"/>
                <a:gd name="T45" fmla="*/ 535 h 713"/>
                <a:gd name="T46" fmla="*/ 577 w 1883"/>
                <a:gd name="T47" fmla="*/ 535 h 713"/>
                <a:gd name="T48" fmla="*/ 541 w 1883"/>
                <a:gd name="T49" fmla="*/ 713 h 713"/>
                <a:gd name="T50" fmla="*/ 0 w 1883"/>
                <a:gd name="T51" fmla="*/ 713 h 713"/>
                <a:gd name="T52" fmla="*/ 144 w 1883"/>
                <a:gd name="T5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83" h="713">
                  <a:moveTo>
                    <a:pt x="144" y="0"/>
                  </a:moveTo>
                  <a:lnTo>
                    <a:pt x="1501" y="0"/>
                  </a:lnTo>
                  <a:lnTo>
                    <a:pt x="1444" y="277"/>
                  </a:lnTo>
                  <a:lnTo>
                    <a:pt x="1604" y="277"/>
                  </a:lnTo>
                  <a:lnTo>
                    <a:pt x="1661" y="0"/>
                  </a:lnTo>
                  <a:lnTo>
                    <a:pt x="1883" y="0"/>
                  </a:lnTo>
                  <a:lnTo>
                    <a:pt x="1741" y="713"/>
                  </a:lnTo>
                  <a:lnTo>
                    <a:pt x="1519" y="713"/>
                  </a:lnTo>
                  <a:lnTo>
                    <a:pt x="1572" y="437"/>
                  </a:lnTo>
                  <a:lnTo>
                    <a:pt x="1412" y="437"/>
                  </a:lnTo>
                  <a:lnTo>
                    <a:pt x="1359" y="713"/>
                  </a:lnTo>
                  <a:lnTo>
                    <a:pt x="1136" y="713"/>
                  </a:lnTo>
                  <a:lnTo>
                    <a:pt x="1244" y="178"/>
                  </a:lnTo>
                  <a:lnTo>
                    <a:pt x="1057" y="178"/>
                  </a:lnTo>
                  <a:lnTo>
                    <a:pt x="949" y="713"/>
                  </a:lnTo>
                  <a:lnTo>
                    <a:pt x="727" y="713"/>
                  </a:lnTo>
                  <a:lnTo>
                    <a:pt x="836" y="178"/>
                  </a:lnTo>
                  <a:lnTo>
                    <a:pt x="328" y="178"/>
                  </a:lnTo>
                  <a:lnTo>
                    <a:pt x="309" y="277"/>
                  </a:lnTo>
                  <a:lnTo>
                    <a:pt x="628" y="277"/>
                  </a:lnTo>
                  <a:lnTo>
                    <a:pt x="596" y="437"/>
                  </a:lnTo>
                  <a:lnTo>
                    <a:pt x="277" y="437"/>
                  </a:lnTo>
                  <a:lnTo>
                    <a:pt x="257" y="535"/>
                  </a:lnTo>
                  <a:lnTo>
                    <a:pt x="577" y="535"/>
                  </a:lnTo>
                  <a:lnTo>
                    <a:pt x="54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36DEA0F2-6F42-4D7F-84C2-B3CCC765E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440" y="5656929"/>
            <a:ext cx="2680782" cy="5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96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0" y="132334"/>
            <a:ext cx="8974989" cy="606084"/>
          </a:xfrm>
        </p:spPr>
        <p:txBody>
          <a:bodyPr>
            <a:noAutofit/>
          </a:bodyPr>
          <a:lstStyle/>
          <a:p>
            <a:r>
              <a:rPr lang="en-US" sz="3150" dirty="0"/>
              <a:t>Overview of Client Processor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EDA0-DB44-44C6-906E-3CB1A16F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5629"/>
            <a:ext cx="9141739" cy="41422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In many recent processors (e.g., Intel Coffee Lake, Cannon Lake), </a:t>
            </a:r>
            <a:r>
              <a:rPr lang="en-US" sz="2000" dirty="0">
                <a:solidFill>
                  <a:srgbClr val="7030A0"/>
                </a:solidFill>
              </a:rPr>
              <a:t>CPU cores</a:t>
            </a:r>
            <a:r>
              <a:rPr lang="en-US" sz="2000" dirty="0"/>
              <a:t>: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Share the </a:t>
            </a:r>
            <a:r>
              <a:rPr lang="en-US" sz="1800" dirty="0">
                <a:solidFill>
                  <a:srgbClr val="0066FF"/>
                </a:solidFill>
              </a:rPr>
              <a:t>same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2"/>
                </a:solidFill>
              </a:rPr>
              <a:t>voltage regulator (VR)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B0F0"/>
                </a:solidFill>
              </a:rPr>
              <a:t>clock domain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chemeClr val="accent6"/>
                </a:solidFill>
              </a:rPr>
              <a:t>central power management unit (PMU) </a:t>
            </a:r>
            <a:r>
              <a:rPr lang="en-US" sz="2000" dirty="0"/>
              <a:t>controls: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The VR using an off-chip </a:t>
            </a:r>
            <a:r>
              <a:rPr lang="en-US" sz="1800" dirty="0">
                <a:solidFill>
                  <a:schemeClr val="accent2"/>
                </a:solidFill>
              </a:rPr>
              <a:t>serial voltage identification (SVID) </a:t>
            </a:r>
            <a:r>
              <a:rPr lang="en-US" sz="1800" dirty="0"/>
              <a:t>interface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00B0F0"/>
                </a:solidFill>
              </a:rPr>
              <a:t>clock phase-locked loop (PLL)</a:t>
            </a:r>
            <a:r>
              <a:rPr lang="en-US" sz="1800" dirty="0"/>
              <a:t> using an on-chip interface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Each </a:t>
            </a:r>
            <a:r>
              <a:rPr lang="en-US" sz="2000" dirty="0">
                <a:solidFill>
                  <a:srgbClr val="7030A0"/>
                </a:solidFill>
              </a:rPr>
              <a:t>CPU core </a:t>
            </a:r>
            <a:r>
              <a:rPr lang="en-US" sz="2000" dirty="0"/>
              <a:t>has a </a:t>
            </a:r>
            <a:r>
              <a:rPr lang="en-US" sz="2000" dirty="0">
                <a:solidFill>
                  <a:schemeClr val="accent5"/>
                </a:solidFill>
              </a:rPr>
              <a:t>power-gate (PG) </a:t>
            </a:r>
            <a:r>
              <a:rPr lang="en-US" sz="2000" dirty="0"/>
              <a:t>for the entire core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Each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SIMD</a:t>
            </a:r>
            <a:r>
              <a:rPr lang="en-US" sz="1800" dirty="0"/>
              <a:t> unit (e.g., AVX-256, AVX-512) has a separate </a:t>
            </a:r>
            <a:r>
              <a:rPr lang="en-US" sz="1800" dirty="0">
                <a:solidFill>
                  <a:schemeClr val="accent5"/>
                </a:solidFill>
              </a:rPr>
              <a:t>PG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83173-9673-4CB3-AD98-B794A380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193" y="914815"/>
            <a:ext cx="5703621" cy="28724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DE80E6-7894-4DE2-B80A-AF4742DFFCE5}"/>
              </a:ext>
            </a:extLst>
          </p:cNvPr>
          <p:cNvSpPr/>
          <p:nvPr/>
        </p:nvSpPr>
        <p:spPr>
          <a:xfrm>
            <a:off x="1508096" y="1292501"/>
            <a:ext cx="955999" cy="904461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9EB10F-EE47-4858-B8B2-68F71CE3E244}"/>
              </a:ext>
            </a:extLst>
          </p:cNvPr>
          <p:cNvSpPr/>
          <p:nvPr/>
        </p:nvSpPr>
        <p:spPr>
          <a:xfrm>
            <a:off x="4985006" y="1367046"/>
            <a:ext cx="673670" cy="373447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4DAE8BB-6D41-440B-BCCD-18214D7B31A4}"/>
              </a:ext>
            </a:extLst>
          </p:cNvPr>
          <p:cNvSpPr/>
          <p:nvPr/>
        </p:nvSpPr>
        <p:spPr>
          <a:xfrm>
            <a:off x="3245434" y="1791261"/>
            <a:ext cx="1379571" cy="275393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56E10E-BC75-4C66-8A98-88989382050B}"/>
              </a:ext>
            </a:extLst>
          </p:cNvPr>
          <p:cNvSpPr/>
          <p:nvPr/>
        </p:nvSpPr>
        <p:spPr>
          <a:xfrm>
            <a:off x="5436117" y="1799884"/>
            <a:ext cx="1379571" cy="275393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67FD09-EF93-4F05-BB60-D34069553B14}"/>
              </a:ext>
            </a:extLst>
          </p:cNvPr>
          <p:cNvSpPr/>
          <p:nvPr/>
        </p:nvSpPr>
        <p:spPr>
          <a:xfrm>
            <a:off x="3135410" y="2111707"/>
            <a:ext cx="794257" cy="255408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964C81-5788-4551-8356-9C353F76DEB9}"/>
              </a:ext>
            </a:extLst>
          </p:cNvPr>
          <p:cNvSpPr/>
          <p:nvPr/>
        </p:nvSpPr>
        <p:spPr>
          <a:xfrm>
            <a:off x="5360705" y="2134668"/>
            <a:ext cx="760227" cy="255408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1B9D69-5D15-44F7-9504-3EBD479D2510}"/>
              </a:ext>
            </a:extLst>
          </p:cNvPr>
          <p:cNvSpPr/>
          <p:nvPr/>
        </p:nvSpPr>
        <p:spPr>
          <a:xfrm>
            <a:off x="3483283" y="1009238"/>
            <a:ext cx="1101970" cy="549433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839767-8636-49C2-A92A-A2F9B7527148}"/>
              </a:ext>
            </a:extLst>
          </p:cNvPr>
          <p:cNvSpPr/>
          <p:nvPr/>
        </p:nvSpPr>
        <p:spPr>
          <a:xfrm>
            <a:off x="1508096" y="1292501"/>
            <a:ext cx="955999" cy="904461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1C3E0F-B598-41F4-8735-436F2C07A586}"/>
              </a:ext>
            </a:extLst>
          </p:cNvPr>
          <p:cNvSpPr/>
          <p:nvPr/>
        </p:nvSpPr>
        <p:spPr>
          <a:xfrm>
            <a:off x="4985006" y="1367046"/>
            <a:ext cx="673670" cy="373447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94802-A4FD-46E9-B683-1BF46E87D26A}"/>
              </a:ext>
            </a:extLst>
          </p:cNvPr>
          <p:cNvSpPr txBox="1"/>
          <p:nvPr/>
        </p:nvSpPr>
        <p:spPr>
          <a:xfrm>
            <a:off x="5038222" y="1035777"/>
            <a:ext cx="77626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H" sz="1100" dirty="0">
                <a:solidFill>
                  <a:srgbClr val="3FACC6"/>
                </a:solidFill>
              </a:rPr>
              <a:t>Clock Control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3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A8453-C618-4A5D-93FA-2CC8B607B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670" y="1279938"/>
            <a:ext cx="3423164" cy="2620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0" y="132334"/>
            <a:ext cx="8974989" cy="606084"/>
          </a:xfrm>
        </p:spPr>
        <p:txBody>
          <a:bodyPr>
            <a:noAutofit/>
          </a:bodyPr>
          <a:lstStyle/>
          <a:p>
            <a:r>
              <a:rPr lang="en-US" sz="3150" dirty="0"/>
              <a:t>Load Voltage and Voltage </a:t>
            </a:r>
            <a:r>
              <a:rPr lang="en-US" sz="3150" dirty="0" err="1"/>
              <a:t>Guardband</a:t>
            </a:r>
            <a:r>
              <a:rPr lang="en-US" sz="315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EDA0-DB44-44C6-906E-3CB1A16F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" y="4199283"/>
            <a:ext cx="9141739" cy="41422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The relationship between load voltage (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baseline="-25000" dirty="0" err="1">
                <a:solidFill>
                  <a:srgbClr val="0066FF"/>
                </a:solidFill>
              </a:rPr>
              <a:t>load</a:t>
            </a:r>
            <a:r>
              <a:rPr lang="en-US" sz="1800" dirty="0"/>
              <a:t>)</a:t>
            </a:r>
            <a:r>
              <a:rPr lang="en-US" sz="1800" baseline="-25000" dirty="0"/>
              <a:t>,</a:t>
            </a:r>
            <a:r>
              <a:rPr lang="en-US" sz="1800" dirty="0">
                <a:solidFill>
                  <a:srgbClr val="0066FF"/>
                </a:solidFill>
              </a:rPr>
              <a:t>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supply voltage (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en-US" sz="1800" dirty="0"/>
              <a:t>and current (</a:t>
            </a:r>
            <a:r>
              <a:rPr lang="en-US" sz="1800" dirty="0" err="1">
                <a:solidFill>
                  <a:srgbClr val="0066FF"/>
                </a:solidFill>
              </a:rPr>
              <a:t>Icc</a:t>
            </a:r>
            <a:r>
              <a:rPr lang="en-US" sz="1800" dirty="0"/>
              <a:t>) under a given system impedance (</a:t>
            </a:r>
            <a:r>
              <a:rPr lang="en-US" sz="1800" dirty="0">
                <a:solidFill>
                  <a:srgbClr val="0066FF"/>
                </a:solidFill>
              </a:rPr>
              <a:t>R</a:t>
            </a:r>
            <a:r>
              <a:rPr lang="en-US" sz="1800" baseline="-25000" dirty="0">
                <a:solidFill>
                  <a:srgbClr val="0066FF"/>
                </a:solidFill>
              </a:rPr>
              <a:t>LL</a:t>
            </a:r>
            <a:r>
              <a:rPr lang="en-US" sz="1800" dirty="0"/>
              <a:t>) is :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baseline="-25000" dirty="0" err="1">
                <a:solidFill>
                  <a:srgbClr val="0066FF"/>
                </a:solidFill>
              </a:rPr>
              <a:t>load</a:t>
            </a:r>
            <a:r>
              <a:rPr lang="en-US" sz="1800" dirty="0">
                <a:solidFill>
                  <a:srgbClr val="0066FF"/>
                </a:solidFill>
              </a:rPr>
              <a:t> =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dirty="0">
                <a:solidFill>
                  <a:srgbClr val="0066FF"/>
                </a:solidFill>
              </a:rPr>
              <a:t> – </a:t>
            </a:r>
            <a:r>
              <a:rPr lang="en-US" sz="1800" dirty="0" err="1">
                <a:solidFill>
                  <a:srgbClr val="0066FF"/>
                </a:solidFill>
              </a:rPr>
              <a:t>Icc</a:t>
            </a:r>
            <a:r>
              <a:rPr lang="en-US" sz="1800" dirty="0">
                <a:solidFill>
                  <a:srgbClr val="0066FF"/>
                </a:solidFill>
              </a:rPr>
              <a:t> × R</a:t>
            </a:r>
            <a:r>
              <a:rPr lang="en-US" sz="1800" baseline="-25000" dirty="0">
                <a:solidFill>
                  <a:srgbClr val="0066FF"/>
                </a:solidFill>
              </a:rPr>
              <a:t>LL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PMU adds voltage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guardband</a:t>
            </a:r>
            <a:r>
              <a:rPr lang="en-US" sz="1800" dirty="0"/>
              <a:t> to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Vcc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/>
              <a:t>to a level that keeps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baseline="-25000" dirty="0" err="1">
                <a:solidFill>
                  <a:srgbClr val="0066FF"/>
                </a:solidFill>
              </a:rPr>
              <a:t>load</a:t>
            </a:r>
            <a:r>
              <a:rPr lang="en-US" sz="1800" baseline="-25000" dirty="0">
                <a:solidFill>
                  <a:srgbClr val="0066FF"/>
                </a:solidFill>
              </a:rPr>
              <a:t> </a:t>
            </a:r>
            <a:r>
              <a:rPr lang="en-US" sz="1800" dirty="0"/>
              <a:t>within limits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For </a:t>
            </a:r>
            <a:r>
              <a:rPr lang="en-US" sz="1800" dirty="0">
                <a:solidFill>
                  <a:srgbClr val="0066FF"/>
                </a:solidFill>
              </a:rPr>
              <a:t>loads</a:t>
            </a:r>
            <a:r>
              <a:rPr lang="en-US" sz="1800" dirty="0"/>
              <a:t> with current lower than </a:t>
            </a:r>
            <a:r>
              <a:rPr lang="en-US" sz="1800" dirty="0" err="1">
                <a:solidFill>
                  <a:srgbClr val="C00000"/>
                </a:solidFill>
              </a:rPr>
              <a:t>Icc</a:t>
            </a:r>
            <a:r>
              <a:rPr lang="en-US" sz="1800" baseline="-25000" dirty="0" err="1">
                <a:solidFill>
                  <a:srgbClr val="C00000"/>
                </a:solidFill>
              </a:rPr>
              <a:t>virus</a:t>
            </a:r>
            <a:r>
              <a:rPr lang="en-US" sz="1800" dirty="0"/>
              <a:t>, the voltage drop (</a:t>
            </a:r>
            <a:r>
              <a:rPr lang="en-US" sz="1800" dirty="0" err="1">
                <a:solidFill>
                  <a:srgbClr val="0066FF"/>
                </a:solidFill>
              </a:rPr>
              <a:t>Icc</a:t>
            </a:r>
            <a:r>
              <a:rPr lang="en-US" sz="1800" dirty="0">
                <a:solidFill>
                  <a:srgbClr val="0066FF"/>
                </a:solidFill>
              </a:rPr>
              <a:t> × R</a:t>
            </a:r>
            <a:r>
              <a:rPr lang="en-US" sz="1800" baseline="-25000" dirty="0">
                <a:solidFill>
                  <a:srgbClr val="0066FF"/>
                </a:solidFill>
              </a:rPr>
              <a:t>LL</a:t>
            </a:r>
            <a:r>
              <a:rPr lang="en-US" sz="1800" dirty="0"/>
              <a:t>) is smaller than when running a </a:t>
            </a:r>
            <a:r>
              <a:rPr lang="en-US" sz="1800" dirty="0">
                <a:solidFill>
                  <a:srgbClr val="C00000"/>
                </a:solidFill>
              </a:rPr>
              <a:t>power-virus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Results in a </a:t>
            </a:r>
            <a:r>
              <a:rPr lang="en-US" sz="1800" dirty="0">
                <a:solidFill>
                  <a:srgbClr val="FF0000"/>
                </a:solidFill>
              </a:rPr>
              <a:t>higher</a:t>
            </a:r>
            <a:r>
              <a:rPr lang="en-US" sz="1800" dirty="0"/>
              <a:t> load voltage </a:t>
            </a:r>
            <a:r>
              <a:rPr lang="en-US" sz="1800" dirty="0" err="1">
                <a:solidFill>
                  <a:srgbClr val="0066FF"/>
                </a:solidFill>
              </a:rPr>
              <a:t>Vcc</a:t>
            </a:r>
            <a:r>
              <a:rPr lang="en-US" sz="1800" baseline="-25000" dirty="0" err="1">
                <a:solidFill>
                  <a:srgbClr val="0066FF"/>
                </a:solidFill>
              </a:rPr>
              <a:t>load</a:t>
            </a:r>
            <a:r>
              <a:rPr lang="en-US" sz="1800" dirty="0"/>
              <a:t> than necessary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Leading to a </a:t>
            </a:r>
            <a:r>
              <a:rPr lang="en-US" sz="1800" dirty="0">
                <a:solidFill>
                  <a:srgbClr val="FF0000"/>
                </a:solidFill>
              </a:rPr>
              <a:t>power loss </a:t>
            </a:r>
            <a:r>
              <a:rPr lang="en-US" sz="1800" dirty="0"/>
              <a:t>that increases quadratically with the voltage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D91C8-AAD0-494F-A316-BDC26F161679}"/>
              </a:ext>
            </a:extLst>
          </p:cNvPr>
          <p:cNvSpPr/>
          <p:nvPr/>
        </p:nvSpPr>
        <p:spPr>
          <a:xfrm>
            <a:off x="3052770" y="1897735"/>
            <a:ext cx="161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= </a:t>
            </a:r>
            <a:r>
              <a:rPr lang="en-US" dirty="0" err="1">
                <a:solidFill>
                  <a:srgbClr val="0066FF"/>
                </a:solidFill>
              </a:rPr>
              <a:t>Vcc</a:t>
            </a:r>
            <a:r>
              <a:rPr lang="en-US" dirty="0">
                <a:solidFill>
                  <a:srgbClr val="0066FF"/>
                </a:solidFill>
              </a:rPr>
              <a:t> – </a:t>
            </a:r>
            <a:r>
              <a:rPr lang="en-US" dirty="0" err="1">
                <a:solidFill>
                  <a:srgbClr val="0066FF"/>
                </a:solidFill>
              </a:rPr>
              <a:t>Icc</a:t>
            </a:r>
            <a:r>
              <a:rPr lang="en-US" dirty="0">
                <a:solidFill>
                  <a:srgbClr val="0066FF"/>
                </a:solidFill>
              </a:rPr>
              <a:t> × R</a:t>
            </a:r>
            <a:r>
              <a:rPr lang="en-US" baseline="-25000" dirty="0">
                <a:solidFill>
                  <a:srgbClr val="0066FF"/>
                </a:solidFill>
              </a:rPr>
              <a:t>LL</a:t>
            </a:r>
            <a:endParaRPr lang="en-CH" dirty="0">
              <a:solidFill>
                <a:srgbClr val="0066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65C629-3A14-4CD3-B8C7-20B652083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331" y="1928399"/>
            <a:ext cx="2493797" cy="1048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5C1638-DB12-4FC6-B2DF-9513427F7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89" y="1836270"/>
            <a:ext cx="2997200" cy="9906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78423A-E1A1-4DB5-BB8E-FA3B51215EEA}"/>
              </a:ext>
            </a:extLst>
          </p:cNvPr>
          <p:cNvSpPr/>
          <p:nvPr/>
        </p:nvSpPr>
        <p:spPr>
          <a:xfrm>
            <a:off x="3113627" y="1493629"/>
            <a:ext cx="1757503" cy="586409"/>
          </a:xfrm>
          <a:custGeom>
            <a:avLst/>
            <a:gdLst>
              <a:gd name="connsiteX0" fmla="*/ 0 w 2321169"/>
              <a:gd name="connsiteY0" fmla="*/ 593689 h 593689"/>
              <a:gd name="connsiteX1" fmla="*/ 967154 w 2321169"/>
              <a:gd name="connsiteY1" fmla="*/ 1673 h 593689"/>
              <a:gd name="connsiteX2" fmla="*/ 2321169 w 2321169"/>
              <a:gd name="connsiteY2" fmla="*/ 417842 h 59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1169" h="593689">
                <a:moveTo>
                  <a:pt x="0" y="593689"/>
                </a:moveTo>
                <a:cubicBezTo>
                  <a:pt x="290146" y="312335"/>
                  <a:pt x="580293" y="30981"/>
                  <a:pt x="967154" y="1673"/>
                </a:cubicBezTo>
                <a:cubicBezTo>
                  <a:pt x="1354016" y="-27635"/>
                  <a:pt x="2077915" y="336757"/>
                  <a:pt x="2321169" y="417842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AAED7-B46A-43DA-A879-5A80117D7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1130" y="2673876"/>
            <a:ext cx="3145063" cy="544184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89948FC-D207-4A19-893C-32C9D8EEF1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6116"/>
              </p:ext>
            </p:extLst>
          </p:nvPr>
        </p:nvGraphicFramePr>
        <p:xfrm>
          <a:off x="4858578" y="1360429"/>
          <a:ext cx="3068766" cy="521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Visio" r:id="rId9" imgW="2501709" imgH="425359" progId="Visio.Drawing.15">
                  <p:embed/>
                </p:oleObj>
              </mc:Choice>
              <mc:Fallback>
                <p:oleObj name="Visio" r:id="rId9" imgW="2501709" imgH="425359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58578" y="1360429"/>
                        <a:ext cx="3068766" cy="521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llout: Line 12">
            <a:extLst>
              <a:ext uri="{FF2B5EF4-FFF2-40B4-BE49-F238E27FC236}">
                <a16:creationId xmlns:a16="http://schemas.microsoft.com/office/drawing/2014/main" id="{C6EAC4DA-9CC0-43A6-98BA-C9BB26E6C2A6}"/>
              </a:ext>
            </a:extLst>
          </p:cNvPr>
          <p:cNvSpPr/>
          <p:nvPr/>
        </p:nvSpPr>
        <p:spPr>
          <a:xfrm>
            <a:off x="83581" y="914801"/>
            <a:ext cx="8974989" cy="310947"/>
          </a:xfrm>
          <a:prstGeom prst="borderCallout1">
            <a:avLst>
              <a:gd name="adj1" fmla="val 97523"/>
              <a:gd name="adj2" fmla="val 64445"/>
              <a:gd name="adj3" fmla="val 222861"/>
              <a:gd name="adj4" fmla="val 63617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5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Below the</a:t>
            </a:r>
            <a:r>
              <a:rPr lang="en-US" sz="1600" dirty="0">
                <a:solidFill>
                  <a:srgbClr val="FFC000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maximum operational voltage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600" dirty="0" err="1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baseline="-25000" dirty="0" err="1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600" dirty="0">
                <a:solidFill>
                  <a:srgbClr val="FF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 the lightest load (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leakage,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baseline="-25000" dirty="0" err="1">
                <a:solidFill>
                  <a:srgbClr val="70AD47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lkg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EB94CAFF-28C2-4091-9387-E94179BA8F32}"/>
              </a:ext>
            </a:extLst>
          </p:cNvPr>
          <p:cNvSpPr/>
          <p:nvPr/>
        </p:nvSpPr>
        <p:spPr>
          <a:xfrm>
            <a:off x="91201" y="3822108"/>
            <a:ext cx="8974989" cy="314746"/>
          </a:xfrm>
          <a:prstGeom prst="borderCallout1">
            <a:avLst>
              <a:gd name="adj1" fmla="val -6521"/>
              <a:gd name="adj2" fmla="val 85938"/>
              <a:gd name="adj3" fmla="val -116263"/>
              <a:gd name="adj4" fmla="val 85435"/>
            </a:avLst>
          </a:prstGeom>
          <a:solidFill>
            <a:schemeClr val="accent4">
              <a:lumMod val="20000"/>
              <a:lumOff val="80000"/>
            </a:schemeClr>
          </a:solidFill>
          <a:ln w="28575" cap="rnd">
            <a:solidFill>
              <a:schemeClr val="accent4">
                <a:lumMod val="75000"/>
              </a:schemeClr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500"/>
              </a:spcBef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Above the 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minimum functional voltage (</a:t>
            </a:r>
            <a:r>
              <a:rPr lang="en-US" sz="16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Vcc</a:t>
            </a:r>
            <a:r>
              <a:rPr lang="en-US" sz="1600" baseline="-250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</a:t>
            </a:r>
            <a:r>
              <a:rPr lang="en-US" sz="16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 the most intensive load (</a:t>
            </a:r>
            <a:r>
              <a:rPr lang="en-US" sz="16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power-virus, </a:t>
            </a:r>
            <a:r>
              <a:rPr lang="en-US" sz="16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Icc</a:t>
            </a:r>
            <a:r>
              <a:rPr lang="en-US" sz="1600" baseline="-250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virus</a:t>
            </a:r>
            <a:r>
              <a:rPr lang="en-US" sz="16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5DE4A5-7B24-406C-9E41-9964542B71C4}"/>
              </a:ext>
            </a:extLst>
          </p:cNvPr>
          <p:cNvSpPr/>
          <p:nvPr/>
        </p:nvSpPr>
        <p:spPr>
          <a:xfrm>
            <a:off x="7489604" y="1782997"/>
            <a:ext cx="76200" cy="6814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689992-A473-4323-825A-7C406C0B878B}"/>
              </a:ext>
            </a:extLst>
          </p:cNvPr>
          <p:cNvSpPr/>
          <p:nvPr/>
        </p:nvSpPr>
        <p:spPr>
          <a:xfrm>
            <a:off x="7377785" y="1651234"/>
            <a:ext cx="223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×</a:t>
            </a:r>
            <a:endParaRPr lang="en-CH" dirty="0">
              <a:solidFill>
                <a:srgbClr val="0066FF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399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3" grpId="0" animBg="1"/>
      <p:bldP spid="15" grpId="0" animBg="1"/>
      <p:bldP spid="9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0AC569-7CB1-4C84-A900-2F987A5C2026}"/>
              </a:ext>
            </a:extLst>
          </p:cNvPr>
          <p:cNvSpPr/>
          <p:nvPr/>
        </p:nvSpPr>
        <p:spPr>
          <a:xfrm>
            <a:off x="134132" y="2477616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F189F-2EC2-46AF-BA2C-C7081EC512EE}"/>
              </a:ext>
            </a:extLst>
          </p:cNvPr>
          <p:cNvSpPr/>
          <p:nvPr/>
        </p:nvSpPr>
        <p:spPr>
          <a:xfrm>
            <a:off x="137480" y="957342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9022C-7C47-46F1-A58E-F43498969DC4}"/>
              </a:ext>
            </a:extLst>
          </p:cNvPr>
          <p:cNvSpPr/>
          <p:nvPr/>
        </p:nvSpPr>
        <p:spPr>
          <a:xfrm>
            <a:off x="137480" y="1712270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2C18C-01ED-42E5-84F9-7CB80DAFE5EB}"/>
              </a:ext>
            </a:extLst>
          </p:cNvPr>
          <p:cNvSpPr/>
          <p:nvPr/>
        </p:nvSpPr>
        <p:spPr>
          <a:xfrm>
            <a:off x="137481" y="5946209"/>
            <a:ext cx="8805978" cy="47478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2ECF9-9A5B-4C5B-B4E8-A7B9AFC80283}"/>
              </a:ext>
            </a:extLst>
          </p:cNvPr>
          <p:cNvSpPr/>
          <p:nvPr/>
        </p:nvSpPr>
        <p:spPr>
          <a:xfrm>
            <a:off x="137480" y="3263782"/>
            <a:ext cx="8810485" cy="168156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1066C-C516-4770-97A1-3E2DEB282F90}"/>
              </a:ext>
            </a:extLst>
          </p:cNvPr>
          <p:cNvSpPr/>
          <p:nvPr/>
        </p:nvSpPr>
        <p:spPr>
          <a:xfrm>
            <a:off x="137481" y="5199159"/>
            <a:ext cx="8805978" cy="4747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</p:spPr>
        <p:txBody>
          <a:bodyPr/>
          <a:lstStyle/>
          <a:p>
            <a:r>
              <a:rPr lang="en-US" sz="40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C80F-2976-4A92-B16F-8065FDCC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769122"/>
            <a:ext cx="8894602" cy="518341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Overview of Client Processor Architectures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66FF"/>
                </a:solidFill>
              </a:rPr>
              <a:t>Motivation and Goal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Throttling Characterization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IChannels Covert Channels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IccThreadCovert</a:t>
            </a:r>
            <a:r>
              <a:rPr lang="en-US" dirty="0"/>
              <a:t> – on the same hardware thread 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IccSMTcovert</a:t>
            </a:r>
            <a:r>
              <a:rPr lang="en-US" dirty="0"/>
              <a:t> – across co-located SMT threads 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dirty="0" err="1"/>
              <a:t>IccCoresCovert</a:t>
            </a:r>
            <a:r>
              <a:rPr lang="en-US" dirty="0"/>
              <a:t> – across different physical cores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Evaluation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63097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EDA0-DB44-44C6-906E-3CB1A16F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08" y="936172"/>
            <a:ext cx="8974991" cy="5528128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NetSpectre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000" dirty="0"/>
              <a:t>[Schwarz+, ESORICS </a:t>
            </a:r>
            <a:r>
              <a:rPr lang="en-CH" sz="1000" dirty="0"/>
              <a:t>2019</a:t>
            </a:r>
            <a:r>
              <a:rPr lang="en-US" sz="1000" dirty="0"/>
              <a:t>]</a:t>
            </a:r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exploits the variable execution times of </a:t>
            </a:r>
            <a:r>
              <a:rPr lang="en-US" sz="2000" dirty="0">
                <a:solidFill>
                  <a:schemeClr val="accent6"/>
                </a:solidFill>
              </a:rPr>
              <a:t>PHIs</a:t>
            </a:r>
            <a:r>
              <a:rPr lang="en-US" sz="2000" dirty="0"/>
              <a:t> to create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a covert channel.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NetSpectre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has </a:t>
            </a:r>
            <a:r>
              <a:rPr lang="en-US" sz="2000" dirty="0">
                <a:solidFill>
                  <a:srgbClr val="FF0000"/>
                </a:solidFill>
              </a:rPr>
              <a:t>three </a:t>
            </a:r>
            <a:r>
              <a:rPr lang="en-US" sz="2000" dirty="0"/>
              <a:t>limitations: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Established only between two execution contexts on the </a:t>
            </a:r>
            <a:r>
              <a:rPr lang="en-US" sz="1800" dirty="0">
                <a:solidFill>
                  <a:srgbClr val="0066FF"/>
                </a:solidFill>
              </a:rPr>
              <a:t>same hardware thread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Uses only a single-level throttling side-effect (thread is </a:t>
            </a:r>
            <a:r>
              <a:rPr lang="en-US" sz="1800" dirty="0">
                <a:solidFill>
                  <a:srgbClr val="C00000"/>
                </a:solidFill>
              </a:rPr>
              <a:t>throttled</a:t>
            </a:r>
            <a:r>
              <a:rPr lang="en-US" sz="1800" dirty="0"/>
              <a:t>/</a:t>
            </a:r>
            <a:r>
              <a:rPr lang="en-US" sz="1800" dirty="0">
                <a:solidFill>
                  <a:srgbClr val="00B050"/>
                </a:solidFill>
              </a:rPr>
              <a:t>unthrottled</a:t>
            </a:r>
            <a:r>
              <a:rPr lang="en-US" sz="18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Does not identify the </a:t>
            </a:r>
            <a:r>
              <a:rPr lang="en-US" sz="1800" dirty="0">
                <a:solidFill>
                  <a:srgbClr val="0066FF"/>
                </a:solidFill>
              </a:rPr>
              <a:t>true source </a:t>
            </a:r>
            <a:r>
              <a:rPr lang="en-US" sz="1800" dirty="0"/>
              <a:t>of throttling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Hypothesizes that the throttling is due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power-gating</a:t>
            </a:r>
            <a:r>
              <a:rPr lang="en-US" sz="1600" dirty="0"/>
              <a:t> of the </a:t>
            </a:r>
            <a:r>
              <a:rPr lang="en-US" sz="1600" dirty="0">
                <a:solidFill>
                  <a:schemeClr val="accent6"/>
                </a:solidFill>
              </a:rPr>
              <a:t>PHI </a:t>
            </a:r>
            <a:r>
              <a:rPr lang="en-US" sz="1600" dirty="0"/>
              <a:t>execution units</a:t>
            </a:r>
          </a:p>
          <a:p>
            <a:pPr marL="914400" lvl="2" indent="0">
              <a:buNone/>
            </a:pPr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r>
              <a:rPr lang="en-US" sz="2000" b="1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000" dirty="0"/>
              <a:t>[Kalmbach+, </a:t>
            </a:r>
            <a:r>
              <a:rPr lang="en-US" sz="1000" dirty="0" err="1"/>
              <a:t>arXiv</a:t>
            </a:r>
            <a:r>
              <a:rPr lang="en-US" sz="1000" dirty="0"/>
              <a:t> 2020] </a:t>
            </a:r>
            <a:r>
              <a:rPr lang="en-US" sz="2000" dirty="0"/>
              <a:t>exploits the core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frequency throttling </a:t>
            </a:r>
            <a:r>
              <a:rPr lang="en-US" sz="2000" dirty="0"/>
              <a:t>when executing </a:t>
            </a:r>
            <a:r>
              <a:rPr lang="en-US" sz="2000" dirty="0">
                <a:solidFill>
                  <a:schemeClr val="accent6"/>
                </a:solidFill>
              </a:rPr>
              <a:t>PHIs </a:t>
            </a:r>
            <a:r>
              <a:rPr lang="en-US" sz="2000" dirty="0"/>
              <a:t>to create</a:t>
            </a:r>
            <a:r>
              <a:rPr lang="en-US" sz="2000" dirty="0">
                <a:solidFill>
                  <a:schemeClr val="accent6"/>
                </a:solidFill>
              </a:rPr>
              <a:t> cross-core </a:t>
            </a:r>
            <a:r>
              <a:rPr lang="en-US" sz="2000" dirty="0"/>
              <a:t>covert channel. </a:t>
            </a:r>
            <a:r>
              <a:rPr lang="en-US" sz="2000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has </a:t>
            </a:r>
            <a:r>
              <a:rPr lang="en-US" sz="2000" dirty="0">
                <a:solidFill>
                  <a:srgbClr val="FF0000"/>
                </a:solidFill>
              </a:rPr>
              <a:t>two </a:t>
            </a:r>
            <a:r>
              <a:rPr lang="en-US" sz="2000" dirty="0"/>
              <a:t>limitations: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Focuses only on the </a:t>
            </a:r>
            <a:r>
              <a:rPr lang="en-US" sz="1800" dirty="0">
                <a:solidFill>
                  <a:srgbClr val="0066FF"/>
                </a:solidFill>
              </a:rPr>
              <a:t>slow (milliseconds) </a:t>
            </a:r>
            <a:r>
              <a:rPr lang="en-US" sz="1800" dirty="0"/>
              <a:t>side-effect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of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frequency throttling </a:t>
            </a:r>
            <a:r>
              <a:rPr lang="en-US" sz="1800" dirty="0"/>
              <a:t>that happens when executing </a:t>
            </a:r>
            <a:r>
              <a:rPr lang="en-US" sz="1800" dirty="0">
                <a:solidFill>
                  <a:schemeClr val="accent6"/>
                </a:solidFill>
              </a:rPr>
              <a:t>PHIs</a:t>
            </a:r>
            <a:r>
              <a:rPr lang="en-US" sz="1800" dirty="0"/>
              <a:t> at only </a:t>
            </a:r>
            <a:r>
              <a:rPr lang="en-US" sz="1800" dirty="0">
                <a:solidFill>
                  <a:schemeClr val="accent6"/>
                </a:solidFill>
              </a:rPr>
              <a:t>Turbo </a:t>
            </a:r>
            <a:r>
              <a:rPr lang="en-US" sz="1800" dirty="0"/>
              <a:t>frequencies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Does not uncover the </a:t>
            </a:r>
            <a:r>
              <a:rPr lang="en-US" sz="1800" dirty="0">
                <a:solidFill>
                  <a:srgbClr val="0066FF"/>
                </a:solidFill>
              </a:rPr>
              <a:t>real reason </a:t>
            </a:r>
            <a:r>
              <a:rPr lang="en-US" sz="1800" dirty="0"/>
              <a:t>behind the vulnerability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Hypothesizes that the frequency throttling is due to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thermal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management</a:t>
            </a:r>
          </a:p>
          <a:p>
            <a:pPr lvl="1"/>
            <a:endParaRPr lang="en-US" sz="1200" dirty="0"/>
          </a:p>
          <a:p>
            <a:endParaRPr lang="en-US" sz="1600" dirty="0"/>
          </a:p>
          <a:p>
            <a:pPr lvl="1"/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Motivation: Limitations of Prior Work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77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EDA0-DB44-44C6-906E-3CB1A16F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08" y="936172"/>
            <a:ext cx="8974991" cy="5528128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NetSpectre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000" dirty="0"/>
              <a:t>[Schwarz+, ESORICS </a:t>
            </a:r>
            <a:r>
              <a:rPr lang="en-CH" sz="1000" dirty="0"/>
              <a:t>2019</a:t>
            </a:r>
            <a:r>
              <a:rPr lang="en-US" sz="1000" dirty="0"/>
              <a:t>]</a:t>
            </a:r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exploits the variable execution times of </a:t>
            </a:r>
            <a:r>
              <a:rPr lang="en-US" sz="2000" dirty="0">
                <a:solidFill>
                  <a:schemeClr val="accent6"/>
                </a:solidFill>
              </a:rPr>
              <a:t>PHIs</a:t>
            </a:r>
            <a:r>
              <a:rPr lang="en-US" sz="2000" dirty="0"/>
              <a:t> to create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a covert channel.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NetSpectre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has </a:t>
            </a:r>
            <a:r>
              <a:rPr lang="en-US" sz="2000" dirty="0">
                <a:solidFill>
                  <a:srgbClr val="FF0000"/>
                </a:solidFill>
              </a:rPr>
              <a:t>three </a:t>
            </a:r>
            <a:r>
              <a:rPr lang="en-US" sz="2000" dirty="0"/>
              <a:t>limitations: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Established only between two execution contexts on the </a:t>
            </a:r>
            <a:r>
              <a:rPr lang="en-US" sz="1800" dirty="0">
                <a:solidFill>
                  <a:srgbClr val="0066FF"/>
                </a:solidFill>
              </a:rPr>
              <a:t>same hardware thread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Uses only a single-level throttling side-effect (thread is </a:t>
            </a:r>
            <a:r>
              <a:rPr lang="en-US" sz="1800" dirty="0">
                <a:solidFill>
                  <a:srgbClr val="C00000"/>
                </a:solidFill>
              </a:rPr>
              <a:t>throttled</a:t>
            </a:r>
            <a:r>
              <a:rPr lang="en-US" sz="1800" dirty="0"/>
              <a:t>/</a:t>
            </a:r>
            <a:r>
              <a:rPr lang="en-US" sz="1800" dirty="0">
                <a:solidFill>
                  <a:srgbClr val="00B050"/>
                </a:solidFill>
              </a:rPr>
              <a:t>unthrottled</a:t>
            </a:r>
            <a:r>
              <a:rPr lang="en-US" sz="18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Does not identify the </a:t>
            </a:r>
            <a:r>
              <a:rPr lang="en-US" sz="1800" dirty="0">
                <a:solidFill>
                  <a:srgbClr val="0066FF"/>
                </a:solidFill>
              </a:rPr>
              <a:t>true source </a:t>
            </a:r>
            <a:r>
              <a:rPr lang="en-US" sz="1800" dirty="0"/>
              <a:t>of throttling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Hypothesizes that the throttling is due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power-gating</a:t>
            </a:r>
            <a:r>
              <a:rPr lang="en-US" sz="1600" dirty="0"/>
              <a:t> of the </a:t>
            </a:r>
            <a:r>
              <a:rPr lang="en-US" sz="1600" dirty="0">
                <a:solidFill>
                  <a:schemeClr val="accent6"/>
                </a:solidFill>
              </a:rPr>
              <a:t>PHI </a:t>
            </a:r>
            <a:r>
              <a:rPr lang="en-US" sz="1600" dirty="0"/>
              <a:t>execution units</a:t>
            </a:r>
          </a:p>
          <a:p>
            <a:pPr marL="914400" lvl="2" indent="0">
              <a:buNone/>
            </a:pPr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r>
              <a:rPr lang="en-US" sz="2000" b="1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000" dirty="0"/>
              <a:t>[Kalmbach+, </a:t>
            </a:r>
            <a:r>
              <a:rPr lang="en-US" sz="1000" dirty="0" err="1"/>
              <a:t>arXiv</a:t>
            </a:r>
            <a:r>
              <a:rPr lang="en-US" sz="1000" dirty="0"/>
              <a:t> 2020] </a:t>
            </a:r>
            <a:r>
              <a:rPr lang="en-US" sz="2000" dirty="0"/>
              <a:t>exploits the core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frequency throttling </a:t>
            </a:r>
            <a:r>
              <a:rPr lang="en-US" sz="2000" dirty="0"/>
              <a:t>when executing </a:t>
            </a:r>
            <a:r>
              <a:rPr lang="en-US" sz="2000" dirty="0">
                <a:solidFill>
                  <a:schemeClr val="accent6"/>
                </a:solidFill>
              </a:rPr>
              <a:t>PHIs </a:t>
            </a:r>
            <a:r>
              <a:rPr lang="en-US" sz="2000" dirty="0"/>
              <a:t>to create</a:t>
            </a:r>
            <a:r>
              <a:rPr lang="en-US" sz="2000" dirty="0">
                <a:solidFill>
                  <a:schemeClr val="accent6"/>
                </a:solidFill>
              </a:rPr>
              <a:t> cross-core </a:t>
            </a:r>
            <a:r>
              <a:rPr lang="en-US" sz="2000" dirty="0"/>
              <a:t>covert channel. </a:t>
            </a:r>
            <a:r>
              <a:rPr lang="en-US" sz="2000" dirty="0" err="1">
                <a:solidFill>
                  <a:srgbClr val="7030A0"/>
                </a:solidFill>
              </a:rPr>
              <a:t>TurboCC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has </a:t>
            </a:r>
            <a:r>
              <a:rPr lang="en-US" sz="2000" dirty="0">
                <a:solidFill>
                  <a:srgbClr val="FF0000"/>
                </a:solidFill>
              </a:rPr>
              <a:t>two </a:t>
            </a:r>
            <a:r>
              <a:rPr lang="en-US" sz="2000" dirty="0"/>
              <a:t>limitations: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Focuses only on the </a:t>
            </a:r>
            <a:r>
              <a:rPr lang="en-US" sz="1800" dirty="0">
                <a:solidFill>
                  <a:srgbClr val="0066FF"/>
                </a:solidFill>
              </a:rPr>
              <a:t>slow (milliseconds) </a:t>
            </a:r>
            <a:r>
              <a:rPr lang="en-US" sz="1800" dirty="0"/>
              <a:t>side-effect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of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frequency throttling </a:t>
            </a:r>
            <a:r>
              <a:rPr lang="en-US" sz="1800" dirty="0"/>
              <a:t>that happens when executing </a:t>
            </a:r>
            <a:r>
              <a:rPr lang="en-US" sz="1800" dirty="0">
                <a:solidFill>
                  <a:schemeClr val="accent6"/>
                </a:solidFill>
              </a:rPr>
              <a:t>PHIs</a:t>
            </a:r>
            <a:r>
              <a:rPr lang="en-US" sz="1800" dirty="0"/>
              <a:t> at </a:t>
            </a:r>
            <a:r>
              <a:rPr lang="en-US" sz="1800" dirty="0">
                <a:solidFill>
                  <a:schemeClr val="accent6"/>
                </a:solidFill>
              </a:rPr>
              <a:t>Turbo </a:t>
            </a:r>
            <a:r>
              <a:rPr lang="en-US" sz="1800" dirty="0"/>
              <a:t>frequencies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Does not uncover the </a:t>
            </a:r>
            <a:r>
              <a:rPr lang="en-US" sz="1800" dirty="0">
                <a:solidFill>
                  <a:srgbClr val="0066FF"/>
                </a:solidFill>
              </a:rPr>
              <a:t>real reason </a:t>
            </a:r>
            <a:r>
              <a:rPr lang="en-US" sz="1800" dirty="0"/>
              <a:t>behind the vulnerability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Hypothesizes that the frequency throttling is due to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thermal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management</a:t>
            </a:r>
          </a:p>
          <a:p>
            <a:pPr lvl="1"/>
            <a:endParaRPr lang="en-US" sz="1200" dirty="0"/>
          </a:p>
          <a:p>
            <a:endParaRPr lang="en-US" sz="1600" dirty="0"/>
          </a:p>
          <a:p>
            <a:pPr lvl="1"/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Motivation: Limitations of Prior Work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C1C1E9-BD18-4D14-9DC0-4E15890C544D}"/>
              </a:ext>
            </a:extLst>
          </p:cNvPr>
          <p:cNvGrpSpPr/>
          <p:nvPr/>
        </p:nvGrpSpPr>
        <p:grpSpPr>
          <a:xfrm>
            <a:off x="51620" y="861848"/>
            <a:ext cx="9040759" cy="5971237"/>
            <a:chOff x="-1117247" y="729623"/>
            <a:chExt cx="9040759" cy="59060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3C34B2-6FB0-4985-A6A3-28C82CC14D84}"/>
                </a:ext>
              </a:extLst>
            </p:cNvPr>
            <p:cNvSpPr/>
            <p:nvPr/>
          </p:nvSpPr>
          <p:spPr>
            <a:xfrm>
              <a:off x="-1117247" y="729623"/>
              <a:ext cx="9040759" cy="5906045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407E82-ADD6-4EB8-83B8-7AEC0A59D083}"/>
                </a:ext>
              </a:extLst>
            </p:cNvPr>
            <p:cNvSpPr txBox="1"/>
            <p:nvPr/>
          </p:nvSpPr>
          <p:spPr>
            <a:xfrm>
              <a:off x="-785241" y="3009701"/>
              <a:ext cx="8376745" cy="13458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3975"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800" b="1" dirty="0">
                  <a:solidFill>
                    <a:srgbClr val="0066FF"/>
                  </a:solidFill>
                </a:rPr>
                <a:t>Recent works </a:t>
              </a:r>
              <a:r>
                <a:rPr lang="en-US" sz="2800" b="1" dirty="0">
                  <a:solidFill>
                    <a:schemeClr val="tx1"/>
                  </a:solidFill>
                </a:rPr>
                <a:t>propose </a:t>
              </a:r>
              <a:r>
                <a:rPr lang="en-US" sz="2800" b="1" dirty="0">
                  <a:solidFill>
                    <a:srgbClr val="C00000"/>
                  </a:solidFill>
                </a:rPr>
                <a:t>limited</a:t>
              </a:r>
              <a:r>
                <a:rPr lang="en-US" sz="2800" b="1" dirty="0">
                  <a:solidFill>
                    <a:schemeClr val="tx1"/>
                  </a:solidFill>
                </a:rPr>
                <a:t> covert channels </a:t>
              </a:r>
            </a:p>
            <a:p>
              <a:r>
                <a:rPr lang="en-US" sz="2800" b="1" dirty="0">
                  <a:solidFill>
                    <a:schemeClr val="tx1"/>
                  </a:solidFill>
                </a:rPr>
                <a:t>and use </a:t>
              </a:r>
              <a:r>
                <a:rPr lang="en-US" sz="2800" b="1" dirty="0">
                  <a:solidFill>
                    <a:srgbClr val="C00000"/>
                  </a:solidFill>
                </a:rPr>
                <a:t>inaccurate </a:t>
              </a:r>
              <a:r>
                <a:rPr lang="en-US" sz="2800" b="1" dirty="0">
                  <a:solidFill>
                    <a:schemeClr val="tx1"/>
                  </a:solidFill>
                </a:rPr>
                <a:t>observations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44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EDA0-DB44-44C6-906E-3CB1A16F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08" y="936172"/>
            <a:ext cx="8974991" cy="5528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Our goal in this work is to: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Experimentally understand the </a:t>
            </a:r>
            <a:r>
              <a:rPr lang="en-US" sz="2000" dirty="0">
                <a:solidFill>
                  <a:srgbClr val="7030A0"/>
                </a:solidFill>
              </a:rPr>
              <a:t>throttling side-effects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0066FF"/>
                </a:solidFill>
              </a:rPr>
              <a:t>current management mechanisms </a:t>
            </a:r>
            <a:r>
              <a:rPr lang="en-US" sz="2000" dirty="0"/>
              <a:t>in modern processors to gain several </a:t>
            </a:r>
            <a:r>
              <a:rPr lang="en-US" sz="2000" dirty="0">
                <a:solidFill>
                  <a:schemeClr val="accent2"/>
                </a:solidFill>
              </a:rPr>
              <a:t>deep insights </a:t>
            </a:r>
            <a:r>
              <a:rPr lang="en-US" sz="2000" dirty="0"/>
              <a:t>into how these mechanisms can be abused by </a:t>
            </a:r>
            <a:r>
              <a:rPr lang="en-US" sz="2000" dirty="0">
                <a:solidFill>
                  <a:srgbClr val="C00000"/>
                </a:solidFill>
              </a:rPr>
              <a:t>attackers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66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Build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high-capacity</a:t>
            </a:r>
            <a:r>
              <a:rPr lang="en-US" sz="2000" dirty="0"/>
              <a:t> covert channels, </a:t>
            </a:r>
            <a:r>
              <a:rPr lang="en-US" sz="2000" dirty="0">
                <a:solidFill>
                  <a:schemeClr val="accent6"/>
                </a:solidFill>
              </a:rPr>
              <a:t>IChannels</a:t>
            </a:r>
            <a:r>
              <a:rPr lang="en-US" sz="2000" dirty="0"/>
              <a:t>,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between otherwise isolated execution contexts located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On the </a:t>
            </a:r>
            <a:r>
              <a:rPr lang="en-US" sz="1800" dirty="0">
                <a:solidFill>
                  <a:schemeClr val="accent2"/>
                </a:solidFill>
              </a:rPr>
              <a:t>same hardware thread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Across </a:t>
            </a:r>
            <a:r>
              <a:rPr lang="en-US" sz="1800" dirty="0">
                <a:solidFill>
                  <a:schemeClr val="accent1"/>
                </a:solidFill>
              </a:rPr>
              <a:t>co-located Simultaneous Multi-Threading (SMT) </a:t>
            </a:r>
            <a:r>
              <a:rPr lang="en-US" sz="1800" dirty="0"/>
              <a:t>threads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Across </a:t>
            </a:r>
            <a:r>
              <a:rPr lang="en-US" sz="1800" dirty="0">
                <a:solidFill>
                  <a:srgbClr val="7030A0"/>
                </a:solidFill>
              </a:rPr>
              <a:t>different physical cores</a:t>
            </a:r>
            <a:endParaRPr lang="en-US" sz="1400" dirty="0">
              <a:solidFill>
                <a:srgbClr val="7030A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Practically and effectively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mitigate</a:t>
            </a:r>
            <a:r>
              <a:rPr lang="en-US" sz="2000" dirty="0"/>
              <a:t> covert channels caused by </a:t>
            </a:r>
            <a:r>
              <a:rPr lang="en-US" sz="2000" dirty="0">
                <a:solidFill>
                  <a:srgbClr val="0066FF"/>
                </a:solidFill>
              </a:rPr>
              <a:t>current management mechanisms</a:t>
            </a:r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Goal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4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11851</TotalTime>
  <Words>6919</Words>
  <Application>Microsoft Office PowerPoint</Application>
  <PresentationFormat>On-screen Show (4:3)</PresentationFormat>
  <Paragraphs>746</Paragraphs>
  <Slides>37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Calibri Light</vt:lpstr>
      <vt:lpstr>Cambria</vt:lpstr>
      <vt:lpstr>Calibri</vt:lpstr>
      <vt:lpstr>Segoe UI</vt:lpstr>
      <vt:lpstr>Arial</vt:lpstr>
      <vt:lpstr>Office Theme</vt:lpstr>
      <vt:lpstr>Visio</vt:lpstr>
      <vt:lpstr>Worksheet</vt:lpstr>
      <vt:lpstr>PowerPoint Presentation</vt:lpstr>
      <vt:lpstr>Executive Summary</vt:lpstr>
      <vt:lpstr>Presentation Outline</vt:lpstr>
      <vt:lpstr>Overview of Client Processor Architectures</vt:lpstr>
      <vt:lpstr>Load Voltage and Voltage Guardband </vt:lpstr>
      <vt:lpstr>Presentation Outline</vt:lpstr>
      <vt:lpstr>Motivation: Limitations of Prior Work </vt:lpstr>
      <vt:lpstr>Motivation: Limitations of Prior Work </vt:lpstr>
      <vt:lpstr>Goal</vt:lpstr>
      <vt:lpstr>Presentation Outline</vt:lpstr>
      <vt:lpstr>Experimental Methodology</vt:lpstr>
      <vt:lpstr>Voltage Emergency Avoidance Mechanism</vt:lpstr>
      <vt:lpstr>Voltage Emergency Avoidance Mechanism</vt:lpstr>
      <vt:lpstr>Iccmax and Vccmax Limit Protection Mechanisms</vt:lpstr>
      <vt:lpstr>Iccmax and Vccmax Limit Protection Mechanisms</vt:lpstr>
      <vt:lpstr>AVX Throttling is Not Due to Power Gating</vt:lpstr>
      <vt:lpstr>AVX Throttling is Not Due to Power Gating</vt:lpstr>
      <vt:lpstr>Multi-level Throttling</vt:lpstr>
      <vt:lpstr>Multi-level Throttling</vt:lpstr>
      <vt:lpstr>Throttling Affects SMT Threads</vt:lpstr>
      <vt:lpstr>Throttling Affects SMT Threads</vt:lpstr>
      <vt:lpstr>Presentation Outline</vt:lpstr>
      <vt:lpstr>IChannels Covert Channels </vt:lpstr>
      <vt:lpstr>Covert Channel 1: IccThreadCovert (1/2)</vt:lpstr>
      <vt:lpstr>Covert Channel 1: IccThreadCovert (2/2)</vt:lpstr>
      <vt:lpstr>Covert Channel 2: IccSMTcovert (1/2)</vt:lpstr>
      <vt:lpstr>Covert Channel 2: IccSMTcovert (2/2)</vt:lpstr>
      <vt:lpstr>Covert Channel 3: IccCoresCovert (1/2)</vt:lpstr>
      <vt:lpstr>Covert Channel 3: IccCoresCovert (2/2)</vt:lpstr>
      <vt:lpstr>Presentation Outline</vt:lpstr>
      <vt:lpstr>Methodology</vt:lpstr>
      <vt:lpstr>Results – IccThreadCovert</vt:lpstr>
      <vt:lpstr>Results – IccSMTcovert &amp; IccCoresCovert</vt:lpstr>
      <vt:lpstr>Other Results in the Paper</vt:lpstr>
      <vt:lpstr>Presentation Outline</vt:lpstr>
      <vt:lpstr>Conclusion</vt:lpstr>
      <vt:lpstr>PowerPoint Presentation</vt:lpstr>
    </vt:vector>
  </TitlesOfParts>
  <Company>Razer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Minesh Patel</dc:creator>
  <cp:lastModifiedBy>Jawad</cp:lastModifiedBy>
  <cp:revision>3578</cp:revision>
  <dcterms:created xsi:type="dcterms:W3CDTF">2017-06-05T15:22:10Z</dcterms:created>
  <dcterms:modified xsi:type="dcterms:W3CDTF">2021-06-10T12:02:52Z</dcterms:modified>
</cp:coreProperties>
</file>