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4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5"/>
  </p:notesMasterIdLst>
  <p:handoutMasterIdLst>
    <p:handoutMasterId r:id="rId66"/>
  </p:handoutMasterIdLst>
  <p:sldIdLst>
    <p:sldId id="674" r:id="rId2"/>
    <p:sldId id="575" r:id="rId3"/>
    <p:sldId id="735" r:id="rId4"/>
    <p:sldId id="630" r:id="rId5"/>
    <p:sldId id="723" r:id="rId6"/>
    <p:sldId id="631" r:id="rId7"/>
    <p:sldId id="632" r:id="rId8"/>
    <p:sldId id="629" r:id="rId9"/>
    <p:sldId id="641" r:id="rId10"/>
    <p:sldId id="729" r:id="rId11"/>
    <p:sldId id="736" r:id="rId12"/>
    <p:sldId id="731" r:id="rId13"/>
    <p:sldId id="642" r:id="rId14"/>
    <p:sldId id="728" r:id="rId15"/>
    <p:sldId id="740" r:id="rId16"/>
    <p:sldId id="743" r:id="rId17"/>
    <p:sldId id="744" r:id="rId18"/>
    <p:sldId id="688" r:id="rId19"/>
    <p:sldId id="751" r:id="rId20"/>
    <p:sldId id="696" r:id="rId21"/>
    <p:sldId id="737" r:id="rId22"/>
    <p:sldId id="695" r:id="rId23"/>
    <p:sldId id="697" r:id="rId24"/>
    <p:sldId id="698" r:id="rId25"/>
    <p:sldId id="699" r:id="rId26"/>
    <p:sldId id="738" r:id="rId27"/>
    <p:sldId id="750" r:id="rId28"/>
    <p:sldId id="714" r:id="rId29"/>
    <p:sldId id="763" r:id="rId30"/>
    <p:sldId id="765" r:id="rId31"/>
    <p:sldId id="748" r:id="rId32"/>
    <p:sldId id="739" r:id="rId33"/>
    <p:sldId id="732" r:id="rId34"/>
    <p:sldId id="753" r:id="rId35"/>
    <p:sldId id="620" r:id="rId36"/>
    <p:sldId id="724" r:id="rId37"/>
    <p:sldId id="664" r:id="rId38"/>
    <p:sldId id="669" r:id="rId39"/>
    <p:sldId id="730" r:id="rId40"/>
    <p:sldId id="726" r:id="rId41"/>
    <p:sldId id="727" r:id="rId42"/>
    <p:sldId id="685" r:id="rId43"/>
    <p:sldId id="741" r:id="rId44"/>
    <p:sldId id="742" r:id="rId45"/>
    <p:sldId id="745" r:id="rId46"/>
    <p:sldId id="746" r:id="rId47"/>
    <p:sldId id="747" r:id="rId48"/>
    <p:sldId id="749" r:id="rId49"/>
    <p:sldId id="752" r:id="rId50"/>
    <p:sldId id="755" r:id="rId51"/>
    <p:sldId id="756" r:id="rId52"/>
    <p:sldId id="757" r:id="rId53"/>
    <p:sldId id="758" r:id="rId54"/>
    <p:sldId id="759" r:id="rId55"/>
    <p:sldId id="760" r:id="rId56"/>
    <p:sldId id="761" r:id="rId57"/>
    <p:sldId id="762" r:id="rId58"/>
    <p:sldId id="764" r:id="rId59"/>
    <p:sldId id="766" r:id="rId60"/>
    <p:sldId id="720" r:id="rId61"/>
    <p:sldId id="713" r:id="rId62"/>
    <p:sldId id="754" r:id="rId63"/>
    <p:sldId id="733" r:id="rId64"/>
  </p:sldIdLst>
  <p:sldSz cx="9144000" cy="6858000" type="screen4x3"/>
  <p:notesSz cx="9601200" cy="7315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ugata Ghose" initials="SG" lastIdx="7" clrIdx="0">
    <p:extLst>
      <p:ext uri="{19B8F6BF-5375-455C-9EA6-DF929625EA0E}">
        <p15:presenceInfo xmlns:p15="http://schemas.microsoft.com/office/powerpoint/2012/main" userId="c58cccf3241beb3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696969"/>
    <a:srgbClr val="A6A6A6"/>
    <a:srgbClr val="404040"/>
    <a:srgbClr val="D9D9D9"/>
    <a:srgbClr val="0000FF"/>
    <a:srgbClr val="B31B1B"/>
    <a:srgbClr val="0066FF"/>
    <a:srgbClr val="FFFFFF"/>
    <a:srgbClr val="F9FA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83955" autoAdjust="0"/>
  </p:normalViewPr>
  <p:slideViewPr>
    <p:cSldViewPr>
      <p:cViewPr>
        <p:scale>
          <a:sx n="70" d="100"/>
          <a:sy n="70" d="100"/>
        </p:scale>
        <p:origin x="624" y="11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4" d="100"/>
          <a:sy n="84" d="100"/>
        </p:scale>
        <p:origin x="379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commentAuthors" Target="commentAuthor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Sheet1!$B$3</c:f>
              <c:strCache>
                <c:ptCount val="1"/>
                <c:pt idx="0">
                  <c:v>Sprinkler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numRef>
              <c:f>Sheet1!$A$4:$A$7</c:f>
              <c:numCache>
                <c:formatCode>0%</c:formatCode>
                <c:ptCount val="4"/>
                <c:pt idx="0">
                  <c:v>0.25</c:v>
                </c:pt>
                <c:pt idx="1">
                  <c:v>0.5</c:v>
                </c:pt>
                <c:pt idx="2">
                  <c:v>0.75</c:v>
                </c:pt>
                <c:pt idx="3">
                  <c:v>1</c:v>
                </c:pt>
              </c:numCache>
            </c:numRef>
          </c:cat>
          <c:val>
            <c:numRef>
              <c:f>Sheet1!$B$4:$B$7</c:f>
              <c:numCache>
                <c:formatCode>General</c:formatCode>
                <c:ptCount val="4"/>
                <c:pt idx="0">
                  <c:v>0.495</c:v>
                </c:pt>
                <c:pt idx="1">
                  <c:v>0.31</c:v>
                </c:pt>
                <c:pt idx="2">
                  <c:v>9.5000000000000001E-2</c:v>
                </c:pt>
                <c:pt idx="3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726-45AD-91EF-731D1C276DF4}"/>
            </c:ext>
          </c:extLst>
        </c:ser>
        <c:ser>
          <c:idx val="1"/>
          <c:order val="1"/>
          <c:tx>
            <c:strRef>
              <c:f>Sheet1!$C$3</c:f>
              <c:strCache>
                <c:ptCount val="1"/>
                <c:pt idx="0">
                  <c:v>Sprinkler+Fairness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numRef>
              <c:f>Sheet1!$A$4:$A$7</c:f>
              <c:numCache>
                <c:formatCode>0%</c:formatCode>
                <c:ptCount val="4"/>
                <c:pt idx="0">
                  <c:v>0.25</c:v>
                </c:pt>
                <c:pt idx="1">
                  <c:v>0.5</c:v>
                </c:pt>
                <c:pt idx="2">
                  <c:v>0.75</c:v>
                </c:pt>
                <c:pt idx="3">
                  <c:v>1</c:v>
                </c:pt>
              </c:numCache>
            </c:numRef>
          </c:cat>
          <c:val>
            <c:numRef>
              <c:f>Sheet1!$C$4:$C$7</c:f>
              <c:numCache>
                <c:formatCode>General</c:formatCode>
                <c:ptCount val="4"/>
                <c:pt idx="0">
                  <c:v>0.7</c:v>
                </c:pt>
                <c:pt idx="1">
                  <c:v>0.49</c:v>
                </c:pt>
                <c:pt idx="2">
                  <c:v>0.22500000000000001</c:v>
                </c:pt>
                <c:pt idx="3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726-45AD-91EF-731D1C276DF4}"/>
            </c:ext>
          </c:extLst>
        </c:ser>
        <c:ser>
          <c:idx val="2"/>
          <c:order val="2"/>
          <c:tx>
            <c:strRef>
              <c:f>Sheet1!$D$3</c:f>
              <c:strCache>
                <c:ptCount val="1"/>
                <c:pt idx="0">
                  <c:v>FLIN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numRef>
              <c:f>Sheet1!$A$4:$A$7</c:f>
              <c:numCache>
                <c:formatCode>0%</c:formatCode>
                <c:ptCount val="4"/>
                <c:pt idx="0">
                  <c:v>0.25</c:v>
                </c:pt>
                <c:pt idx="1">
                  <c:v>0.5</c:v>
                </c:pt>
                <c:pt idx="2">
                  <c:v>0.75</c:v>
                </c:pt>
                <c:pt idx="3">
                  <c:v>1</c:v>
                </c:pt>
              </c:numCache>
            </c:numRef>
          </c:cat>
          <c:val>
            <c:numRef>
              <c:f>Sheet1!$D$4:$D$7</c:f>
              <c:numCache>
                <c:formatCode>General</c:formatCode>
                <c:ptCount val="4"/>
                <c:pt idx="0">
                  <c:v>0.91</c:v>
                </c:pt>
                <c:pt idx="1">
                  <c:v>0.88</c:v>
                </c:pt>
                <c:pt idx="2">
                  <c:v>0.53</c:v>
                </c:pt>
                <c:pt idx="3">
                  <c:v>0.39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726-45AD-91EF-731D1C276D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0"/>
        <c:axId val="523942304"/>
        <c:axId val="410697848"/>
      </c:barChart>
      <c:catAx>
        <c:axId val="52394230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dirty="0"/>
                  <a:t>Fraction of High-Intensity Traces in Workload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4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0697848"/>
        <c:crosses val="autoZero"/>
        <c:auto val="1"/>
        <c:lblAlgn val="ctr"/>
        <c:lblOffset val="0"/>
        <c:noMultiLvlLbl val="0"/>
      </c:catAx>
      <c:valAx>
        <c:axId val="410697848"/>
        <c:scaling>
          <c:orientation val="minMax"/>
        </c:scaling>
        <c:delete val="0"/>
        <c:axPos val="l"/>
        <c:majorGridlines>
          <c:spPr>
            <a:ln w="12700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dirty="0"/>
                  <a:t>Fairness</a:t>
                </a:r>
              </a:p>
            </c:rich>
          </c:tx>
          <c:layout>
            <c:manualLayout>
              <c:xMode val="edge"/>
              <c:yMode val="edge"/>
              <c:x val="7.9912089151185119E-3"/>
              <c:y val="0.3329933526145871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" sourceLinked="0"/>
        <c:majorTickMark val="out"/>
        <c:minorTickMark val="none"/>
        <c:tickLblPos val="nextTo"/>
        <c:spPr>
          <a:noFill/>
          <a:ln w="127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3942304"/>
        <c:crosses val="autoZero"/>
        <c:crossBetween val="between"/>
      </c:valAx>
      <c:spPr>
        <a:noFill/>
        <a:ln w="12700">
          <a:solidFill>
            <a:schemeClr val="tx1"/>
          </a:solidFill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2400"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Sheet1!$B$3</c:f>
              <c:strCache>
                <c:ptCount val="1"/>
                <c:pt idx="0">
                  <c:v>Sprinkler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numRef>
              <c:f>Sheet1!$A$4:$A$7</c:f>
              <c:numCache>
                <c:formatCode>0%</c:formatCode>
                <c:ptCount val="4"/>
                <c:pt idx="0">
                  <c:v>0.25</c:v>
                </c:pt>
                <c:pt idx="1">
                  <c:v>0.5</c:v>
                </c:pt>
                <c:pt idx="2">
                  <c:v>0.75</c:v>
                </c:pt>
                <c:pt idx="3">
                  <c:v>1</c:v>
                </c:pt>
              </c:numCache>
            </c:numRef>
          </c:cat>
          <c:val>
            <c:numRef>
              <c:f>Sheet1!$B$10:$B$13</c:f>
              <c:numCache>
                <c:formatCode>General</c:formatCode>
                <c:ptCount val="4"/>
                <c:pt idx="0">
                  <c:v>2.5</c:v>
                </c:pt>
                <c:pt idx="1">
                  <c:v>1.4950000000000001</c:v>
                </c:pt>
                <c:pt idx="2">
                  <c:v>0.75</c:v>
                </c:pt>
                <c:pt idx="3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038-472B-9C4A-F1628C8D92D9}"/>
            </c:ext>
          </c:extLst>
        </c:ser>
        <c:ser>
          <c:idx val="1"/>
          <c:order val="1"/>
          <c:tx>
            <c:strRef>
              <c:f>Sheet1!$C$3</c:f>
              <c:strCache>
                <c:ptCount val="1"/>
                <c:pt idx="0">
                  <c:v>Sprinkler+Fairness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numRef>
              <c:f>Sheet1!$A$4:$A$7</c:f>
              <c:numCache>
                <c:formatCode>0%</c:formatCode>
                <c:ptCount val="4"/>
                <c:pt idx="0">
                  <c:v>0.25</c:v>
                </c:pt>
                <c:pt idx="1">
                  <c:v>0.5</c:v>
                </c:pt>
                <c:pt idx="2">
                  <c:v>0.75</c:v>
                </c:pt>
                <c:pt idx="3">
                  <c:v>1</c:v>
                </c:pt>
              </c:numCache>
            </c:numRef>
          </c:cat>
          <c:val>
            <c:numRef>
              <c:f>Sheet1!$C$10:$C$13</c:f>
              <c:numCache>
                <c:formatCode>General</c:formatCode>
                <c:ptCount val="4"/>
                <c:pt idx="0">
                  <c:v>2.8</c:v>
                </c:pt>
                <c:pt idx="1">
                  <c:v>1.9</c:v>
                </c:pt>
                <c:pt idx="2">
                  <c:v>1.2</c:v>
                </c:pt>
                <c:pt idx="3">
                  <c:v>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038-472B-9C4A-F1628C8D92D9}"/>
            </c:ext>
          </c:extLst>
        </c:ser>
        <c:ser>
          <c:idx val="2"/>
          <c:order val="2"/>
          <c:tx>
            <c:strRef>
              <c:f>Sheet1!$D$3</c:f>
              <c:strCache>
                <c:ptCount val="1"/>
                <c:pt idx="0">
                  <c:v>FLIN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numRef>
              <c:f>Sheet1!$A$4:$A$7</c:f>
              <c:numCache>
                <c:formatCode>0%</c:formatCode>
                <c:ptCount val="4"/>
                <c:pt idx="0">
                  <c:v>0.25</c:v>
                </c:pt>
                <c:pt idx="1">
                  <c:v>0.5</c:v>
                </c:pt>
                <c:pt idx="2">
                  <c:v>0.75</c:v>
                </c:pt>
                <c:pt idx="3">
                  <c:v>1</c:v>
                </c:pt>
              </c:numCache>
            </c:numRef>
          </c:cat>
          <c:val>
            <c:numRef>
              <c:f>Sheet1!$D$10:$D$13</c:f>
              <c:numCache>
                <c:formatCode>General</c:formatCode>
                <c:ptCount val="4"/>
                <c:pt idx="0">
                  <c:v>3.45</c:v>
                </c:pt>
                <c:pt idx="1">
                  <c:v>2.6</c:v>
                </c:pt>
                <c:pt idx="2">
                  <c:v>1.7</c:v>
                </c:pt>
                <c:pt idx="3">
                  <c:v>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038-472B-9C4A-F1628C8D92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0"/>
        <c:axId val="523942304"/>
        <c:axId val="410697848"/>
      </c:barChart>
      <c:catAx>
        <c:axId val="52394230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dirty="0"/>
                  <a:t>Fraction of High-Intensity Traces in Workload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4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0697848"/>
        <c:crosses val="autoZero"/>
        <c:auto val="1"/>
        <c:lblAlgn val="ctr"/>
        <c:lblOffset val="0"/>
        <c:noMultiLvlLbl val="0"/>
      </c:catAx>
      <c:valAx>
        <c:axId val="410697848"/>
        <c:scaling>
          <c:orientation val="minMax"/>
        </c:scaling>
        <c:delete val="0"/>
        <c:axPos val="l"/>
        <c:majorGridlines>
          <c:spPr>
            <a:ln w="12700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dirty="0"/>
                  <a:t>Weighted Speedup</a:t>
                </a:r>
              </a:p>
            </c:rich>
          </c:tx>
          <c:layout>
            <c:manualLayout>
              <c:xMode val="edge"/>
              <c:yMode val="edge"/>
              <c:x val="6.3929671320948093E-3"/>
              <c:y val="0.1595968600769287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" sourceLinked="0"/>
        <c:majorTickMark val="out"/>
        <c:minorTickMark val="none"/>
        <c:tickLblPos val="nextTo"/>
        <c:spPr>
          <a:noFill/>
          <a:ln w="127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3942304"/>
        <c:crosses val="autoZero"/>
        <c:crossBetween val="between"/>
      </c:valAx>
      <c:spPr>
        <a:noFill/>
        <a:ln w="12700">
          <a:solidFill>
            <a:schemeClr val="tx1"/>
          </a:solidFill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2400"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60937" cy="3664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438180" y="0"/>
            <a:ext cx="4160937" cy="3664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084CA2-105F-41CF-95FA-79E2DEDCE6D5}" type="datetimeFigureOut">
              <a:rPr lang="en-US" smtClean="0"/>
              <a:t>6/5/2018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948715"/>
            <a:ext cx="4160937" cy="3664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438180" y="6948715"/>
            <a:ext cx="4160937" cy="3664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32E61D-2080-44C1-8D97-F4B80BAE8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858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60937" cy="365276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438180" y="0"/>
            <a:ext cx="4160937" cy="365276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fld id="{A38D9882-8E9E-4CF6-8AEF-BEC3B7A09D95}" type="datetimeFigureOut">
              <a:rPr lang="en-US"/>
              <a:pPr>
                <a:defRPr/>
              </a:pPr>
              <a:t>6/5/2018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71800" y="549275"/>
            <a:ext cx="3657600" cy="2743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60538" y="3474963"/>
            <a:ext cx="7680127" cy="3291114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948715"/>
            <a:ext cx="4160937" cy="36527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438180" y="6948715"/>
            <a:ext cx="4160937" cy="365276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C0529AF4-9733-4245-A38E-6E2258071B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26667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29AF4-9733-4245-A38E-6E2258071B12}" type="slidenum">
              <a:rPr lang="en-US" altLang="en-US" smtClean="0"/>
              <a:pPr/>
              <a:t>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945922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Fix ani</a:t>
            </a:r>
            <a:r>
              <a:rPr lang="en-US" baseline="0" dirty="0" smtClean="0"/>
              <a:t>mation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29AF4-9733-4245-A38E-6E2258071B12}" type="slidenum">
              <a:rPr lang="en-US" altLang="en-US" smtClean="0"/>
              <a:pPr/>
              <a:t>22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452418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71800" y="549275"/>
            <a:ext cx="36576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29AF4-9733-4245-A38E-6E2258071B12}" type="slidenum">
              <a:rPr lang="en-US" altLang="en-US" smtClean="0"/>
              <a:pPr/>
              <a:t>33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574195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29AF4-9733-4245-A38E-6E2258071B12}" type="slidenum">
              <a:rPr lang="en-US" altLang="en-US" smtClean="0"/>
              <a:pPr/>
              <a:t>34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995437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71800" y="549275"/>
            <a:ext cx="36576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29AF4-9733-4245-A38E-6E2258071B12}" type="slidenum">
              <a:rPr lang="en-US" altLang="en-US" smtClean="0"/>
              <a:pPr/>
              <a:t>36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268582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29AF4-9733-4245-A38E-6E2258071B12}" type="slidenum">
              <a:rPr lang="en-US" altLang="en-US" smtClean="0"/>
              <a:pPr/>
              <a:t>38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71388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29AF4-9733-4245-A38E-6E2258071B12}" type="slidenum">
              <a:rPr lang="en-US" altLang="en-US" smtClean="0"/>
              <a:pPr/>
              <a:t>39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24306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29AF4-9733-4245-A38E-6E2258071B12}" type="slidenum">
              <a:rPr lang="en-US" altLang="en-US" smtClean="0"/>
              <a:pPr/>
              <a:t>40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92087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29AF4-9733-4245-A38E-6E2258071B12}" type="slidenum">
              <a:rPr lang="en-US" altLang="en-US" smtClean="0"/>
              <a:pPr/>
              <a:t>41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39623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29AF4-9733-4245-A38E-6E2258071B12}" type="slidenum">
              <a:rPr lang="en-US" altLang="en-US" smtClean="0"/>
              <a:pPr/>
              <a:t>43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64343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29AF4-9733-4245-A38E-6E2258071B12}" type="slidenum">
              <a:rPr lang="en-US" altLang="en-US" smtClean="0"/>
              <a:pPr/>
              <a:t>44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90117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71800" y="549275"/>
            <a:ext cx="36576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29AF4-9733-4245-A38E-6E2258071B12}" type="slidenum">
              <a:rPr lang="en-US" altLang="en-US" smtClean="0"/>
              <a:pPr/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049465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29AF4-9733-4245-A38E-6E2258071B12}" type="slidenum">
              <a:rPr lang="en-US" altLang="en-US" smtClean="0"/>
              <a:pPr/>
              <a:t>45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44368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29AF4-9733-4245-A38E-6E2258071B12}" type="slidenum">
              <a:rPr lang="en-US" altLang="en-US" smtClean="0"/>
              <a:pPr/>
              <a:t>46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05886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29AF4-9733-4245-A38E-6E2258071B12}" type="slidenum">
              <a:rPr lang="en-US" altLang="en-US" smtClean="0"/>
              <a:pPr/>
              <a:t>47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892832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29AF4-9733-4245-A38E-6E2258071B12}" type="slidenum">
              <a:rPr lang="en-US" altLang="en-US" smtClean="0"/>
              <a:pPr/>
              <a:t>48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122835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29AF4-9733-4245-A38E-6E2258071B12}" type="slidenum">
              <a:rPr lang="en-US" altLang="en-US" smtClean="0"/>
              <a:pPr/>
              <a:t>49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805883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Simplify to two queues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29AF4-9733-4245-A38E-6E2258071B12}" type="slidenum">
              <a:rPr lang="en-US" altLang="en-US" smtClean="0"/>
              <a:pPr/>
              <a:t>51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198245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simpler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29AF4-9733-4245-A38E-6E2258071B12}" type="slidenum">
              <a:rPr lang="en-US" altLang="en-US" smtClean="0"/>
              <a:pPr/>
              <a:t>52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549847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Fix completely, add estimation</a:t>
            </a:r>
            <a:r>
              <a:rPr lang="en-US" baseline="0" dirty="0" smtClean="0"/>
              <a:t> logic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29AF4-9733-4245-A38E-6E2258071B12}" type="slidenum">
              <a:rPr lang="en-US" altLang="en-US" smtClean="0"/>
              <a:pPr/>
              <a:t>53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269452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Keep heterogeneity</a:t>
            </a:r>
          </a:p>
          <a:p>
            <a:r>
              <a:rPr lang="en-US" dirty="0" smtClean="0"/>
              <a:t>Backup</a:t>
            </a:r>
            <a:r>
              <a:rPr lang="en-US" baseline="0" dirty="0" smtClean="0"/>
              <a:t> slides – review questions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29AF4-9733-4245-A38E-6E2258071B12}" type="slidenum">
              <a:rPr lang="en-US" altLang="en-US" smtClean="0"/>
              <a:pPr/>
              <a:t>58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26417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29AF4-9733-4245-A38E-6E2258071B12}" type="slidenum">
              <a:rPr lang="en-US" altLang="en-US" smtClean="0"/>
              <a:pPr/>
              <a:t>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994074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29AF4-9733-4245-A38E-6E2258071B12}" type="slidenum">
              <a:rPr lang="en-US" altLang="en-US" smtClean="0"/>
              <a:pPr/>
              <a:t>10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447546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29AF4-9733-4245-A38E-6E2258071B12}" type="slidenum">
              <a:rPr lang="en-US" altLang="en-US" smtClean="0"/>
              <a:pPr/>
              <a:t>12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485447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29AF4-9733-4245-A38E-6E2258071B12}" type="slidenum">
              <a:rPr lang="en-US" altLang="en-US" smtClean="0"/>
              <a:pPr/>
              <a:t>13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684816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29AF4-9733-4245-A38E-6E2258071B12}" type="slidenum">
              <a:rPr lang="en-US" altLang="en-US" smtClean="0"/>
              <a:pPr/>
              <a:t>14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605661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29AF4-9733-4245-A38E-6E2258071B12}" type="slidenum">
              <a:rPr lang="en-US" altLang="en-US" smtClean="0"/>
              <a:pPr/>
              <a:t>18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764207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New</a:t>
            </a:r>
            <a:r>
              <a:rPr lang="en-US" baseline="0" dirty="0" smtClean="0"/>
              <a:t> goal, link to sources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29AF4-9733-4245-A38E-6E2258071B12}" type="slidenum">
              <a:rPr lang="en-US" altLang="en-US" smtClean="0"/>
              <a:pPr/>
              <a:t>20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4607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762001"/>
            <a:ext cx="8839200" cy="3048001"/>
          </a:xfrm>
        </p:spPr>
        <p:txBody>
          <a:bodyPr/>
          <a:lstStyle>
            <a:lvl1pPr algn="ctr">
              <a:defRPr sz="3600" spc="-100" baseline="0">
                <a:solidFill>
                  <a:srgbClr val="0070C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3886200"/>
            <a:ext cx="8839200" cy="2209800"/>
          </a:xfrm>
        </p:spPr>
        <p:txBody>
          <a:bodyPr anchor="ctr" anchorCtr="0"/>
          <a:lstStyle>
            <a:lvl1pPr marL="0" indent="0" algn="ctr">
              <a:buNone/>
              <a:defRPr>
                <a:solidFill>
                  <a:srgbClr val="696969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D4D4D4"/>
                </a:solidFill>
              </a:defRPr>
            </a:lvl1pPr>
          </a:lstStyle>
          <a:p>
            <a:r>
              <a:rPr lang="en-US" altLang="en-US" dirty="0"/>
              <a:t>Page </a:t>
            </a:r>
            <a:fld id="{C0114C80-A684-4FC2-9290-3D6457BFA549}" type="slidenum">
              <a:rPr lang="en-US" altLang="en-US" smtClean="0"/>
              <a:pPr/>
              <a:t>‹#›</a:t>
            </a:fld>
            <a:r>
              <a:rPr lang="en-US" altLang="en-US" dirty="0"/>
              <a:t> </a:t>
            </a:r>
            <a:r>
              <a:rPr lang="en-US" altLang="en-US" dirty="0" smtClean="0"/>
              <a:t>of 34</a:t>
            </a:r>
            <a:endParaRPr lang="en-US" altLang="en-US" dirty="0"/>
          </a:p>
        </p:txBody>
      </p:sp>
      <p:sp>
        <p:nvSpPr>
          <p:cNvPr id="6" name="Rectangle 5"/>
          <p:cNvSpPr>
            <a:spLocks noChangeAspect="1"/>
          </p:cNvSpPr>
          <p:nvPr userDrawn="1"/>
        </p:nvSpPr>
        <p:spPr>
          <a:xfrm>
            <a:off x="81619" y="222528"/>
            <a:ext cx="1326783" cy="219456"/>
          </a:xfrm>
          <a:prstGeom prst="rect">
            <a:avLst/>
          </a:prstGeom>
          <a:blipFill dpi="0"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GlowEdges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042" y="237744"/>
            <a:ext cx="2724912" cy="242414"/>
          </a:xfrm>
          <a:prstGeom prst="rect">
            <a:avLst/>
          </a:prstGeom>
        </p:spPr>
      </p:pic>
      <p:pic>
        <p:nvPicPr>
          <p:cNvPr id="10" name="Picture 6" descr="Related image">
            <a:extLst>
              <a:ext uri="{FF2B5EF4-FFF2-40B4-BE49-F238E27FC236}">
                <a16:creationId xmlns:a16="http://schemas.microsoft.com/office/drawing/2014/main" id="{018DA64F-012C-429D-8587-E52866BB784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594" y="84318"/>
            <a:ext cx="467739" cy="495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Image result for nudt">
            <a:extLst>
              <a:ext uri="{FF2B5EF4-FFF2-40B4-BE49-F238E27FC236}">
                <a16:creationId xmlns:a16="http://schemas.microsoft.com/office/drawing/2014/main" id="{0BF93D9B-CA2A-42D9-A392-C5C31604D7E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8594" y="49569"/>
            <a:ext cx="565360" cy="565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01581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Vulnerabilities in MLC NAND Flash Memory Programming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Page </a:t>
            </a:r>
            <a:fld id="{D0BF8F6E-232C-4479-8873-848D6BC8E6C3}" type="slidenum">
              <a:rPr lang="en-US" altLang="en-US"/>
              <a:pPr/>
              <a:t>‹#›</a:t>
            </a:fld>
            <a:r>
              <a:rPr lang="en-US" altLang="en-US" dirty="0"/>
              <a:t> </a:t>
            </a:r>
            <a:r>
              <a:rPr lang="en-US" altLang="en-US" dirty="0" smtClean="0"/>
              <a:t>of 34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23910304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838202"/>
            <a:ext cx="2057400" cy="51054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838201"/>
            <a:ext cx="6629400" cy="51054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Vulnerabilities in MLC NAND Flash Memory Programming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Page </a:t>
            </a:r>
            <a:fld id="{8C84A859-EC2B-4CC2-841B-A4A94D4856AA}" type="slidenum">
              <a:rPr lang="en-US" altLang="en-US"/>
              <a:pPr/>
              <a:t>‹#›</a:t>
            </a:fld>
            <a:r>
              <a:rPr lang="en-US" altLang="en-US" dirty="0"/>
              <a:t> </a:t>
            </a:r>
            <a:r>
              <a:rPr lang="en-US" altLang="en-US" dirty="0" smtClean="0"/>
              <a:t>of 34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48802264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404040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171700" y="6096000"/>
            <a:ext cx="6972300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Vulnerabilities in MLC NAND Flash Memory Programming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Page </a:t>
            </a:r>
            <a:fld id="{56E643E9-8232-44D4-8A76-E691A7C80D3B}" type="slidenum">
              <a:rPr lang="en-US" altLang="en-US"/>
              <a:pPr/>
              <a:t>‹#›</a:t>
            </a:fld>
            <a:r>
              <a:rPr lang="en-US" altLang="en-US" dirty="0"/>
              <a:t> </a:t>
            </a:r>
            <a:r>
              <a:rPr lang="en-US" altLang="en-US" dirty="0" smtClean="0"/>
              <a:t>of 34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8736964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609600"/>
            <a:ext cx="9144000" cy="62023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685800"/>
            <a:ext cx="7772400" cy="4800600"/>
          </a:xfrm>
        </p:spPr>
        <p:txBody>
          <a:bodyPr anchorCtr="1"/>
          <a:lstStyle>
            <a:lvl1pPr algn="ctr">
              <a:defRPr sz="3600" b="0" cap="none" spc="-150" baseline="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8500" y="4572000"/>
            <a:ext cx="7772400" cy="82550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Vulnerabilities in MLC NAND Flash Memory Programming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Page </a:t>
            </a:r>
            <a:fld id="{1252D094-1F6F-4D58-85D9-7DD94883DE43}" type="slidenum">
              <a:rPr lang="en-US" altLang="en-US"/>
              <a:pPr/>
              <a:t>‹#›</a:t>
            </a:fld>
            <a:r>
              <a:rPr lang="en-US" altLang="en-US" dirty="0"/>
              <a:t> </a:t>
            </a:r>
            <a:r>
              <a:rPr lang="en-US" altLang="en-US" dirty="0" smtClean="0"/>
              <a:t>of 34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06820874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838200"/>
            <a:ext cx="4343400" cy="5105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38200"/>
            <a:ext cx="4343400" cy="5105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Vulnerabilities in MLC NAND Flash Memory Programming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Page </a:t>
            </a:r>
            <a:fld id="{D2B8100E-AEB3-45CD-B31C-E5D9AB46F8E2}" type="slidenum">
              <a:rPr lang="en-US" altLang="en-US"/>
              <a:pPr/>
              <a:t>‹#›</a:t>
            </a:fld>
            <a:r>
              <a:rPr lang="en-US" altLang="en-US" dirty="0"/>
              <a:t> </a:t>
            </a:r>
            <a:r>
              <a:rPr lang="en-US" altLang="en-US" dirty="0" smtClean="0"/>
              <a:t>of 34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3260443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838200"/>
            <a:ext cx="4344988" cy="685800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" y="1524000"/>
            <a:ext cx="4344988" cy="44196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838200"/>
            <a:ext cx="4346575" cy="685800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524000"/>
            <a:ext cx="4346575" cy="44196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Vulnerabilities in MLC NAND Flash Memory Programming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Page </a:t>
            </a:r>
            <a:fld id="{B98A4ED6-624C-4BEA-BCDE-327289EF7D9F}" type="slidenum">
              <a:rPr lang="en-US" altLang="en-US"/>
              <a:pPr/>
              <a:t>‹#›</a:t>
            </a:fld>
            <a:r>
              <a:rPr lang="en-US" altLang="en-US" dirty="0"/>
              <a:t> </a:t>
            </a:r>
            <a:r>
              <a:rPr lang="en-US" altLang="en-US" dirty="0" smtClean="0"/>
              <a:t>of 34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87812713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Vulnerabilities in MLC NAND Flash Memory Programming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Page </a:t>
            </a:r>
            <a:fld id="{AB72A377-ED4A-4672-A396-DD11146850F5}" type="slidenum">
              <a:rPr lang="en-US" altLang="en-US"/>
              <a:pPr/>
              <a:t>‹#›</a:t>
            </a:fld>
            <a:r>
              <a:rPr lang="en-US" altLang="en-US" dirty="0"/>
              <a:t> </a:t>
            </a:r>
            <a:r>
              <a:rPr lang="en-US" altLang="en-US" dirty="0" smtClean="0"/>
              <a:t>of 34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69823653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Vulnerabilities in MLC NAND Flash Memory Programming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Page </a:t>
            </a:r>
            <a:fld id="{A4A31649-8929-48A0-9489-E8D4C8D91F05}" type="slidenum">
              <a:rPr lang="en-US" altLang="en-US"/>
              <a:pPr/>
              <a:t>‹#›</a:t>
            </a:fld>
            <a:r>
              <a:rPr lang="en-US" altLang="en-US" dirty="0"/>
              <a:t> </a:t>
            </a:r>
            <a:r>
              <a:rPr lang="en-US" altLang="en-US" dirty="0" smtClean="0"/>
              <a:t>of 34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37613977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1" y="838200"/>
            <a:ext cx="3313113" cy="114300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38201"/>
            <a:ext cx="5416550" cy="510540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1" y="1981200"/>
            <a:ext cx="3313113" cy="3962400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Vulnerabilities in MLC NAND Flash Memory Programming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Page </a:t>
            </a:r>
            <a:fld id="{3E8FA7CC-2CE5-41D8-B4C4-AD442D4B12B0}" type="slidenum">
              <a:rPr lang="en-US" altLang="en-US"/>
              <a:pPr/>
              <a:t>‹#›</a:t>
            </a:fld>
            <a:r>
              <a:rPr lang="en-US" altLang="en-US" dirty="0"/>
              <a:t> </a:t>
            </a:r>
            <a:r>
              <a:rPr lang="en-US" altLang="en-US" dirty="0" smtClean="0"/>
              <a:t>of 34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90346563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5720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62001"/>
            <a:ext cx="5486400" cy="3810001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1387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Vulnerabilities in MLC NAND Flash Memory Programming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Page </a:t>
            </a:r>
            <a:fld id="{FC7E1FD5-A6B1-43EF-B5D9-E1445DE766F6}" type="slidenum">
              <a:rPr lang="en-US" altLang="en-US"/>
              <a:pPr/>
              <a:t>‹#›</a:t>
            </a:fld>
            <a:r>
              <a:rPr lang="en-US" altLang="en-US" dirty="0"/>
              <a:t> </a:t>
            </a:r>
            <a:r>
              <a:rPr lang="en-US" altLang="en-US" dirty="0" smtClean="0"/>
              <a:t>of 34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27078741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131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" y="139377"/>
            <a:ext cx="7924800" cy="429389"/>
          </a:xfrm>
          <a:prstGeom prst="rect">
            <a:avLst/>
          </a:prstGeom>
        </p:spPr>
        <p:txBody>
          <a:bodyPr vert="horz" lIns="45720" tIns="0" rIns="4572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" y="810545"/>
            <a:ext cx="8839200" cy="5726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583363"/>
            <a:ext cx="6172200" cy="228600"/>
          </a:xfrm>
          <a:prstGeom prst="rect">
            <a:avLst/>
          </a:prstGeom>
        </p:spPr>
        <p:txBody>
          <a:bodyPr vert="horz" lIns="45720" tIns="0" rIns="45720" bIns="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 cap="none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Whitney-Semibold SC" panose="02000603040000020004" pitchFamily="2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Vulnerabilities in MLC NAND Flash Memory Programming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2400" y="6583363"/>
            <a:ext cx="1371600" cy="228600"/>
          </a:xfrm>
          <a:prstGeom prst="rect">
            <a:avLst/>
          </a:prstGeom>
        </p:spPr>
        <p:txBody>
          <a:bodyPr vert="horz" wrap="square" lIns="45720" tIns="0" rIns="45720" bIns="0" numCol="1" anchor="ctr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Whitney-Medium" panose="02000603040000020004" pitchFamily="2" charset="0"/>
                <a:ea typeface="Whitney-Medium" panose="0200060304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US" altLang="en-US" dirty="0"/>
              <a:t>Page </a:t>
            </a:r>
            <a:fld id="{BBF05047-ADC6-47BF-A318-424F854A849A}" type="slidenum">
              <a:rPr lang="en-US" altLang="en-US" smtClean="0"/>
              <a:pPr/>
              <a:t>‹#›</a:t>
            </a:fld>
            <a:r>
              <a:rPr lang="en-US" altLang="en-US" dirty="0"/>
              <a:t> </a:t>
            </a:r>
            <a:r>
              <a:rPr lang="en-US" altLang="en-US" dirty="0" smtClean="0"/>
              <a:t>of 34</a:t>
            </a:r>
            <a:endParaRPr lang="en-US" alt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6811963"/>
            <a:ext cx="9144000" cy="46037"/>
          </a:xfrm>
          <a:prstGeom prst="rect">
            <a:avLst/>
          </a:prstGeom>
          <a:solidFill>
            <a:srgbClr val="6969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1" name="Picture 10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7956973" y="160521"/>
            <a:ext cx="1187027" cy="34345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46" r:id="rId2"/>
    <p:sldLayoutId id="2147483956" r:id="rId3"/>
    <p:sldLayoutId id="2147483947" r:id="rId4"/>
    <p:sldLayoutId id="2147483948" r:id="rId5"/>
    <p:sldLayoutId id="2147483949" r:id="rId6"/>
    <p:sldLayoutId id="2147483950" r:id="rId7"/>
    <p:sldLayoutId id="2147483951" r:id="rId8"/>
    <p:sldLayoutId id="2147483952" r:id="rId9"/>
    <p:sldLayoutId id="2147483953" r:id="rId10"/>
    <p:sldLayoutId id="2147483954" r:id="rId11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 kern="1200" cap="none" spc="-100" baseline="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Whitney-Bold" pitchFamily="2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Whitney-Bold" pitchFamily="2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Whitney-Bold" pitchFamily="2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Whitney-Bold" pitchFamily="2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Whitney-Bold" pitchFamily="2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Whitney-Bold" pitchFamily="2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Whitney-Bold" pitchFamily="2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Whitney-Bold" pitchFamily="2" charset="0"/>
        </a:defRPr>
      </a:lvl9pPr>
    </p:titleStyle>
    <p:bodyStyle>
      <a:lvl1pPr marL="204788" indent="-204788" algn="l" rtl="0" eaLnBrk="1" fontAlgn="base" hangingPunct="1">
        <a:spcBef>
          <a:spcPts val="450"/>
        </a:spcBef>
        <a:spcAft>
          <a:spcPct val="0"/>
        </a:spcAft>
        <a:buFont typeface="Wingdings" panose="05000000000000000000" pitchFamily="2" charset="2"/>
        <a:buChar char="§"/>
        <a:defRPr sz="2600" b="1" kern="1200" baseline="0">
          <a:solidFill>
            <a:srgbClr val="404040"/>
          </a:solidFill>
          <a:latin typeface="Adobe Garamond Pro" panose="02020502060506020403" pitchFamily="18" charset="0"/>
          <a:ea typeface="+mn-ea"/>
          <a:cs typeface="+mn-cs"/>
        </a:defRPr>
      </a:lvl1pPr>
      <a:lvl2pPr marL="479822" indent="-171450" algn="l" rtl="0" eaLnBrk="1" fontAlgn="base" hangingPunct="1">
        <a:spcBef>
          <a:spcPts val="300"/>
        </a:spcBef>
        <a:spcAft>
          <a:spcPct val="0"/>
        </a:spcAft>
        <a:buFont typeface="Arial" panose="020B0604020202020204" pitchFamily="34" charset="0"/>
        <a:buChar char="•"/>
        <a:defRPr sz="2200" kern="1200">
          <a:solidFill>
            <a:srgbClr val="696969"/>
          </a:solidFill>
          <a:latin typeface="Adobe Garamond Pro" panose="02020502060506020403" pitchFamily="18" charset="0"/>
          <a:ea typeface="+mn-ea"/>
          <a:cs typeface="+mn-cs"/>
        </a:defRPr>
      </a:lvl2pPr>
      <a:lvl3pPr marL="857250" indent="-171450" algn="l" rtl="0" eaLnBrk="1" fontAlgn="base" hangingPunct="1">
        <a:spcBef>
          <a:spcPts val="225"/>
        </a:spcBef>
        <a:spcAft>
          <a:spcPct val="0"/>
        </a:spcAft>
        <a:buFont typeface="Palatino Linotype" panose="02040502050505030304" pitchFamily="18" charset="0"/>
        <a:buChar char="»"/>
        <a:defRPr sz="1800" kern="1200">
          <a:solidFill>
            <a:srgbClr val="696969"/>
          </a:solidFill>
          <a:latin typeface="Adobe Garamond Pro" panose="02020502060506020403" pitchFamily="18" charset="0"/>
          <a:ea typeface="+mn-ea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696969"/>
          </a:solidFill>
          <a:latin typeface="Adobe Garamond Pro" panose="02020502060506020403" pitchFamily="18" charset="0"/>
          <a:ea typeface="+mn-ea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Font typeface="Wingdings" panose="05000000000000000000" pitchFamily="2" charset="2"/>
        <a:buChar char="Ø"/>
        <a:defRPr sz="1400" kern="1200">
          <a:solidFill>
            <a:srgbClr val="696969"/>
          </a:solidFill>
          <a:latin typeface="Adobe Garamond Pro" panose="02020502060506020403" pitchFamily="18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CMU-SAFARI/MQSim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CMU-SAFARI/MQSim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1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hyperlink" Target="https://github.com/CMU-SAFARI/MQSim" TargetMode="Externa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641444"/>
            <a:ext cx="9144000" cy="2711355"/>
          </a:xfrm>
          <a:solidFill>
            <a:srgbClr val="D9D9D9"/>
          </a:solidFill>
        </p:spPr>
        <p:txBody>
          <a:bodyPr/>
          <a:lstStyle/>
          <a:p>
            <a:r>
              <a:rPr lang="en-US" sz="4400" dirty="0" smtClean="0">
                <a:solidFill>
                  <a:schemeClr val="accent1">
                    <a:lumMod val="75000"/>
                  </a:schemeClr>
                </a:solidFill>
              </a:rPr>
              <a:t>FLIN: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0" spc="-12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Enabling Fairness and Enhancing Performance</a:t>
            </a:r>
            <a:br>
              <a:rPr lang="en-US" b="0" spc="-12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b="0" spc="-12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in Modern NVMe Solid State Drives</a:t>
            </a:r>
            <a:endParaRPr lang="en-US" b="0" spc="-12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52400" y="3657600"/>
            <a:ext cx="8839200" cy="2895600"/>
          </a:xfrm>
        </p:spPr>
        <p:txBody>
          <a:bodyPr/>
          <a:lstStyle/>
          <a:p>
            <a:r>
              <a:rPr lang="en-US" b="0" dirty="0" smtClean="0"/>
              <a:t>Arash Tavakkol, Mohammad Sadrosadati, </a:t>
            </a:r>
            <a:r>
              <a:rPr lang="en-US" dirty="0" smtClean="0">
                <a:solidFill>
                  <a:srgbClr val="404040"/>
                </a:solidFill>
              </a:rPr>
              <a:t>Saugata Ghose, </a:t>
            </a:r>
          </a:p>
          <a:p>
            <a:r>
              <a:rPr lang="en-US" b="0" dirty="0" smtClean="0"/>
              <a:t>Jeremie S. Kim, Yixin</a:t>
            </a:r>
            <a:r>
              <a:rPr lang="en-US" b="0" noProof="0" dirty="0" smtClean="0"/>
              <a:t> </a:t>
            </a:r>
            <a:r>
              <a:rPr lang="en-US" b="0" dirty="0" smtClean="0"/>
              <a:t>Luo, Yaohua</a:t>
            </a:r>
            <a:r>
              <a:rPr lang="en-US" b="0" noProof="0" dirty="0" smtClean="0"/>
              <a:t> </a:t>
            </a:r>
            <a:r>
              <a:rPr lang="en-US" b="0" dirty="0" smtClean="0"/>
              <a:t>Wang, Nika Mansouri</a:t>
            </a:r>
            <a:r>
              <a:rPr lang="en-US" b="0" noProof="0" dirty="0" smtClean="0"/>
              <a:t> </a:t>
            </a:r>
            <a:r>
              <a:rPr lang="en-US" b="0" dirty="0" smtClean="0"/>
              <a:t>Ghiasi, </a:t>
            </a:r>
          </a:p>
          <a:p>
            <a:r>
              <a:rPr lang="en-US" b="0" dirty="0" smtClean="0"/>
              <a:t>Lois</a:t>
            </a:r>
            <a:r>
              <a:rPr lang="en-US" b="0" noProof="0" dirty="0" smtClean="0"/>
              <a:t> </a:t>
            </a:r>
            <a:r>
              <a:rPr lang="en-US" b="0" dirty="0" smtClean="0"/>
              <a:t>Orosa, Juan</a:t>
            </a:r>
            <a:r>
              <a:rPr lang="en-US" b="0" noProof="0" dirty="0" smtClean="0"/>
              <a:t> </a:t>
            </a:r>
            <a:r>
              <a:rPr lang="en-US" b="0" dirty="0" smtClean="0"/>
              <a:t>Gómez-Luna, Onur</a:t>
            </a:r>
            <a:r>
              <a:rPr lang="en-US" b="0" noProof="0" dirty="0" smtClean="0"/>
              <a:t> </a:t>
            </a:r>
            <a:r>
              <a:rPr lang="en-US" b="0" dirty="0" smtClean="0"/>
              <a:t>Mutlu</a:t>
            </a:r>
          </a:p>
          <a:p>
            <a:endParaRPr lang="fa-IR" b="0" dirty="0" smtClean="0"/>
          </a:p>
          <a:p>
            <a:r>
              <a:rPr lang="en-US" b="0" dirty="0" smtClean="0"/>
              <a:t>June 5, 2018</a:t>
            </a:r>
          </a:p>
        </p:txBody>
      </p:sp>
      <p:sp>
        <p:nvSpPr>
          <p:cNvPr id="2" name="AutoShape 2" descr="Image result for unicamp">
            <a:extLst>
              <a:ext uri="{FF2B5EF4-FFF2-40B4-BE49-F238E27FC236}">
                <a16:creationId xmlns:a16="http://schemas.microsoft.com/office/drawing/2014/main" id="{B3860FA5-0403-41C0-8073-AD9BB3CCA7B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391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Modern SSDs use </a:t>
            </a:r>
            <a:r>
              <a:rPr lang="en-US" dirty="0">
                <a:solidFill>
                  <a:srgbClr val="00B050"/>
                </a:solidFill>
              </a:rPr>
              <a:t>high-performance</a:t>
            </a:r>
            <a:r>
              <a:rPr lang="en-US" dirty="0"/>
              <a:t> host–interface protocols (e.g., NVMe)</a:t>
            </a:r>
          </a:p>
          <a:p>
            <a:pPr lvl="1"/>
            <a:r>
              <a:rPr lang="en-US" dirty="0"/>
              <a:t>Bypass OS intervention: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SSD must perform scheduling </a:t>
            </a:r>
            <a:endParaRPr lang="en-US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lvl="1"/>
            <a:r>
              <a:rPr lang="en-US" dirty="0" smtClean="0"/>
              <a:t>Take </a:t>
            </a:r>
            <a:r>
              <a:rPr lang="en-US" dirty="0"/>
              <a:t>advantage of SSD throughput: enables </a:t>
            </a:r>
            <a:r>
              <a:rPr lang="en-US" b="1" i="1" dirty="0">
                <a:solidFill>
                  <a:schemeClr val="accent5">
                    <a:lumMod val="75000"/>
                  </a:schemeClr>
                </a:solidFill>
              </a:rPr>
              <a:t>millions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 of IOPS</a:t>
            </a:r>
            <a:r>
              <a:rPr lang="en-US" dirty="0"/>
              <a:t> per </a:t>
            </a:r>
            <a:r>
              <a:rPr lang="en-US" dirty="0" smtClean="0"/>
              <a:t>device</a:t>
            </a:r>
            <a:endParaRPr lang="en-US" dirty="0"/>
          </a:p>
          <a:p>
            <a:endParaRPr lang="en-US" dirty="0"/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B6A75B3E-C6B3-4A78-9458-AF1DAFC80BDB}"/>
              </a:ext>
            </a:extLst>
          </p:cNvPr>
          <p:cNvCxnSpPr>
            <a:cxnSpLocks/>
          </p:cNvCxnSpPr>
          <p:nvPr/>
        </p:nvCxnSpPr>
        <p:spPr>
          <a:xfrm>
            <a:off x="4358208" y="5760276"/>
            <a:ext cx="0" cy="21446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: Rounded Corners 7">
            <a:extLst>
              <a:ext uri="{FF2B5EF4-FFF2-40B4-BE49-F238E27FC236}">
                <a16:creationId xmlns:a16="http://schemas.microsoft.com/office/drawing/2014/main" id="{CC7ABDD0-40D1-4D10-BBB4-811A4EA9ADFB}"/>
              </a:ext>
            </a:extLst>
          </p:cNvPr>
          <p:cNvSpPr/>
          <p:nvPr/>
        </p:nvSpPr>
        <p:spPr>
          <a:xfrm>
            <a:off x="685800" y="3524597"/>
            <a:ext cx="7848872" cy="195073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bIns="0" rtlCol="0" anchor="b"/>
          <a:lstStyle/>
          <a:p>
            <a:r>
              <a:rPr lang="en-US" sz="2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OS </a:t>
            </a:r>
            <a:r>
              <a:rPr lang="en-US" sz="24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Software Stack</a:t>
            </a:r>
            <a:endParaRPr lang="en-US" sz="24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986AAD85-9471-44FA-86BC-5DDEAFEC940A}"/>
              </a:ext>
            </a:extLst>
          </p:cNvPr>
          <p:cNvGrpSpPr/>
          <p:nvPr/>
        </p:nvGrpSpPr>
        <p:grpSpPr>
          <a:xfrm>
            <a:off x="4454193" y="5252854"/>
            <a:ext cx="312086" cy="760230"/>
            <a:chOff x="6708186" y="3532866"/>
            <a:chExt cx="312086" cy="760230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0D32B6E7-992F-4F82-9081-F67704086E67}"/>
                </a:ext>
              </a:extLst>
            </p:cNvPr>
            <p:cNvSpPr/>
            <p:nvPr/>
          </p:nvSpPr>
          <p:spPr>
            <a:xfrm>
              <a:off x="6708186" y="3532866"/>
              <a:ext cx="312086" cy="76023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503C2260-9C32-46C0-AD9D-74AE1A4437E5}"/>
                </a:ext>
              </a:extLst>
            </p:cNvPr>
            <p:cNvCxnSpPr>
              <a:cxnSpLocks/>
            </p:cNvCxnSpPr>
            <p:nvPr/>
          </p:nvCxnSpPr>
          <p:spPr>
            <a:xfrm>
              <a:off x="6708186" y="3661076"/>
              <a:ext cx="3120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EB81AE08-1C02-4D4C-9D62-C2023969A31A}"/>
                </a:ext>
              </a:extLst>
            </p:cNvPr>
            <p:cNvCxnSpPr>
              <a:cxnSpLocks/>
            </p:cNvCxnSpPr>
            <p:nvPr/>
          </p:nvCxnSpPr>
          <p:spPr>
            <a:xfrm>
              <a:off x="6708186" y="3787480"/>
              <a:ext cx="3120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A29D0334-5750-4CEC-BA4E-4681F3E5E0C6}"/>
                </a:ext>
              </a:extLst>
            </p:cNvPr>
            <p:cNvCxnSpPr>
              <a:cxnSpLocks/>
            </p:cNvCxnSpPr>
            <p:nvPr/>
          </p:nvCxnSpPr>
          <p:spPr>
            <a:xfrm>
              <a:off x="6708186" y="3913884"/>
              <a:ext cx="3120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3BCE147B-DE08-40E9-B5E7-F368C3AFD5EF}"/>
                </a:ext>
              </a:extLst>
            </p:cNvPr>
            <p:cNvCxnSpPr>
              <a:cxnSpLocks/>
            </p:cNvCxnSpPr>
            <p:nvPr/>
          </p:nvCxnSpPr>
          <p:spPr>
            <a:xfrm>
              <a:off x="6708186" y="4040288"/>
              <a:ext cx="3120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C4858366-6BEB-4B9B-A8F4-B25898BAB632}"/>
                </a:ext>
              </a:extLst>
            </p:cNvPr>
            <p:cNvCxnSpPr>
              <a:cxnSpLocks/>
            </p:cNvCxnSpPr>
            <p:nvPr/>
          </p:nvCxnSpPr>
          <p:spPr>
            <a:xfrm>
              <a:off x="6708186" y="4166692"/>
              <a:ext cx="3120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7351AF76-1F85-4C2C-AE3C-64EDF6ECD2B8}"/>
                </a:ext>
              </a:extLst>
            </p:cNvPr>
            <p:cNvCxnSpPr>
              <a:cxnSpLocks/>
            </p:cNvCxnSpPr>
            <p:nvPr/>
          </p:nvCxnSpPr>
          <p:spPr>
            <a:xfrm>
              <a:off x="6708186" y="3534672"/>
              <a:ext cx="3120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7526E6F4-6672-4F26-8AE4-B8E33C551122}"/>
                </a:ext>
              </a:extLst>
            </p:cNvPr>
            <p:cNvCxnSpPr>
              <a:cxnSpLocks/>
            </p:cNvCxnSpPr>
            <p:nvPr/>
          </p:nvCxnSpPr>
          <p:spPr>
            <a:xfrm>
              <a:off x="6708186" y="4293096"/>
              <a:ext cx="3120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" name="Rectangle 61">
            <a:extLst>
              <a:ext uri="{FF2B5EF4-FFF2-40B4-BE49-F238E27FC236}">
                <a16:creationId xmlns:a16="http://schemas.microsoft.com/office/drawing/2014/main" id="{EE0A1D3B-50E7-4F9E-A3FE-31C5CBDE2650}"/>
              </a:ext>
            </a:extLst>
          </p:cNvPr>
          <p:cNvSpPr/>
          <p:nvPr/>
        </p:nvSpPr>
        <p:spPr>
          <a:xfrm>
            <a:off x="4723921" y="5441713"/>
            <a:ext cx="25947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Hardware dispatch queue</a:t>
            </a:r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4DE2F701-D48B-402A-B48B-2326CF4634E9}"/>
              </a:ext>
            </a:extLst>
          </p:cNvPr>
          <p:cNvCxnSpPr>
            <a:cxnSpLocks/>
          </p:cNvCxnSpPr>
          <p:nvPr/>
        </p:nvCxnSpPr>
        <p:spPr>
          <a:xfrm>
            <a:off x="4610236" y="5032237"/>
            <a:ext cx="0" cy="21446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Host–Interface </a:t>
            </a:r>
            <a:r>
              <a:rPr lang="en-US" dirty="0"/>
              <a:t>Protocols in Modern SSDs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7A3EDF8-7134-4E3D-AA79-458D4643987D}"/>
              </a:ext>
            </a:extLst>
          </p:cNvPr>
          <p:cNvSpPr/>
          <p:nvPr/>
        </p:nvSpPr>
        <p:spPr>
          <a:xfrm>
            <a:off x="1697832" y="2554800"/>
            <a:ext cx="1368152" cy="505955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Process 1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CD6B7B8-5846-4ACE-B333-066E95B9308A}"/>
              </a:ext>
            </a:extLst>
          </p:cNvPr>
          <p:cNvSpPr/>
          <p:nvPr/>
        </p:nvSpPr>
        <p:spPr>
          <a:xfrm>
            <a:off x="3930080" y="2554800"/>
            <a:ext cx="1368152" cy="505955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Process 2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F98B4A6-A822-4753-AAB8-C5211D0C13D4}"/>
              </a:ext>
            </a:extLst>
          </p:cNvPr>
          <p:cNvSpPr/>
          <p:nvPr/>
        </p:nvSpPr>
        <p:spPr>
          <a:xfrm>
            <a:off x="6234336" y="2554800"/>
            <a:ext cx="1368152" cy="505955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Process 3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A621A62E-D316-4CF9-91D4-8611174ABF94}"/>
              </a:ext>
            </a:extLst>
          </p:cNvPr>
          <p:cNvSpPr/>
          <p:nvPr/>
        </p:nvSpPr>
        <p:spPr>
          <a:xfrm rot="5400000">
            <a:off x="2120516" y="3142128"/>
            <a:ext cx="522784" cy="36004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CD1304E3-A878-45CB-B9E6-98437FFD2D89}"/>
              </a:ext>
            </a:extLst>
          </p:cNvPr>
          <p:cNvSpPr/>
          <p:nvPr/>
        </p:nvSpPr>
        <p:spPr>
          <a:xfrm rot="5400000">
            <a:off x="4352764" y="3130613"/>
            <a:ext cx="522784" cy="36004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0B6B8307-104A-4683-957B-D417FD296854}"/>
              </a:ext>
            </a:extLst>
          </p:cNvPr>
          <p:cNvSpPr/>
          <p:nvPr/>
        </p:nvSpPr>
        <p:spPr>
          <a:xfrm rot="5400000">
            <a:off x="6657020" y="3137449"/>
            <a:ext cx="522784" cy="36004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8A47903E-CED9-4324-8616-F30C566B7743}"/>
              </a:ext>
            </a:extLst>
          </p:cNvPr>
          <p:cNvSpPr/>
          <p:nvPr/>
        </p:nvSpPr>
        <p:spPr>
          <a:xfrm>
            <a:off x="1445803" y="6053849"/>
            <a:ext cx="6408712" cy="575551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SSD Device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6245E60-DE28-4A29-9C5A-294EBF26A123}"/>
              </a:ext>
            </a:extLst>
          </p:cNvPr>
          <p:cNvGrpSpPr/>
          <p:nvPr/>
        </p:nvGrpSpPr>
        <p:grpSpPr>
          <a:xfrm>
            <a:off x="6762369" y="3630930"/>
            <a:ext cx="312086" cy="760230"/>
            <a:chOff x="6708186" y="3532866"/>
            <a:chExt cx="312086" cy="76023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67B7255-07FD-4714-83B4-F2566E517680}"/>
                </a:ext>
              </a:extLst>
            </p:cNvPr>
            <p:cNvSpPr/>
            <p:nvPr/>
          </p:nvSpPr>
          <p:spPr>
            <a:xfrm>
              <a:off x="6708186" y="3532866"/>
              <a:ext cx="312086" cy="76023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7FCAF5ED-778E-49CB-AC46-45264A4ECE6D}"/>
                </a:ext>
              </a:extLst>
            </p:cNvPr>
            <p:cNvCxnSpPr>
              <a:cxnSpLocks/>
            </p:cNvCxnSpPr>
            <p:nvPr/>
          </p:nvCxnSpPr>
          <p:spPr>
            <a:xfrm>
              <a:off x="6708186" y="3661076"/>
              <a:ext cx="3120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5633E452-6F92-4103-88D9-2F66BEF30EE7}"/>
                </a:ext>
              </a:extLst>
            </p:cNvPr>
            <p:cNvCxnSpPr>
              <a:cxnSpLocks/>
            </p:cNvCxnSpPr>
            <p:nvPr/>
          </p:nvCxnSpPr>
          <p:spPr>
            <a:xfrm>
              <a:off x="6708186" y="3787480"/>
              <a:ext cx="3120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B8700776-11F5-4E66-A114-5452342DE6B3}"/>
                </a:ext>
              </a:extLst>
            </p:cNvPr>
            <p:cNvCxnSpPr>
              <a:cxnSpLocks/>
            </p:cNvCxnSpPr>
            <p:nvPr/>
          </p:nvCxnSpPr>
          <p:spPr>
            <a:xfrm>
              <a:off x="6708186" y="3913884"/>
              <a:ext cx="3120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C3E31C20-CF7B-4260-A74E-302B7D0F3F56}"/>
                </a:ext>
              </a:extLst>
            </p:cNvPr>
            <p:cNvCxnSpPr>
              <a:cxnSpLocks/>
            </p:cNvCxnSpPr>
            <p:nvPr/>
          </p:nvCxnSpPr>
          <p:spPr>
            <a:xfrm>
              <a:off x="6708186" y="4040288"/>
              <a:ext cx="3120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5D644E34-9520-4D4A-B2B6-1C247D2B68EE}"/>
                </a:ext>
              </a:extLst>
            </p:cNvPr>
            <p:cNvCxnSpPr>
              <a:cxnSpLocks/>
            </p:cNvCxnSpPr>
            <p:nvPr/>
          </p:nvCxnSpPr>
          <p:spPr>
            <a:xfrm>
              <a:off x="6708186" y="4166692"/>
              <a:ext cx="3120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A53659EE-4E6C-4FF8-857B-73D9573220B5}"/>
                </a:ext>
              </a:extLst>
            </p:cNvPr>
            <p:cNvCxnSpPr>
              <a:cxnSpLocks/>
            </p:cNvCxnSpPr>
            <p:nvPr/>
          </p:nvCxnSpPr>
          <p:spPr>
            <a:xfrm>
              <a:off x="6708186" y="3534672"/>
              <a:ext cx="3120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CEFA272C-C1BD-470F-929F-6F25268FC3F0}"/>
                </a:ext>
              </a:extLst>
            </p:cNvPr>
            <p:cNvCxnSpPr>
              <a:cxnSpLocks/>
            </p:cNvCxnSpPr>
            <p:nvPr/>
          </p:nvCxnSpPr>
          <p:spPr>
            <a:xfrm>
              <a:off x="6708186" y="4293096"/>
              <a:ext cx="3120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6E5BE7D-5755-466C-8ADB-7046636BE509}"/>
              </a:ext>
            </a:extLst>
          </p:cNvPr>
          <p:cNvGrpSpPr/>
          <p:nvPr/>
        </p:nvGrpSpPr>
        <p:grpSpPr>
          <a:xfrm>
            <a:off x="4458113" y="3610852"/>
            <a:ext cx="312086" cy="760230"/>
            <a:chOff x="6708186" y="3532866"/>
            <a:chExt cx="312086" cy="760230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FD8A9916-E899-4736-96C2-928C164FB41F}"/>
                </a:ext>
              </a:extLst>
            </p:cNvPr>
            <p:cNvSpPr/>
            <p:nvPr/>
          </p:nvSpPr>
          <p:spPr>
            <a:xfrm>
              <a:off x="6708186" y="3532866"/>
              <a:ext cx="312086" cy="76023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D3CB38B0-96BC-4D94-BE71-7C5290A15413}"/>
                </a:ext>
              </a:extLst>
            </p:cNvPr>
            <p:cNvCxnSpPr>
              <a:cxnSpLocks/>
            </p:cNvCxnSpPr>
            <p:nvPr/>
          </p:nvCxnSpPr>
          <p:spPr>
            <a:xfrm>
              <a:off x="6708186" y="3661076"/>
              <a:ext cx="3120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BDA3EE81-A12C-4EFC-89DD-B0ACC243120F}"/>
                </a:ext>
              </a:extLst>
            </p:cNvPr>
            <p:cNvCxnSpPr>
              <a:cxnSpLocks/>
            </p:cNvCxnSpPr>
            <p:nvPr/>
          </p:nvCxnSpPr>
          <p:spPr>
            <a:xfrm>
              <a:off x="6708186" y="3787480"/>
              <a:ext cx="3120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1E974240-3AEA-4638-84C2-614CE23586CC}"/>
                </a:ext>
              </a:extLst>
            </p:cNvPr>
            <p:cNvCxnSpPr>
              <a:cxnSpLocks/>
            </p:cNvCxnSpPr>
            <p:nvPr/>
          </p:nvCxnSpPr>
          <p:spPr>
            <a:xfrm>
              <a:off x="6708186" y="3913884"/>
              <a:ext cx="3120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771D019A-9AEA-406C-BFEB-14806B811A9C}"/>
                </a:ext>
              </a:extLst>
            </p:cNvPr>
            <p:cNvCxnSpPr>
              <a:cxnSpLocks/>
            </p:cNvCxnSpPr>
            <p:nvPr/>
          </p:nvCxnSpPr>
          <p:spPr>
            <a:xfrm>
              <a:off x="6708186" y="4040288"/>
              <a:ext cx="3120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0A447B1C-75E8-4F6D-8AD7-5D9E61CD48D6}"/>
                </a:ext>
              </a:extLst>
            </p:cNvPr>
            <p:cNvCxnSpPr>
              <a:cxnSpLocks/>
            </p:cNvCxnSpPr>
            <p:nvPr/>
          </p:nvCxnSpPr>
          <p:spPr>
            <a:xfrm>
              <a:off x="6708186" y="4166692"/>
              <a:ext cx="3120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EEF7734B-8929-4625-AB66-ABD72F369980}"/>
                </a:ext>
              </a:extLst>
            </p:cNvPr>
            <p:cNvCxnSpPr>
              <a:cxnSpLocks/>
            </p:cNvCxnSpPr>
            <p:nvPr/>
          </p:nvCxnSpPr>
          <p:spPr>
            <a:xfrm>
              <a:off x="6708186" y="3534672"/>
              <a:ext cx="3120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114DDDA5-62D0-4FFC-94F2-2DE2BF946BDC}"/>
                </a:ext>
              </a:extLst>
            </p:cNvPr>
            <p:cNvCxnSpPr>
              <a:cxnSpLocks/>
            </p:cNvCxnSpPr>
            <p:nvPr/>
          </p:nvCxnSpPr>
          <p:spPr>
            <a:xfrm>
              <a:off x="6708186" y="4293096"/>
              <a:ext cx="3120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C7C6236F-0CF3-4EAA-B2D0-3569C3031CD1}"/>
              </a:ext>
            </a:extLst>
          </p:cNvPr>
          <p:cNvGrpSpPr/>
          <p:nvPr/>
        </p:nvGrpSpPr>
        <p:grpSpPr>
          <a:xfrm>
            <a:off x="2225865" y="3600143"/>
            <a:ext cx="312086" cy="760230"/>
            <a:chOff x="6708186" y="3532866"/>
            <a:chExt cx="312086" cy="760230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0C99EB1B-5943-4BE3-905B-7ACD464C9DE2}"/>
                </a:ext>
              </a:extLst>
            </p:cNvPr>
            <p:cNvSpPr/>
            <p:nvPr/>
          </p:nvSpPr>
          <p:spPr>
            <a:xfrm>
              <a:off x="6708186" y="3532866"/>
              <a:ext cx="312086" cy="76023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66E24252-96EC-4E66-99AE-B18D57D11CB4}"/>
                </a:ext>
              </a:extLst>
            </p:cNvPr>
            <p:cNvCxnSpPr>
              <a:cxnSpLocks/>
            </p:cNvCxnSpPr>
            <p:nvPr/>
          </p:nvCxnSpPr>
          <p:spPr>
            <a:xfrm>
              <a:off x="6708186" y="3661076"/>
              <a:ext cx="3120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C72B159B-CA9B-45B9-A4CF-4FB5BDB864A4}"/>
                </a:ext>
              </a:extLst>
            </p:cNvPr>
            <p:cNvCxnSpPr>
              <a:cxnSpLocks/>
            </p:cNvCxnSpPr>
            <p:nvPr/>
          </p:nvCxnSpPr>
          <p:spPr>
            <a:xfrm>
              <a:off x="6708186" y="3787480"/>
              <a:ext cx="3120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684A9002-091E-4AC2-9745-A10A6DEAED11}"/>
                </a:ext>
              </a:extLst>
            </p:cNvPr>
            <p:cNvCxnSpPr>
              <a:cxnSpLocks/>
            </p:cNvCxnSpPr>
            <p:nvPr/>
          </p:nvCxnSpPr>
          <p:spPr>
            <a:xfrm>
              <a:off x="6708186" y="3913884"/>
              <a:ext cx="3120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300B3E44-9569-4023-9655-48FEB4B433AC}"/>
                </a:ext>
              </a:extLst>
            </p:cNvPr>
            <p:cNvCxnSpPr>
              <a:cxnSpLocks/>
            </p:cNvCxnSpPr>
            <p:nvPr/>
          </p:nvCxnSpPr>
          <p:spPr>
            <a:xfrm>
              <a:off x="6708186" y="4040288"/>
              <a:ext cx="3120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90DB467B-3D65-412A-A84A-512F35764081}"/>
                </a:ext>
              </a:extLst>
            </p:cNvPr>
            <p:cNvCxnSpPr>
              <a:cxnSpLocks/>
            </p:cNvCxnSpPr>
            <p:nvPr/>
          </p:nvCxnSpPr>
          <p:spPr>
            <a:xfrm>
              <a:off x="6708186" y="4166692"/>
              <a:ext cx="3120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67A8509E-0DCB-48B0-A88F-B5C4CF4AC5B0}"/>
                </a:ext>
              </a:extLst>
            </p:cNvPr>
            <p:cNvCxnSpPr>
              <a:cxnSpLocks/>
            </p:cNvCxnSpPr>
            <p:nvPr/>
          </p:nvCxnSpPr>
          <p:spPr>
            <a:xfrm>
              <a:off x="6708186" y="3534672"/>
              <a:ext cx="3120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E5E73644-FC60-48E4-91E4-FF9AC2DD284D}"/>
                </a:ext>
              </a:extLst>
            </p:cNvPr>
            <p:cNvCxnSpPr>
              <a:cxnSpLocks/>
            </p:cNvCxnSpPr>
            <p:nvPr/>
          </p:nvCxnSpPr>
          <p:spPr>
            <a:xfrm>
              <a:off x="6708186" y="4293096"/>
              <a:ext cx="3120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2" name="Picture 8" descr="Image result for nvm express">
            <a:extLst>
              <a:ext uri="{FF2B5EF4-FFF2-40B4-BE49-F238E27FC236}">
                <a16:creationId xmlns:a16="http://schemas.microsoft.com/office/drawing/2014/main" id="{13CAAC71-65C7-4A71-8D3B-077DE56DA9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85" y="3886200"/>
            <a:ext cx="1992015" cy="550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BBD596F4-0E0A-4008-A56C-26439C9DC27C}"/>
              </a:ext>
            </a:extLst>
          </p:cNvPr>
          <p:cNvCxnSpPr>
            <a:cxnSpLocks/>
          </p:cNvCxnSpPr>
          <p:nvPr/>
        </p:nvCxnSpPr>
        <p:spPr>
          <a:xfrm>
            <a:off x="4614156" y="4380540"/>
            <a:ext cx="0" cy="21446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10FD28A1-B3DF-451F-BB69-0CBCC723FFA1}"/>
              </a:ext>
            </a:extLst>
          </p:cNvPr>
          <p:cNvCxnSpPr>
            <a:cxnSpLocks/>
          </p:cNvCxnSpPr>
          <p:nvPr/>
        </p:nvCxnSpPr>
        <p:spPr>
          <a:xfrm>
            <a:off x="6918411" y="4390083"/>
            <a:ext cx="0" cy="21446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7ADA79CF-FA70-4DCE-9FD6-8BF35A245BC8}"/>
              </a:ext>
            </a:extLst>
          </p:cNvPr>
          <p:cNvCxnSpPr>
            <a:cxnSpLocks/>
          </p:cNvCxnSpPr>
          <p:nvPr/>
        </p:nvCxnSpPr>
        <p:spPr>
          <a:xfrm>
            <a:off x="2381908" y="4355598"/>
            <a:ext cx="0" cy="21446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/>
              <a:t>Page </a:t>
            </a:r>
            <a:fld id="{56E643E9-8232-44D4-8A76-E691A7C80D3B}" type="slidenum">
              <a:rPr lang="en-US" altLang="en-US" smtClean="0"/>
              <a:pPr/>
              <a:t>10</a:t>
            </a:fld>
            <a:r>
              <a:rPr lang="en-US" altLang="en-US" dirty="0"/>
              <a:t> </a:t>
            </a:r>
            <a:r>
              <a:rPr lang="en-US" altLang="en-US" dirty="0" smtClean="0"/>
              <a:t>of 34</a:t>
            </a:r>
            <a:endParaRPr lang="en-US" altLang="en-US" dirty="0"/>
          </a:p>
        </p:txBody>
      </p:sp>
      <p:sp>
        <p:nvSpPr>
          <p:cNvPr id="49" name="Rectangle: Rounded Corners 57">
            <a:extLst>
              <a:ext uri="{FF2B5EF4-FFF2-40B4-BE49-F238E27FC236}">
                <a16:creationId xmlns:a16="http://schemas.microsoft.com/office/drawing/2014/main" id="{72047768-9758-4A43-AC65-2087E79C6CE8}"/>
              </a:ext>
            </a:extLst>
          </p:cNvPr>
          <p:cNvSpPr/>
          <p:nvPr/>
        </p:nvSpPr>
        <p:spPr>
          <a:xfrm>
            <a:off x="3254072" y="4604549"/>
            <a:ext cx="2784335" cy="41832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I/O Scheduler</a:t>
            </a:r>
          </a:p>
        </p:txBody>
      </p:sp>
      <p:cxnSp>
        <p:nvCxnSpPr>
          <p:cNvPr id="50" name="Connector: Elbow 62">
            <a:extLst>
              <a:ext uri="{FF2B5EF4-FFF2-40B4-BE49-F238E27FC236}">
                <a16:creationId xmlns:a16="http://schemas.microsoft.com/office/drawing/2014/main" id="{91918154-DF2D-470C-9DAD-1A23C45ABAB1}"/>
              </a:ext>
            </a:extLst>
          </p:cNvPr>
          <p:cNvCxnSpPr>
            <a:cxnSpLocks/>
            <a:endCxn id="49" idx="1"/>
          </p:cNvCxnSpPr>
          <p:nvPr/>
        </p:nvCxnSpPr>
        <p:spPr>
          <a:xfrm>
            <a:off x="2377988" y="4380540"/>
            <a:ext cx="876084" cy="433169"/>
          </a:xfrm>
          <a:prstGeom prst="bentConnector3">
            <a:avLst>
              <a:gd name="adj1" fmla="val 1470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or: Elbow 64">
            <a:extLst>
              <a:ext uri="{FF2B5EF4-FFF2-40B4-BE49-F238E27FC236}">
                <a16:creationId xmlns:a16="http://schemas.microsoft.com/office/drawing/2014/main" id="{022FE6C1-B2DD-4F66-8B23-058A96829948}"/>
              </a:ext>
            </a:extLst>
          </p:cNvPr>
          <p:cNvCxnSpPr>
            <a:cxnSpLocks/>
          </p:cNvCxnSpPr>
          <p:nvPr/>
        </p:nvCxnSpPr>
        <p:spPr>
          <a:xfrm flipH="1">
            <a:off x="6038407" y="4390083"/>
            <a:ext cx="876084" cy="413183"/>
          </a:xfrm>
          <a:prstGeom prst="bentConnector3">
            <a:avLst>
              <a:gd name="adj1" fmla="val 1292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343F4B3F-3686-47F4-A61A-D84A48A9C8C5}"/>
              </a:ext>
            </a:extLst>
          </p:cNvPr>
          <p:cNvCxnSpPr>
            <a:cxnSpLocks/>
          </p:cNvCxnSpPr>
          <p:nvPr/>
        </p:nvCxnSpPr>
        <p:spPr>
          <a:xfrm>
            <a:off x="4610236" y="4371082"/>
            <a:ext cx="0" cy="21446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65">
            <a:extLst>
              <a:ext uri="{FF2B5EF4-FFF2-40B4-BE49-F238E27FC236}">
                <a16:creationId xmlns:a16="http://schemas.microsoft.com/office/drawing/2014/main" id="{3A80EB63-F3AF-4240-A8A1-D9729A385E49}"/>
              </a:ext>
            </a:extLst>
          </p:cNvPr>
          <p:cNvSpPr/>
          <p:nvPr/>
        </p:nvSpPr>
        <p:spPr>
          <a:xfrm>
            <a:off x="7162800" y="3536040"/>
            <a:ext cx="127932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In-DRAM</a:t>
            </a:r>
          </a:p>
          <a:p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I/O Request</a:t>
            </a:r>
          </a:p>
          <a:p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Queue</a:t>
            </a:r>
          </a:p>
        </p:txBody>
      </p:sp>
      <p:sp>
        <p:nvSpPr>
          <p:cNvPr id="67" name="Rectangle 66"/>
          <p:cNvSpPr/>
          <p:nvPr/>
        </p:nvSpPr>
        <p:spPr>
          <a:xfrm>
            <a:off x="0" y="5424152"/>
            <a:ext cx="9144000" cy="1122543"/>
          </a:xfrm>
          <a:prstGeom prst="rect">
            <a:avLst/>
          </a:prstGeom>
          <a:solidFill>
            <a:srgbClr val="B31B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Adobe Garamond Pro Bold" panose="02020702060506020403" pitchFamily="18" charset="0"/>
              </a:rPr>
              <a:t>Fairness mechanisms in OS software stack are also eliminated</a:t>
            </a:r>
          </a:p>
          <a:p>
            <a:pPr algn="ctr"/>
            <a:r>
              <a:rPr lang="en-US" sz="2800" dirty="0" smtClean="0">
                <a:solidFill>
                  <a:srgbClr val="FFFF99"/>
                </a:solidFill>
                <a:latin typeface="Adobe Garamond Pro Bold" panose="02020702060506020403" pitchFamily="18" charset="0"/>
              </a:rPr>
              <a:t>Do modern SSDs need to handle fairness control?</a:t>
            </a:r>
            <a:endParaRPr lang="en-US" sz="2800" dirty="0">
              <a:solidFill>
                <a:srgbClr val="FFFF99"/>
              </a:solidFill>
              <a:latin typeface="Adobe Garamond Pro Bold" panose="02020702060506020403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380507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2.96296E-6 L 3.05556E-6 -0.21042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62" grpId="0"/>
      <p:bldP spid="15" grpId="0" animBg="1"/>
      <p:bldP spid="49" grpId="0" animBg="1"/>
      <p:bldP spid="6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925373"/>
            <a:ext cx="9144000" cy="5334000"/>
          </a:xfrm>
        </p:spPr>
        <p:txBody>
          <a:bodyPr/>
          <a:lstStyle/>
          <a:p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Background: Modern SSD Design</a:t>
            </a:r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3200" b="1" dirty="0" smtClean="0"/>
              <a:t>Unfairness Across Multiple Applications</a:t>
            </a:r>
            <a:br>
              <a:rPr lang="en-US" sz="3200" b="1" dirty="0" smtClean="0"/>
            </a:br>
            <a:r>
              <a:rPr lang="en-US" sz="3200" b="1" dirty="0" smtClean="0"/>
              <a:t>in Modern SSDs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FLIN:</a:t>
            </a:r>
            <a:b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Flash-Level </a:t>
            </a:r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INterference</a:t>
            </a:r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-aware SSD Scheduler</a:t>
            </a:r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Experimental Evaluation</a:t>
            </a:r>
            <a:b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Conclusion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Page </a:t>
            </a:r>
            <a:fld id="{56E643E9-8232-44D4-8A76-E691A7C80D3B}" type="slidenum">
              <a:rPr lang="en-US" altLang="en-US" smtClean="0"/>
              <a:pPr/>
              <a:t>11</a:t>
            </a:fld>
            <a:r>
              <a:rPr lang="en-US" altLang="en-US" dirty="0" smtClean="0"/>
              <a:t> of 39</a:t>
            </a:r>
            <a:endParaRPr lang="en-US" alt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137160"/>
            <a:ext cx="7924800" cy="429389"/>
          </a:xfrm>
          <a:prstGeom prst="rect">
            <a:avLst/>
          </a:prstGeom>
        </p:spPr>
        <p:txBody>
          <a:bodyPr vert="horz" lIns="45720" tIns="0" rIns="45720" bIns="45720" rtlCol="0" anchor="ctr"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 cap="none" spc="-100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Whitney-Bold" pitchFamily="2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Whitney-Bold" pitchFamily="2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Whitney-Bold" pitchFamily="2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Whitney-Bold" pitchFamily="2" charset="0"/>
              </a:defRPr>
            </a:lvl5pPr>
            <a:lvl6pPr marL="3429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Whitney-Bold" pitchFamily="2" charset="0"/>
              </a:defRPr>
            </a:lvl6pPr>
            <a:lvl7pPr marL="6858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Whitney-Bold" pitchFamily="2" charset="0"/>
              </a:defRPr>
            </a:lvl7pPr>
            <a:lvl8pPr marL="10287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Whitney-Bold" pitchFamily="2" charset="0"/>
              </a:defRPr>
            </a:lvl8pPr>
            <a:lvl9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Whitney-Bold" pitchFamily="2" charset="0"/>
              </a:defRPr>
            </a:lvl9pPr>
          </a:lstStyle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Outline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5747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Unfairness in Real, Modern SSDs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measure fairness </a:t>
            </a:r>
            <a:r>
              <a:rPr lang="en-US" dirty="0" smtClean="0"/>
              <a:t>using </a:t>
            </a:r>
            <a:r>
              <a:rPr lang="en-US" dirty="0"/>
              <a:t>four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real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state-of-the-art SSDs</a:t>
            </a:r>
          </a:p>
          <a:p>
            <a:pPr lvl="1"/>
            <a:r>
              <a:rPr lang="en-US" dirty="0" smtClean="0"/>
              <a:t>NVMe protocol</a:t>
            </a:r>
          </a:p>
          <a:p>
            <a:pPr lvl="1"/>
            <a:r>
              <a:rPr lang="en-US" dirty="0" smtClean="0"/>
              <a:t>Designed for datacenters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>
                <a:solidFill>
                  <a:schemeClr val="accent4"/>
                </a:solidFill>
              </a:rPr>
              <a:t>Flow:</a:t>
            </a:r>
            <a:r>
              <a:rPr lang="en-US" dirty="0" smtClean="0"/>
              <a:t> a series of I/O requests generated by an application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Slowdown</a:t>
            </a:r>
            <a:r>
              <a:rPr lang="en-US" dirty="0" smtClean="0"/>
              <a:t> =                                               </a:t>
            </a:r>
            <a:r>
              <a:rPr lang="en-US" b="0" i="1" dirty="0" smtClean="0"/>
              <a:t>(lower is better)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>
                <a:solidFill>
                  <a:schemeClr val="accent4"/>
                </a:solidFill>
              </a:rPr>
              <a:t>Unfairness</a:t>
            </a:r>
            <a:r>
              <a:rPr lang="en-US" dirty="0" smtClean="0"/>
              <a:t> =                             </a:t>
            </a:r>
            <a:r>
              <a:rPr lang="en-US" b="0" i="1" dirty="0" smtClean="0"/>
              <a:t>(lower </a:t>
            </a:r>
            <a:r>
              <a:rPr lang="en-US" b="0" i="1" dirty="0"/>
              <a:t>is better)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Fairness</a:t>
            </a:r>
            <a:r>
              <a:rPr lang="en-US" dirty="0" smtClean="0"/>
              <a:t> </a:t>
            </a:r>
            <a:r>
              <a:rPr lang="en-US" dirty="0" smtClean="0"/>
              <a:t>=                     </a:t>
            </a:r>
            <a:r>
              <a:rPr lang="en-US" b="0" i="1" dirty="0" smtClean="0"/>
              <a:t>(higher </a:t>
            </a:r>
            <a:r>
              <a:rPr lang="en-US" b="0" i="1" dirty="0"/>
              <a:t>is better)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Page </a:t>
            </a:r>
            <a:fld id="{56E643E9-8232-44D4-8A76-E691A7C80D3B}" type="slidenum">
              <a:rPr lang="en-US" altLang="en-US" smtClean="0"/>
              <a:pPr/>
              <a:t>12</a:t>
            </a:fld>
            <a:r>
              <a:rPr lang="en-US" altLang="en-US" dirty="0" smtClean="0"/>
              <a:t> </a:t>
            </a:r>
            <a:r>
              <a:rPr lang="en-US" altLang="en-US" dirty="0" smtClean="0"/>
              <a:t>of 34</a:t>
            </a:r>
            <a:endParaRPr lang="en-US" altLang="en-US" dirty="0"/>
          </a:p>
        </p:txBody>
      </p:sp>
      <p:sp>
        <p:nvSpPr>
          <p:cNvPr id="6" name="Rectangle 5"/>
          <p:cNvSpPr/>
          <p:nvPr/>
        </p:nvSpPr>
        <p:spPr>
          <a:xfrm>
            <a:off x="2173129" y="3200400"/>
            <a:ext cx="3578544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600" b="1" dirty="0" smtClean="0">
                <a:solidFill>
                  <a:srgbClr val="404040"/>
                </a:solidFill>
                <a:latin typeface="Adobe Garamond Pro" panose="02020502060506020403" pitchFamily="18" charset="0"/>
              </a:rPr>
              <a:t>shared flow response time</a:t>
            </a:r>
          </a:p>
          <a:p>
            <a:pPr algn="ctr"/>
            <a:r>
              <a:rPr lang="en-US" sz="2600" b="1" dirty="0" smtClean="0">
                <a:solidFill>
                  <a:srgbClr val="404040"/>
                </a:solidFill>
                <a:latin typeface="Adobe Garamond Pro" panose="02020502060506020403" pitchFamily="18" charset="0"/>
              </a:rPr>
              <a:t>alone </a:t>
            </a:r>
            <a:r>
              <a:rPr lang="en-US" sz="2600" b="1" dirty="0">
                <a:solidFill>
                  <a:srgbClr val="404040"/>
                </a:solidFill>
                <a:latin typeface="Adobe Garamond Pro" panose="02020502060506020403" pitchFamily="18" charset="0"/>
              </a:rPr>
              <a:t>flow response time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2209800" y="3657600"/>
            <a:ext cx="3505200" cy="0"/>
          </a:xfrm>
          <a:prstGeom prst="line">
            <a:avLst/>
          </a:prstGeom>
          <a:ln w="28575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174966" y="4114801"/>
            <a:ext cx="2141612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600" b="1" dirty="0" smtClean="0">
                <a:solidFill>
                  <a:srgbClr val="404040"/>
                </a:solidFill>
                <a:latin typeface="Adobe Garamond Pro" panose="02020502060506020403" pitchFamily="18" charset="0"/>
              </a:rPr>
              <a:t>max slowdown</a:t>
            </a:r>
          </a:p>
          <a:p>
            <a:pPr algn="ctr"/>
            <a:r>
              <a:rPr lang="en-US" sz="2600" b="1" dirty="0" smtClean="0">
                <a:solidFill>
                  <a:srgbClr val="404040"/>
                </a:solidFill>
                <a:latin typeface="Adobe Garamond Pro" panose="02020502060506020403" pitchFamily="18" charset="0"/>
              </a:rPr>
              <a:t>min slowdown</a:t>
            </a:r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2209800" y="4572001"/>
            <a:ext cx="2074121" cy="0"/>
          </a:xfrm>
          <a:prstGeom prst="line">
            <a:avLst/>
          </a:prstGeom>
          <a:ln w="28575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1828800" y="5044442"/>
            <a:ext cx="1526636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600" b="1" dirty="0" smtClean="0">
                <a:solidFill>
                  <a:srgbClr val="404040"/>
                </a:solidFill>
                <a:latin typeface="Adobe Garamond Pro" panose="02020502060506020403" pitchFamily="18" charset="0"/>
              </a:rPr>
              <a:t>1</a:t>
            </a:r>
          </a:p>
          <a:p>
            <a:pPr algn="ctr"/>
            <a:r>
              <a:rPr lang="en-US" sz="2600" b="1" dirty="0" smtClean="0">
                <a:solidFill>
                  <a:srgbClr val="404040"/>
                </a:solidFill>
                <a:latin typeface="Adobe Garamond Pro" panose="02020502060506020403" pitchFamily="18" charset="0"/>
              </a:rPr>
              <a:t>unfairness</a:t>
            </a:r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1859281" y="5501642"/>
            <a:ext cx="1452153" cy="0"/>
          </a:xfrm>
          <a:prstGeom prst="line">
            <a:avLst/>
          </a:prstGeom>
          <a:ln w="28575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05639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2C557E02-D80E-456A-9C94-7196EE2DD2ED}"/>
              </a:ext>
            </a:extLst>
          </p:cNvPr>
          <p:cNvSpPr/>
          <p:nvPr/>
        </p:nvSpPr>
        <p:spPr>
          <a:xfrm>
            <a:off x="152400" y="4267200"/>
            <a:ext cx="8763000" cy="7990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800" b="1" dirty="0" smtClean="0">
                <a:latin typeface="Adobe Garamond Pro" panose="02020502060506020403" pitchFamily="18" charset="0"/>
                <a:cs typeface="Calibri" panose="020F0502020204030204" pitchFamily="34" charset="0"/>
              </a:rPr>
              <a:t>average slowdown of </a:t>
            </a:r>
            <a:r>
              <a:rPr lang="en-US" sz="2800" b="1" i="1" dirty="0" smtClean="0">
                <a:latin typeface="Adobe Garamond Pro" panose="02020502060506020403" pitchFamily="18" charset="0"/>
                <a:cs typeface="Calibri" panose="020F0502020204030204" pitchFamily="34" charset="0"/>
              </a:rPr>
              <a:t>tpce</a:t>
            </a:r>
            <a:r>
              <a:rPr lang="en-US" sz="2800" b="1" dirty="0" smtClean="0">
                <a:latin typeface="Adobe Garamond Pro" panose="02020502060506020403" pitchFamily="18" charset="0"/>
                <a:cs typeface="Calibri" panose="020F0502020204030204" pitchFamily="34" charset="0"/>
              </a:rPr>
              <a:t>:</a:t>
            </a:r>
            <a:r>
              <a:rPr lang="en-US" sz="2800" b="1" dirty="0">
                <a:solidFill>
                  <a:srgbClr val="0070C0"/>
                </a:solidFill>
                <a:latin typeface="Adobe Garamond Pro" panose="02020502060506020403" pitchFamily="18" charset="0"/>
                <a:cs typeface="Calibri" panose="020F0502020204030204" pitchFamily="34" charset="0"/>
              </a:rPr>
              <a:t/>
            </a:r>
            <a:br>
              <a:rPr lang="en-US" sz="2800" b="1" dirty="0">
                <a:solidFill>
                  <a:srgbClr val="0070C0"/>
                </a:solidFill>
                <a:latin typeface="Adobe Garamond Pro" panose="02020502060506020403" pitchFamily="18" charset="0"/>
                <a:cs typeface="Calibri" panose="020F0502020204030204" pitchFamily="34" charset="0"/>
              </a:rPr>
            </a:br>
            <a:r>
              <a:rPr lang="en-US" sz="2800" b="1" i="1" dirty="0" smtClean="0">
                <a:solidFill>
                  <a:srgbClr val="0070C0"/>
                </a:solidFill>
                <a:latin typeface="Adobe Garamond Pro Bold" panose="02020702060506020403" pitchFamily="18" charset="0"/>
                <a:cs typeface="Calibri" panose="020F0502020204030204" pitchFamily="34" charset="0"/>
              </a:rPr>
              <a:t>2x </a:t>
            </a:r>
            <a:r>
              <a:rPr lang="en-US" sz="2800" b="1" i="1" dirty="0">
                <a:solidFill>
                  <a:srgbClr val="0070C0"/>
                </a:solidFill>
                <a:latin typeface="Adobe Garamond Pro Bold" panose="02020702060506020403" pitchFamily="18" charset="0"/>
                <a:cs typeface="Calibri" panose="020F0502020204030204" pitchFamily="34" charset="0"/>
              </a:rPr>
              <a:t>to 106x </a:t>
            </a:r>
            <a:r>
              <a:rPr lang="en-US" sz="2800" b="1" dirty="0" smtClean="0">
                <a:solidFill>
                  <a:srgbClr val="0070C0"/>
                </a:solidFill>
                <a:latin typeface="Adobe Garamond Pro" panose="02020502060506020403" pitchFamily="18" charset="0"/>
                <a:cs typeface="Calibri" panose="020F0502020204030204" pitchFamily="34" charset="0"/>
              </a:rPr>
              <a:t>across </a:t>
            </a:r>
            <a:r>
              <a:rPr lang="en-US" sz="2800" b="1" dirty="0" smtClean="0">
                <a:solidFill>
                  <a:srgbClr val="0070C0"/>
                </a:solidFill>
                <a:latin typeface="Adobe Garamond Pro" panose="02020502060506020403" pitchFamily="18" charset="0"/>
                <a:cs typeface="Calibri" panose="020F0502020204030204" pitchFamily="34" charset="0"/>
              </a:rPr>
              <a:t>our four real SSDs</a:t>
            </a:r>
            <a:endParaRPr lang="en-US" sz="2800" b="1" dirty="0">
              <a:solidFill>
                <a:srgbClr val="0070C0"/>
              </a:solidFill>
              <a:latin typeface="Adobe Garamond Pro" panose="02020502060506020403" pitchFamily="18" charset="0"/>
              <a:cs typeface="Calibri" panose="020F050202020403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771CFE4-972A-4375-B496-445C2226BD6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143000"/>
            <a:ext cx="5230488" cy="28503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Representative Example: </a:t>
            </a:r>
            <a:r>
              <a:rPr lang="en-US" i="1" dirty="0" smtClean="0"/>
              <a:t>tpcc</a:t>
            </a:r>
            <a:r>
              <a:rPr lang="en-US" dirty="0" smtClean="0"/>
              <a:t> and </a:t>
            </a:r>
            <a:r>
              <a:rPr lang="en-US" i="1" dirty="0" smtClean="0"/>
              <a:t>tpce</a:t>
            </a:r>
            <a:endParaRPr lang="en-US" i="1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7772400" y="6583363"/>
            <a:ext cx="1371600" cy="228600"/>
          </a:xfrm>
        </p:spPr>
        <p:txBody>
          <a:bodyPr/>
          <a:lstStyle/>
          <a:p>
            <a:r>
              <a:rPr lang="en-US" altLang="en-US" dirty="0"/>
              <a:t>Page </a:t>
            </a:r>
            <a:fld id="{56E643E9-8232-44D4-8A76-E691A7C80D3B}" type="slidenum">
              <a:rPr lang="en-US" altLang="en-US" smtClean="0"/>
              <a:pPr/>
              <a:t>13</a:t>
            </a:fld>
            <a:r>
              <a:rPr lang="en-US" altLang="en-US" dirty="0"/>
              <a:t> </a:t>
            </a:r>
            <a:r>
              <a:rPr lang="en-US" altLang="en-US" dirty="0" smtClean="0"/>
              <a:t>of 34</a:t>
            </a:r>
            <a:endParaRPr lang="en-US" altLang="en-US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0271A3AF-079C-4D56-BAE1-E241E5E3C4D3}"/>
              </a:ext>
            </a:extLst>
          </p:cNvPr>
          <p:cNvSpPr/>
          <p:nvPr/>
        </p:nvSpPr>
        <p:spPr>
          <a:xfrm>
            <a:off x="7228400" y="1306715"/>
            <a:ext cx="729046" cy="3951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tpce</a:t>
            </a:r>
            <a:endParaRPr lang="en-US" sz="2400" b="1" i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B021D557-BB66-4315-A693-003872FB5AF4}"/>
              </a:ext>
            </a:extLst>
          </p:cNvPr>
          <p:cNvSpPr/>
          <p:nvPr/>
        </p:nvSpPr>
        <p:spPr>
          <a:xfrm>
            <a:off x="7228400" y="2054542"/>
            <a:ext cx="703782" cy="3951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4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tpcc</a:t>
            </a:r>
            <a:endParaRPr lang="en-US" sz="2400" b="1" i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DF7F0169-75CB-41E1-AADF-65E3B078B33F}"/>
              </a:ext>
            </a:extLst>
          </p:cNvPr>
          <p:cNvCxnSpPr>
            <a:cxnSpLocks/>
          </p:cNvCxnSpPr>
          <p:nvPr/>
        </p:nvCxnSpPr>
        <p:spPr>
          <a:xfrm flipH="1">
            <a:off x="6823992" y="1555840"/>
            <a:ext cx="452424" cy="203746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93C4EE9D-8D2F-44DC-97E8-B4B67BF293C8}"/>
              </a:ext>
            </a:extLst>
          </p:cNvPr>
          <p:cNvCxnSpPr>
            <a:cxnSpLocks/>
          </p:cNvCxnSpPr>
          <p:nvPr/>
        </p:nvCxnSpPr>
        <p:spPr>
          <a:xfrm flipH="1">
            <a:off x="6854588" y="2233088"/>
            <a:ext cx="409867" cy="58638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>
            <a:extLst>
              <a:ext uri="{FF2B5EF4-FFF2-40B4-BE49-F238E27FC236}">
                <a16:creationId xmlns:a16="http://schemas.microsoft.com/office/drawing/2014/main" id="{4A772410-8132-4ED5-928C-08F564AF18EE}"/>
              </a:ext>
            </a:extLst>
          </p:cNvPr>
          <p:cNvSpPr/>
          <p:nvPr/>
        </p:nvSpPr>
        <p:spPr>
          <a:xfrm>
            <a:off x="1994541" y="1204807"/>
            <a:ext cx="452424" cy="277091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5A8AE8E-A740-4281-B78C-0F2745B66FCE}"/>
              </a:ext>
            </a:extLst>
          </p:cNvPr>
          <p:cNvSpPr/>
          <p:nvPr/>
        </p:nvSpPr>
        <p:spPr>
          <a:xfrm>
            <a:off x="6764266" y="2888567"/>
            <a:ext cx="2335832" cy="3951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4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en-US" sz="2400" b="1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ery </a:t>
            </a:r>
            <a:r>
              <a:rPr lang="en-US" sz="24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low fairness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8EF49C9-0D44-4D0C-9856-B16859135F80}"/>
              </a:ext>
            </a:extLst>
          </p:cNvPr>
          <p:cNvCxnSpPr>
            <a:cxnSpLocks/>
          </p:cNvCxnSpPr>
          <p:nvPr/>
        </p:nvCxnSpPr>
        <p:spPr>
          <a:xfrm flipH="1">
            <a:off x="6623045" y="3256583"/>
            <a:ext cx="427159" cy="132994"/>
          </a:xfrm>
          <a:prstGeom prst="straightConnector1">
            <a:avLst/>
          </a:prstGeom>
          <a:ln w="57150">
            <a:solidFill>
              <a:srgbClr val="0000FF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0" y="5424152"/>
            <a:ext cx="9144000" cy="1122543"/>
          </a:xfrm>
          <a:prstGeom prst="rect">
            <a:avLst/>
          </a:prstGeom>
          <a:solidFill>
            <a:srgbClr val="B31B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Adobe Garamond Pro Bold" panose="02020702060506020403" pitchFamily="18" charset="0"/>
              </a:rPr>
              <a:t>SSDs do not provide fairness</a:t>
            </a:r>
            <a:br>
              <a:rPr lang="en-US" sz="2800" dirty="0" smtClean="0">
                <a:solidFill>
                  <a:schemeClr val="bg1"/>
                </a:solidFill>
                <a:latin typeface="Adobe Garamond Pro Bold" panose="02020702060506020403" pitchFamily="18" charset="0"/>
              </a:rPr>
            </a:br>
            <a:r>
              <a:rPr lang="en-US" sz="2800" dirty="0" smtClean="0">
                <a:solidFill>
                  <a:schemeClr val="bg1"/>
                </a:solidFill>
                <a:latin typeface="Adobe Garamond Pro Bold" panose="02020702060506020403" pitchFamily="18" charset="0"/>
              </a:rPr>
              <a:t>among concurrently-running flows </a:t>
            </a:r>
            <a:endParaRPr lang="en-US" sz="2800" dirty="0">
              <a:solidFill>
                <a:schemeClr val="bg1"/>
              </a:solidFill>
              <a:latin typeface="Adobe Garamond Pro Bold" panose="02020702060506020403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1745952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55" grpId="0"/>
      <p:bldP spid="69" grpId="0"/>
      <p:bldP spid="36" grpId="0" animBg="1"/>
      <p:bldP spid="13" grpId="0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Causes This Unfairness?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Interference among concurrently-running flows</a:t>
            </a:r>
          </a:p>
          <a:p>
            <a:r>
              <a:rPr lang="en-US" dirty="0" smtClean="0"/>
              <a:t>We perform a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detailed study of interference</a:t>
            </a:r>
          </a:p>
          <a:p>
            <a:pPr lvl="1"/>
            <a:r>
              <a:rPr lang="en-US" b="1" dirty="0" smtClean="0">
                <a:solidFill>
                  <a:schemeClr val="accent4"/>
                </a:solidFill>
              </a:rPr>
              <a:t>MQSim:</a:t>
            </a:r>
            <a:r>
              <a:rPr lang="en-US" dirty="0" smtClean="0"/>
              <a:t> </a:t>
            </a:r>
            <a:r>
              <a:rPr lang="en-US" dirty="0" smtClean="0"/>
              <a:t>detailed, </a:t>
            </a:r>
            <a:r>
              <a:rPr lang="en-US" dirty="0" smtClean="0"/>
              <a:t>open-source modern </a:t>
            </a:r>
            <a:r>
              <a:rPr lang="en-US" dirty="0"/>
              <a:t>SSD </a:t>
            </a:r>
            <a:r>
              <a:rPr lang="en-US" dirty="0" smtClean="0"/>
              <a:t>simulator </a:t>
            </a:r>
            <a:r>
              <a:rPr lang="en-US" sz="1800" dirty="0" smtClean="0"/>
              <a:t>[FAST 2018]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github.com/CMU-SAFARI/MQSim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Run flows that are designed to demonstrate each source of </a:t>
            </a:r>
            <a:r>
              <a:rPr lang="en-US" dirty="0" smtClean="0"/>
              <a:t>interference</a:t>
            </a:r>
          </a:p>
          <a:p>
            <a:pPr lvl="1"/>
            <a:r>
              <a:rPr lang="en-US" dirty="0" smtClean="0"/>
              <a:t>Detailed experimental characterization results in the paper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We uncover four sources of interference among flows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Page </a:t>
            </a:r>
            <a:fld id="{56E643E9-8232-44D4-8A76-E691A7C80D3B}" type="slidenum">
              <a:rPr lang="en-US" altLang="en-US" smtClean="0"/>
              <a:pPr/>
              <a:t>14</a:t>
            </a:fld>
            <a:r>
              <a:rPr lang="en-US" altLang="en-US" dirty="0" smtClean="0"/>
              <a:t> </a:t>
            </a:r>
            <a:r>
              <a:rPr lang="en-US" altLang="en-US" dirty="0" smtClean="0"/>
              <a:t>of 34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8240111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 1: Different I/O Intensities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I/O intensity </a:t>
            </a:r>
            <a:r>
              <a:rPr lang="en-US" dirty="0"/>
              <a:t>of a flow affects the average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Adobe Garamond Pro Bold" panose="02020702060506020403" pitchFamily="18" charset="0"/>
              </a:rPr>
              <a:t>queue wait time</a:t>
            </a:r>
            <a:r>
              <a:rPr lang="en-US" dirty="0"/>
              <a:t> of flash </a:t>
            </a:r>
            <a:r>
              <a:rPr lang="en-US" dirty="0" smtClean="0"/>
              <a:t>transactions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Similar to memory scheduling for bandwidth-sensitive threads vs. latency-sensitive threads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Page </a:t>
            </a:r>
            <a:fld id="{56E643E9-8232-44D4-8A76-E691A7C80D3B}" type="slidenum">
              <a:rPr lang="en-US" altLang="en-US" smtClean="0"/>
              <a:pPr/>
              <a:t>15</a:t>
            </a:fld>
            <a:r>
              <a:rPr lang="en-US" altLang="en-US" dirty="0" smtClean="0"/>
              <a:t> of 34</a:t>
            </a:r>
            <a:endParaRPr lang="en-US" alt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1982981"/>
            <a:ext cx="9144000" cy="213181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en-US" sz="3200" b="1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The average response time of a low-intensity flow </a:t>
            </a:r>
            <a:r>
              <a:rPr lang="en-US" sz="3200" b="1" dirty="0">
                <a:solidFill>
                  <a:srgbClr val="FFFF99"/>
                </a:solidFill>
                <a:latin typeface="Adobe Garamond Pro Bold" panose="02020702060506020403" pitchFamily="18" charset="0"/>
              </a:rPr>
              <a:t>substantially increases</a:t>
            </a:r>
            <a:r>
              <a:rPr lang="en-US" sz="3200" b="1" dirty="0">
                <a:solidFill>
                  <a:srgbClr val="FFFF00"/>
                </a:solidFill>
                <a:latin typeface="Adobe Garamond Pro Bold" panose="02020702060506020403" pitchFamily="18" charset="0"/>
              </a:rPr>
              <a:t> </a:t>
            </a:r>
            <a:r>
              <a:rPr lang="en-US" sz="3200" b="1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due to </a:t>
            </a:r>
          </a:p>
          <a:p>
            <a:pPr algn="ctr">
              <a:spcAft>
                <a:spcPts val="0"/>
              </a:spcAft>
            </a:pPr>
            <a:r>
              <a:rPr lang="en-US" sz="3200" b="1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interference from a high-intensity flow</a:t>
            </a:r>
            <a:endParaRPr lang="en-US" sz="3200" b="1" dirty="0">
              <a:solidFill>
                <a:schemeClr val="bg1"/>
              </a:solidFill>
              <a:latin typeface="Adobe Garamond Pro" panose="02020502060506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589020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flows take advantage of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Adobe Garamond Pro Bold" panose="02020702060506020403" pitchFamily="18" charset="0"/>
              </a:rPr>
              <a:t>chip-level parallelism</a:t>
            </a:r>
            <a:r>
              <a:rPr lang="en-US" dirty="0" smtClean="0"/>
              <a:t> in back end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Leads to a </a:t>
            </a:r>
            <a:r>
              <a:rPr lang="en-US" dirty="0" smtClean="0">
                <a:solidFill>
                  <a:srgbClr val="00B050"/>
                </a:solidFill>
                <a:latin typeface="Adobe Garamond Pro Bold" panose="02020702060506020403" pitchFamily="18" charset="0"/>
              </a:rPr>
              <a:t>low queue wait time</a:t>
            </a:r>
            <a:endParaRPr lang="en-US" dirty="0">
              <a:solidFill>
                <a:srgbClr val="00B050"/>
              </a:solidFill>
              <a:latin typeface="Adobe Garamond Pro Bold" panose="02020702060506020403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359" y="1420103"/>
            <a:ext cx="7407282" cy="30543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 2: Different Access Patterns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Page </a:t>
            </a:r>
            <a:fld id="{56E643E9-8232-44D4-8A76-E691A7C80D3B}" type="slidenum">
              <a:rPr lang="en-US" altLang="en-US" smtClean="0"/>
              <a:pPr/>
              <a:t>16</a:t>
            </a:fld>
            <a:r>
              <a:rPr lang="en-US" altLang="en-US" dirty="0" smtClean="0"/>
              <a:t> of 34</a:t>
            </a:r>
            <a:endParaRPr lang="en-US" altLang="en-US" dirty="0"/>
          </a:p>
        </p:txBody>
      </p:sp>
      <p:sp>
        <p:nvSpPr>
          <p:cNvPr id="6" name="Rectangle: Rounded Corners 3">
            <a:extLst>
              <a:ext uri="{FF2B5EF4-FFF2-40B4-BE49-F238E27FC236}">
                <a16:creationId xmlns:a16="http://schemas.microsoft.com/office/drawing/2014/main" id="{B2D2B561-198B-4C27-9BEF-C2AEC80215AA}"/>
              </a:ext>
            </a:extLst>
          </p:cNvPr>
          <p:cNvSpPr/>
          <p:nvPr/>
        </p:nvSpPr>
        <p:spPr>
          <a:xfrm>
            <a:off x="1373777" y="2185284"/>
            <a:ext cx="304800" cy="207963"/>
          </a:xfrm>
          <a:prstGeom prst="roundRect">
            <a:avLst/>
          </a:prstGeom>
          <a:solidFill>
            <a:schemeClr val="accent5"/>
          </a:solidFill>
          <a:ln w="127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89A02A1-8CC5-489E-9FAD-27786ABE5FD0}"/>
              </a:ext>
            </a:extLst>
          </p:cNvPr>
          <p:cNvSpPr/>
          <p:nvPr/>
        </p:nvSpPr>
        <p:spPr>
          <a:xfrm>
            <a:off x="868359" y="4026591"/>
            <a:ext cx="8221980" cy="13074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800" b="1" i="1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2800" b="1" i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Even</a:t>
            </a:r>
            <a:r>
              <a:rPr lang="en-US" sz="28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distribution of transactions in chip-level queues</a:t>
            </a:r>
          </a:p>
          <a:p>
            <a:pPr algn="ctr">
              <a:lnSpc>
                <a:spcPct val="80000"/>
              </a:lnSpc>
            </a:pPr>
            <a:endParaRPr lang="en-US" sz="2800" b="1" i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FB8C757-AEF8-423B-BF73-974A6732EB90}"/>
              </a:ext>
            </a:extLst>
          </p:cNvPr>
          <p:cNvCxnSpPr>
            <a:cxnSpLocks/>
          </p:cNvCxnSpPr>
          <p:nvPr/>
        </p:nvCxnSpPr>
        <p:spPr>
          <a:xfrm flipV="1">
            <a:off x="4602451" y="4021122"/>
            <a:ext cx="457201" cy="552805"/>
          </a:xfrm>
          <a:prstGeom prst="straightConnector1">
            <a:avLst/>
          </a:prstGeom>
          <a:ln w="5715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A84B5D5-5939-4A98-8DFE-9A0533CB7286}"/>
              </a:ext>
            </a:extLst>
          </p:cNvPr>
          <p:cNvCxnSpPr>
            <a:cxnSpLocks/>
          </p:cNvCxnSpPr>
          <p:nvPr/>
        </p:nvCxnSpPr>
        <p:spPr>
          <a:xfrm flipV="1">
            <a:off x="4602451" y="3228221"/>
            <a:ext cx="376898" cy="1345706"/>
          </a:xfrm>
          <a:prstGeom prst="straightConnector1">
            <a:avLst/>
          </a:prstGeom>
          <a:ln w="5715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: Rounded Corners 3">
            <a:extLst>
              <a:ext uri="{FF2B5EF4-FFF2-40B4-BE49-F238E27FC236}">
                <a16:creationId xmlns:a16="http://schemas.microsoft.com/office/drawing/2014/main" id="{B2D2B561-198B-4C27-9BEF-C2AEC80215AA}"/>
              </a:ext>
            </a:extLst>
          </p:cNvPr>
          <p:cNvSpPr/>
          <p:nvPr/>
        </p:nvSpPr>
        <p:spPr>
          <a:xfrm>
            <a:off x="1373777" y="2491995"/>
            <a:ext cx="304800" cy="207963"/>
          </a:xfrm>
          <a:prstGeom prst="roundRect">
            <a:avLst/>
          </a:prstGeom>
          <a:solidFill>
            <a:schemeClr val="accent5"/>
          </a:solidFill>
          <a:ln w="127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: Rounded Corners 3">
            <a:extLst>
              <a:ext uri="{FF2B5EF4-FFF2-40B4-BE49-F238E27FC236}">
                <a16:creationId xmlns:a16="http://schemas.microsoft.com/office/drawing/2014/main" id="{B2D2B561-198B-4C27-9BEF-C2AEC80215AA}"/>
              </a:ext>
            </a:extLst>
          </p:cNvPr>
          <p:cNvSpPr/>
          <p:nvPr/>
        </p:nvSpPr>
        <p:spPr>
          <a:xfrm>
            <a:off x="1373777" y="2798706"/>
            <a:ext cx="304800" cy="207963"/>
          </a:xfrm>
          <a:prstGeom prst="roundRect">
            <a:avLst/>
          </a:prstGeom>
          <a:solidFill>
            <a:schemeClr val="accent5"/>
          </a:solidFill>
          <a:ln w="127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: Rounded Corners 3">
            <a:extLst>
              <a:ext uri="{FF2B5EF4-FFF2-40B4-BE49-F238E27FC236}">
                <a16:creationId xmlns:a16="http://schemas.microsoft.com/office/drawing/2014/main" id="{B2D2B561-198B-4C27-9BEF-C2AEC80215AA}"/>
              </a:ext>
            </a:extLst>
          </p:cNvPr>
          <p:cNvSpPr/>
          <p:nvPr/>
        </p:nvSpPr>
        <p:spPr>
          <a:xfrm>
            <a:off x="1373777" y="3105417"/>
            <a:ext cx="304800" cy="207963"/>
          </a:xfrm>
          <a:prstGeom prst="roundRect">
            <a:avLst/>
          </a:prstGeom>
          <a:solidFill>
            <a:schemeClr val="accent5"/>
          </a:solidFill>
          <a:ln w="127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97269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3.7037E-6 L 0.20556 3.7037E-6 C 0.29757 3.7037E-6 0.41111 0.03657 0.41111 0.06713 L 0.41111 0.13426 " pathEditMode="relative" rAng="0" ptsTypes="AAAA">
                                      <p:cBhvr>
                                        <p:cTn id="20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56" y="6713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50" presetClass="path" presetSubtype="0" accel="50000" decel="5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2.77778E-7 -2.22222E-6 L 0.20556 -2.22222E-6 C 0.29757 -2.22222E-6 0.41111 0.03472 0.41111 0.06366 L 0.41111 0.12755 " pathEditMode="relative" rAng="0" ptsTypes="AAAA">
                                      <p:cBhvr>
                                        <p:cTn id="22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56" y="6366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50" presetClass="path" presetSubtype="0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77778E-7 1.85185E-6 L 0.20556 1.85185E-6 C 0.29757 1.85185E-6 0.41111 0.0331 0.41111 0.06041 L 0.41111 0.12106 " pathEditMode="relative" rAng="0" ptsTypes="AAAA">
                                      <p:cBhvr>
                                        <p:cTn id="24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56" y="6042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50" presetClass="path" presetSubtype="0" accel="50000" decel="5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2.77778E-7 -4.07407E-6 L 0.20556 -4.07407E-6 C 0.29757 -4.07407E-6 0.41111 0.03125 0.41111 0.05695 L 0.41111 0.11412 " pathEditMode="relative" rAng="0" ptsTypes="AAAA">
                                      <p:cBhvr>
                                        <p:cTn id="26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56" y="5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25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10" grpId="0"/>
      <p:bldP spid="14" grpId="0" animBg="1"/>
      <p:bldP spid="14" grpId="1" animBg="1"/>
      <p:bldP spid="14" grpId="2" animBg="1"/>
      <p:bldP spid="15" grpId="0" animBg="1"/>
      <p:bldP spid="15" grpId="1" animBg="1"/>
      <p:bldP spid="15" grpId="2" animBg="1"/>
      <p:bldP spid="16" grpId="0" animBg="1"/>
      <p:bldP spid="16" grpId="1" animBg="1"/>
      <p:bldP spid="16" grpId="2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Other flows have access patterns that </a:t>
            </a:r>
            <a:r>
              <a:rPr lang="en-US" dirty="0" smtClean="0">
                <a:solidFill>
                  <a:srgbClr val="C00000"/>
                </a:solidFill>
                <a:latin typeface="Adobe Garamond Pro Bold" panose="02020702060506020403" pitchFamily="18" charset="0"/>
              </a:rPr>
              <a:t>do not exploit parallelism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359" y="1420103"/>
            <a:ext cx="7407282" cy="30543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 2: Different Request Access Patterns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Page </a:t>
            </a:r>
            <a:fld id="{56E643E9-8232-44D4-8A76-E691A7C80D3B}" type="slidenum">
              <a:rPr lang="en-US" altLang="en-US" smtClean="0"/>
              <a:pPr/>
              <a:t>17</a:t>
            </a:fld>
            <a:r>
              <a:rPr lang="en-US" altLang="en-US" dirty="0" smtClean="0"/>
              <a:t> of 34</a:t>
            </a:r>
            <a:endParaRPr lang="en-US" altLang="en-US" dirty="0"/>
          </a:p>
        </p:txBody>
      </p:sp>
      <p:sp>
        <p:nvSpPr>
          <p:cNvPr id="6" name="Rectangle: Rounded Corners 3">
            <a:extLst>
              <a:ext uri="{FF2B5EF4-FFF2-40B4-BE49-F238E27FC236}">
                <a16:creationId xmlns:a16="http://schemas.microsoft.com/office/drawing/2014/main" id="{B2D2B561-198B-4C27-9BEF-C2AEC80215AA}"/>
              </a:ext>
            </a:extLst>
          </p:cNvPr>
          <p:cNvSpPr/>
          <p:nvPr/>
        </p:nvSpPr>
        <p:spPr>
          <a:xfrm>
            <a:off x="1373777" y="2185284"/>
            <a:ext cx="304800" cy="207963"/>
          </a:xfrm>
          <a:prstGeom prst="roundRect">
            <a:avLst/>
          </a:prstGeom>
          <a:solidFill>
            <a:schemeClr val="accent5"/>
          </a:solidFill>
          <a:ln w="127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: Rounded Corners 3">
            <a:extLst>
              <a:ext uri="{FF2B5EF4-FFF2-40B4-BE49-F238E27FC236}">
                <a16:creationId xmlns:a16="http://schemas.microsoft.com/office/drawing/2014/main" id="{B2D2B561-198B-4C27-9BEF-C2AEC80215AA}"/>
              </a:ext>
            </a:extLst>
          </p:cNvPr>
          <p:cNvSpPr/>
          <p:nvPr/>
        </p:nvSpPr>
        <p:spPr>
          <a:xfrm>
            <a:off x="1373777" y="2491995"/>
            <a:ext cx="304800" cy="207963"/>
          </a:xfrm>
          <a:prstGeom prst="roundRect">
            <a:avLst/>
          </a:prstGeom>
          <a:solidFill>
            <a:schemeClr val="accent5"/>
          </a:solidFill>
          <a:ln w="127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: Rounded Corners 3">
            <a:extLst>
              <a:ext uri="{FF2B5EF4-FFF2-40B4-BE49-F238E27FC236}">
                <a16:creationId xmlns:a16="http://schemas.microsoft.com/office/drawing/2014/main" id="{B2D2B561-198B-4C27-9BEF-C2AEC80215AA}"/>
              </a:ext>
            </a:extLst>
          </p:cNvPr>
          <p:cNvSpPr/>
          <p:nvPr/>
        </p:nvSpPr>
        <p:spPr>
          <a:xfrm>
            <a:off x="1373777" y="2798706"/>
            <a:ext cx="304800" cy="207963"/>
          </a:xfrm>
          <a:prstGeom prst="roundRect">
            <a:avLst/>
          </a:prstGeom>
          <a:solidFill>
            <a:schemeClr val="accent5"/>
          </a:solidFill>
          <a:ln w="127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: Rounded Corners 3">
            <a:extLst>
              <a:ext uri="{FF2B5EF4-FFF2-40B4-BE49-F238E27FC236}">
                <a16:creationId xmlns:a16="http://schemas.microsoft.com/office/drawing/2014/main" id="{B2D2B561-198B-4C27-9BEF-C2AEC80215AA}"/>
              </a:ext>
            </a:extLst>
          </p:cNvPr>
          <p:cNvSpPr/>
          <p:nvPr/>
        </p:nvSpPr>
        <p:spPr>
          <a:xfrm>
            <a:off x="1373777" y="3105417"/>
            <a:ext cx="304800" cy="207963"/>
          </a:xfrm>
          <a:prstGeom prst="roundRect">
            <a:avLst/>
          </a:prstGeom>
          <a:solidFill>
            <a:schemeClr val="accent5"/>
          </a:solidFill>
          <a:ln w="127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: Rounded Corners 3">
            <a:extLst>
              <a:ext uri="{FF2B5EF4-FFF2-40B4-BE49-F238E27FC236}">
                <a16:creationId xmlns:a16="http://schemas.microsoft.com/office/drawing/2014/main" id="{B2D2B561-198B-4C27-9BEF-C2AEC80215AA}"/>
              </a:ext>
            </a:extLst>
          </p:cNvPr>
          <p:cNvSpPr/>
          <p:nvPr/>
        </p:nvSpPr>
        <p:spPr>
          <a:xfrm>
            <a:off x="2278205" y="2185284"/>
            <a:ext cx="304800" cy="207963"/>
          </a:xfrm>
          <a:prstGeom prst="roundRect">
            <a:avLst/>
          </a:prstGeom>
          <a:solidFill>
            <a:srgbClr val="C00000"/>
          </a:solidFill>
          <a:ln w="127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: Rounded Corners 3">
            <a:extLst>
              <a:ext uri="{FF2B5EF4-FFF2-40B4-BE49-F238E27FC236}">
                <a16:creationId xmlns:a16="http://schemas.microsoft.com/office/drawing/2014/main" id="{B2D2B561-198B-4C27-9BEF-C2AEC80215AA}"/>
              </a:ext>
            </a:extLst>
          </p:cNvPr>
          <p:cNvSpPr/>
          <p:nvPr/>
        </p:nvSpPr>
        <p:spPr>
          <a:xfrm>
            <a:off x="2278205" y="2491995"/>
            <a:ext cx="304800" cy="207963"/>
          </a:xfrm>
          <a:prstGeom prst="roundRect">
            <a:avLst/>
          </a:prstGeom>
          <a:solidFill>
            <a:srgbClr val="C00000"/>
          </a:solidFill>
          <a:ln w="127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: Rounded Corners 3">
            <a:extLst>
              <a:ext uri="{FF2B5EF4-FFF2-40B4-BE49-F238E27FC236}">
                <a16:creationId xmlns:a16="http://schemas.microsoft.com/office/drawing/2014/main" id="{B2D2B561-198B-4C27-9BEF-C2AEC80215AA}"/>
              </a:ext>
            </a:extLst>
          </p:cNvPr>
          <p:cNvSpPr/>
          <p:nvPr/>
        </p:nvSpPr>
        <p:spPr>
          <a:xfrm>
            <a:off x="2278205" y="2798706"/>
            <a:ext cx="304800" cy="207963"/>
          </a:xfrm>
          <a:prstGeom prst="roundRect">
            <a:avLst/>
          </a:prstGeom>
          <a:solidFill>
            <a:srgbClr val="C00000"/>
          </a:solidFill>
          <a:ln w="127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: Rounded Corners 3">
            <a:extLst>
              <a:ext uri="{FF2B5EF4-FFF2-40B4-BE49-F238E27FC236}">
                <a16:creationId xmlns:a16="http://schemas.microsoft.com/office/drawing/2014/main" id="{B2D2B561-198B-4C27-9BEF-C2AEC80215AA}"/>
              </a:ext>
            </a:extLst>
          </p:cNvPr>
          <p:cNvSpPr/>
          <p:nvPr/>
        </p:nvSpPr>
        <p:spPr>
          <a:xfrm>
            <a:off x="2278205" y="3105417"/>
            <a:ext cx="304800" cy="207963"/>
          </a:xfrm>
          <a:prstGeom prst="roundRect">
            <a:avLst/>
          </a:prstGeom>
          <a:solidFill>
            <a:srgbClr val="C00000"/>
          </a:solidFill>
          <a:ln w="127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0" y="4716243"/>
            <a:ext cx="9144000" cy="178660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en-US" sz="3200" b="1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Flows with </a:t>
            </a:r>
            <a:r>
              <a:rPr lang="en-US" sz="3200" b="1" dirty="0">
                <a:solidFill>
                  <a:srgbClr val="FFFF99"/>
                </a:solidFill>
                <a:latin typeface="Adobe Garamond Pro Bold" panose="02020702060506020403" pitchFamily="18" charset="0"/>
              </a:rPr>
              <a:t>parallelism-friendly access </a:t>
            </a:r>
            <a:r>
              <a:rPr lang="en-US" sz="3200" b="1" dirty="0" smtClean="0">
                <a:solidFill>
                  <a:srgbClr val="FFFF99"/>
                </a:solidFill>
                <a:latin typeface="Adobe Garamond Pro Bold" panose="02020702060506020403" pitchFamily="18" charset="0"/>
              </a:rPr>
              <a:t>patterns</a:t>
            </a:r>
            <a:r>
              <a:rPr lang="en-US" sz="3200" b="1" dirty="0" smtClean="0">
                <a:solidFill>
                  <a:schemeClr val="bg1"/>
                </a:solidFill>
                <a:latin typeface="Adobe Garamond Pro Bold" panose="02020702060506020403" pitchFamily="18" charset="0"/>
              </a:rPr>
              <a:t/>
            </a:r>
            <a:br>
              <a:rPr lang="en-US" sz="3200" b="1" dirty="0" smtClean="0">
                <a:solidFill>
                  <a:schemeClr val="bg1"/>
                </a:solidFill>
                <a:latin typeface="Adobe Garamond Pro Bold" panose="02020702060506020403" pitchFamily="18" charset="0"/>
              </a:rPr>
            </a:br>
            <a:r>
              <a:rPr lang="en-US" sz="3200" b="1" dirty="0" smtClean="0">
                <a:solidFill>
                  <a:schemeClr val="bg1"/>
                </a:solidFill>
                <a:latin typeface="Adobe Garamond Pro Bold" panose="02020702060506020403" pitchFamily="18" charset="0"/>
              </a:rPr>
              <a:t>are </a:t>
            </a:r>
            <a:r>
              <a:rPr lang="en-US" sz="3200" b="1" dirty="0">
                <a:solidFill>
                  <a:srgbClr val="FFFF99"/>
                </a:solidFill>
                <a:latin typeface="Adobe Garamond Pro Bold" panose="02020702060506020403" pitchFamily="18" charset="0"/>
              </a:rPr>
              <a:t>susceptible to interference</a:t>
            </a:r>
            <a:r>
              <a:rPr lang="en-US" sz="3200" b="1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  <a:latin typeface="Adobe Garamond Pro Bold" panose="02020702060506020403" pitchFamily="18" charset="0"/>
              </a:rPr>
              <a:t>from</a:t>
            </a:r>
            <a:br>
              <a:rPr lang="en-US" sz="3200" b="1" dirty="0" smtClean="0">
                <a:solidFill>
                  <a:schemeClr val="bg1"/>
                </a:solidFill>
                <a:latin typeface="Adobe Garamond Pro Bold" panose="02020702060506020403" pitchFamily="18" charset="0"/>
              </a:rPr>
            </a:br>
            <a:r>
              <a:rPr lang="en-US" sz="3200" b="1" dirty="0" smtClean="0">
                <a:solidFill>
                  <a:schemeClr val="bg1"/>
                </a:solidFill>
                <a:latin typeface="Adobe Garamond Pro Bold" panose="02020702060506020403" pitchFamily="18" charset="0"/>
              </a:rPr>
              <a:t>flows whose </a:t>
            </a:r>
            <a:r>
              <a:rPr lang="en-US" sz="3200" b="1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access patterns </a:t>
            </a:r>
            <a:r>
              <a:rPr lang="en-US" sz="3200" b="1" dirty="0" smtClean="0">
                <a:solidFill>
                  <a:schemeClr val="bg1"/>
                </a:solidFill>
                <a:latin typeface="Adobe Garamond Pro Bold" panose="02020702060506020403" pitchFamily="18" charset="0"/>
              </a:rPr>
              <a:t>do </a:t>
            </a:r>
            <a:r>
              <a:rPr lang="en-US" sz="3200" b="1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not exploit parallelism</a:t>
            </a:r>
            <a:endParaRPr lang="en-US" sz="3200" b="1" dirty="0">
              <a:solidFill>
                <a:schemeClr val="bg1"/>
              </a:solidFill>
              <a:latin typeface="Adobe Garamond Pro" panose="02020502060506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87819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3.7037E-6 L 0.1559 3.7037E-6 C 0.22569 3.7037E-6 0.31198 0.03657 0.31198 0.06713 L 0.31198 0.13426 " pathEditMode="relative" rAng="0" ptsTypes="AAAA">
                                      <p:cBhvr>
                                        <p:cTn id="20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90" y="6713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50" presetClass="path" presetSubtype="0" accel="50000" decel="5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1.38889E-6 -2.22222E-6 L 0.13785 -2.22222E-6 C 0.19948 -2.22222E-6 0.27587 0.02408 0.27587 0.04445 L 0.27587 0.08912 " pathEditMode="relative" rAng="0" ptsTypes="AAAA">
                                      <p:cBhvr>
                                        <p:cTn id="22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85" y="4444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50" presetClass="path" presetSubtype="0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38889E-6 1.85185E-6 L 0.1191 1.85185E-6 C 0.17205 1.85185E-6 0.23854 0.01204 0.23854 0.02199 L 0.23854 0.04444 " pathEditMode="relative" rAng="0" ptsTypes="AAAA">
                                      <p:cBhvr>
                                        <p:cTn id="24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27" y="2222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50" presetClass="path" presetSubtype="0" accel="50000" decel="5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1.38889E-6 -4.07407E-6 L 0.15642 -4.07407E-6 C 0.22639 -4.07407E-6 0.31285 0.02061 0.31285 0.03774 L 0.31285 0.07593 " pathEditMode="relative" rAng="0" ptsTypes="AAAA">
                                      <p:cBhvr>
                                        <p:cTn id="26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42" y="3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3.7037E-6 L 0.14983 3.7037E-6 C 0.21684 3.7037E-6 0.29983 0.03657 0.29983 0.06713 L 0.29983 0.13426 " pathEditMode="relative" rAng="0" ptsTypes="AAAA">
                                      <p:cBhvr>
                                        <p:cTn id="44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83" y="6713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50" presetClass="path" presetSubtype="0" accel="50000" decel="5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2.77778E-7 -2.22222E-6 L 0.20556 -2.22222E-6 C 0.29757 -2.22222E-6 0.41111 0.03472 0.41111 0.06366 L 0.41111 0.12755 " pathEditMode="relative" rAng="0" ptsTypes="AAAA">
                                      <p:cBhvr>
                                        <p:cTn id="46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56" y="6366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50" presetClass="path" presetSubtype="0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77778E-7 1.85185E-6 L 0.18733 1.85185E-6 C 0.27118 1.85185E-6 0.37483 0.0331 0.37483 0.06041 L 0.37483 0.12106 " pathEditMode="relative" rAng="0" ptsTypes="AAAA">
                                      <p:cBhvr>
                                        <p:cTn id="48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33" y="6042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50" presetClass="path" presetSubtype="0" accel="50000" decel="5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2.77778E-7 -4.07407E-6 L 0.20556 -4.07407E-6 C 0.29757 -4.07407E-6 0.41111 0.03125 0.41111 0.05695 L 0.41111 0.11412 " pathEditMode="relative" rAng="0" ptsTypes="AAAA">
                                      <p:cBhvr>
                                        <p:cTn id="50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56" y="5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DE3A7C8-6314-4D10-B7AB-1647C6E2B5A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80" t="15590"/>
          <a:stretch/>
        </p:blipFill>
        <p:spPr>
          <a:xfrm>
            <a:off x="2743200" y="2318808"/>
            <a:ext cx="3200400" cy="271039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State-of-the-art SSD I/O schedulers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Adobe Garamond Pro Bold" panose="02020702060506020403" pitchFamily="18" charset="0"/>
              </a:rPr>
              <a:t>prioritize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Adobe Garamond Pro Bold" panose="02020702060506020403" pitchFamily="18" charset="0"/>
              </a:rPr>
              <a:t>reads over writes</a:t>
            </a:r>
          </a:p>
          <a:p>
            <a:r>
              <a:rPr lang="en-US" dirty="0" smtClean="0"/>
              <a:t>Effect </a:t>
            </a:r>
            <a:r>
              <a:rPr lang="en-US" dirty="0"/>
              <a:t>of read prioritization on </a:t>
            </a:r>
            <a:r>
              <a:rPr lang="en-US" dirty="0" smtClean="0"/>
              <a:t>fairness </a:t>
            </a:r>
            <a:r>
              <a:rPr lang="en-US" b="0" dirty="0" smtClean="0"/>
              <a:t>(vs. first-come, first-serve)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 </a:t>
            </a:r>
            <a:r>
              <a:rPr lang="en-US" dirty="0"/>
              <a:t>3: </a:t>
            </a:r>
            <a:r>
              <a:rPr lang="en-US" dirty="0" smtClean="0"/>
              <a:t>Different </a:t>
            </a:r>
            <a:r>
              <a:rPr lang="en-US" dirty="0"/>
              <a:t>Read/Write Ratios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/>
              <a:t>Page </a:t>
            </a:r>
            <a:fld id="{56E643E9-8232-44D4-8A76-E691A7C80D3B}" type="slidenum">
              <a:rPr lang="en-US" altLang="en-US" smtClean="0"/>
              <a:pPr/>
              <a:t>18</a:t>
            </a:fld>
            <a:r>
              <a:rPr lang="en-US" altLang="en-US" dirty="0"/>
              <a:t> </a:t>
            </a:r>
            <a:r>
              <a:rPr lang="en-US" altLang="en-US" dirty="0" smtClean="0"/>
              <a:t>of 34</a:t>
            </a:r>
            <a:endParaRPr lang="en-US" alt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32FD12-C16B-483E-97D2-96F613FA63B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596"/>
          <a:stretch/>
        </p:blipFill>
        <p:spPr>
          <a:xfrm>
            <a:off x="1371600" y="1826154"/>
            <a:ext cx="6248400" cy="462492"/>
          </a:xfrm>
          <a:prstGeom prst="rect">
            <a:avLst/>
          </a:prstGeom>
        </p:spPr>
      </p:pic>
      <p:sp>
        <p:nvSpPr>
          <p:cNvPr id="37" name="Oval 36">
            <a:extLst>
              <a:ext uri="{FF2B5EF4-FFF2-40B4-BE49-F238E27FC236}">
                <a16:creationId xmlns:a16="http://schemas.microsoft.com/office/drawing/2014/main" id="{34F180E2-E4C1-4354-99F0-56C5F39E6E86}"/>
              </a:ext>
            </a:extLst>
          </p:cNvPr>
          <p:cNvSpPr/>
          <p:nvPr/>
        </p:nvSpPr>
        <p:spPr>
          <a:xfrm>
            <a:off x="3276601" y="2346691"/>
            <a:ext cx="1371599" cy="990600"/>
          </a:xfrm>
          <a:prstGeom prst="ellipse">
            <a:avLst/>
          </a:prstGeom>
          <a:noFill/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377FD94A-ECE2-4063-99BD-D6675E85ECB2}"/>
              </a:ext>
            </a:extLst>
          </p:cNvPr>
          <p:cNvSpPr/>
          <p:nvPr/>
        </p:nvSpPr>
        <p:spPr>
          <a:xfrm>
            <a:off x="4724401" y="3296229"/>
            <a:ext cx="1371599" cy="990600"/>
          </a:xfrm>
          <a:prstGeom prst="ellipse">
            <a:avLst/>
          </a:prstGeom>
          <a:noFill/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0" y="5190695"/>
            <a:ext cx="9144000" cy="131215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en-US" sz="3200" b="1" dirty="0" smtClean="0">
                <a:solidFill>
                  <a:schemeClr val="bg1"/>
                </a:solidFill>
                <a:latin typeface="Adobe Garamond Pro Bold" panose="02020702060506020403" pitchFamily="18" charset="0"/>
              </a:rPr>
              <a:t>When flows have </a:t>
            </a:r>
            <a:r>
              <a:rPr lang="en-US" sz="3200" b="1" dirty="0" smtClean="0">
                <a:solidFill>
                  <a:srgbClr val="FFFF00"/>
                </a:solidFill>
                <a:latin typeface="Adobe Garamond Pro Bold" panose="02020702060506020403" pitchFamily="18" charset="0"/>
              </a:rPr>
              <a:t>different read/write ratios,</a:t>
            </a:r>
            <a:r>
              <a:rPr lang="en-US" sz="3200" b="1" dirty="0" smtClean="0">
                <a:solidFill>
                  <a:schemeClr val="bg1"/>
                </a:solidFill>
                <a:latin typeface="Adobe Garamond Pro Bold" panose="02020702060506020403" pitchFamily="18" charset="0"/>
              </a:rPr>
              <a:t/>
            </a:r>
            <a:br>
              <a:rPr lang="en-US" sz="3200" b="1" dirty="0" smtClean="0">
                <a:solidFill>
                  <a:schemeClr val="bg1"/>
                </a:solidFill>
                <a:latin typeface="Adobe Garamond Pro Bold" panose="02020702060506020403" pitchFamily="18" charset="0"/>
              </a:rPr>
            </a:br>
            <a:r>
              <a:rPr lang="en-US" sz="3200" b="1" dirty="0" smtClean="0">
                <a:solidFill>
                  <a:schemeClr val="bg1"/>
                </a:solidFill>
                <a:latin typeface="Adobe Garamond Pro Bold" panose="02020702060506020403" pitchFamily="18" charset="0"/>
              </a:rPr>
              <a:t>existing schedulers do not effectively provide fairness</a:t>
            </a:r>
            <a:endParaRPr lang="en-US" sz="3200" b="1" dirty="0">
              <a:solidFill>
                <a:schemeClr val="bg1"/>
              </a:solidFill>
              <a:latin typeface="Adobe Garamond Pro" panose="02020502060506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559404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2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 4: Different Garbage Collection Demands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NAND flash memory performs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Adobe Garamond Pro Bold" panose="02020702060506020403" pitchFamily="18" charset="0"/>
              </a:rPr>
              <a:t>writes out of place</a:t>
            </a:r>
          </a:p>
          <a:p>
            <a:pPr lvl="1"/>
            <a:r>
              <a:rPr lang="en-US" dirty="0" smtClean="0"/>
              <a:t>Erases can only happen on an entire </a:t>
            </a:r>
            <a:r>
              <a:rPr lang="en-US" b="1" dirty="0">
                <a:solidFill>
                  <a:schemeClr val="accent4"/>
                </a:solidFill>
              </a:rPr>
              <a:t>f</a:t>
            </a:r>
            <a:r>
              <a:rPr lang="en-US" b="1" dirty="0" smtClean="0">
                <a:solidFill>
                  <a:schemeClr val="accent4"/>
                </a:solidFill>
              </a:rPr>
              <a:t>lash block</a:t>
            </a:r>
            <a:r>
              <a:rPr lang="en-US" dirty="0" smtClean="0"/>
              <a:t> (hundreds of flash pages)</a:t>
            </a:r>
          </a:p>
          <a:p>
            <a:pPr lvl="1"/>
            <a:r>
              <a:rPr lang="en-US" dirty="0" smtClean="0"/>
              <a:t>Pages marked invalid during write</a:t>
            </a:r>
          </a:p>
          <a:p>
            <a:pPr>
              <a:spcBef>
                <a:spcPts val="2400"/>
              </a:spcBef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Adobe Garamond Pro Bold" panose="02020702060506020403" pitchFamily="18" charset="0"/>
              </a:rPr>
              <a:t>Garbage collection</a:t>
            </a:r>
            <a:r>
              <a:rPr lang="en-US" dirty="0" smtClean="0"/>
              <a:t> (GC)</a:t>
            </a:r>
          </a:p>
          <a:p>
            <a:pPr lvl="1"/>
            <a:r>
              <a:rPr lang="en-US" dirty="0" smtClean="0"/>
              <a:t>Selects a block with mostly-invalid pages</a:t>
            </a:r>
          </a:p>
          <a:p>
            <a:pPr lvl="1"/>
            <a:r>
              <a:rPr lang="en-US" dirty="0" smtClean="0"/>
              <a:t>Moves any remaining valid pages</a:t>
            </a:r>
          </a:p>
          <a:p>
            <a:pPr lvl="1"/>
            <a:r>
              <a:rPr lang="en-US" dirty="0" smtClean="0"/>
              <a:t>Erases blocks with mostly-invalid pages</a:t>
            </a:r>
          </a:p>
          <a:p>
            <a:pPr>
              <a:spcBef>
                <a:spcPts val="2400"/>
              </a:spcBef>
            </a:pPr>
            <a:r>
              <a:rPr lang="en-US" dirty="0" smtClean="0">
                <a:solidFill>
                  <a:schemeClr val="accent4"/>
                </a:solidFill>
              </a:rPr>
              <a:t>High-GC flow:</a:t>
            </a:r>
            <a:r>
              <a:rPr lang="en-US" dirty="0" smtClean="0"/>
              <a:t> flows with a higher write intensity induce</a:t>
            </a:r>
            <a:br>
              <a:rPr lang="en-US" dirty="0" smtClean="0"/>
            </a:br>
            <a:r>
              <a:rPr lang="en-US" dirty="0" smtClean="0"/>
              <a:t>more garbage collection activities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Page </a:t>
            </a:r>
            <a:fld id="{56E643E9-8232-44D4-8A76-E691A7C80D3B}" type="slidenum">
              <a:rPr lang="en-US" altLang="en-US" smtClean="0"/>
              <a:pPr/>
              <a:t>19</a:t>
            </a:fld>
            <a:r>
              <a:rPr lang="en-US" altLang="en-US" dirty="0" smtClean="0"/>
              <a:t> of 34</a:t>
            </a:r>
            <a:endParaRPr lang="en-US" alt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5190695"/>
            <a:ext cx="9144000" cy="131215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en-US" sz="3200" b="1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The GC activities of a </a:t>
            </a:r>
            <a:r>
              <a:rPr lang="en-US" sz="3200" b="1" dirty="0">
                <a:solidFill>
                  <a:srgbClr val="FFFF00"/>
                </a:solidFill>
                <a:latin typeface="Adobe Garamond Pro Bold" panose="02020702060506020403" pitchFamily="18" charset="0"/>
              </a:rPr>
              <a:t>high-GC</a:t>
            </a:r>
            <a:r>
              <a:rPr lang="en-US" sz="3200" b="1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 flow can </a:t>
            </a:r>
          </a:p>
          <a:p>
            <a:pPr algn="ctr">
              <a:spcAft>
                <a:spcPts val="0"/>
              </a:spcAft>
            </a:pPr>
            <a:r>
              <a:rPr lang="en-US" sz="3200" b="1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unfairly block flash transactions of a </a:t>
            </a:r>
            <a:r>
              <a:rPr lang="en-US" sz="3200" b="1" dirty="0">
                <a:solidFill>
                  <a:srgbClr val="FFFF00"/>
                </a:solidFill>
                <a:latin typeface="Adobe Garamond Pro Bold" panose="02020702060506020403" pitchFamily="18" charset="0"/>
              </a:rPr>
              <a:t>low-GC</a:t>
            </a:r>
            <a:r>
              <a:rPr lang="en-US" sz="3200" b="1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 flow</a:t>
            </a:r>
            <a:endParaRPr lang="en-US" sz="3200" b="1" dirty="0">
              <a:solidFill>
                <a:schemeClr val="bg1"/>
              </a:solidFill>
              <a:latin typeface="Adobe Garamond Pro" panose="02020502060506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432082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Executive Summary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838199"/>
            <a:ext cx="8991600" cy="5880423"/>
          </a:xfrm>
        </p:spPr>
        <p:txBody>
          <a:bodyPr>
            <a:normAutofit fontScale="85000" lnSpcReduction="10000"/>
          </a:bodyPr>
          <a:lstStyle/>
          <a:p>
            <a:pPr>
              <a:spcBef>
                <a:spcPts val="1350"/>
              </a:spcBef>
            </a:pPr>
            <a:r>
              <a:rPr lang="en-US" sz="2800" dirty="0" smtClean="0"/>
              <a:t>Modern solid-state drives (SSDs) use new storage protocols</a:t>
            </a:r>
            <a:br>
              <a:rPr lang="en-US" sz="2800" dirty="0" smtClean="0"/>
            </a:br>
            <a:r>
              <a:rPr lang="en-US" sz="2800" dirty="0" smtClean="0"/>
              <a:t>(e.g., NVMe) that 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Adobe Garamond Pro Bold" panose="02020702060506020403" pitchFamily="18" charset="0"/>
              </a:rPr>
              <a:t>eliminate 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Adobe Garamond Pro Bold" panose="02020702060506020403" pitchFamily="18" charset="0"/>
              </a:rPr>
              <a:t>the OS software 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Adobe Garamond Pro Bold" panose="02020702060506020403" pitchFamily="18" charset="0"/>
              </a:rPr>
              <a:t>stack</a:t>
            </a:r>
          </a:p>
          <a:p>
            <a:pPr lvl="1"/>
            <a:r>
              <a:rPr lang="en-US" sz="2400" dirty="0" smtClean="0"/>
              <a:t>I/O requests are now scheduled inside the SSD</a:t>
            </a:r>
          </a:p>
          <a:p>
            <a:pPr lvl="1"/>
            <a:r>
              <a:rPr lang="en-US" sz="2400" dirty="0" smtClean="0"/>
              <a:t>Enables 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</a:rPr>
              <a:t>high throughput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:</a:t>
            </a:r>
            <a:r>
              <a:rPr lang="en-US" sz="2400" dirty="0" smtClean="0"/>
              <a:t> millions of IOPS</a:t>
            </a:r>
            <a:endParaRPr lang="en-US" sz="2400" dirty="0"/>
          </a:p>
          <a:p>
            <a:pPr>
              <a:spcBef>
                <a:spcPts val="2400"/>
              </a:spcBef>
            </a:pPr>
            <a:r>
              <a:rPr lang="en-US" sz="2800" dirty="0" smtClean="0"/>
              <a:t>OS software stack elimination </a:t>
            </a:r>
            <a:r>
              <a:rPr lang="en-US" sz="2800" dirty="0" smtClean="0">
                <a:solidFill>
                  <a:srgbClr val="B31B1B"/>
                </a:solidFill>
                <a:latin typeface="Adobe Garamond Pro Bold" panose="02020702060506020403" pitchFamily="18" charset="0"/>
              </a:rPr>
              <a:t>removes existing fairness mechanisms</a:t>
            </a:r>
          </a:p>
          <a:p>
            <a:pPr lvl="1"/>
            <a:r>
              <a:rPr lang="en-US" sz="2400" dirty="0" smtClean="0"/>
              <a:t>We 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</a:rPr>
              <a:t>experimentally characterize fairness</a:t>
            </a:r>
            <a:r>
              <a:rPr lang="en-US" sz="2400" dirty="0" smtClean="0"/>
              <a:t> </a:t>
            </a:r>
            <a:r>
              <a:rPr lang="en-US" sz="2400" dirty="0"/>
              <a:t>on four real state-of-the-art SSDs</a:t>
            </a:r>
          </a:p>
          <a:p>
            <a:pPr lvl="1"/>
            <a:r>
              <a:rPr lang="en-US" sz="2400" b="1" dirty="0" smtClean="0">
                <a:solidFill>
                  <a:srgbClr val="C00000"/>
                </a:solidFill>
              </a:rPr>
              <a:t>Highly unfair slowdowns:</a:t>
            </a:r>
            <a:r>
              <a:rPr lang="en-US" sz="2400" dirty="0" smtClean="0"/>
              <a:t> large difference across concurrently-running applications</a:t>
            </a:r>
            <a:endParaRPr lang="en-US" sz="2400" b="1" dirty="0">
              <a:solidFill>
                <a:srgbClr val="C00000"/>
              </a:solidFill>
            </a:endParaRPr>
          </a:p>
          <a:p>
            <a:pPr>
              <a:spcBef>
                <a:spcPts val="2400"/>
              </a:spcBef>
            </a:pPr>
            <a:r>
              <a:rPr lang="en-US" sz="2800" dirty="0"/>
              <a:t>We </a:t>
            </a:r>
            <a:r>
              <a:rPr lang="en-US" sz="2800" dirty="0" smtClean="0"/>
              <a:t>find and </a:t>
            </a:r>
            <a:r>
              <a:rPr lang="en-US" sz="2800" dirty="0"/>
              <a:t>analyze 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Adobe Garamond Pro Bold" panose="02020702060506020403" pitchFamily="18" charset="0"/>
              </a:rPr>
              <a:t>four sources 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Adobe Garamond Pro Bold" panose="02020702060506020403" pitchFamily="18" charset="0"/>
              </a:rPr>
              <a:t>of inter-application 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Adobe Garamond Pro Bold" panose="02020702060506020403" pitchFamily="18" charset="0"/>
              </a:rPr>
              <a:t>interference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that lead to slowdowns in </a:t>
            </a:r>
            <a:r>
              <a:rPr lang="en-US" sz="2800" dirty="0"/>
              <a:t>state-of-the-art SSDs</a:t>
            </a:r>
          </a:p>
          <a:p>
            <a:pPr>
              <a:spcBef>
                <a:spcPts val="2400"/>
              </a:spcBef>
            </a:pPr>
            <a:r>
              <a:rPr lang="en-US" sz="2800" dirty="0" smtClean="0">
                <a:solidFill>
                  <a:srgbClr val="00B050"/>
                </a:solidFill>
                <a:latin typeface="Adobe Garamond Pro Bold" panose="02020702060506020403" pitchFamily="18" charset="0"/>
              </a:rPr>
              <a:t>FLIN:</a:t>
            </a:r>
            <a:r>
              <a:rPr lang="en-US" sz="2800" dirty="0" smtClean="0"/>
              <a:t> </a:t>
            </a:r>
            <a:r>
              <a:rPr lang="en-US" sz="2800" dirty="0"/>
              <a:t>a new </a:t>
            </a:r>
            <a:r>
              <a:rPr lang="en-US" sz="2800" dirty="0" smtClean="0"/>
              <a:t>I/O request scheduler for modern SSDs designed to </a:t>
            </a:r>
            <a:r>
              <a:rPr lang="en-US" sz="2800" dirty="0" smtClean="0">
                <a:solidFill>
                  <a:srgbClr val="00B050"/>
                </a:solidFill>
              </a:rPr>
              <a:t>provide both fairness and high performance</a:t>
            </a:r>
            <a:endParaRPr lang="en-US" sz="2800" dirty="0">
              <a:solidFill>
                <a:srgbClr val="00B050"/>
              </a:solidFill>
            </a:endParaRPr>
          </a:p>
          <a:p>
            <a:pPr lvl="1"/>
            <a:r>
              <a:rPr lang="en-US" sz="2400" dirty="0" smtClean="0"/>
              <a:t>Mitigates all four sources of inter-application interference</a:t>
            </a:r>
          </a:p>
          <a:p>
            <a:pPr lvl="1"/>
            <a:r>
              <a:rPr lang="en-US" sz="2400" dirty="0" smtClean="0"/>
              <a:t>Implemented </a:t>
            </a:r>
            <a:r>
              <a:rPr lang="en-US" sz="2400" dirty="0"/>
              <a:t>fully </a:t>
            </a:r>
            <a:r>
              <a:rPr lang="en-US" sz="2400" dirty="0" smtClean="0"/>
              <a:t>in </a:t>
            </a:r>
            <a:r>
              <a:rPr lang="en-US" sz="2400" dirty="0"/>
              <a:t>the SSD controller </a:t>
            </a:r>
            <a:r>
              <a:rPr lang="en-US" sz="2400" dirty="0" smtClean="0"/>
              <a:t>firmware, uses &lt; 0.06% of DRAM space</a:t>
            </a:r>
            <a:endParaRPr lang="en-US" sz="2400" b="1" dirty="0">
              <a:solidFill>
                <a:srgbClr val="00B050"/>
              </a:solidFill>
            </a:endParaRPr>
          </a:p>
          <a:p>
            <a:pPr lvl="1"/>
            <a:r>
              <a:rPr lang="en-US" sz="2400" dirty="0" smtClean="0"/>
              <a:t>FLIN improves </a:t>
            </a:r>
            <a:r>
              <a:rPr lang="en-US" sz="2400" b="1" dirty="0">
                <a:solidFill>
                  <a:srgbClr val="00B050"/>
                </a:solidFill>
              </a:rPr>
              <a:t>fairness </a:t>
            </a:r>
            <a:r>
              <a:rPr lang="en-US" sz="2400" b="1" dirty="0" smtClean="0">
                <a:solidFill>
                  <a:srgbClr val="00B050"/>
                </a:solidFill>
              </a:rPr>
              <a:t>by 70% </a:t>
            </a:r>
            <a:r>
              <a:rPr lang="en-US" sz="2400" dirty="0" smtClean="0"/>
              <a:t>and </a:t>
            </a:r>
            <a:r>
              <a:rPr lang="en-US" sz="2400" b="1" dirty="0">
                <a:solidFill>
                  <a:srgbClr val="00B050"/>
                </a:solidFill>
              </a:rPr>
              <a:t>performance</a:t>
            </a:r>
            <a:r>
              <a:rPr lang="en-US" sz="2400" dirty="0"/>
              <a:t> by </a:t>
            </a:r>
            <a:r>
              <a:rPr lang="en-US" sz="2400" b="1" dirty="0" smtClean="0">
                <a:solidFill>
                  <a:srgbClr val="00B050"/>
                </a:solidFill>
              </a:rPr>
              <a:t>47%</a:t>
            </a:r>
            <a:r>
              <a:rPr lang="en-US" sz="2400" dirty="0" smtClean="0"/>
              <a:t> compared to a </a:t>
            </a:r>
            <a:br>
              <a:rPr lang="en-US" sz="2400" dirty="0" smtClean="0"/>
            </a:br>
            <a:r>
              <a:rPr lang="en-US" sz="2400" dirty="0" smtClean="0"/>
              <a:t>state-of-the-art I/O scheduler</a:t>
            </a:r>
            <a:endParaRPr lang="en-US" sz="2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/>
              <a:t>Page </a:t>
            </a:r>
            <a:fld id="{56E643E9-8232-44D4-8A76-E691A7C80D3B}" type="slidenum">
              <a:rPr lang="en-US" altLang="en-US" smtClean="0"/>
              <a:pPr/>
              <a:t>2</a:t>
            </a:fld>
            <a:r>
              <a:rPr lang="en-US" altLang="en-US" dirty="0"/>
              <a:t> </a:t>
            </a:r>
            <a:r>
              <a:rPr lang="en-US" altLang="en-US" dirty="0" smtClean="0"/>
              <a:t>of 34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5412100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5B3B36-2CC8-4F91-A15E-D051B5FB6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Summary: Source of Unfairness in SSDs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C4DED1-5068-43ED-9313-4AE500DE72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826418"/>
            <a:ext cx="8839200" cy="5726782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Four major sources of unfairness </a:t>
            </a:r>
            <a:r>
              <a:rPr lang="en-US" dirty="0"/>
              <a:t>in modern SSDs</a:t>
            </a:r>
          </a:p>
          <a:p>
            <a:pPr marL="765572" lvl="1" indent="-457200">
              <a:buFont typeface="+mj-lt"/>
              <a:buAutoNum type="arabicPeriod"/>
            </a:pPr>
            <a:r>
              <a:rPr lang="en-US" sz="2400" dirty="0" smtClean="0"/>
              <a:t>I/O intensity</a:t>
            </a:r>
            <a:endParaRPr lang="en-US" sz="2400" dirty="0"/>
          </a:p>
          <a:p>
            <a:pPr marL="765572" lvl="1" indent="-457200">
              <a:buFont typeface="+mj-lt"/>
              <a:buAutoNum type="arabicPeriod"/>
            </a:pPr>
            <a:r>
              <a:rPr lang="en-US" sz="2400" dirty="0" smtClean="0"/>
              <a:t>Request a</a:t>
            </a:r>
            <a:r>
              <a:rPr lang="en-US" sz="2400" dirty="0" smtClean="0"/>
              <a:t>ccess patterns</a:t>
            </a:r>
            <a:endParaRPr lang="en-US" sz="2400" b="1" dirty="0">
              <a:solidFill>
                <a:srgbClr val="0070C0"/>
              </a:solidFill>
            </a:endParaRPr>
          </a:p>
          <a:p>
            <a:pPr marL="765572" lvl="1" indent="-457200">
              <a:buFont typeface="+mj-lt"/>
              <a:buAutoNum type="arabicPeriod"/>
            </a:pPr>
            <a:r>
              <a:rPr lang="en-US" sz="2400" dirty="0" smtClean="0"/>
              <a:t>Read/write ratio</a:t>
            </a:r>
          </a:p>
          <a:p>
            <a:pPr marL="765572" lvl="1" indent="-457200">
              <a:buFont typeface="+mj-lt"/>
              <a:buAutoNum type="arabicPeriod"/>
            </a:pPr>
            <a:r>
              <a:rPr lang="en-US" sz="2400" dirty="0" smtClean="0"/>
              <a:t>Garbage collection demands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73302D-3FC5-4627-B796-969883CB545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/>
              <a:t>Page </a:t>
            </a:r>
            <a:fld id="{56E643E9-8232-44D4-8A76-E691A7C80D3B}" type="slidenum">
              <a:rPr lang="en-US" altLang="en-US" smtClean="0"/>
              <a:pPr/>
              <a:t>20</a:t>
            </a:fld>
            <a:r>
              <a:rPr lang="en-US" altLang="en-US" dirty="0"/>
              <a:t> </a:t>
            </a:r>
            <a:r>
              <a:rPr lang="en-US" altLang="en-US" dirty="0" smtClean="0"/>
              <a:t>of 34</a:t>
            </a:r>
            <a:endParaRPr lang="en-US" alt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3810000"/>
            <a:ext cx="9144000" cy="2667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</a:pPr>
            <a:r>
              <a:rPr lang="en-US" sz="2600" b="1" dirty="0" smtClean="0">
                <a:solidFill>
                  <a:srgbClr val="FFFF99"/>
                </a:solidFill>
                <a:latin typeface="Adobe Garamond Pro Bold" panose="02020702060506020403" pitchFamily="18" charset="0"/>
              </a:rPr>
              <a:t>OUR GOAL</a:t>
            </a:r>
          </a:p>
          <a:p>
            <a:pPr algn="ctr">
              <a:spcAft>
                <a:spcPts val="0"/>
              </a:spcAft>
            </a:pPr>
            <a:r>
              <a:rPr lang="en-US" sz="3200" b="1" dirty="0" smtClean="0">
                <a:solidFill>
                  <a:schemeClr val="bg1"/>
                </a:solidFill>
                <a:latin typeface="Adobe Garamond Pro Bold" panose="02020702060506020403" pitchFamily="18" charset="0"/>
              </a:rPr>
              <a:t>Design an I/O request scheduler for SSDs that</a:t>
            </a:r>
            <a:r>
              <a:rPr lang="en-US" sz="3200" b="1" dirty="0">
                <a:solidFill>
                  <a:schemeClr val="bg1"/>
                </a:solidFill>
                <a:latin typeface="Adobe Garamond Pro Bold" panose="02020702060506020403" pitchFamily="18" charset="0"/>
              </a:rPr>
              <a:t/>
            </a:r>
            <a:br>
              <a:rPr lang="en-US" sz="3200" b="1" dirty="0">
                <a:solidFill>
                  <a:schemeClr val="bg1"/>
                </a:solidFill>
                <a:latin typeface="Adobe Garamond Pro Bold" panose="02020702060506020403" pitchFamily="18" charset="0"/>
              </a:rPr>
            </a:br>
            <a:r>
              <a:rPr lang="en-US" sz="3200" b="1" dirty="0" smtClean="0">
                <a:solidFill>
                  <a:schemeClr val="bg1"/>
                </a:solidFill>
                <a:latin typeface="Adobe Garamond Pro Bold" panose="02020702060506020403" pitchFamily="18" charset="0"/>
              </a:rPr>
              <a:t>(1) provides </a:t>
            </a:r>
            <a:r>
              <a:rPr lang="en-US" sz="3200" b="1" dirty="0" smtClean="0">
                <a:solidFill>
                  <a:srgbClr val="FFFF99"/>
                </a:solidFill>
                <a:latin typeface="Adobe Garamond Pro Bold" panose="02020702060506020403" pitchFamily="18" charset="0"/>
              </a:rPr>
              <a:t>fairness</a:t>
            </a:r>
            <a:r>
              <a:rPr lang="en-US" sz="3200" b="1" dirty="0" smtClean="0">
                <a:solidFill>
                  <a:schemeClr val="bg1"/>
                </a:solidFill>
                <a:latin typeface="Adobe Garamond Pro Bold" panose="02020702060506020403" pitchFamily="18" charset="0"/>
              </a:rPr>
              <a:t> among flows</a:t>
            </a:r>
            <a:br>
              <a:rPr lang="en-US" sz="3200" b="1" dirty="0" smtClean="0">
                <a:solidFill>
                  <a:schemeClr val="bg1"/>
                </a:solidFill>
                <a:latin typeface="Adobe Garamond Pro Bold" panose="02020702060506020403" pitchFamily="18" charset="0"/>
              </a:rPr>
            </a:br>
            <a:r>
              <a:rPr lang="en-US" sz="3200" b="1" dirty="0" smtClean="0">
                <a:solidFill>
                  <a:schemeClr val="bg1"/>
                </a:solidFill>
                <a:latin typeface="Adobe Garamond Pro Bold" panose="02020702060506020403" pitchFamily="18" charset="0"/>
              </a:rPr>
              <a:t>by mitigating </a:t>
            </a:r>
            <a:r>
              <a:rPr lang="en-US" sz="32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dobe Garamond Pro Bold" panose="02020702060506020403" pitchFamily="18" charset="0"/>
              </a:rPr>
              <a:t>all four sources of interference</a:t>
            </a:r>
            <a:r>
              <a:rPr lang="en-US" sz="3200" b="1" dirty="0" smtClean="0">
                <a:solidFill>
                  <a:schemeClr val="bg1"/>
                </a:solidFill>
                <a:latin typeface="Adobe Garamond Pro Bold" panose="02020702060506020403" pitchFamily="18" charset="0"/>
              </a:rPr>
              <a:t>, and</a:t>
            </a:r>
            <a:br>
              <a:rPr lang="en-US" sz="3200" b="1" dirty="0" smtClean="0">
                <a:solidFill>
                  <a:schemeClr val="bg1"/>
                </a:solidFill>
                <a:latin typeface="Adobe Garamond Pro Bold" panose="02020702060506020403" pitchFamily="18" charset="0"/>
              </a:rPr>
            </a:br>
            <a:r>
              <a:rPr lang="en-US" sz="3200" b="1" dirty="0" smtClean="0">
                <a:solidFill>
                  <a:schemeClr val="bg1"/>
                </a:solidFill>
                <a:latin typeface="Adobe Garamond Pro Bold" panose="02020702060506020403" pitchFamily="18" charset="0"/>
              </a:rPr>
              <a:t>(2) maximizes performance and throughput</a:t>
            </a:r>
          </a:p>
        </p:txBody>
      </p:sp>
    </p:spTree>
    <p:extLst>
      <p:ext uri="{BB962C8B-B14F-4D97-AF65-F5344CB8AC3E}">
        <p14:creationId xmlns:p14="http://schemas.microsoft.com/office/powerpoint/2010/main" val="16253816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925373"/>
            <a:ext cx="9144000" cy="5334000"/>
          </a:xfrm>
        </p:spPr>
        <p:txBody>
          <a:bodyPr/>
          <a:lstStyle/>
          <a:p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Background: Modern SSD Design</a:t>
            </a:r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Unfairness Across Multiple Applications</a:t>
            </a:r>
            <a:b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 Modern SSDs</a:t>
            </a:r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3200" b="1" dirty="0" smtClean="0"/>
              <a:t>FLIN:</a:t>
            </a:r>
            <a:br>
              <a:rPr lang="en-US" sz="3200" b="1" dirty="0" smtClean="0"/>
            </a:br>
            <a:r>
              <a:rPr lang="en-US" sz="3200" b="1" dirty="0" smtClean="0"/>
              <a:t>Flash-Level </a:t>
            </a:r>
            <a:r>
              <a:rPr lang="en-US" sz="3200" b="1" dirty="0" smtClean="0"/>
              <a:t>INterference</a:t>
            </a:r>
            <a:r>
              <a:rPr lang="en-US" sz="3200" b="1" dirty="0" smtClean="0"/>
              <a:t>-aware SSD Scheduler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Experimental Evaluation</a:t>
            </a:r>
            <a:b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Conclusion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Page </a:t>
            </a:r>
            <a:fld id="{56E643E9-8232-44D4-8A76-E691A7C80D3B}" type="slidenum">
              <a:rPr lang="en-US" altLang="en-US" smtClean="0"/>
              <a:pPr/>
              <a:t>21</a:t>
            </a:fld>
            <a:r>
              <a:rPr lang="en-US" altLang="en-US" dirty="0" smtClean="0"/>
              <a:t> of 39</a:t>
            </a:r>
            <a:endParaRPr lang="en-US" alt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137160"/>
            <a:ext cx="7924800" cy="429389"/>
          </a:xfrm>
          <a:prstGeom prst="rect">
            <a:avLst/>
          </a:prstGeom>
        </p:spPr>
        <p:txBody>
          <a:bodyPr vert="horz" lIns="45720" tIns="0" rIns="45720" bIns="45720" rtlCol="0" anchor="ctr"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 cap="none" spc="-100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Whitney-Bold" pitchFamily="2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Whitney-Bold" pitchFamily="2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Whitney-Bold" pitchFamily="2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Whitney-Bold" pitchFamily="2" charset="0"/>
              </a:defRPr>
            </a:lvl5pPr>
            <a:lvl6pPr marL="3429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Whitney-Bold" pitchFamily="2" charset="0"/>
              </a:defRPr>
            </a:lvl6pPr>
            <a:lvl7pPr marL="6858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Whitney-Bold" pitchFamily="2" charset="0"/>
              </a:defRPr>
            </a:lvl7pPr>
            <a:lvl8pPr marL="10287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Whitney-Bold" pitchFamily="2" charset="0"/>
              </a:defRPr>
            </a:lvl8pPr>
            <a:lvl9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Whitney-Bold" pitchFamily="2" charset="0"/>
              </a:defRPr>
            </a:lvl9pPr>
          </a:lstStyle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Outline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0686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517176D-B6D1-4FDB-84E8-D1B1614CF6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2476" y="762000"/>
            <a:ext cx="6176138" cy="2082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23942A2-BCC4-4614-9B2E-6DB19A7A42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2476" y="762000"/>
            <a:ext cx="6176138" cy="2082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4550179-639B-4DC4-B344-1C83EE8385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2476" y="762000"/>
            <a:ext cx="6176138" cy="2082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5AE930D-03EC-4C1B-B7AE-A7F48E8C5F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196" y="609600"/>
            <a:ext cx="7315404" cy="3012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AC2552D-3C97-44AE-B2F6-15A5B9C9B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FLIN: Flash-Level </a:t>
            </a:r>
            <a:r>
              <a:rPr lang="en-US" dirty="0"/>
              <a:t>INterference</a:t>
            </a:r>
            <a:r>
              <a:rPr lang="en-US" dirty="0"/>
              <a:t>-aware </a:t>
            </a:r>
            <a:r>
              <a:rPr lang="en-US" dirty="0" smtClean="0"/>
              <a:t>Scheduler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F02232-6EA0-4214-B944-21868D465E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/>
              <a:t>Page </a:t>
            </a:r>
            <a:fld id="{56E643E9-8232-44D4-8A76-E691A7C80D3B}" type="slidenum">
              <a:rPr lang="en-US" altLang="en-US" smtClean="0"/>
              <a:pPr/>
              <a:t>22</a:t>
            </a:fld>
            <a:r>
              <a:rPr lang="en-US" altLang="en-US" dirty="0"/>
              <a:t> </a:t>
            </a:r>
            <a:r>
              <a:rPr lang="en-US" altLang="en-US" dirty="0" smtClean="0"/>
              <a:t>of 34</a:t>
            </a:r>
            <a:endParaRPr lang="en-US" alt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CA337F5-D114-4475-BA9D-05FD98B4A4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3662434"/>
            <a:ext cx="8839200" cy="2662166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FLIN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is a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three-stage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I/O request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scheduler</a:t>
            </a:r>
          </a:p>
          <a:p>
            <a:pPr lvl="1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Replaces existing transaction scheduling unit</a:t>
            </a:r>
          </a:p>
          <a:p>
            <a:pPr lvl="1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Takes in flash transactions, reorders them, sends them to flash channel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Identical throughput to state-of-the-art schedulers</a:t>
            </a:r>
          </a:p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Fully implemented in the SSD controller firmware</a:t>
            </a:r>
          </a:p>
          <a:p>
            <a:pPr lvl="1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 hardware modifications</a:t>
            </a:r>
          </a:p>
          <a:p>
            <a:pPr lvl="1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Requires &lt; 0.06% of the DRAM available within the SSD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1820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654B28-F421-436F-B956-5C0D4A7CD3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1600" dirty="0"/>
          </a:p>
          <a:p>
            <a:endParaRPr lang="en-US" dirty="0"/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Stage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1: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F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airness-aware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Q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ueue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I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nsertion</a:t>
            </a:r>
            <a:b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b="0" i="1" dirty="0" smtClean="0">
                <a:solidFill>
                  <a:schemeClr val="accent1">
                    <a:lumMod val="75000"/>
                  </a:schemeClr>
                </a:solidFill>
              </a:rPr>
              <a:t>relieves I/O intensity </a:t>
            </a:r>
            <a:r>
              <a:rPr lang="en-US" b="0" i="1" dirty="0">
                <a:solidFill>
                  <a:schemeClr val="accent1">
                    <a:lumMod val="75000"/>
                  </a:schemeClr>
                </a:solidFill>
              </a:rPr>
              <a:t>and access pattern </a:t>
            </a:r>
            <a:r>
              <a:rPr lang="en-US" b="0" i="1" dirty="0" smtClean="0">
                <a:solidFill>
                  <a:schemeClr val="accent1">
                    <a:lumMod val="75000"/>
                  </a:schemeClr>
                </a:solidFill>
              </a:rPr>
              <a:t>interference</a:t>
            </a:r>
            <a:endParaRPr lang="en-US" b="0" i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289F76-1BAF-4AA9-8761-53BEC71FC2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4445" y="762000"/>
            <a:ext cx="6172200" cy="21736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B6E593E-5227-4B94-88E6-8BD56B834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Stages of FLIN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154973-31FE-4F75-AD2D-FF9E4789EE8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/>
              <a:t>Page </a:t>
            </a:r>
            <a:fld id="{56E643E9-8232-44D4-8A76-E691A7C80D3B}" type="slidenum">
              <a:rPr lang="en-US" altLang="en-US" smtClean="0"/>
              <a:pPr/>
              <a:t>23</a:t>
            </a:fld>
            <a:r>
              <a:rPr lang="en-US" altLang="en-US" dirty="0"/>
              <a:t> </a:t>
            </a:r>
            <a:r>
              <a:rPr lang="en-US" altLang="en-US" dirty="0" smtClean="0"/>
              <a:t>of 34</a:t>
            </a:r>
            <a:endParaRPr lang="en-US" altLang="en-US" dirty="0"/>
          </a:p>
        </p:txBody>
      </p:sp>
      <p:sp>
        <p:nvSpPr>
          <p:cNvPr id="6" name="Rectangle: Rounded Corners 59">
            <a:extLst>
              <a:ext uri="{FF2B5EF4-FFF2-40B4-BE49-F238E27FC236}">
                <a16:creationId xmlns:a16="http://schemas.microsoft.com/office/drawing/2014/main" id="{3BBCE905-BF31-476D-ADB8-B42A099249F9}"/>
              </a:ext>
            </a:extLst>
          </p:cNvPr>
          <p:cNvSpPr/>
          <p:nvPr/>
        </p:nvSpPr>
        <p:spPr>
          <a:xfrm>
            <a:off x="1828800" y="4038600"/>
            <a:ext cx="5652408" cy="3048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: Rounded Corners 60">
            <a:extLst>
              <a:ext uri="{FF2B5EF4-FFF2-40B4-BE49-F238E27FC236}">
                <a16:creationId xmlns:a16="http://schemas.microsoft.com/office/drawing/2014/main" id="{3D4EE697-A3E1-43CF-9730-D71DE4137E47}"/>
              </a:ext>
            </a:extLst>
          </p:cNvPr>
          <p:cNvSpPr/>
          <p:nvPr/>
        </p:nvSpPr>
        <p:spPr>
          <a:xfrm>
            <a:off x="2147208" y="4094383"/>
            <a:ext cx="381000" cy="17281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9</a:t>
            </a:r>
          </a:p>
        </p:txBody>
      </p:sp>
      <p:sp>
        <p:nvSpPr>
          <p:cNvPr id="8" name="Rectangle: Rounded Corners 61">
            <a:extLst>
              <a:ext uri="{FF2B5EF4-FFF2-40B4-BE49-F238E27FC236}">
                <a16:creationId xmlns:a16="http://schemas.microsoft.com/office/drawing/2014/main" id="{24E0A556-47C0-4910-B1B0-227AC22DBD8F}"/>
              </a:ext>
            </a:extLst>
          </p:cNvPr>
          <p:cNvSpPr/>
          <p:nvPr/>
        </p:nvSpPr>
        <p:spPr>
          <a:xfrm>
            <a:off x="2631622" y="4094383"/>
            <a:ext cx="381000" cy="17281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8</a:t>
            </a:r>
          </a:p>
        </p:txBody>
      </p:sp>
      <p:sp>
        <p:nvSpPr>
          <p:cNvPr id="9" name="Rectangle: Rounded Corners 62">
            <a:extLst>
              <a:ext uri="{FF2B5EF4-FFF2-40B4-BE49-F238E27FC236}">
                <a16:creationId xmlns:a16="http://schemas.microsoft.com/office/drawing/2014/main" id="{3F4B3C56-789F-4E28-86E2-6EE7BED5C5C3}"/>
              </a:ext>
            </a:extLst>
          </p:cNvPr>
          <p:cNvSpPr/>
          <p:nvPr/>
        </p:nvSpPr>
        <p:spPr>
          <a:xfrm>
            <a:off x="3116036" y="4094383"/>
            <a:ext cx="381000" cy="17281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10" name="Rectangle: Rounded Corners 63">
            <a:extLst>
              <a:ext uri="{FF2B5EF4-FFF2-40B4-BE49-F238E27FC236}">
                <a16:creationId xmlns:a16="http://schemas.microsoft.com/office/drawing/2014/main" id="{C2FC606E-6688-4659-AE76-E44BC5782745}"/>
              </a:ext>
            </a:extLst>
          </p:cNvPr>
          <p:cNvSpPr/>
          <p:nvPr/>
        </p:nvSpPr>
        <p:spPr>
          <a:xfrm>
            <a:off x="3600450" y="4094383"/>
            <a:ext cx="381000" cy="17281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11" name="Rectangle: Rounded Corners 64">
            <a:extLst>
              <a:ext uri="{FF2B5EF4-FFF2-40B4-BE49-F238E27FC236}">
                <a16:creationId xmlns:a16="http://schemas.microsoft.com/office/drawing/2014/main" id="{67B19C69-DB03-45E4-A6BE-1ACD57700B8A}"/>
              </a:ext>
            </a:extLst>
          </p:cNvPr>
          <p:cNvSpPr/>
          <p:nvPr/>
        </p:nvSpPr>
        <p:spPr>
          <a:xfrm>
            <a:off x="4084864" y="4094383"/>
            <a:ext cx="381000" cy="17281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12" name="Rectangle: Rounded Corners 65">
            <a:extLst>
              <a:ext uri="{FF2B5EF4-FFF2-40B4-BE49-F238E27FC236}">
                <a16:creationId xmlns:a16="http://schemas.microsoft.com/office/drawing/2014/main" id="{6379C969-887E-457C-8A15-159B9659EB3D}"/>
              </a:ext>
            </a:extLst>
          </p:cNvPr>
          <p:cNvSpPr/>
          <p:nvPr/>
        </p:nvSpPr>
        <p:spPr>
          <a:xfrm>
            <a:off x="4569278" y="4094383"/>
            <a:ext cx="381000" cy="17281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13" name="Rectangle: Rounded Corners 66">
            <a:extLst>
              <a:ext uri="{FF2B5EF4-FFF2-40B4-BE49-F238E27FC236}">
                <a16:creationId xmlns:a16="http://schemas.microsoft.com/office/drawing/2014/main" id="{ECC241AE-2D33-4B75-94F4-825E74197249}"/>
              </a:ext>
            </a:extLst>
          </p:cNvPr>
          <p:cNvSpPr/>
          <p:nvPr/>
        </p:nvSpPr>
        <p:spPr>
          <a:xfrm>
            <a:off x="5053692" y="4094383"/>
            <a:ext cx="381000" cy="17281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14" name="Rectangle: Rounded Corners 67">
            <a:extLst>
              <a:ext uri="{FF2B5EF4-FFF2-40B4-BE49-F238E27FC236}">
                <a16:creationId xmlns:a16="http://schemas.microsoft.com/office/drawing/2014/main" id="{29FD97C1-D929-4C4D-BADC-0860674B9884}"/>
              </a:ext>
            </a:extLst>
          </p:cNvPr>
          <p:cNvSpPr/>
          <p:nvPr/>
        </p:nvSpPr>
        <p:spPr>
          <a:xfrm>
            <a:off x="5538108" y="4094383"/>
            <a:ext cx="381000" cy="17281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5" name="Rectangle: Rounded Corners 68">
            <a:extLst>
              <a:ext uri="{FF2B5EF4-FFF2-40B4-BE49-F238E27FC236}">
                <a16:creationId xmlns:a16="http://schemas.microsoft.com/office/drawing/2014/main" id="{DEF4A9D4-784C-4D5B-A9C8-2DA54B604EAC}"/>
              </a:ext>
            </a:extLst>
          </p:cNvPr>
          <p:cNvSpPr/>
          <p:nvPr/>
        </p:nvSpPr>
        <p:spPr>
          <a:xfrm>
            <a:off x="6145168" y="4091841"/>
            <a:ext cx="381000" cy="17281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6" name="Rectangle: Rounded Corners 69">
            <a:extLst>
              <a:ext uri="{FF2B5EF4-FFF2-40B4-BE49-F238E27FC236}">
                <a16:creationId xmlns:a16="http://schemas.microsoft.com/office/drawing/2014/main" id="{F482DABE-CCDD-4C32-BF7E-74302F9DB966}"/>
              </a:ext>
            </a:extLst>
          </p:cNvPr>
          <p:cNvSpPr/>
          <p:nvPr/>
        </p:nvSpPr>
        <p:spPr>
          <a:xfrm>
            <a:off x="6643008" y="4091840"/>
            <a:ext cx="381000" cy="17281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17" name="Rectangle: Rounded Corners 70">
            <a:extLst>
              <a:ext uri="{FF2B5EF4-FFF2-40B4-BE49-F238E27FC236}">
                <a16:creationId xmlns:a16="http://schemas.microsoft.com/office/drawing/2014/main" id="{C33C67A1-FCEC-4D30-A000-6869BB33754B}"/>
              </a:ext>
            </a:extLst>
          </p:cNvPr>
          <p:cNvSpPr/>
          <p:nvPr/>
        </p:nvSpPr>
        <p:spPr>
          <a:xfrm>
            <a:off x="1309008" y="4104591"/>
            <a:ext cx="381000" cy="172817"/>
          </a:xfrm>
          <a:prstGeom prst="roundRect">
            <a:avLst/>
          </a:prstGeom>
          <a:solidFill>
            <a:srgbClr val="0070C0"/>
          </a:solidFill>
          <a:ln w="127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066BB8B7-7547-4E30-B372-64F7EB8F6522}"/>
              </a:ext>
            </a:extLst>
          </p:cNvPr>
          <p:cNvCxnSpPr>
            <a:cxnSpLocks/>
          </p:cNvCxnSpPr>
          <p:nvPr/>
        </p:nvCxnSpPr>
        <p:spPr>
          <a:xfrm flipH="1" flipV="1">
            <a:off x="2137990" y="4388971"/>
            <a:ext cx="1772382" cy="332680"/>
          </a:xfrm>
          <a:prstGeom prst="straightConnector1">
            <a:avLst/>
          </a:prstGeom>
          <a:ln w="57150">
            <a:solidFill>
              <a:srgbClr val="B31B1B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3C2BEEE6-0EEB-4B4C-965A-C4EC6CF92B11}"/>
              </a:ext>
            </a:extLst>
          </p:cNvPr>
          <p:cNvCxnSpPr>
            <a:cxnSpLocks/>
          </p:cNvCxnSpPr>
          <p:nvPr/>
        </p:nvCxnSpPr>
        <p:spPr>
          <a:xfrm flipV="1">
            <a:off x="3940727" y="4352032"/>
            <a:ext cx="1949409" cy="380950"/>
          </a:xfrm>
          <a:prstGeom prst="straightConnector1">
            <a:avLst/>
          </a:prstGeom>
          <a:ln w="57150">
            <a:solidFill>
              <a:srgbClr val="B31B1B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C4EBCCD0-F51D-428F-8A95-CE20AD91CDD9}"/>
              </a:ext>
            </a:extLst>
          </p:cNvPr>
          <p:cNvSpPr/>
          <p:nvPr/>
        </p:nvSpPr>
        <p:spPr>
          <a:xfrm>
            <a:off x="839263" y="4670741"/>
            <a:ext cx="4828261" cy="4801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800" b="1" i="1" dirty="0">
                <a:solidFill>
                  <a:srgbClr val="B31B1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From high-intensity flows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22F6036-5016-48E2-91C5-DCE6E67F6CC2}"/>
              </a:ext>
            </a:extLst>
          </p:cNvPr>
          <p:cNvSpPr/>
          <p:nvPr/>
        </p:nvSpPr>
        <p:spPr>
          <a:xfrm>
            <a:off x="5257799" y="4686698"/>
            <a:ext cx="3886201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800" b="1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From low-intensity flows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F1EF2725-64DE-46C4-AACC-7AA2FCE4C5BB}"/>
              </a:ext>
            </a:extLst>
          </p:cNvPr>
          <p:cNvCxnSpPr>
            <a:cxnSpLocks/>
          </p:cNvCxnSpPr>
          <p:nvPr/>
        </p:nvCxnSpPr>
        <p:spPr>
          <a:xfrm flipV="1">
            <a:off x="6757079" y="4343400"/>
            <a:ext cx="266929" cy="441700"/>
          </a:xfrm>
          <a:prstGeom prst="straightConnector1">
            <a:avLst/>
          </a:prstGeom>
          <a:ln w="57150">
            <a:solidFill>
              <a:srgbClr val="0070C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19D8D912-B70D-4EE7-BE87-2BBF7A84ED50}"/>
              </a:ext>
            </a:extLst>
          </p:cNvPr>
          <p:cNvCxnSpPr>
            <a:cxnSpLocks/>
          </p:cNvCxnSpPr>
          <p:nvPr/>
        </p:nvCxnSpPr>
        <p:spPr>
          <a:xfrm flipH="1" flipV="1">
            <a:off x="6145168" y="4343400"/>
            <a:ext cx="611912" cy="464567"/>
          </a:xfrm>
          <a:prstGeom prst="straightConnector1">
            <a:avLst/>
          </a:prstGeom>
          <a:ln w="57150">
            <a:solidFill>
              <a:srgbClr val="0070C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32AD508F-F63C-4919-8029-C4482A6BBBF3}"/>
              </a:ext>
            </a:extLst>
          </p:cNvPr>
          <p:cNvSpPr/>
          <p:nvPr/>
        </p:nvSpPr>
        <p:spPr>
          <a:xfrm>
            <a:off x="6869399" y="3714202"/>
            <a:ext cx="6880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rgbClr val="B31B1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Head</a:t>
            </a:r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FD901BC-2645-4BC4-8504-316E14A64CBD}"/>
              </a:ext>
            </a:extLst>
          </p:cNvPr>
          <p:cNvSpPr/>
          <p:nvPr/>
        </p:nvSpPr>
        <p:spPr>
          <a:xfrm>
            <a:off x="1690008" y="3745468"/>
            <a:ext cx="5152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rgbClr val="B31B1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22891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7.40741E-7 L -0.02413 -7.40741E-7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5" y="0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7.40741E-7 L -0.02413 -7.40741E-7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5" y="0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7.40741E-7 L -0.02413 -7.40741E-7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5" y="0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7.40741E-7 L -0.02413 -7.40741E-7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5" y="0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7.40741E-7 L -0.02413 -7.40741E-7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5" y="0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7.40741E-7 L -0.02414 -7.40741E-7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5" y="0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7.40741E-7 L -0.02413 -7.40741E-7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5" y="0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7.40741E-7 L -0.02413 -7.40741E-7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5" y="0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7.40741E-7 L 0.0349 7.40741E-7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6" y="0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7.40741E-7 L 0.03489 7.40741E-7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6" y="0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37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11111E-6 L 0.13507 0.04005 C 0.16337 0.04908 0.20591 0.05394 0.25018 0.05394 C 0.30087 0.05394 0.34132 0.04908 0.36962 0.04005 L 0.50573 -1.11111E-6 " pathEditMode="relative" rAng="0" ptsTypes="AAAAA">
                                      <p:cBhvr>
                                        <p:cTn id="1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278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4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0573 -1.11111E-6 L 0.52066 -0.04005 C 0.52396 -0.04907 0.52882 -0.05393 0.53368 -0.05393 C 0.53924 -0.05393 0.54393 -0.04907 0.54705 -0.04005 L 0.5625 -1.11111E-6 " pathEditMode="relative" rAng="0" ptsTypes="AAAAA">
                                      <p:cBhvr>
                                        <p:cTn id="1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0" y="-2708"/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49 7.40741E-7 L -0.02309 0.00185 " pathEditMode="relative" rAng="0" ptsTypes="AA">
                                      <p:cBhvr>
                                        <p:cTn id="12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5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5" grpId="2" animBg="1"/>
      <p:bldP spid="16" grpId="0" animBg="1"/>
      <p:bldP spid="16" grpId="1" animBg="1"/>
      <p:bldP spid="17" grpId="0" animBg="1"/>
      <p:bldP spid="17" grpId="1" animBg="1"/>
      <p:bldP spid="17" grpId="2" animBg="1"/>
      <p:bldP spid="28" grpId="0"/>
      <p:bldP spid="28" grpId="1"/>
      <p:bldP spid="29" grpId="0"/>
      <p:bldP spid="29" grpId="1"/>
      <p:bldP spid="32" grpId="0"/>
      <p:bldP spid="3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654B28-F421-436F-B956-5C0D4A7CD3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sz="1600" dirty="0"/>
          </a:p>
          <a:p>
            <a:endParaRPr lang="en-US" dirty="0"/>
          </a:p>
          <a:p>
            <a:endParaRPr lang="en-US" dirty="0"/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Stage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1: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F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airness-aware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Q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ueue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nsertion</a:t>
            </a:r>
            <a:br>
              <a:rPr lang="en-US" dirty="0" smtClean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b="0" i="1" dirty="0" smtClean="0">
                <a:solidFill>
                  <a:schemeClr val="bg1">
                    <a:lumMod val="75000"/>
                  </a:schemeClr>
                </a:solidFill>
              </a:rPr>
              <a:t>relieves I/O intensity </a:t>
            </a:r>
            <a:r>
              <a:rPr lang="en-US" b="0" i="1" dirty="0">
                <a:solidFill>
                  <a:schemeClr val="bg1">
                    <a:lumMod val="75000"/>
                  </a:schemeClr>
                </a:solidFill>
              </a:rPr>
              <a:t>and access pattern </a:t>
            </a:r>
            <a:r>
              <a:rPr lang="en-US" b="0" i="1" dirty="0" smtClean="0">
                <a:solidFill>
                  <a:schemeClr val="bg1">
                    <a:lumMod val="75000"/>
                  </a:schemeClr>
                </a:solidFill>
              </a:rPr>
              <a:t>interference</a:t>
            </a:r>
            <a:endParaRPr lang="en-US" b="0" i="1" dirty="0">
              <a:solidFill>
                <a:schemeClr val="bg1">
                  <a:lumMod val="75000"/>
                </a:schemeClr>
              </a:solidFill>
            </a:endParaRPr>
          </a:p>
          <a:p>
            <a:endParaRPr lang="en-US" sz="1800" b="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Stage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2: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riority-aware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Q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ueue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rbitration</a:t>
            </a:r>
            <a:b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b="0" i="1" dirty="0" smtClean="0">
                <a:solidFill>
                  <a:schemeClr val="accent6">
                    <a:lumMod val="75000"/>
                  </a:schemeClr>
                </a:solidFill>
              </a:rPr>
              <a:t>enforces </a:t>
            </a:r>
            <a:r>
              <a:rPr lang="en-US" b="0" i="1" dirty="0">
                <a:solidFill>
                  <a:schemeClr val="accent6">
                    <a:lumMod val="75000"/>
                  </a:schemeClr>
                </a:solidFill>
              </a:rPr>
              <a:t>priority levels that are assigned to each flow by the host</a:t>
            </a:r>
            <a:endParaRPr lang="en-US" i="1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581A83F-247D-4809-9835-E3DD7CA573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4445" y="762000"/>
            <a:ext cx="6176138" cy="2175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B6E593E-5227-4B94-88E6-8BD56B834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Stages of FLIN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154973-31FE-4F75-AD2D-FF9E4789EE8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/>
              <a:t>Page </a:t>
            </a:r>
            <a:fld id="{56E643E9-8232-44D4-8A76-E691A7C80D3B}" type="slidenum">
              <a:rPr lang="en-US" altLang="en-US" smtClean="0"/>
              <a:pPr/>
              <a:t>24</a:t>
            </a:fld>
            <a:r>
              <a:rPr lang="en-US" altLang="en-US" dirty="0"/>
              <a:t> </a:t>
            </a:r>
            <a:r>
              <a:rPr lang="en-US" altLang="en-US" dirty="0" smtClean="0"/>
              <a:t>of 34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062513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763067D-8FC0-48E7-B9F1-4EEE555A99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4445" y="762000"/>
            <a:ext cx="6176138" cy="2175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654B28-F421-436F-B956-5C0D4A7CD3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1600" dirty="0"/>
          </a:p>
          <a:p>
            <a:endParaRPr lang="en-US" dirty="0"/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Stage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1: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F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airness-aware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Q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ueue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nsertion</a:t>
            </a:r>
            <a:br>
              <a:rPr lang="en-US" dirty="0" smtClean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b="0" i="1" dirty="0" smtClean="0">
                <a:solidFill>
                  <a:schemeClr val="bg1">
                    <a:lumMod val="75000"/>
                  </a:schemeClr>
                </a:solidFill>
              </a:rPr>
              <a:t>relieves I/O intensity </a:t>
            </a:r>
            <a:r>
              <a:rPr lang="en-US" b="0" i="1" dirty="0">
                <a:solidFill>
                  <a:schemeClr val="bg1">
                    <a:lumMod val="75000"/>
                  </a:schemeClr>
                </a:solidFill>
              </a:rPr>
              <a:t>and access pattern </a:t>
            </a:r>
            <a:r>
              <a:rPr lang="en-US" b="0" i="1" dirty="0" smtClean="0">
                <a:solidFill>
                  <a:schemeClr val="bg1">
                    <a:lumMod val="75000"/>
                  </a:schemeClr>
                </a:solidFill>
              </a:rPr>
              <a:t>interference</a:t>
            </a:r>
            <a:endParaRPr lang="en-US" b="0" i="1" dirty="0">
              <a:solidFill>
                <a:schemeClr val="bg1">
                  <a:lumMod val="75000"/>
                </a:schemeClr>
              </a:solidFill>
            </a:endParaRPr>
          </a:p>
          <a:p>
            <a:endParaRPr lang="en-US" sz="1800" b="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Stage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2: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P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riority-aware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Q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ueue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A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rbitration</a:t>
            </a:r>
            <a:br>
              <a:rPr lang="en-US" dirty="0" smtClean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b="0" i="1" dirty="0" smtClean="0">
                <a:solidFill>
                  <a:schemeClr val="bg1">
                    <a:lumMod val="75000"/>
                  </a:schemeClr>
                </a:solidFill>
              </a:rPr>
              <a:t>enforces </a:t>
            </a:r>
            <a:r>
              <a:rPr lang="en-US" b="0" i="1" dirty="0">
                <a:solidFill>
                  <a:schemeClr val="bg1">
                    <a:lumMod val="75000"/>
                  </a:schemeClr>
                </a:solidFill>
              </a:rPr>
              <a:t>priority levels that are assigned to each flow by the host</a:t>
            </a:r>
          </a:p>
          <a:p>
            <a:endParaRPr lang="en-US" sz="1800" b="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Stage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3: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W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ait-balancing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T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ransaction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S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election</a:t>
            </a:r>
            <a:b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en-US" b="0" i="1" dirty="0" smtClean="0">
                <a:solidFill>
                  <a:schemeClr val="accent3">
                    <a:lumMod val="75000"/>
                  </a:schemeClr>
                </a:solidFill>
              </a:rPr>
              <a:t>relieves read/write ratio </a:t>
            </a:r>
            <a:r>
              <a:rPr lang="en-US" b="0" i="1" dirty="0">
                <a:solidFill>
                  <a:schemeClr val="accent3">
                    <a:lumMod val="75000"/>
                  </a:schemeClr>
                </a:solidFill>
              </a:rPr>
              <a:t>and garbage collection </a:t>
            </a:r>
            <a:r>
              <a:rPr lang="en-US" b="0" i="1" dirty="0" smtClean="0">
                <a:solidFill>
                  <a:schemeClr val="accent3">
                    <a:lumMod val="75000"/>
                  </a:schemeClr>
                </a:solidFill>
              </a:rPr>
              <a:t>demand interference</a:t>
            </a:r>
            <a:endParaRPr lang="en-US" i="1" dirty="0">
              <a:solidFill>
                <a:schemeClr val="accent3">
                  <a:lumMod val="75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6E593E-5227-4B94-88E6-8BD56B834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Stages of FLIN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154973-31FE-4F75-AD2D-FF9E4789EE8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/>
              <a:t>Page </a:t>
            </a:r>
            <a:fld id="{56E643E9-8232-44D4-8A76-E691A7C80D3B}" type="slidenum">
              <a:rPr lang="en-US" altLang="en-US" smtClean="0"/>
              <a:pPr/>
              <a:t>25</a:t>
            </a:fld>
            <a:r>
              <a:rPr lang="en-US" altLang="en-US" dirty="0"/>
              <a:t> </a:t>
            </a:r>
            <a:r>
              <a:rPr lang="en-US" altLang="en-US" dirty="0" smtClean="0"/>
              <a:t>of 34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640367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925373"/>
            <a:ext cx="9144000" cy="5334000"/>
          </a:xfrm>
        </p:spPr>
        <p:txBody>
          <a:bodyPr/>
          <a:lstStyle/>
          <a:p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Background: Modern SSD Design</a:t>
            </a:r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Unfairness Across Multiple Applications</a:t>
            </a:r>
            <a:b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 Modern SSDs</a:t>
            </a:r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FLIN:</a:t>
            </a:r>
            <a:b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Flash-Level </a:t>
            </a:r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INterference</a:t>
            </a:r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-aware SSD Scheduler</a:t>
            </a:r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3200" b="1" dirty="0" smtClean="0"/>
              <a:t>Experimental Evaluation</a:t>
            </a:r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Conclusion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Page </a:t>
            </a:r>
            <a:fld id="{56E643E9-8232-44D4-8A76-E691A7C80D3B}" type="slidenum">
              <a:rPr lang="en-US" altLang="en-US" smtClean="0"/>
              <a:pPr/>
              <a:t>26</a:t>
            </a:fld>
            <a:r>
              <a:rPr lang="en-US" altLang="en-US" dirty="0" smtClean="0"/>
              <a:t> of 39</a:t>
            </a:r>
            <a:endParaRPr lang="en-US" alt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137160"/>
            <a:ext cx="7924800" cy="429389"/>
          </a:xfrm>
          <a:prstGeom prst="rect">
            <a:avLst/>
          </a:prstGeom>
        </p:spPr>
        <p:txBody>
          <a:bodyPr vert="horz" lIns="45720" tIns="0" rIns="45720" bIns="45720" rtlCol="0" anchor="ctr"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 cap="none" spc="-100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Whitney-Bold" pitchFamily="2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Whitney-Bold" pitchFamily="2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Whitney-Bold" pitchFamily="2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Whitney-Bold" pitchFamily="2" charset="0"/>
              </a:defRPr>
            </a:lvl5pPr>
            <a:lvl6pPr marL="3429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Whitney-Bold" pitchFamily="2" charset="0"/>
              </a:defRPr>
            </a:lvl6pPr>
            <a:lvl7pPr marL="6858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Whitney-Bold" pitchFamily="2" charset="0"/>
              </a:defRPr>
            </a:lvl7pPr>
            <a:lvl8pPr marL="10287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Whitney-Bold" pitchFamily="2" charset="0"/>
              </a:defRPr>
            </a:lvl8pPr>
            <a:lvl9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Whitney-Bold" pitchFamily="2" charset="0"/>
              </a:defRPr>
            </a:lvl9pPr>
          </a:lstStyle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Outline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0201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Methodology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MQSim: 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github.com/CMU-SAFARI/MQSim</a:t>
            </a:r>
            <a:r>
              <a:rPr lang="en-US" dirty="0" smtClean="0"/>
              <a:t> </a:t>
            </a:r>
            <a:r>
              <a:rPr lang="en-US" sz="2000" b="0" dirty="0" smtClean="0"/>
              <a:t>[FAST 2018] </a:t>
            </a:r>
            <a:endParaRPr lang="en-US" b="0" dirty="0" smtClean="0"/>
          </a:p>
          <a:p>
            <a:pPr lvl="1"/>
            <a:r>
              <a:rPr lang="en-US" dirty="0" smtClean="0"/>
              <a:t>Protocol: NVMe 1.2 over </a:t>
            </a:r>
            <a:r>
              <a:rPr lang="en-US" dirty="0" smtClean="0"/>
              <a:t>PCIe</a:t>
            </a:r>
            <a:endParaRPr lang="en-US" dirty="0" smtClean="0"/>
          </a:p>
          <a:p>
            <a:pPr lvl="1"/>
            <a:r>
              <a:rPr lang="en-US" dirty="0" smtClean="0"/>
              <a:t>User capacity: 480GB</a:t>
            </a:r>
          </a:p>
          <a:p>
            <a:pPr lvl="1"/>
            <a:r>
              <a:rPr lang="en-US" dirty="0" smtClean="0"/>
              <a:t>Organization: 8 channels, 2 planes per die, 4096 blocks per plane,</a:t>
            </a:r>
            <a:br>
              <a:rPr lang="en-US" dirty="0" smtClean="0"/>
            </a:br>
            <a:r>
              <a:rPr lang="en-US" dirty="0" smtClean="0"/>
              <a:t>256 pages per block, 8kB page size</a:t>
            </a:r>
          </a:p>
          <a:p>
            <a:endParaRPr lang="en-US" dirty="0" smtClean="0"/>
          </a:p>
          <a:p>
            <a:r>
              <a:rPr lang="en-US" dirty="0" smtClean="0"/>
              <a:t>40 workloads containing four randomly-selected storage traces</a:t>
            </a:r>
          </a:p>
          <a:p>
            <a:pPr lvl="1"/>
            <a:r>
              <a:rPr lang="en-US" dirty="0" smtClean="0"/>
              <a:t>Each storage trace is collected from real enterprise/datacenter applications:</a:t>
            </a:r>
            <a:br>
              <a:rPr lang="en-US" dirty="0" smtClean="0"/>
            </a:br>
            <a:r>
              <a:rPr lang="en-US" dirty="0" smtClean="0"/>
              <a:t>UMass, Microsoft production/enterprise</a:t>
            </a:r>
          </a:p>
          <a:p>
            <a:pPr lvl="1"/>
            <a:r>
              <a:rPr lang="en-US" dirty="0" smtClean="0"/>
              <a:t>Each application classified as low-interference or high-interference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Page </a:t>
            </a:r>
            <a:fld id="{1252D094-1F6F-4D58-85D9-7DD94883DE43}" type="slidenum">
              <a:rPr lang="en-US" altLang="en-US" smtClean="0"/>
              <a:pPr/>
              <a:t>27</a:t>
            </a:fld>
            <a:r>
              <a:rPr lang="en-US" altLang="en-US" dirty="0" smtClean="0"/>
              <a:t> of 34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547378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3ED787B-6E0E-490C-99F6-6254281562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Sprinkler</a:t>
            </a:r>
            <a:r>
              <a:rPr lang="en-US" dirty="0" smtClean="0">
                <a:solidFill>
                  <a:srgbClr val="696969"/>
                </a:solidFill>
              </a:rPr>
              <a:t> </a:t>
            </a:r>
            <a:r>
              <a:rPr lang="en-US" sz="2000" b="0" dirty="0" smtClean="0">
                <a:solidFill>
                  <a:srgbClr val="696969"/>
                </a:solidFill>
              </a:rPr>
              <a:t>[Jung+ HPCA 2014]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 </a:t>
            </a:r>
            <a:r>
              <a:rPr lang="en-US" dirty="0"/>
              <a:t>state-of-the-art device-level high-performance scheduler</a:t>
            </a:r>
          </a:p>
          <a:p>
            <a:endParaRPr lang="en-US" dirty="0"/>
          </a:p>
          <a:p>
            <a:endParaRPr lang="en-US" dirty="0" smtClean="0">
              <a:solidFill>
                <a:schemeClr val="accent4"/>
              </a:solidFill>
            </a:endParaRPr>
          </a:p>
          <a:p>
            <a:r>
              <a:rPr lang="en-US" dirty="0" smtClean="0">
                <a:solidFill>
                  <a:schemeClr val="accent4"/>
                </a:solidFill>
              </a:rPr>
              <a:t>Sprinkler+Fairness</a:t>
            </a:r>
            <a:r>
              <a:rPr lang="en-US" dirty="0" smtClean="0">
                <a:solidFill>
                  <a:srgbClr val="696969"/>
                </a:solidFill>
              </a:rPr>
              <a:t> </a:t>
            </a:r>
            <a:r>
              <a:rPr lang="en-US" sz="2000" b="0" dirty="0">
                <a:solidFill>
                  <a:srgbClr val="696969"/>
                </a:solidFill>
              </a:rPr>
              <a:t>[Jung+ HPCA </a:t>
            </a:r>
            <a:r>
              <a:rPr lang="en-US" sz="2000" b="0" dirty="0" smtClean="0">
                <a:solidFill>
                  <a:srgbClr val="696969"/>
                </a:solidFill>
              </a:rPr>
              <a:t>2014, Jun+ NVMSA 2015]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w</a:t>
            </a:r>
            <a:r>
              <a:rPr lang="en-US" dirty="0" smtClean="0"/>
              <a:t>e add a state-of-the-art </a:t>
            </a:r>
            <a:r>
              <a:rPr lang="en-US" dirty="0"/>
              <a:t>fairness mechanism </a:t>
            </a:r>
            <a:r>
              <a:rPr lang="en-US" dirty="0" smtClean="0"/>
              <a:t>to Sprinkler</a:t>
            </a:r>
            <a:br>
              <a:rPr lang="en-US" dirty="0" smtClean="0"/>
            </a:br>
            <a:r>
              <a:rPr lang="en-US" dirty="0" smtClean="0"/>
              <a:t>that </a:t>
            </a:r>
            <a:r>
              <a:rPr lang="en-US" dirty="0"/>
              <a:t>was previously proposed for OS-level I/O </a:t>
            </a:r>
            <a:r>
              <a:rPr lang="en-US" dirty="0" smtClean="0"/>
              <a:t>scheduling</a:t>
            </a:r>
            <a:endParaRPr lang="en-US" dirty="0"/>
          </a:p>
          <a:p>
            <a:pPr lvl="1"/>
            <a:r>
              <a:rPr lang="en-US" b="1" dirty="0" smtClean="0">
                <a:solidFill>
                  <a:srgbClr val="C00000"/>
                </a:solidFill>
              </a:rPr>
              <a:t>Does </a:t>
            </a:r>
            <a:r>
              <a:rPr lang="en-US" b="1" dirty="0">
                <a:solidFill>
                  <a:srgbClr val="C00000"/>
                </a:solidFill>
              </a:rPr>
              <a:t>not have direct information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about the internal </a:t>
            </a:r>
            <a:r>
              <a:rPr lang="en-US" dirty="0" smtClean="0"/>
              <a:t>resources and mechanisms of the SSD</a:t>
            </a:r>
          </a:p>
          <a:p>
            <a:pPr lvl="1"/>
            <a:r>
              <a:rPr lang="en-US" dirty="0"/>
              <a:t>Does not </a:t>
            </a:r>
            <a:r>
              <a:rPr lang="en-US" dirty="0" smtClean="0"/>
              <a:t>mitigate </a:t>
            </a:r>
            <a:r>
              <a:rPr lang="en-US" b="1" dirty="0">
                <a:solidFill>
                  <a:srgbClr val="C00000"/>
                </a:solidFill>
              </a:rPr>
              <a:t>all </a:t>
            </a:r>
            <a:r>
              <a:rPr lang="en-US" b="1" dirty="0" smtClean="0">
                <a:solidFill>
                  <a:srgbClr val="C00000"/>
                </a:solidFill>
              </a:rPr>
              <a:t>four sources </a:t>
            </a:r>
            <a:r>
              <a:rPr lang="en-US" b="1" dirty="0">
                <a:solidFill>
                  <a:srgbClr val="C00000"/>
                </a:solidFill>
              </a:rPr>
              <a:t>of </a:t>
            </a:r>
            <a:r>
              <a:rPr lang="en-US" b="1" dirty="0" smtClean="0">
                <a:solidFill>
                  <a:srgbClr val="C00000"/>
                </a:solidFill>
              </a:rPr>
              <a:t>interference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9B37D1-37EB-46A2-95DC-4759ACA05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Baseline Schedulers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48C081-CA04-4B0D-A2CF-914226BF17B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772400" y="6583363"/>
            <a:ext cx="1371600" cy="228600"/>
          </a:xfrm>
        </p:spPr>
        <p:txBody>
          <a:bodyPr/>
          <a:lstStyle/>
          <a:p>
            <a:r>
              <a:rPr lang="en-US" altLang="en-US" dirty="0"/>
              <a:t>Page </a:t>
            </a:r>
            <a:fld id="{56E643E9-8232-44D4-8A76-E691A7C80D3B}" type="slidenum">
              <a:rPr lang="en-US" altLang="en-US" smtClean="0"/>
              <a:pPr/>
              <a:t>28</a:t>
            </a:fld>
            <a:r>
              <a:rPr lang="en-US" altLang="en-US" dirty="0"/>
              <a:t> </a:t>
            </a:r>
            <a:r>
              <a:rPr lang="en-US" altLang="en-US" dirty="0" smtClean="0"/>
              <a:t>of 34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7045338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FLIN Improves Fairness Over the Baselines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Page </a:t>
            </a:r>
            <a:fld id="{56E643E9-8232-44D4-8A76-E691A7C80D3B}" type="slidenum">
              <a:rPr lang="en-US" altLang="en-US" smtClean="0"/>
              <a:pPr/>
              <a:t>29</a:t>
            </a:fld>
            <a:r>
              <a:rPr lang="en-US" altLang="en-US" dirty="0" smtClean="0"/>
              <a:t> of 34</a:t>
            </a:r>
            <a:endParaRPr lang="en-US" altLang="en-US" dirty="0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9727981"/>
              </p:ext>
            </p:extLst>
          </p:nvPr>
        </p:nvGraphicFramePr>
        <p:xfrm>
          <a:off x="598884" y="914400"/>
          <a:ext cx="7946232" cy="41100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Rectangle 9"/>
          <p:cNvSpPr/>
          <p:nvPr/>
        </p:nvSpPr>
        <p:spPr>
          <a:xfrm>
            <a:off x="0" y="5190695"/>
            <a:ext cx="9144000" cy="131215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en-US" sz="3200" b="1" dirty="0" smtClean="0">
                <a:solidFill>
                  <a:srgbClr val="FFFF99"/>
                </a:solidFill>
                <a:latin typeface="Adobe Garamond Pro Bold" panose="02020702060506020403" pitchFamily="18" charset="0"/>
              </a:rPr>
              <a:t>FLIN improves </a:t>
            </a:r>
            <a:r>
              <a:rPr lang="en-US" sz="3200" b="1" dirty="0">
                <a:solidFill>
                  <a:srgbClr val="FFFF99"/>
                </a:solidFill>
                <a:latin typeface="Adobe Garamond Pro Bold" panose="02020702060506020403" pitchFamily="18" charset="0"/>
              </a:rPr>
              <a:t>fairness by an average of </a:t>
            </a:r>
            <a:r>
              <a:rPr lang="en-US" sz="3200" b="1" dirty="0" smtClean="0">
                <a:solidFill>
                  <a:srgbClr val="FFFF99"/>
                </a:solidFill>
                <a:latin typeface="Adobe Garamond Pro Bold" panose="02020702060506020403" pitchFamily="18" charset="0"/>
              </a:rPr>
              <a:t>70%,</a:t>
            </a:r>
            <a:r>
              <a:rPr lang="en-US" sz="3200" b="1" dirty="0" smtClean="0">
                <a:solidFill>
                  <a:schemeClr val="bg1"/>
                </a:solidFill>
                <a:latin typeface="Adobe Garamond Pro Bold" panose="02020702060506020403" pitchFamily="18" charset="0"/>
              </a:rPr>
              <a:t/>
            </a:r>
            <a:br>
              <a:rPr lang="en-US" sz="3200" b="1" dirty="0" smtClean="0">
                <a:solidFill>
                  <a:schemeClr val="bg1"/>
                </a:solidFill>
                <a:latin typeface="Adobe Garamond Pro Bold" panose="02020702060506020403" pitchFamily="18" charset="0"/>
              </a:rPr>
            </a:br>
            <a:r>
              <a:rPr lang="en-US" sz="3200" b="1" dirty="0" smtClean="0">
                <a:solidFill>
                  <a:schemeClr val="bg1"/>
                </a:solidFill>
                <a:latin typeface="Adobe Garamond Pro Bold" panose="02020702060506020403" pitchFamily="18" charset="0"/>
              </a:rPr>
              <a:t>by mitigating </a:t>
            </a:r>
            <a:r>
              <a:rPr lang="en-US" sz="3200" b="1" i="1" dirty="0" smtClean="0">
                <a:solidFill>
                  <a:schemeClr val="bg1"/>
                </a:solidFill>
                <a:latin typeface="Adobe Garamond Pro Bold" panose="02020702060506020403" pitchFamily="18" charset="0"/>
              </a:rPr>
              <a:t>all</a:t>
            </a:r>
            <a:r>
              <a:rPr lang="en-US" sz="3200" b="1" dirty="0" smtClean="0">
                <a:solidFill>
                  <a:schemeClr val="bg1"/>
                </a:solidFill>
                <a:latin typeface="Adobe Garamond Pro Bold" panose="02020702060506020403" pitchFamily="18" charset="0"/>
              </a:rPr>
              <a:t> four major sources of interference</a:t>
            </a:r>
          </a:p>
        </p:txBody>
      </p:sp>
    </p:spTree>
    <p:extLst>
      <p:ext uri="{BB962C8B-B14F-4D97-AF65-F5344CB8AC3E}">
        <p14:creationId xmlns:p14="http://schemas.microsoft.com/office/powerpoint/2010/main" val="244612112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925373"/>
            <a:ext cx="9144000" cy="5334000"/>
          </a:xfrm>
        </p:spPr>
        <p:txBody>
          <a:bodyPr/>
          <a:lstStyle/>
          <a:p>
            <a:r>
              <a:rPr lang="en-US" sz="3200" b="1" dirty="0" smtClean="0"/>
              <a:t>Background: Modern SSD Design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Unfairness Across Multiple Applications</a:t>
            </a:r>
            <a:b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 Modern SSDs</a:t>
            </a:r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FLIN:</a:t>
            </a:r>
            <a:b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Flash-Level </a:t>
            </a:r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INterference</a:t>
            </a:r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-aware SSD Scheduler</a:t>
            </a:r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Experimental Evaluation</a:t>
            </a:r>
            <a:b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Conclusion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Page </a:t>
            </a:r>
            <a:fld id="{56E643E9-8232-44D4-8A76-E691A7C80D3B}" type="slidenum">
              <a:rPr lang="en-US" altLang="en-US" smtClean="0"/>
              <a:pPr/>
              <a:t>3</a:t>
            </a:fld>
            <a:r>
              <a:rPr lang="en-US" altLang="en-US" dirty="0" smtClean="0"/>
              <a:t> of 39</a:t>
            </a:r>
            <a:endParaRPr lang="en-US" alt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137160"/>
            <a:ext cx="7924800" cy="429389"/>
          </a:xfrm>
          <a:prstGeom prst="rect">
            <a:avLst/>
          </a:prstGeom>
        </p:spPr>
        <p:txBody>
          <a:bodyPr vert="horz" lIns="45720" tIns="0" rIns="45720" bIns="45720" rtlCol="0" anchor="ctr"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 cap="none" spc="-100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Whitney-Bold" pitchFamily="2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Whitney-Bold" pitchFamily="2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Whitney-Bold" pitchFamily="2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Whitney-Bold" pitchFamily="2" charset="0"/>
              </a:defRPr>
            </a:lvl5pPr>
            <a:lvl6pPr marL="3429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Whitney-Bold" pitchFamily="2" charset="0"/>
              </a:defRPr>
            </a:lvl6pPr>
            <a:lvl7pPr marL="6858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Whitney-Bold" pitchFamily="2" charset="0"/>
              </a:defRPr>
            </a:lvl7pPr>
            <a:lvl8pPr marL="10287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Whitney-Bold" pitchFamily="2" charset="0"/>
              </a:defRPr>
            </a:lvl8pPr>
            <a:lvl9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Whitney-Bold" pitchFamily="2" charset="0"/>
              </a:defRPr>
            </a:lvl9pPr>
          </a:lstStyle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Outline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0034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FLIN Improves Performance Over the Baselines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Page </a:t>
            </a:r>
            <a:fld id="{56E643E9-8232-44D4-8A76-E691A7C80D3B}" type="slidenum">
              <a:rPr lang="en-US" altLang="en-US" smtClean="0"/>
              <a:pPr/>
              <a:t>30</a:t>
            </a:fld>
            <a:r>
              <a:rPr lang="en-US" altLang="en-US" dirty="0" smtClean="0"/>
              <a:t> of 34</a:t>
            </a:r>
            <a:endParaRPr lang="en-US" alt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8800714"/>
              </p:ext>
            </p:extLst>
          </p:nvPr>
        </p:nvGraphicFramePr>
        <p:xfrm>
          <a:off x="598884" y="914400"/>
          <a:ext cx="7946232" cy="41100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6"/>
          <p:cNvSpPr/>
          <p:nvPr/>
        </p:nvSpPr>
        <p:spPr>
          <a:xfrm>
            <a:off x="0" y="4952999"/>
            <a:ext cx="9144000" cy="154984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en-US" sz="3200" b="1" dirty="0" smtClean="0">
                <a:solidFill>
                  <a:srgbClr val="FFFF99"/>
                </a:solidFill>
                <a:latin typeface="Adobe Garamond Pro Bold" panose="02020702060506020403" pitchFamily="18" charset="0"/>
              </a:rPr>
              <a:t>FLIN improves performance by an average of 47%,</a:t>
            </a:r>
            <a:r>
              <a:rPr lang="en-US" sz="3200" b="1" dirty="0" smtClean="0">
                <a:solidFill>
                  <a:schemeClr val="bg1"/>
                </a:solidFill>
                <a:latin typeface="Adobe Garamond Pro Bold" panose="02020702060506020403" pitchFamily="18" charset="0"/>
              </a:rPr>
              <a:t/>
            </a:r>
            <a:br>
              <a:rPr lang="en-US" sz="3200" b="1" dirty="0" smtClean="0">
                <a:solidFill>
                  <a:schemeClr val="bg1"/>
                </a:solidFill>
                <a:latin typeface="Adobe Garamond Pro Bold" panose="02020702060506020403" pitchFamily="18" charset="0"/>
              </a:rPr>
            </a:br>
            <a:r>
              <a:rPr lang="en-US" sz="3200" b="1" dirty="0" smtClean="0">
                <a:solidFill>
                  <a:schemeClr val="bg1"/>
                </a:solidFill>
                <a:latin typeface="Adobe Garamond Pro Bold" panose="02020702060506020403" pitchFamily="18" charset="0"/>
              </a:rPr>
              <a:t>by making use of idle resources in the SSD and improving the performance of low-interference flows</a:t>
            </a:r>
          </a:p>
        </p:txBody>
      </p:sp>
    </p:spTree>
    <p:extLst>
      <p:ext uri="{BB962C8B-B14F-4D97-AF65-F5344CB8AC3E}">
        <p14:creationId xmlns:p14="http://schemas.microsoft.com/office/powerpoint/2010/main" val="371530267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Results in the Paper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Fairness and weighted speedup for each workload</a:t>
            </a:r>
          </a:p>
          <a:p>
            <a:pPr lvl="1"/>
            <a:r>
              <a:rPr lang="en-US" dirty="0" smtClean="0"/>
              <a:t>FLIN improves fairness and performance for </a:t>
            </a:r>
            <a:r>
              <a:rPr lang="en-US" i="1" dirty="0" smtClean="0"/>
              <a:t>all</a:t>
            </a:r>
            <a:r>
              <a:rPr lang="en-US" dirty="0"/>
              <a:t> </a:t>
            </a:r>
            <a:r>
              <a:rPr lang="en-US" dirty="0" smtClean="0"/>
              <a:t>workloads</a:t>
            </a:r>
          </a:p>
          <a:p>
            <a:endParaRPr lang="en-US" dirty="0" smtClean="0"/>
          </a:p>
          <a:p>
            <a:r>
              <a:rPr lang="en-US" dirty="0" smtClean="0"/>
              <a:t>Maximum slowdown</a:t>
            </a:r>
          </a:p>
          <a:p>
            <a:pPr lvl="1"/>
            <a:r>
              <a:rPr lang="en-US" dirty="0" smtClean="0"/>
              <a:t>Sprinkler/</a:t>
            </a:r>
            <a:r>
              <a:rPr lang="en-US" dirty="0" smtClean="0"/>
              <a:t>Sprinkler+Fairness</a:t>
            </a:r>
            <a:r>
              <a:rPr lang="en-US" dirty="0" smtClean="0"/>
              <a:t>: several applications with </a:t>
            </a:r>
            <a:br>
              <a:rPr lang="en-US" dirty="0" smtClean="0"/>
            </a:br>
            <a:r>
              <a:rPr lang="en-US" dirty="0" smtClean="0"/>
              <a:t>maximum slowdown over 500x</a:t>
            </a:r>
          </a:p>
          <a:p>
            <a:pPr lvl="1"/>
            <a:r>
              <a:rPr lang="en-US" dirty="0" smtClean="0"/>
              <a:t>FLIN: no flow with a maximum slowdown over 80x</a:t>
            </a:r>
          </a:p>
          <a:p>
            <a:endParaRPr lang="en-US" dirty="0" smtClean="0"/>
          </a:p>
          <a:p>
            <a:r>
              <a:rPr lang="en-US" dirty="0" smtClean="0"/>
              <a:t>Effect of each stage of FLIN on fairness and performance</a:t>
            </a:r>
          </a:p>
          <a:p>
            <a:endParaRPr lang="en-US" dirty="0" smtClean="0"/>
          </a:p>
          <a:p>
            <a:r>
              <a:rPr lang="en-US" dirty="0" smtClean="0"/>
              <a:t>Sensitivity study to FLIN and SSD parameters</a:t>
            </a:r>
          </a:p>
          <a:p>
            <a:endParaRPr lang="en-US" dirty="0" smtClean="0"/>
          </a:p>
          <a:p>
            <a:r>
              <a:rPr lang="en-US" dirty="0" smtClean="0"/>
              <a:t>Effect of write caching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Page </a:t>
            </a:r>
            <a:fld id="{56E643E9-8232-44D4-8A76-E691A7C80D3B}" type="slidenum">
              <a:rPr lang="en-US" altLang="en-US" smtClean="0"/>
              <a:pPr/>
              <a:t>31</a:t>
            </a:fld>
            <a:r>
              <a:rPr lang="en-US" altLang="en-US" dirty="0" smtClean="0"/>
              <a:t> of 34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230918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925373"/>
            <a:ext cx="9144000" cy="5334000"/>
          </a:xfrm>
        </p:spPr>
        <p:txBody>
          <a:bodyPr/>
          <a:lstStyle/>
          <a:p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Background: Modern SSD Design</a:t>
            </a:r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Unfairness Across Multiple Applications</a:t>
            </a:r>
            <a:b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 Modern SSDs</a:t>
            </a:r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FLIN:</a:t>
            </a:r>
            <a:b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Flash-Level </a:t>
            </a:r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INterference</a:t>
            </a:r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-aware SSD Scheduler</a:t>
            </a:r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Experimental Evaluation</a:t>
            </a:r>
            <a:b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3200" b="1" dirty="0" smtClean="0"/>
              <a:t>Conclusion</a:t>
            </a:r>
            <a:endParaRPr lang="en-US" sz="3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Page </a:t>
            </a:r>
            <a:fld id="{56E643E9-8232-44D4-8A76-E691A7C80D3B}" type="slidenum">
              <a:rPr lang="en-US" altLang="en-US" smtClean="0"/>
              <a:pPr/>
              <a:t>32</a:t>
            </a:fld>
            <a:r>
              <a:rPr lang="en-US" altLang="en-US" dirty="0" smtClean="0"/>
              <a:t> of 39</a:t>
            </a:r>
            <a:endParaRPr lang="en-US" alt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137160"/>
            <a:ext cx="7924800" cy="429389"/>
          </a:xfrm>
          <a:prstGeom prst="rect">
            <a:avLst/>
          </a:prstGeom>
        </p:spPr>
        <p:txBody>
          <a:bodyPr vert="horz" lIns="45720" tIns="0" rIns="45720" bIns="45720" rtlCol="0" anchor="ctr"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 cap="none" spc="-100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Whitney-Bold" pitchFamily="2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Whitney-Bold" pitchFamily="2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Whitney-Bold" pitchFamily="2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Whitney-Bold" pitchFamily="2" charset="0"/>
              </a:defRPr>
            </a:lvl5pPr>
            <a:lvl6pPr marL="3429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Whitney-Bold" pitchFamily="2" charset="0"/>
              </a:defRPr>
            </a:lvl6pPr>
            <a:lvl7pPr marL="6858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Whitney-Bold" pitchFamily="2" charset="0"/>
              </a:defRPr>
            </a:lvl7pPr>
            <a:lvl8pPr marL="10287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Whitney-Bold" pitchFamily="2" charset="0"/>
              </a:defRPr>
            </a:lvl8pPr>
            <a:lvl9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Whitney-Bold" pitchFamily="2" charset="0"/>
              </a:defRPr>
            </a:lvl9pPr>
          </a:lstStyle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Outline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2799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838199"/>
            <a:ext cx="8991600" cy="5880423"/>
          </a:xfrm>
        </p:spPr>
        <p:txBody>
          <a:bodyPr>
            <a:normAutofit fontScale="92500"/>
          </a:bodyPr>
          <a:lstStyle/>
          <a:p>
            <a:pPr>
              <a:spcBef>
                <a:spcPts val="1350"/>
              </a:spcBef>
            </a:pPr>
            <a:r>
              <a:rPr lang="en-US" sz="2800" dirty="0" smtClean="0"/>
              <a:t>Modern solid-state drives (SSDs) use new storage protocols</a:t>
            </a:r>
            <a:br>
              <a:rPr lang="en-US" sz="2800" dirty="0" smtClean="0"/>
            </a:br>
            <a:r>
              <a:rPr lang="en-US" sz="2800" dirty="0" smtClean="0"/>
              <a:t>(e.g., NVMe) that 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Adobe Garamond Pro Bold" panose="02020702060506020403" pitchFamily="18" charset="0"/>
              </a:rPr>
              <a:t>eliminate 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Adobe Garamond Pro Bold" panose="02020702060506020403" pitchFamily="18" charset="0"/>
              </a:rPr>
              <a:t>the OS software 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Adobe Garamond Pro Bold" panose="02020702060506020403" pitchFamily="18" charset="0"/>
              </a:rPr>
              <a:t>stack</a:t>
            </a:r>
          </a:p>
          <a:p>
            <a:pPr lvl="1"/>
            <a:r>
              <a:rPr lang="en-US" sz="2400" dirty="0" smtClean="0"/>
              <a:t>Enables 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</a:rPr>
              <a:t>high throughput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:</a:t>
            </a:r>
            <a:r>
              <a:rPr lang="en-US" sz="2400" dirty="0" smtClean="0"/>
              <a:t> millions of </a:t>
            </a:r>
            <a:r>
              <a:rPr lang="en-US" sz="2400" dirty="0" smtClean="0"/>
              <a:t>IOPS</a:t>
            </a:r>
            <a:endParaRPr lang="en-US" sz="2400" dirty="0"/>
          </a:p>
          <a:p>
            <a:pPr lvl="1"/>
            <a:r>
              <a:rPr lang="en-US" sz="2400" dirty="0" smtClean="0"/>
              <a:t>OS </a:t>
            </a:r>
            <a:r>
              <a:rPr lang="en-US" sz="2400" dirty="0" smtClean="0"/>
              <a:t>software stack elimination </a:t>
            </a:r>
            <a:r>
              <a:rPr lang="en-US" sz="2400" dirty="0" smtClean="0">
                <a:solidFill>
                  <a:srgbClr val="B31B1B"/>
                </a:solidFill>
                <a:latin typeface="Adobe Garamond Pro Bold" panose="02020702060506020403" pitchFamily="18" charset="0"/>
              </a:rPr>
              <a:t>removes existing fairness mechanisms</a:t>
            </a:r>
          </a:p>
          <a:p>
            <a:pPr lvl="1"/>
            <a:r>
              <a:rPr lang="en-US" sz="2400" b="1" dirty="0" smtClean="0">
                <a:solidFill>
                  <a:srgbClr val="C00000"/>
                </a:solidFill>
              </a:rPr>
              <a:t>Highly </a:t>
            </a:r>
            <a:r>
              <a:rPr lang="en-US" sz="2400" b="1" dirty="0" smtClean="0">
                <a:solidFill>
                  <a:srgbClr val="C00000"/>
                </a:solidFill>
              </a:rPr>
              <a:t>unfair </a:t>
            </a:r>
            <a:r>
              <a:rPr lang="en-US" sz="2400" b="1" dirty="0" smtClean="0">
                <a:solidFill>
                  <a:srgbClr val="C00000"/>
                </a:solidFill>
              </a:rPr>
              <a:t>slowdowns</a:t>
            </a:r>
            <a:r>
              <a:rPr lang="en-US" sz="2400" dirty="0" smtClean="0"/>
              <a:t> on real state-of-the-art SSDs</a:t>
            </a:r>
            <a:endParaRPr lang="en-US" sz="2400" b="1" dirty="0">
              <a:solidFill>
                <a:srgbClr val="C00000"/>
              </a:solidFill>
            </a:endParaRPr>
          </a:p>
          <a:p>
            <a:pPr>
              <a:spcBef>
                <a:spcPts val="2400"/>
              </a:spcBef>
            </a:pPr>
            <a:r>
              <a:rPr lang="en-US" sz="2800" dirty="0" smtClean="0">
                <a:solidFill>
                  <a:srgbClr val="00B050"/>
                </a:solidFill>
                <a:latin typeface="Adobe Garamond Pro Bold" panose="02020702060506020403" pitchFamily="18" charset="0"/>
              </a:rPr>
              <a:t>FLIN</a:t>
            </a:r>
            <a:r>
              <a:rPr lang="en-US" sz="2800" dirty="0" smtClean="0">
                <a:solidFill>
                  <a:srgbClr val="00B050"/>
                </a:solidFill>
                <a:latin typeface="Adobe Garamond Pro Bold" panose="02020702060506020403" pitchFamily="18" charset="0"/>
              </a:rPr>
              <a:t>:</a:t>
            </a:r>
            <a:r>
              <a:rPr lang="en-US" sz="2800" dirty="0" smtClean="0"/>
              <a:t> </a:t>
            </a:r>
            <a:r>
              <a:rPr lang="en-US" sz="2800" dirty="0"/>
              <a:t>a new </a:t>
            </a:r>
            <a:r>
              <a:rPr lang="en-US" sz="2800" dirty="0" smtClean="0"/>
              <a:t>I/O request scheduler for modern SSDs designed to </a:t>
            </a:r>
            <a:r>
              <a:rPr lang="en-US" sz="2800" dirty="0" smtClean="0">
                <a:solidFill>
                  <a:srgbClr val="00B050"/>
                </a:solidFill>
              </a:rPr>
              <a:t>provide both fairness and high performance</a:t>
            </a:r>
            <a:endParaRPr lang="en-US" sz="2800" dirty="0">
              <a:solidFill>
                <a:srgbClr val="00B050"/>
              </a:solidFill>
            </a:endParaRPr>
          </a:p>
          <a:p>
            <a:pPr lvl="1"/>
            <a:r>
              <a:rPr lang="en-US" sz="2400" dirty="0" smtClean="0"/>
              <a:t>Mitigates all four sources of inter-application </a:t>
            </a:r>
            <a:r>
              <a:rPr lang="en-US" sz="2400" dirty="0" smtClean="0"/>
              <a:t>interference</a:t>
            </a:r>
          </a:p>
          <a:p>
            <a:pPr lvl="2"/>
            <a:r>
              <a:rPr lang="en-US" sz="2000" dirty="0" smtClean="0"/>
              <a:t>Different I/O intensities</a:t>
            </a:r>
          </a:p>
          <a:p>
            <a:pPr lvl="2"/>
            <a:r>
              <a:rPr lang="en-US" sz="2000" dirty="0" smtClean="0"/>
              <a:t>Different request access patterns</a:t>
            </a:r>
          </a:p>
          <a:p>
            <a:pPr lvl="2"/>
            <a:r>
              <a:rPr lang="en-US" sz="2000" dirty="0" smtClean="0"/>
              <a:t>Different read/write ratios</a:t>
            </a:r>
          </a:p>
          <a:p>
            <a:pPr lvl="2"/>
            <a:r>
              <a:rPr lang="en-US" sz="2000" dirty="0" smtClean="0"/>
              <a:t>Different garbage collection demands</a:t>
            </a:r>
            <a:endParaRPr lang="en-US" sz="2000" dirty="0" smtClean="0"/>
          </a:p>
          <a:p>
            <a:pPr lvl="1"/>
            <a:r>
              <a:rPr lang="en-US" sz="2400" dirty="0" smtClean="0"/>
              <a:t>Implemented </a:t>
            </a:r>
            <a:r>
              <a:rPr lang="en-US" sz="2400" dirty="0"/>
              <a:t>fully </a:t>
            </a:r>
            <a:r>
              <a:rPr lang="en-US" sz="2400" dirty="0" smtClean="0"/>
              <a:t>in </a:t>
            </a:r>
            <a:r>
              <a:rPr lang="en-US" sz="2400" dirty="0"/>
              <a:t>the SSD controller </a:t>
            </a:r>
            <a:r>
              <a:rPr lang="en-US" sz="2400" dirty="0" smtClean="0"/>
              <a:t>firmware, uses &lt; 0.06% of DRAM </a:t>
            </a:r>
            <a:endParaRPr lang="en-US" sz="2400" b="1" dirty="0">
              <a:solidFill>
                <a:srgbClr val="00B050"/>
              </a:solidFill>
            </a:endParaRPr>
          </a:p>
          <a:p>
            <a:pPr lvl="1"/>
            <a:r>
              <a:rPr lang="en-US" sz="2400" dirty="0" smtClean="0"/>
              <a:t>FLIN improves </a:t>
            </a:r>
            <a:r>
              <a:rPr lang="en-US" sz="2400" b="1" dirty="0">
                <a:solidFill>
                  <a:srgbClr val="00B050"/>
                </a:solidFill>
              </a:rPr>
              <a:t>fairness </a:t>
            </a:r>
            <a:r>
              <a:rPr lang="en-US" sz="2400" b="1" dirty="0" smtClean="0">
                <a:solidFill>
                  <a:srgbClr val="00B050"/>
                </a:solidFill>
              </a:rPr>
              <a:t>by 70% </a:t>
            </a:r>
            <a:r>
              <a:rPr lang="en-US" sz="2400" dirty="0" smtClean="0"/>
              <a:t>and </a:t>
            </a:r>
            <a:r>
              <a:rPr lang="en-US" sz="2400" b="1" dirty="0">
                <a:solidFill>
                  <a:srgbClr val="00B050"/>
                </a:solidFill>
              </a:rPr>
              <a:t>performance</a:t>
            </a:r>
            <a:r>
              <a:rPr lang="en-US" sz="2400" dirty="0"/>
              <a:t> by </a:t>
            </a:r>
            <a:r>
              <a:rPr lang="en-US" sz="2400" b="1" dirty="0" smtClean="0">
                <a:solidFill>
                  <a:srgbClr val="00B050"/>
                </a:solidFill>
              </a:rPr>
              <a:t>47%</a:t>
            </a:r>
            <a:r>
              <a:rPr lang="en-US" sz="2400" dirty="0" smtClean="0"/>
              <a:t> compared to a </a:t>
            </a:r>
            <a:br>
              <a:rPr lang="en-US" sz="2400" dirty="0" smtClean="0"/>
            </a:br>
            <a:r>
              <a:rPr lang="en-US" sz="2400" dirty="0" smtClean="0"/>
              <a:t>state-of-the-art I/O </a:t>
            </a:r>
            <a:r>
              <a:rPr lang="en-US" sz="2400" dirty="0" smtClean="0"/>
              <a:t>scheduler (</a:t>
            </a:r>
            <a:r>
              <a:rPr lang="en-US" sz="2400" dirty="0" smtClean="0"/>
              <a:t>Sprinkler+Fairness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/>
              <a:t>Page </a:t>
            </a:r>
            <a:fld id="{56E643E9-8232-44D4-8A76-E691A7C80D3B}" type="slidenum">
              <a:rPr lang="en-US" altLang="en-US" smtClean="0"/>
              <a:pPr/>
              <a:t>33</a:t>
            </a:fld>
            <a:r>
              <a:rPr lang="en-US" altLang="en-US" dirty="0"/>
              <a:t> </a:t>
            </a:r>
            <a:r>
              <a:rPr lang="en-US" altLang="en-US" dirty="0" smtClean="0"/>
              <a:t>of 34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7970389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641444"/>
            <a:ext cx="9144000" cy="2711355"/>
          </a:xfrm>
          <a:solidFill>
            <a:srgbClr val="D9D9D9"/>
          </a:solidFill>
        </p:spPr>
        <p:txBody>
          <a:bodyPr/>
          <a:lstStyle/>
          <a:p>
            <a:r>
              <a:rPr lang="en-US" sz="4400" dirty="0" smtClean="0">
                <a:solidFill>
                  <a:schemeClr val="accent1">
                    <a:lumMod val="75000"/>
                  </a:schemeClr>
                </a:solidFill>
              </a:rPr>
              <a:t>FLIN: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0" spc="-12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Enabling Fairness and Enhancing Performance</a:t>
            </a:r>
            <a:br>
              <a:rPr lang="en-US" b="0" spc="-12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b="0" spc="-12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in Modern NVMe Solid State Drives</a:t>
            </a:r>
            <a:endParaRPr lang="en-US" b="0" spc="-12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52400" y="3657600"/>
            <a:ext cx="8839200" cy="2895600"/>
          </a:xfrm>
        </p:spPr>
        <p:txBody>
          <a:bodyPr/>
          <a:lstStyle/>
          <a:p>
            <a:r>
              <a:rPr lang="en-US" b="0" dirty="0" smtClean="0"/>
              <a:t>Arash Tavakkol, Mohammad Sadrosadati, </a:t>
            </a:r>
            <a:r>
              <a:rPr lang="en-US" dirty="0" smtClean="0">
                <a:solidFill>
                  <a:srgbClr val="404040"/>
                </a:solidFill>
              </a:rPr>
              <a:t>Saugata Ghose, </a:t>
            </a:r>
          </a:p>
          <a:p>
            <a:r>
              <a:rPr lang="en-US" b="0" dirty="0" smtClean="0"/>
              <a:t>Jeremie S. Kim, Yixin</a:t>
            </a:r>
            <a:r>
              <a:rPr lang="en-US" b="0" noProof="0" dirty="0" smtClean="0"/>
              <a:t> </a:t>
            </a:r>
            <a:r>
              <a:rPr lang="en-US" b="0" dirty="0" smtClean="0"/>
              <a:t>Luo, Yaohua</a:t>
            </a:r>
            <a:r>
              <a:rPr lang="en-US" b="0" noProof="0" dirty="0" smtClean="0"/>
              <a:t> </a:t>
            </a:r>
            <a:r>
              <a:rPr lang="en-US" b="0" dirty="0" smtClean="0"/>
              <a:t>Wang, Nika Mansouri</a:t>
            </a:r>
            <a:r>
              <a:rPr lang="en-US" b="0" noProof="0" dirty="0" smtClean="0"/>
              <a:t> </a:t>
            </a:r>
            <a:r>
              <a:rPr lang="en-US" b="0" dirty="0" smtClean="0"/>
              <a:t>Ghiasi, </a:t>
            </a:r>
          </a:p>
          <a:p>
            <a:r>
              <a:rPr lang="en-US" b="0" dirty="0" smtClean="0"/>
              <a:t>Lois</a:t>
            </a:r>
            <a:r>
              <a:rPr lang="en-US" b="0" noProof="0" dirty="0" smtClean="0"/>
              <a:t> </a:t>
            </a:r>
            <a:r>
              <a:rPr lang="en-US" b="0" dirty="0" smtClean="0"/>
              <a:t>Orosa, Juan</a:t>
            </a:r>
            <a:r>
              <a:rPr lang="en-US" b="0" noProof="0" dirty="0" smtClean="0"/>
              <a:t> </a:t>
            </a:r>
            <a:r>
              <a:rPr lang="en-US" b="0" dirty="0" smtClean="0"/>
              <a:t>Gómez-Luna, Onur</a:t>
            </a:r>
            <a:r>
              <a:rPr lang="en-US" b="0" noProof="0" dirty="0" smtClean="0"/>
              <a:t> </a:t>
            </a:r>
            <a:r>
              <a:rPr lang="en-US" b="0" dirty="0" smtClean="0"/>
              <a:t>Mutlu</a:t>
            </a:r>
          </a:p>
          <a:p>
            <a:endParaRPr lang="fa-IR" b="0" dirty="0" smtClean="0"/>
          </a:p>
          <a:p>
            <a:r>
              <a:rPr lang="en-US" b="0" dirty="0" smtClean="0"/>
              <a:t>June 5, 2018</a:t>
            </a:r>
          </a:p>
        </p:txBody>
      </p:sp>
      <p:sp>
        <p:nvSpPr>
          <p:cNvPr id="2" name="AutoShape 2" descr="Image result for unicamp">
            <a:extLst>
              <a:ext uri="{FF2B5EF4-FFF2-40B4-BE49-F238E27FC236}">
                <a16:creationId xmlns:a16="http://schemas.microsoft.com/office/drawing/2014/main" id="{B3860FA5-0403-41C0-8073-AD9BB3CCA7B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254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Backup Slides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/>
              <a:t>Page </a:t>
            </a:r>
            <a:fld id="{1252D094-1F6F-4D58-85D9-7DD94883DE43}" type="slidenum">
              <a:rPr lang="en-US" altLang="en-US" smtClean="0"/>
              <a:pPr/>
              <a:t>35</a:t>
            </a:fld>
            <a:r>
              <a:rPr lang="en-US" altLang="en-US" dirty="0"/>
              <a:t> </a:t>
            </a:r>
            <a:r>
              <a:rPr lang="en-US" altLang="en-US" dirty="0" smtClean="0"/>
              <a:t>of 34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16295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Executive Summary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838199"/>
            <a:ext cx="8991600" cy="5880423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1350"/>
              </a:spcBef>
            </a:pP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Modern NVMe solid-state drives (SSDs) </a:t>
            </a:r>
            <a:r>
              <a:rPr lang="en-US" sz="2800" dirty="0"/>
              <a:t>eliminate the OS software stack to improve the performance of storage accesses</a:t>
            </a:r>
            <a:endParaRPr lang="en-US" sz="2400" dirty="0"/>
          </a:p>
          <a:p>
            <a:pPr lvl="1"/>
            <a:r>
              <a:rPr lang="en-US" sz="2400" dirty="0" smtClean="0"/>
              <a:t>Take advantage of SSD throughput: enables </a:t>
            </a:r>
            <a:r>
              <a:rPr lang="en-US" sz="2400" b="1" i="1" dirty="0">
                <a:solidFill>
                  <a:schemeClr val="accent5">
                    <a:lumMod val="75000"/>
                  </a:schemeClr>
                </a:solidFill>
              </a:rPr>
              <a:t>millions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 of IOPS</a:t>
            </a:r>
            <a:r>
              <a:rPr lang="en-US" sz="2400" dirty="0"/>
              <a:t> per device</a:t>
            </a:r>
          </a:p>
          <a:p>
            <a:pPr lvl="1"/>
            <a:r>
              <a:rPr lang="en-US" sz="2400" dirty="0"/>
              <a:t>The SSD device itself should provide fairness</a:t>
            </a:r>
          </a:p>
          <a:p>
            <a:pPr>
              <a:spcBef>
                <a:spcPts val="2400"/>
              </a:spcBef>
            </a:pPr>
            <a:r>
              <a:rPr lang="en-US" sz="2800" dirty="0"/>
              <a:t>Modern SSDs focus on providing high performance at the expense of large amounts of </a:t>
            </a:r>
            <a:r>
              <a:rPr lang="en-US" sz="2800" dirty="0">
                <a:solidFill>
                  <a:srgbClr val="C00000"/>
                </a:solidFill>
              </a:rPr>
              <a:t>unfairness</a:t>
            </a:r>
          </a:p>
          <a:p>
            <a:pPr lvl="1"/>
            <a:r>
              <a:rPr lang="en-US" sz="2400" dirty="0"/>
              <a:t>We perform experiments on four real state-of-the-art SSDs</a:t>
            </a:r>
          </a:p>
          <a:p>
            <a:pPr lvl="1"/>
            <a:r>
              <a:rPr lang="en-US" sz="2400" b="1" dirty="0">
                <a:solidFill>
                  <a:srgbClr val="C00000"/>
                </a:solidFill>
              </a:rPr>
              <a:t>Large</a:t>
            </a:r>
            <a:r>
              <a:rPr lang="en-US" sz="2400" dirty="0"/>
              <a:t> difference in the slowdown of concurrently-running flows</a:t>
            </a:r>
            <a:endParaRPr lang="en-US" sz="2400" b="1" dirty="0">
              <a:solidFill>
                <a:srgbClr val="C00000"/>
              </a:solidFill>
            </a:endParaRPr>
          </a:p>
          <a:p>
            <a:pPr>
              <a:spcBef>
                <a:spcPts val="2400"/>
              </a:spcBef>
            </a:pPr>
            <a:r>
              <a:rPr lang="en-US" sz="2800" dirty="0"/>
              <a:t>We comprehensively analyze the major sources of inter-application interference in state-of-the-art SSDs</a:t>
            </a:r>
          </a:p>
          <a:p>
            <a:pPr lvl="1"/>
            <a:r>
              <a:rPr lang="en-US" sz="2400" dirty="0"/>
              <a:t>There are 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four major sources</a:t>
            </a:r>
            <a:r>
              <a:rPr lang="en-US" sz="2400" dirty="0"/>
              <a:t> of interference</a:t>
            </a:r>
            <a:endParaRPr lang="en-US" sz="2400" b="1" dirty="0">
              <a:solidFill>
                <a:srgbClr val="C00000"/>
              </a:solidFill>
            </a:endParaRPr>
          </a:p>
          <a:p>
            <a:pPr>
              <a:spcBef>
                <a:spcPts val="2400"/>
              </a:spcBef>
            </a:pPr>
            <a:r>
              <a:rPr lang="en-US" sz="2800" dirty="0"/>
              <a:t>We propose FLIN, a new device-level I/O scheduler that protects against all sources of unfairness and provides </a:t>
            </a:r>
            <a:r>
              <a:rPr lang="en-US" sz="2800" dirty="0">
                <a:solidFill>
                  <a:srgbClr val="00B050"/>
                </a:solidFill>
              </a:rPr>
              <a:t>fairness</a:t>
            </a:r>
            <a:r>
              <a:rPr lang="en-US" sz="2800" dirty="0"/>
              <a:t> and </a:t>
            </a:r>
            <a:r>
              <a:rPr lang="en-US" sz="2800" dirty="0">
                <a:solidFill>
                  <a:srgbClr val="00B050"/>
                </a:solidFill>
              </a:rPr>
              <a:t>high performance</a:t>
            </a:r>
          </a:p>
          <a:p>
            <a:pPr lvl="1"/>
            <a:r>
              <a:rPr lang="en-US" sz="2400" dirty="0"/>
              <a:t>Compared to a state-of-the-art I/O scheduler, FLIN, on average, improves </a:t>
            </a:r>
            <a:r>
              <a:rPr lang="en-US" sz="2400" b="1" dirty="0">
                <a:solidFill>
                  <a:srgbClr val="00B050"/>
                </a:solidFill>
              </a:rPr>
              <a:t>fairness </a:t>
            </a:r>
            <a:r>
              <a:rPr lang="en-US" sz="2400" dirty="0"/>
              <a:t>and </a:t>
            </a:r>
            <a:r>
              <a:rPr lang="en-US" sz="2400" b="1" dirty="0">
                <a:solidFill>
                  <a:srgbClr val="00B050"/>
                </a:solidFill>
              </a:rPr>
              <a:t>performance</a:t>
            </a:r>
            <a:r>
              <a:rPr lang="en-US" sz="2400" dirty="0"/>
              <a:t> by </a:t>
            </a:r>
            <a:r>
              <a:rPr lang="en-US" sz="2400" b="1" dirty="0">
                <a:solidFill>
                  <a:srgbClr val="00B050"/>
                </a:solidFill>
              </a:rPr>
              <a:t>70% </a:t>
            </a:r>
            <a:r>
              <a:rPr lang="en-US" sz="2400" dirty="0"/>
              <a:t>and </a:t>
            </a:r>
            <a:r>
              <a:rPr lang="en-US" sz="2400" b="1" dirty="0">
                <a:solidFill>
                  <a:srgbClr val="00B050"/>
                </a:solidFill>
              </a:rPr>
              <a:t>47%</a:t>
            </a:r>
            <a:r>
              <a:rPr lang="en-US" sz="2400" dirty="0"/>
              <a:t>, respectively</a:t>
            </a:r>
          </a:p>
          <a:p>
            <a:pPr lvl="1"/>
            <a:r>
              <a:rPr lang="en-US" sz="2400" dirty="0"/>
              <a:t>Implemented fully within the SSD controller firmware with a modest DRAM cost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/>
              <a:t>Page </a:t>
            </a:r>
            <a:fld id="{56E643E9-8232-44D4-8A76-E691A7C80D3B}" type="slidenum">
              <a:rPr lang="en-US" altLang="en-US" smtClean="0"/>
              <a:pPr/>
              <a:t>36</a:t>
            </a:fld>
            <a:r>
              <a:rPr lang="en-US" altLang="en-US" dirty="0"/>
              <a:t> </a:t>
            </a:r>
            <a:r>
              <a:rPr lang="en-US" altLang="en-US" dirty="0" smtClean="0"/>
              <a:t>of 34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0960751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loud 14">
            <a:extLst>
              <a:ext uri="{FF2B5EF4-FFF2-40B4-BE49-F238E27FC236}">
                <a16:creationId xmlns:a16="http://schemas.microsoft.com/office/drawing/2014/main" id="{2866AF8C-595D-462C-9DD7-D143DEDA1B36}"/>
              </a:ext>
            </a:extLst>
          </p:cNvPr>
          <p:cNvSpPr/>
          <p:nvPr/>
        </p:nvSpPr>
        <p:spPr>
          <a:xfrm>
            <a:off x="6849536" y="5103508"/>
            <a:ext cx="1709615" cy="1525892"/>
          </a:xfrm>
          <a:prstGeom prst="cloud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Enabling Higher SSD Performance and Capacity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Solid-state drives (SSDs) are widely used in today’s computer systems</a:t>
            </a:r>
          </a:p>
          <a:p>
            <a:pPr lvl="1"/>
            <a:r>
              <a:rPr lang="en-US" dirty="0"/>
              <a:t>Data centers</a:t>
            </a:r>
          </a:p>
          <a:p>
            <a:pPr lvl="1"/>
            <a:r>
              <a:rPr lang="en-US" dirty="0"/>
              <a:t>Enterprise servers</a:t>
            </a:r>
          </a:p>
          <a:p>
            <a:pPr lvl="1"/>
            <a:r>
              <a:rPr lang="en-US" dirty="0"/>
              <a:t>Consumer devices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I/O demand of both enterprise and consumer applications continues to grow</a:t>
            </a:r>
          </a:p>
          <a:p>
            <a:r>
              <a:rPr lang="en-US" dirty="0"/>
              <a:t>SSDs are rapidly evolving to deliver improved performance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 descr="Image result for NVMe SSDs in modern data centers">
            <a:extLst>
              <a:ext uri="{FF2B5EF4-FFF2-40B4-BE49-F238E27FC236}">
                <a16:creationId xmlns:a16="http://schemas.microsoft.com/office/drawing/2014/main" id="{2893CF1D-4AB8-4D49-911B-8C284A74FF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484784"/>
            <a:ext cx="3851920" cy="2018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3148534-184A-43D5-B945-297297E29CB2}"/>
              </a:ext>
            </a:extLst>
          </p:cNvPr>
          <p:cNvSpPr/>
          <p:nvPr/>
        </p:nvSpPr>
        <p:spPr>
          <a:xfrm>
            <a:off x="762000" y="5326327"/>
            <a:ext cx="2592288" cy="1152128"/>
          </a:xfrm>
          <a:prstGeom prst="roundRect">
            <a:avLst/>
          </a:prstGeom>
          <a:solidFill>
            <a:schemeClr val="bg1">
              <a:lumMod val="85000"/>
            </a:schemeClr>
          </a:solidFill>
          <a:ln cap="rnd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Host</a:t>
            </a:r>
          </a:p>
        </p:txBody>
      </p:sp>
      <p:pic>
        <p:nvPicPr>
          <p:cNvPr id="1028" name="Picture 4" descr="Image result for NVMe SSDs in modern data centers">
            <a:extLst>
              <a:ext uri="{FF2B5EF4-FFF2-40B4-BE49-F238E27FC236}">
                <a16:creationId xmlns:a16="http://schemas.microsoft.com/office/drawing/2014/main" id="{B76F6636-70B6-4292-B376-2906617BA9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700" t="1029" r="7700" b="-1029"/>
          <a:stretch/>
        </p:blipFill>
        <p:spPr bwMode="auto">
          <a:xfrm>
            <a:off x="5527252" y="5398850"/>
            <a:ext cx="1262603" cy="1071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rrow: Left-Right 7">
            <a:extLst>
              <a:ext uri="{FF2B5EF4-FFF2-40B4-BE49-F238E27FC236}">
                <a16:creationId xmlns:a16="http://schemas.microsoft.com/office/drawing/2014/main" id="{C3557959-8673-4823-B871-152FD745611B}"/>
              </a:ext>
            </a:extLst>
          </p:cNvPr>
          <p:cNvSpPr/>
          <p:nvPr/>
        </p:nvSpPr>
        <p:spPr>
          <a:xfrm>
            <a:off x="3389920" y="5707382"/>
            <a:ext cx="2376266" cy="432048"/>
          </a:xfrm>
          <a:prstGeom prst="leftRightArrow">
            <a:avLst/>
          </a:prstGeom>
          <a:solidFill>
            <a:srgbClr val="FF9966"/>
          </a:solidFill>
          <a:ln>
            <a:solidFill>
              <a:srgbClr val="FF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Host Interface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93C683B-E6CD-4F75-BDB4-469009829BA5}"/>
              </a:ext>
            </a:extLst>
          </p:cNvPr>
          <p:cNvSpPr/>
          <p:nvPr/>
        </p:nvSpPr>
        <p:spPr>
          <a:xfrm>
            <a:off x="4117277" y="5404789"/>
            <a:ext cx="7819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SATA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151CD6B-E360-485B-8A49-75F5317E5138}"/>
              </a:ext>
            </a:extLst>
          </p:cNvPr>
          <p:cNvSpPr/>
          <p:nvPr/>
        </p:nvSpPr>
        <p:spPr>
          <a:xfrm>
            <a:off x="4122447" y="5387834"/>
            <a:ext cx="781945" cy="53011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32" name="Picture 8" descr="Image result for nvm express">
            <a:extLst>
              <a:ext uri="{FF2B5EF4-FFF2-40B4-BE49-F238E27FC236}">
                <a16:creationId xmlns:a16="http://schemas.microsoft.com/office/drawing/2014/main" id="{EBE37531-A656-4D5D-A3D0-D2DE9E2782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2457" y="5151358"/>
            <a:ext cx="1992015" cy="550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719E656-295A-4538-990E-8148B49C6073}"/>
              </a:ext>
            </a:extLst>
          </p:cNvPr>
          <p:cNvSpPr/>
          <p:nvPr/>
        </p:nvSpPr>
        <p:spPr>
          <a:xfrm>
            <a:off x="6993265" y="5245033"/>
            <a:ext cx="1518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rgbClr val="C00000"/>
                </a:solidFill>
              </a:rPr>
              <a:t>NAND Flash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C8C48A8-3B11-48D1-86C4-BDFEA5F1CF20}"/>
              </a:ext>
            </a:extLst>
          </p:cNvPr>
          <p:cNvSpPr/>
          <p:nvPr/>
        </p:nvSpPr>
        <p:spPr>
          <a:xfrm>
            <a:off x="6920417" y="5638145"/>
            <a:ext cx="1274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rgbClr val="C00000"/>
                </a:solidFill>
              </a:rPr>
              <a:t>3D XPoint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B638120-263A-4A44-8B97-325CBBE55F15}"/>
              </a:ext>
            </a:extLst>
          </p:cNvPr>
          <p:cNvSpPr/>
          <p:nvPr/>
        </p:nvSpPr>
        <p:spPr>
          <a:xfrm>
            <a:off x="6920417" y="6066401"/>
            <a:ext cx="13131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rgbClr val="C00000"/>
                </a:solidFill>
              </a:rPr>
              <a:t>New NVM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/>
              <a:t>Page </a:t>
            </a:r>
            <a:fld id="{56E643E9-8232-44D4-8A76-E691A7C80D3B}" type="slidenum">
              <a:rPr lang="en-US" altLang="en-US" smtClean="0"/>
              <a:pPr/>
              <a:t>37</a:t>
            </a:fld>
            <a:r>
              <a:rPr lang="en-US" altLang="en-US" dirty="0"/>
              <a:t> </a:t>
            </a:r>
            <a:r>
              <a:rPr lang="en-US" altLang="en-US" dirty="0" smtClean="0"/>
              <a:t>of 34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3083056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7.40741E-7 L -0.00035 0.09375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7" grpId="0" animBg="1"/>
      <p:bldP spid="8" grpId="0" animBg="1"/>
      <p:bldP spid="9" grpId="0"/>
      <p:bldP spid="9" grpId="1"/>
      <p:bldP spid="11" grpId="0" animBg="1"/>
      <p:bldP spid="11" grpId="1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Slowdown and Fairness for I/O Flows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err="1"/>
              <a:t>RT</a:t>
            </a:r>
            <a:r>
              <a:rPr lang="en-US" i="1" baseline="-25000" dirty="0" err="1"/>
              <a:t>fi</a:t>
            </a:r>
            <a:r>
              <a:rPr lang="en-US" dirty="0"/>
              <a:t>: response time of Flow </a:t>
            </a:r>
            <a:r>
              <a:rPr lang="en-US" i="1" dirty="0"/>
              <a:t>f</a:t>
            </a:r>
            <a:r>
              <a:rPr lang="en-US" i="1" baseline="-25000" dirty="0"/>
              <a:t>i</a:t>
            </a:r>
            <a:endParaRPr lang="en-US" i="1" dirty="0"/>
          </a:p>
          <a:p>
            <a:r>
              <a:rPr lang="en-US" i="1" dirty="0" err="1"/>
              <a:t>S</a:t>
            </a:r>
            <a:r>
              <a:rPr lang="en-US" i="1" baseline="-25000" dirty="0" err="1"/>
              <a:t>fi</a:t>
            </a:r>
            <a:r>
              <a:rPr lang="en-US" dirty="0"/>
              <a:t>: slowdown of Flow  </a:t>
            </a:r>
            <a:r>
              <a:rPr lang="en-US" i="1" dirty="0"/>
              <a:t>f</a:t>
            </a:r>
            <a:r>
              <a:rPr lang="en-US" i="1" baseline="-25000" dirty="0"/>
              <a:t>i</a:t>
            </a:r>
          </a:p>
          <a:p>
            <a:endParaRPr lang="en-US" i="1" baseline="-25000" dirty="0"/>
          </a:p>
          <a:p>
            <a:endParaRPr lang="en-US" i="1" baseline="-25000" dirty="0"/>
          </a:p>
          <a:p>
            <a:endParaRPr lang="en-US" i="1" baseline="-25000" dirty="0"/>
          </a:p>
          <a:p>
            <a:r>
              <a:rPr lang="en-US" i="1" dirty="0"/>
              <a:t>F</a:t>
            </a:r>
            <a:r>
              <a:rPr lang="en-US" dirty="0"/>
              <a:t>: fairness of slowdowns across multiple flows</a:t>
            </a:r>
          </a:p>
          <a:p>
            <a:endParaRPr lang="en-US" i="1" dirty="0"/>
          </a:p>
          <a:p>
            <a:endParaRPr lang="en-US" i="1" dirty="0"/>
          </a:p>
          <a:p>
            <a:endParaRPr lang="en-US" i="1" dirty="0"/>
          </a:p>
          <a:p>
            <a:pPr lvl="1"/>
            <a:r>
              <a:rPr lang="en-US" dirty="0"/>
              <a:t>0 &lt; </a:t>
            </a:r>
            <a:r>
              <a:rPr lang="en-US" i="1" dirty="0"/>
              <a:t>F</a:t>
            </a:r>
            <a:r>
              <a:rPr lang="en-US" dirty="0"/>
              <a:t> &lt; 1</a:t>
            </a:r>
          </a:p>
          <a:p>
            <a:pPr lvl="1"/>
            <a:r>
              <a:rPr lang="en-US" dirty="0"/>
              <a:t>Higher</a:t>
            </a:r>
            <a:r>
              <a:rPr lang="en-US" i="1" dirty="0"/>
              <a:t> F</a:t>
            </a:r>
            <a:r>
              <a:rPr lang="en-US" dirty="0"/>
              <a:t> means that system is </a:t>
            </a:r>
            <a:r>
              <a:rPr lang="en-US" i="1" dirty="0"/>
              <a:t>more</a:t>
            </a:r>
            <a:r>
              <a:rPr lang="en-US" dirty="0"/>
              <a:t> fair</a:t>
            </a:r>
          </a:p>
          <a:p>
            <a:r>
              <a:rPr lang="en-US" i="1" dirty="0"/>
              <a:t>WS</a:t>
            </a:r>
            <a:r>
              <a:rPr lang="en-US" dirty="0"/>
              <a:t>: weighted speedup</a:t>
            </a:r>
          </a:p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/>
              <a:t>Page </a:t>
            </a:r>
            <a:fld id="{56E643E9-8232-44D4-8A76-E691A7C80D3B}" type="slidenum">
              <a:rPr lang="en-US" altLang="en-US" smtClean="0"/>
              <a:pPr/>
              <a:t>38</a:t>
            </a:fld>
            <a:r>
              <a:rPr lang="en-US" altLang="en-US" dirty="0"/>
              <a:t> </a:t>
            </a:r>
            <a:r>
              <a:rPr lang="en-US" altLang="en-US" dirty="0" smtClean="0"/>
              <a:t>of 34</a:t>
            </a:r>
            <a:endParaRPr lang="en-US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1473" y="1923180"/>
            <a:ext cx="2641053" cy="4233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4631" y="3433155"/>
            <a:ext cx="2134737" cy="11062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22521F8-B4C8-4E34-92B3-F8A6EA02D8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0" y="5317423"/>
            <a:ext cx="3496500" cy="138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7740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Host–Interface </a:t>
            </a:r>
            <a:r>
              <a:rPr lang="en-US" dirty="0"/>
              <a:t>Protocols in Modern SSDs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Modern SSDs use </a:t>
            </a:r>
            <a:r>
              <a:rPr lang="en-US" dirty="0">
                <a:solidFill>
                  <a:srgbClr val="00B050"/>
                </a:solidFill>
              </a:rPr>
              <a:t>high-performance</a:t>
            </a:r>
            <a:r>
              <a:rPr lang="en-US" dirty="0"/>
              <a:t> host–interface protocols (e.g., NVMe)</a:t>
            </a:r>
          </a:p>
          <a:p>
            <a:pPr lvl="1"/>
            <a:r>
              <a:rPr lang="en-US" dirty="0"/>
              <a:t>Take advantage of SSD throughput: enables </a:t>
            </a:r>
            <a:r>
              <a:rPr lang="en-US" b="1" i="1" dirty="0">
                <a:solidFill>
                  <a:schemeClr val="accent5">
                    <a:lumMod val="75000"/>
                  </a:schemeClr>
                </a:solidFill>
              </a:rPr>
              <a:t>millions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 of IOPS</a:t>
            </a:r>
            <a:r>
              <a:rPr lang="en-US" dirty="0"/>
              <a:t> per device</a:t>
            </a:r>
          </a:p>
          <a:p>
            <a:pPr lvl="1"/>
            <a:r>
              <a:rPr lang="en-US" dirty="0"/>
              <a:t>Bypass OS intervention: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SSD must perform scheduling, ensure fairness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7A3EDF8-7134-4E3D-AA79-458D4643987D}"/>
              </a:ext>
            </a:extLst>
          </p:cNvPr>
          <p:cNvSpPr/>
          <p:nvPr/>
        </p:nvSpPr>
        <p:spPr>
          <a:xfrm>
            <a:off x="1697832" y="2554800"/>
            <a:ext cx="1368152" cy="505955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Process 1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CD6B7B8-5846-4ACE-B333-066E95B9308A}"/>
              </a:ext>
            </a:extLst>
          </p:cNvPr>
          <p:cNvSpPr/>
          <p:nvPr/>
        </p:nvSpPr>
        <p:spPr>
          <a:xfrm>
            <a:off x="3930080" y="2554800"/>
            <a:ext cx="1368152" cy="505955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Process 2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F98B4A6-A822-4753-AAB8-C5211D0C13D4}"/>
              </a:ext>
            </a:extLst>
          </p:cNvPr>
          <p:cNvSpPr/>
          <p:nvPr/>
        </p:nvSpPr>
        <p:spPr>
          <a:xfrm>
            <a:off x="6234336" y="2554800"/>
            <a:ext cx="1368152" cy="505955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Process 3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A621A62E-D316-4CF9-91D4-8611174ABF94}"/>
              </a:ext>
            </a:extLst>
          </p:cNvPr>
          <p:cNvSpPr/>
          <p:nvPr/>
        </p:nvSpPr>
        <p:spPr>
          <a:xfrm rot="5400000">
            <a:off x="2120516" y="3142128"/>
            <a:ext cx="522784" cy="36004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CD1304E3-A878-45CB-B9E6-98437FFD2D89}"/>
              </a:ext>
            </a:extLst>
          </p:cNvPr>
          <p:cNvSpPr/>
          <p:nvPr/>
        </p:nvSpPr>
        <p:spPr>
          <a:xfrm rot="5400000">
            <a:off x="4352764" y="3130613"/>
            <a:ext cx="522784" cy="36004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0B6B8307-104A-4683-957B-D417FD296854}"/>
              </a:ext>
            </a:extLst>
          </p:cNvPr>
          <p:cNvSpPr/>
          <p:nvPr/>
        </p:nvSpPr>
        <p:spPr>
          <a:xfrm rot="5400000">
            <a:off x="6657020" y="3137449"/>
            <a:ext cx="522784" cy="36004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8A47903E-CED9-4324-8616-F30C566B7743}"/>
              </a:ext>
            </a:extLst>
          </p:cNvPr>
          <p:cNvSpPr/>
          <p:nvPr/>
        </p:nvSpPr>
        <p:spPr>
          <a:xfrm>
            <a:off x="1445803" y="6053849"/>
            <a:ext cx="6408712" cy="575551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SSD Device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6245E60-DE28-4A29-9C5A-294EBF26A123}"/>
              </a:ext>
            </a:extLst>
          </p:cNvPr>
          <p:cNvGrpSpPr/>
          <p:nvPr/>
        </p:nvGrpSpPr>
        <p:grpSpPr>
          <a:xfrm>
            <a:off x="6762369" y="3630930"/>
            <a:ext cx="312086" cy="760230"/>
            <a:chOff x="6708186" y="3532866"/>
            <a:chExt cx="312086" cy="76023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67B7255-07FD-4714-83B4-F2566E517680}"/>
                </a:ext>
              </a:extLst>
            </p:cNvPr>
            <p:cNvSpPr/>
            <p:nvPr/>
          </p:nvSpPr>
          <p:spPr>
            <a:xfrm>
              <a:off x="6708186" y="3532866"/>
              <a:ext cx="312086" cy="76023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7FCAF5ED-778E-49CB-AC46-45264A4ECE6D}"/>
                </a:ext>
              </a:extLst>
            </p:cNvPr>
            <p:cNvCxnSpPr>
              <a:cxnSpLocks/>
            </p:cNvCxnSpPr>
            <p:nvPr/>
          </p:nvCxnSpPr>
          <p:spPr>
            <a:xfrm>
              <a:off x="6708186" y="3661076"/>
              <a:ext cx="3120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5633E452-6F92-4103-88D9-2F66BEF30EE7}"/>
                </a:ext>
              </a:extLst>
            </p:cNvPr>
            <p:cNvCxnSpPr>
              <a:cxnSpLocks/>
            </p:cNvCxnSpPr>
            <p:nvPr/>
          </p:nvCxnSpPr>
          <p:spPr>
            <a:xfrm>
              <a:off x="6708186" y="3787480"/>
              <a:ext cx="3120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B8700776-11F5-4E66-A114-5452342DE6B3}"/>
                </a:ext>
              </a:extLst>
            </p:cNvPr>
            <p:cNvCxnSpPr>
              <a:cxnSpLocks/>
            </p:cNvCxnSpPr>
            <p:nvPr/>
          </p:nvCxnSpPr>
          <p:spPr>
            <a:xfrm>
              <a:off x="6708186" y="3913884"/>
              <a:ext cx="3120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C3E31C20-CF7B-4260-A74E-302B7D0F3F56}"/>
                </a:ext>
              </a:extLst>
            </p:cNvPr>
            <p:cNvCxnSpPr>
              <a:cxnSpLocks/>
            </p:cNvCxnSpPr>
            <p:nvPr/>
          </p:nvCxnSpPr>
          <p:spPr>
            <a:xfrm>
              <a:off x="6708186" y="4040288"/>
              <a:ext cx="3120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5D644E34-9520-4D4A-B2B6-1C247D2B68EE}"/>
                </a:ext>
              </a:extLst>
            </p:cNvPr>
            <p:cNvCxnSpPr>
              <a:cxnSpLocks/>
            </p:cNvCxnSpPr>
            <p:nvPr/>
          </p:nvCxnSpPr>
          <p:spPr>
            <a:xfrm>
              <a:off x="6708186" y="4166692"/>
              <a:ext cx="3120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A53659EE-4E6C-4FF8-857B-73D9573220B5}"/>
                </a:ext>
              </a:extLst>
            </p:cNvPr>
            <p:cNvCxnSpPr>
              <a:cxnSpLocks/>
            </p:cNvCxnSpPr>
            <p:nvPr/>
          </p:nvCxnSpPr>
          <p:spPr>
            <a:xfrm>
              <a:off x="6708186" y="3534672"/>
              <a:ext cx="3120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CEFA272C-C1BD-470F-929F-6F25268FC3F0}"/>
                </a:ext>
              </a:extLst>
            </p:cNvPr>
            <p:cNvCxnSpPr>
              <a:cxnSpLocks/>
            </p:cNvCxnSpPr>
            <p:nvPr/>
          </p:nvCxnSpPr>
          <p:spPr>
            <a:xfrm>
              <a:off x="6708186" y="4293096"/>
              <a:ext cx="3120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6E5BE7D-5755-466C-8ADB-7046636BE509}"/>
              </a:ext>
            </a:extLst>
          </p:cNvPr>
          <p:cNvGrpSpPr/>
          <p:nvPr/>
        </p:nvGrpSpPr>
        <p:grpSpPr>
          <a:xfrm>
            <a:off x="4458113" y="3610852"/>
            <a:ext cx="312086" cy="760230"/>
            <a:chOff x="6708186" y="3532866"/>
            <a:chExt cx="312086" cy="760230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FD8A9916-E899-4736-96C2-928C164FB41F}"/>
                </a:ext>
              </a:extLst>
            </p:cNvPr>
            <p:cNvSpPr/>
            <p:nvPr/>
          </p:nvSpPr>
          <p:spPr>
            <a:xfrm>
              <a:off x="6708186" y="3532866"/>
              <a:ext cx="312086" cy="76023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D3CB38B0-96BC-4D94-BE71-7C5290A15413}"/>
                </a:ext>
              </a:extLst>
            </p:cNvPr>
            <p:cNvCxnSpPr>
              <a:cxnSpLocks/>
            </p:cNvCxnSpPr>
            <p:nvPr/>
          </p:nvCxnSpPr>
          <p:spPr>
            <a:xfrm>
              <a:off x="6708186" y="3661076"/>
              <a:ext cx="3120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BDA3EE81-A12C-4EFC-89DD-B0ACC243120F}"/>
                </a:ext>
              </a:extLst>
            </p:cNvPr>
            <p:cNvCxnSpPr>
              <a:cxnSpLocks/>
            </p:cNvCxnSpPr>
            <p:nvPr/>
          </p:nvCxnSpPr>
          <p:spPr>
            <a:xfrm>
              <a:off x="6708186" y="3787480"/>
              <a:ext cx="3120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1E974240-3AEA-4638-84C2-614CE23586CC}"/>
                </a:ext>
              </a:extLst>
            </p:cNvPr>
            <p:cNvCxnSpPr>
              <a:cxnSpLocks/>
            </p:cNvCxnSpPr>
            <p:nvPr/>
          </p:nvCxnSpPr>
          <p:spPr>
            <a:xfrm>
              <a:off x="6708186" y="3913884"/>
              <a:ext cx="3120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771D019A-9AEA-406C-BFEB-14806B811A9C}"/>
                </a:ext>
              </a:extLst>
            </p:cNvPr>
            <p:cNvCxnSpPr>
              <a:cxnSpLocks/>
            </p:cNvCxnSpPr>
            <p:nvPr/>
          </p:nvCxnSpPr>
          <p:spPr>
            <a:xfrm>
              <a:off x="6708186" y="4040288"/>
              <a:ext cx="3120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0A447B1C-75E8-4F6D-8AD7-5D9E61CD48D6}"/>
                </a:ext>
              </a:extLst>
            </p:cNvPr>
            <p:cNvCxnSpPr>
              <a:cxnSpLocks/>
            </p:cNvCxnSpPr>
            <p:nvPr/>
          </p:nvCxnSpPr>
          <p:spPr>
            <a:xfrm>
              <a:off x="6708186" y="4166692"/>
              <a:ext cx="3120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EEF7734B-8929-4625-AB66-ABD72F369980}"/>
                </a:ext>
              </a:extLst>
            </p:cNvPr>
            <p:cNvCxnSpPr>
              <a:cxnSpLocks/>
            </p:cNvCxnSpPr>
            <p:nvPr/>
          </p:nvCxnSpPr>
          <p:spPr>
            <a:xfrm>
              <a:off x="6708186" y="3534672"/>
              <a:ext cx="3120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114DDDA5-62D0-4FFC-94F2-2DE2BF946BDC}"/>
                </a:ext>
              </a:extLst>
            </p:cNvPr>
            <p:cNvCxnSpPr>
              <a:cxnSpLocks/>
            </p:cNvCxnSpPr>
            <p:nvPr/>
          </p:nvCxnSpPr>
          <p:spPr>
            <a:xfrm>
              <a:off x="6708186" y="4293096"/>
              <a:ext cx="3120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C7C6236F-0CF3-4EAA-B2D0-3569C3031CD1}"/>
              </a:ext>
            </a:extLst>
          </p:cNvPr>
          <p:cNvGrpSpPr/>
          <p:nvPr/>
        </p:nvGrpSpPr>
        <p:grpSpPr>
          <a:xfrm>
            <a:off x="2225865" y="3600143"/>
            <a:ext cx="312086" cy="760230"/>
            <a:chOff x="6708186" y="3532866"/>
            <a:chExt cx="312086" cy="760230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0C99EB1B-5943-4BE3-905B-7ACD464C9DE2}"/>
                </a:ext>
              </a:extLst>
            </p:cNvPr>
            <p:cNvSpPr/>
            <p:nvPr/>
          </p:nvSpPr>
          <p:spPr>
            <a:xfrm>
              <a:off x="6708186" y="3532866"/>
              <a:ext cx="312086" cy="76023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66E24252-96EC-4E66-99AE-B18D57D11CB4}"/>
                </a:ext>
              </a:extLst>
            </p:cNvPr>
            <p:cNvCxnSpPr>
              <a:cxnSpLocks/>
            </p:cNvCxnSpPr>
            <p:nvPr/>
          </p:nvCxnSpPr>
          <p:spPr>
            <a:xfrm>
              <a:off x="6708186" y="3661076"/>
              <a:ext cx="3120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C72B159B-CA9B-45B9-A4CF-4FB5BDB864A4}"/>
                </a:ext>
              </a:extLst>
            </p:cNvPr>
            <p:cNvCxnSpPr>
              <a:cxnSpLocks/>
            </p:cNvCxnSpPr>
            <p:nvPr/>
          </p:nvCxnSpPr>
          <p:spPr>
            <a:xfrm>
              <a:off x="6708186" y="3787480"/>
              <a:ext cx="3120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684A9002-091E-4AC2-9745-A10A6DEAED11}"/>
                </a:ext>
              </a:extLst>
            </p:cNvPr>
            <p:cNvCxnSpPr>
              <a:cxnSpLocks/>
            </p:cNvCxnSpPr>
            <p:nvPr/>
          </p:nvCxnSpPr>
          <p:spPr>
            <a:xfrm>
              <a:off x="6708186" y="3913884"/>
              <a:ext cx="3120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300B3E44-9569-4023-9655-48FEB4B433AC}"/>
                </a:ext>
              </a:extLst>
            </p:cNvPr>
            <p:cNvCxnSpPr>
              <a:cxnSpLocks/>
            </p:cNvCxnSpPr>
            <p:nvPr/>
          </p:nvCxnSpPr>
          <p:spPr>
            <a:xfrm>
              <a:off x="6708186" y="4040288"/>
              <a:ext cx="3120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90DB467B-3D65-412A-A84A-512F35764081}"/>
                </a:ext>
              </a:extLst>
            </p:cNvPr>
            <p:cNvCxnSpPr>
              <a:cxnSpLocks/>
            </p:cNvCxnSpPr>
            <p:nvPr/>
          </p:nvCxnSpPr>
          <p:spPr>
            <a:xfrm>
              <a:off x="6708186" y="4166692"/>
              <a:ext cx="3120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67A8509E-0DCB-48B0-A88F-B5C4CF4AC5B0}"/>
                </a:ext>
              </a:extLst>
            </p:cNvPr>
            <p:cNvCxnSpPr>
              <a:cxnSpLocks/>
            </p:cNvCxnSpPr>
            <p:nvPr/>
          </p:nvCxnSpPr>
          <p:spPr>
            <a:xfrm>
              <a:off x="6708186" y="3534672"/>
              <a:ext cx="3120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E5E73644-FC60-48E4-91E4-FF9AC2DD284D}"/>
                </a:ext>
              </a:extLst>
            </p:cNvPr>
            <p:cNvCxnSpPr>
              <a:cxnSpLocks/>
            </p:cNvCxnSpPr>
            <p:nvPr/>
          </p:nvCxnSpPr>
          <p:spPr>
            <a:xfrm>
              <a:off x="6708186" y="4293096"/>
              <a:ext cx="3120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2" name="Picture 8" descr="Image result for nvm express">
            <a:extLst>
              <a:ext uri="{FF2B5EF4-FFF2-40B4-BE49-F238E27FC236}">
                <a16:creationId xmlns:a16="http://schemas.microsoft.com/office/drawing/2014/main" id="{13CAAC71-65C7-4A71-8D3B-077DE56DA9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85" y="3886200"/>
            <a:ext cx="1992015" cy="550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BBD596F4-0E0A-4008-A56C-26439C9DC27C}"/>
              </a:ext>
            </a:extLst>
          </p:cNvPr>
          <p:cNvCxnSpPr>
            <a:cxnSpLocks/>
          </p:cNvCxnSpPr>
          <p:nvPr/>
        </p:nvCxnSpPr>
        <p:spPr>
          <a:xfrm>
            <a:off x="4614156" y="4380540"/>
            <a:ext cx="0" cy="21446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10FD28A1-B3DF-451F-BB69-0CBCC723FFA1}"/>
              </a:ext>
            </a:extLst>
          </p:cNvPr>
          <p:cNvCxnSpPr>
            <a:cxnSpLocks/>
          </p:cNvCxnSpPr>
          <p:nvPr/>
        </p:nvCxnSpPr>
        <p:spPr>
          <a:xfrm>
            <a:off x="6918411" y="4390083"/>
            <a:ext cx="0" cy="21446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7ADA79CF-FA70-4DCE-9FD6-8BF35A245BC8}"/>
              </a:ext>
            </a:extLst>
          </p:cNvPr>
          <p:cNvCxnSpPr>
            <a:cxnSpLocks/>
          </p:cNvCxnSpPr>
          <p:nvPr/>
        </p:nvCxnSpPr>
        <p:spPr>
          <a:xfrm>
            <a:off x="2381908" y="4355598"/>
            <a:ext cx="0" cy="21446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>
            <a:extLst>
              <a:ext uri="{FF2B5EF4-FFF2-40B4-BE49-F238E27FC236}">
                <a16:creationId xmlns:a16="http://schemas.microsoft.com/office/drawing/2014/main" id="{3A80EB63-F3AF-4240-A8A1-D9729A385E49}"/>
              </a:ext>
            </a:extLst>
          </p:cNvPr>
          <p:cNvSpPr/>
          <p:nvPr/>
        </p:nvSpPr>
        <p:spPr>
          <a:xfrm>
            <a:off x="7153313" y="3535348"/>
            <a:ext cx="127932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In-DRAM</a:t>
            </a:r>
          </a:p>
          <a:p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I/O Request</a:t>
            </a:r>
          </a:p>
          <a:p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Queue</a:t>
            </a:r>
          </a:p>
        </p:txBody>
      </p:sp>
      <p:sp>
        <p:nvSpPr>
          <p:cNvPr id="64" name="Rectangle 63"/>
          <p:cNvSpPr/>
          <p:nvPr/>
        </p:nvSpPr>
        <p:spPr>
          <a:xfrm>
            <a:off x="0" y="5461264"/>
            <a:ext cx="9144000" cy="113552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800"/>
              </a:spcAft>
            </a:pPr>
            <a:r>
              <a:rPr lang="en-US" sz="3600" b="1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Fairness should be provided by the SSD itself. Do modern SSDs provide fairness?</a:t>
            </a:r>
            <a:endParaRPr lang="en-US" sz="3600" b="1" dirty="0">
              <a:solidFill>
                <a:schemeClr val="bg1"/>
              </a:solidFill>
              <a:latin typeface="Adobe Garamond Pro" panose="02020502060506020403" pitchFamily="18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/>
              <a:t>Page </a:t>
            </a:r>
            <a:fld id="{56E643E9-8232-44D4-8A76-E691A7C80D3B}" type="slidenum">
              <a:rPr lang="en-US" altLang="en-US" smtClean="0"/>
              <a:pPr/>
              <a:t>39</a:t>
            </a:fld>
            <a:r>
              <a:rPr lang="en-US" altLang="en-US" dirty="0"/>
              <a:t> </a:t>
            </a:r>
            <a:r>
              <a:rPr lang="en-US" altLang="en-US" dirty="0" smtClean="0"/>
              <a:t>of 34</a:t>
            </a:r>
            <a:endParaRPr lang="en-US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8273209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2.96296E-6 L 3.05556E-6 -0.2104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532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6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Internal Components of a Modern SSD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655819"/>
            <a:ext cx="8839200" cy="2881508"/>
          </a:xfrm>
        </p:spPr>
        <p:txBody>
          <a:bodyPr/>
          <a:lstStyle/>
          <a:p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Back End: </a:t>
            </a:r>
            <a:r>
              <a:rPr lang="en-US" b="0" dirty="0">
                <a:solidFill>
                  <a:schemeClr val="accent3">
                    <a:lumMod val="75000"/>
                  </a:schemeClr>
                </a:solidFill>
              </a:rPr>
              <a:t>data storage</a:t>
            </a:r>
          </a:p>
          <a:p>
            <a:pPr lvl="1"/>
            <a:r>
              <a:rPr lang="en-US" dirty="0"/>
              <a:t>Memory chips (e.g., NAND flash memory, PCM, MRAM, 3D XPoint)</a:t>
            </a:r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/>
              <a:t>Page </a:t>
            </a:r>
            <a:fld id="{56E643E9-8232-44D4-8A76-E691A7C80D3B}" type="slidenum">
              <a:rPr lang="en-US" altLang="en-US" smtClean="0"/>
              <a:pPr/>
              <a:t>4</a:t>
            </a:fld>
            <a:r>
              <a:rPr lang="en-US" altLang="en-US" dirty="0"/>
              <a:t> </a:t>
            </a:r>
            <a:r>
              <a:rPr lang="en-US" altLang="en-US" dirty="0" smtClean="0"/>
              <a:t>of 34</a:t>
            </a:r>
            <a:endParaRPr lang="en-US" alt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5B0949-213B-42D7-9AD9-2ACB6DA2CD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706094"/>
            <a:ext cx="7406640" cy="29449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988DF63-22F6-42C9-9722-A7D0B52D60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695947"/>
            <a:ext cx="7406640" cy="2959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60067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FTL: Managing the SSD’s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Flash writes can take place only to pages that are erased </a:t>
            </a:r>
          </a:p>
          <a:p>
            <a:pPr lvl="1"/>
            <a:r>
              <a:rPr lang="en-US" dirty="0"/>
              <a:t>Perform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out-of-place updates</a:t>
            </a:r>
            <a:r>
              <a:rPr lang="en-US" dirty="0"/>
              <a:t> (i.e., write data to a different, free page), </a:t>
            </a:r>
            <a:br>
              <a:rPr lang="en-US" dirty="0"/>
            </a:br>
            <a:r>
              <a:rPr lang="en-US" dirty="0"/>
              <a:t>mark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old page as invalid</a:t>
            </a:r>
            <a:endParaRPr lang="en-US" dirty="0"/>
          </a:p>
          <a:p>
            <a:pPr lvl="1"/>
            <a:r>
              <a:rPr lang="en-US" b="1" dirty="0">
                <a:solidFill>
                  <a:schemeClr val="accent2"/>
                </a:solidFill>
              </a:rPr>
              <a:t>Update logical-to-physical mapping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/>
              <a:t>(makes use of </a:t>
            </a:r>
            <a:r>
              <a:rPr lang="en-US" b="1" i="1" dirty="0">
                <a:solidFill>
                  <a:schemeClr val="accent2"/>
                </a:solidFill>
              </a:rPr>
              <a:t>cached mapping table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Some time later: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garbage collection</a:t>
            </a:r>
            <a:r>
              <a:rPr lang="en-US" dirty="0"/>
              <a:t> reclaims invalid physical pages </a:t>
            </a:r>
            <a:br>
              <a:rPr lang="en-US" dirty="0"/>
            </a:br>
            <a:r>
              <a:rPr lang="en-US" dirty="0"/>
              <a:t>off the critical path of latency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/>
              <a:t>Page </a:t>
            </a:r>
            <a:fld id="{56E643E9-8232-44D4-8A76-E691A7C80D3B}" type="slidenum">
              <a:rPr lang="en-US" altLang="en-US" smtClean="0"/>
              <a:pPr/>
              <a:t>40</a:t>
            </a:fld>
            <a:r>
              <a:rPr lang="en-US" altLang="en-US" dirty="0"/>
              <a:t> </a:t>
            </a:r>
            <a:r>
              <a:rPr lang="en-US" altLang="en-US" dirty="0" smtClean="0"/>
              <a:t>of 34</a:t>
            </a:r>
            <a:endParaRPr lang="en-US" alt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022DCB9-E286-4D1C-8767-B6A303DA45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680" y="3762397"/>
            <a:ext cx="7406640" cy="304956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F2BBFC0-1A88-4C25-A960-36D6E73753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680" y="3762397"/>
            <a:ext cx="7406640" cy="304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05596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FTL: Managing the SSD’s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Flash writes can take place only to pages that are erased </a:t>
            </a:r>
          </a:p>
          <a:p>
            <a:pPr lvl="1"/>
            <a:r>
              <a:rPr lang="en-US" dirty="0"/>
              <a:t>Perform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out-of-place updates</a:t>
            </a:r>
            <a:r>
              <a:rPr lang="en-US" dirty="0"/>
              <a:t> (i.e., write data to a different, free page), </a:t>
            </a:r>
            <a:br>
              <a:rPr lang="en-US" dirty="0"/>
            </a:br>
            <a:r>
              <a:rPr lang="en-US" dirty="0"/>
              <a:t>mark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old page as invalid</a:t>
            </a:r>
            <a:endParaRPr lang="en-US" dirty="0"/>
          </a:p>
          <a:p>
            <a:pPr lvl="1"/>
            <a:r>
              <a:rPr lang="en-US" b="1" dirty="0">
                <a:solidFill>
                  <a:schemeClr val="accent2"/>
                </a:solidFill>
              </a:rPr>
              <a:t>Update logical-to-physical mapping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/>
              <a:t>(makes use of </a:t>
            </a:r>
            <a:r>
              <a:rPr lang="en-US" b="1" i="1" dirty="0">
                <a:solidFill>
                  <a:schemeClr val="accent2"/>
                </a:solidFill>
              </a:rPr>
              <a:t>cached mapping table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Some time later: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garbage collection</a:t>
            </a:r>
            <a:r>
              <a:rPr lang="en-US" dirty="0"/>
              <a:t> reclaims invalid physical pages </a:t>
            </a:r>
            <a:br>
              <a:rPr lang="en-US" dirty="0"/>
            </a:br>
            <a:r>
              <a:rPr lang="en-US" dirty="0"/>
              <a:t>off the critical path of latency</a:t>
            </a: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dobe Garamond Pro Bold" panose="02020702060506020403" pitchFamily="18" charset="0"/>
              </a:rPr>
              <a:t>Transaction Scheduling Unit</a:t>
            </a:r>
            <a:r>
              <a:rPr lang="en-US" dirty="0"/>
              <a:t>: resolves resource contention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/>
              <a:t>Page </a:t>
            </a:r>
            <a:fld id="{56E643E9-8232-44D4-8A76-E691A7C80D3B}" type="slidenum">
              <a:rPr lang="en-US" altLang="en-US" smtClean="0"/>
              <a:pPr/>
              <a:t>41</a:t>
            </a:fld>
            <a:r>
              <a:rPr lang="en-US" altLang="en-US" dirty="0"/>
              <a:t> </a:t>
            </a:r>
            <a:r>
              <a:rPr lang="en-US" altLang="en-US" dirty="0" smtClean="0"/>
              <a:t>of 34</a:t>
            </a:r>
            <a:endParaRPr lang="en-US" alt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8B7C6F6-D9FE-4B5B-A9AA-55A1528AD7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680" y="3762397"/>
            <a:ext cx="7406640" cy="304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2694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45EA12D-E804-4F22-BD80-1AAB89D1A143}"/>
              </a:ext>
            </a:extLst>
          </p:cNvPr>
          <p:cNvSpPr/>
          <p:nvPr/>
        </p:nvSpPr>
        <p:spPr>
          <a:xfrm>
            <a:off x="2743200" y="1684455"/>
            <a:ext cx="3329739" cy="29674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B5FC535-DCEB-4B8F-86C3-2C9C115CF8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792" y="4231293"/>
            <a:ext cx="2926080" cy="16124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308204F-E39C-4B5F-A9B9-513F491EF1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7592" y="4242151"/>
            <a:ext cx="2926080" cy="160739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771CFE4-972A-4375-B496-445C2226BD6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411" y="2331673"/>
            <a:ext cx="2926080" cy="15945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90A3097-3E2A-4AD1-9819-963334489C8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466" y="2332036"/>
            <a:ext cx="2926080" cy="16131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10545"/>
            <a:ext cx="9144000" cy="5726782"/>
          </a:xfrm>
        </p:spPr>
        <p:txBody>
          <a:bodyPr/>
          <a:lstStyle/>
          <a:p>
            <a:r>
              <a:rPr lang="en-US" dirty="0"/>
              <a:t>The study experimental results on our four SSDs</a:t>
            </a:r>
          </a:p>
          <a:p>
            <a:pPr lvl="1"/>
            <a:r>
              <a:rPr lang="en-US" dirty="0"/>
              <a:t>An example of two datacenter workloads running concurrently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7772400" y="6934200"/>
            <a:ext cx="1371600" cy="228600"/>
          </a:xfrm>
        </p:spPr>
        <p:txBody>
          <a:bodyPr/>
          <a:lstStyle/>
          <a:p>
            <a:r>
              <a:rPr lang="en-US" altLang="en-US" dirty="0"/>
              <a:t>Page </a:t>
            </a:r>
            <a:fld id="{56E643E9-8232-44D4-8A76-E691A7C80D3B}" type="slidenum">
              <a:rPr lang="en-US" altLang="en-US" smtClean="0"/>
              <a:pPr/>
              <a:t>42</a:t>
            </a:fld>
            <a:r>
              <a:rPr lang="en-US" altLang="en-US" dirty="0"/>
              <a:t> of 7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7F5FB90-99B0-485F-A095-FBD26249DFFF}"/>
              </a:ext>
            </a:extLst>
          </p:cNvPr>
          <p:cNvSpPr/>
          <p:nvPr/>
        </p:nvSpPr>
        <p:spPr>
          <a:xfrm>
            <a:off x="152400" y="5839055"/>
            <a:ext cx="8763000" cy="7903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tpce</a:t>
            </a:r>
            <a:r>
              <a:rPr lang="en-US" sz="28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 average experiences 2x to 106x </a:t>
            </a:r>
          </a:p>
          <a:p>
            <a:pPr algn="ctr">
              <a:lnSpc>
                <a:spcPct val="80000"/>
              </a:lnSpc>
            </a:pPr>
            <a:r>
              <a:rPr lang="en-US" sz="2800" b="1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higher slowdown compared to</a:t>
            </a:r>
            <a:r>
              <a:rPr lang="en-US" sz="28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tpcc</a:t>
            </a:r>
            <a:endParaRPr lang="en-US" sz="2800" b="1" i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4357284-180D-4907-AD07-3FE701D8F5C7}"/>
              </a:ext>
            </a:extLst>
          </p:cNvPr>
          <p:cNvSpPr/>
          <p:nvPr/>
        </p:nvSpPr>
        <p:spPr>
          <a:xfrm>
            <a:off x="1253959" y="2081328"/>
            <a:ext cx="850781" cy="250709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SSD-A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25C54694-80AB-4CB6-AD8C-ABA5235564CA}"/>
              </a:ext>
            </a:extLst>
          </p:cNvPr>
          <p:cNvSpPr/>
          <p:nvPr/>
        </p:nvSpPr>
        <p:spPr>
          <a:xfrm>
            <a:off x="5815262" y="2081328"/>
            <a:ext cx="850781" cy="250709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SSD-B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E033769A-BCEB-4BCF-9063-87DA4A64915B}"/>
              </a:ext>
            </a:extLst>
          </p:cNvPr>
          <p:cNvSpPr/>
          <p:nvPr/>
        </p:nvSpPr>
        <p:spPr>
          <a:xfrm>
            <a:off x="1253959" y="3990738"/>
            <a:ext cx="850781" cy="250709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SSD-C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2D3050DF-B586-41A0-900E-1EE5F68C790F}"/>
              </a:ext>
            </a:extLst>
          </p:cNvPr>
          <p:cNvSpPr/>
          <p:nvPr/>
        </p:nvSpPr>
        <p:spPr>
          <a:xfrm>
            <a:off x="5815262" y="3990738"/>
            <a:ext cx="850781" cy="250709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SSD-D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443282B-52AF-40AD-BC97-7ACF7597DE49}"/>
              </a:ext>
            </a:extLst>
          </p:cNvPr>
          <p:cNvSpPr/>
          <p:nvPr/>
        </p:nvSpPr>
        <p:spPr>
          <a:xfrm>
            <a:off x="4463993" y="1634742"/>
            <a:ext cx="729046" cy="3951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4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tpce</a:t>
            </a:r>
            <a:endParaRPr lang="en-US" sz="2400" b="1" i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00E1BA27-5ED4-4BD6-96C7-4C18C7BB76F6}"/>
              </a:ext>
            </a:extLst>
          </p:cNvPr>
          <p:cNvSpPr/>
          <p:nvPr/>
        </p:nvSpPr>
        <p:spPr>
          <a:xfrm>
            <a:off x="2743200" y="1634742"/>
            <a:ext cx="703782" cy="3951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400" b="1" i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tpcc</a:t>
            </a:r>
            <a:endParaRPr lang="en-US" sz="2400" b="1" i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905907D-B763-456E-B64F-9DF81DC13518}"/>
              </a:ext>
            </a:extLst>
          </p:cNvPr>
          <p:cNvCxnSpPr/>
          <p:nvPr/>
        </p:nvCxnSpPr>
        <p:spPr>
          <a:xfrm>
            <a:off x="3446982" y="1832328"/>
            <a:ext cx="65194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F5A46AB9-04B2-4333-9707-5B5E517A71A0}"/>
              </a:ext>
            </a:extLst>
          </p:cNvPr>
          <p:cNvCxnSpPr/>
          <p:nvPr/>
        </p:nvCxnSpPr>
        <p:spPr>
          <a:xfrm>
            <a:off x="5193039" y="1832328"/>
            <a:ext cx="65194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943257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6" grpId="0"/>
      <p:bldP spid="4" grpId="0" animBg="1"/>
      <p:bldP spid="32" grpId="0" animBg="1"/>
      <p:bldP spid="33" grpId="0" animBg="1"/>
      <p:bldP spid="34" grpId="0" animBg="1"/>
      <p:bldP spid="39" grpId="0"/>
      <p:bldP spid="40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I/O intensity </a:t>
            </a:r>
            <a:r>
              <a:rPr lang="en-US" dirty="0"/>
              <a:t>of a flow affects the average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Adobe Garamond Pro Bold" panose="02020702060506020403" pitchFamily="18" charset="0"/>
              </a:rPr>
              <a:t>queue wait time</a:t>
            </a:r>
            <a:r>
              <a:rPr lang="en-US" dirty="0"/>
              <a:t> of flash transactions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Reason 1: Difference in the I/O Intensities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/>
              <a:t>Page </a:t>
            </a:r>
            <a:fld id="{56E643E9-8232-44D4-8A76-E691A7C80D3B}" type="slidenum">
              <a:rPr lang="en-US" altLang="en-US" smtClean="0"/>
              <a:pPr/>
              <a:t>43</a:t>
            </a:fld>
            <a:r>
              <a:rPr lang="en-US" altLang="en-US" dirty="0"/>
              <a:t> </a:t>
            </a:r>
            <a:r>
              <a:rPr lang="en-US" altLang="en-US" dirty="0" smtClean="0"/>
              <a:t>of 34</a:t>
            </a:r>
            <a:endParaRPr lang="en-US" alt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25EEB4E-31B7-437A-85C1-7115625664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269" y="1905000"/>
            <a:ext cx="3277331" cy="265176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A8881538-C3F2-48B9-9B3C-4703D62386E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08900"/>
            <a:ext cx="3262567" cy="256032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5290408"/>
            <a:ext cx="9144000" cy="118659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0"/>
              </a:spcAft>
            </a:pPr>
            <a:r>
              <a:rPr lang="en-US" sz="3200" b="1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The queue wait time </a:t>
            </a:r>
          </a:p>
          <a:p>
            <a:pPr algn="ctr">
              <a:spcAft>
                <a:spcPts val="1800"/>
              </a:spcAft>
            </a:pPr>
            <a:r>
              <a:rPr lang="en-US" sz="3200" b="1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highly increases with </a:t>
            </a:r>
            <a:r>
              <a:rPr lang="en-US" sz="3200" b="1" dirty="0">
                <a:solidFill>
                  <a:srgbClr val="FFFF00"/>
                </a:solidFill>
                <a:latin typeface="Adobe Garamond Pro Bold" panose="02020702060506020403" pitchFamily="18" charset="0"/>
              </a:rPr>
              <a:t>I/O intensity</a:t>
            </a:r>
            <a:endParaRPr lang="en-US" sz="3200" b="1" dirty="0">
              <a:solidFill>
                <a:srgbClr val="FFFF00"/>
              </a:solidFill>
              <a:latin typeface="Adobe Garamond Pro" panose="02020502060506020403" pitchFamily="18" charset="0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87851836-B6B7-4EE5-A278-CF356A15129F}"/>
              </a:ext>
            </a:extLst>
          </p:cNvPr>
          <p:cNvSpPr/>
          <p:nvPr/>
        </p:nvSpPr>
        <p:spPr>
          <a:xfrm>
            <a:off x="3657561" y="1905000"/>
            <a:ext cx="411473" cy="1412875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34036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8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10545"/>
            <a:ext cx="8915400" cy="5726782"/>
          </a:xfrm>
        </p:spPr>
        <p:txBody>
          <a:bodyPr/>
          <a:lstStyle/>
          <a:p>
            <a:r>
              <a:rPr lang="en-US" dirty="0"/>
              <a:t>An experiment to analyze the effect of concurrently executing two flows with </a:t>
            </a:r>
            <a:r>
              <a:rPr lang="en-US" dirty="0">
                <a:solidFill>
                  <a:srgbClr val="C00000"/>
                </a:solidFill>
              </a:rPr>
              <a:t>different I/O intensities</a:t>
            </a:r>
            <a:r>
              <a:rPr lang="en-US" dirty="0"/>
              <a:t> on fairness</a:t>
            </a:r>
          </a:p>
          <a:p>
            <a:pPr lvl="1"/>
            <a:r>
              <a:rPr lang="en-US" b="1" dirty="0">
                <a:solidFill>
                  <a:srgbClr val="404040"/>
                </a:solidFill>
              </a:rPr>
              <a:t>Base flow</a:t>
            </a:r>
            <a:r>
              <a:rPr lang="en-US" dirty="0"/>
              <a:t>: low intensity (16 MB/s) and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low</a:t>
            </a:r>
            <a:r>
              <a:rPr lang="en-US" dirty="0"/>
              <a:t> average chip-level queue length</a:t>
            </a:r>
          </a:p>
          <a:p>
            <a:pPr lvl="1"/>
            <a:r>
              <a:rPr lang="en-US" b="1" dirty="0">
                <a:solidFill>
                  <a:srgbClr val="404040"/>
                </a:solidFill>
              </a:rPr>
              <a:t>Interfering flow</a:t>
            </a:r>
            <a:r>
              <a:rPr lang="en-US" dirty="0"/>
              <a:t>: varying I/O intensities from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low to very high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Reason 1: Difference in the I/O Intensities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F6F9ABA-AE44-4088-9771-750CDA6616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798" y="3091507"/>
            <a:ext cx="4009602" cy="3385493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42DB15CB-E989-4128-9880-33B32AADBE39}"/>
              </a:ext>
            </a:extLst>
          </p:cNvPr>
          <p:cNvSpPr/>
          <p:nvPr/>
        </p:nvSpPr>
        <p:spPr>
          <a:xfrm>
            <a:off x="304800" y="3315831"/>
            <a:ext cx="426007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Base flow experiences a </a:t>
            </a:r>
            <a:r>
              <a:rPr lang="en-US" sz="2800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drastic increase </a:t>
            </a:r>
          </a:p>
          <a:p>
            <a:pPr algn="ctr"/>
            <a:r>
              <a:rPr lang="en-US" sz="28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the average length of the chip-level queue</a:t>
            </a:r>
          </a:p>
          <a:p>
            <a:pPr algn="ctr"/>
            <a:endParaRPr lang="en-US" sz="2800" b="1" i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C66C4942-AB63-4F44-B5AC-A410321E6D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018" y="2867881"/>
            <a:ext cx="4388963" cy="18011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833208"/>
            <a:ext cx="9144000" cy="156759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en-US" sz="3200" b="1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The average response time of a low-intensity flow </a:t>
            </a:r>
            <a:r>
              <a:rPr lang="en-US" sz="3200" b="1" dirty="0">
                <a:solidFill>
                  <a:srgbClr val="FFFF00"/>
                </a:solidFill>
                <a:latin typeface="Adobe Garamond Pro Bold" panose="02020702060506020403" pitchFamily="18" charset="0"/>
              </a:rPr>
              <a:t>substantially increases </a:t>
            </a:r>
            <a:r>
              <a:rPr lang="en-US" sz="3200" b="1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due to </a:t>
            </a:r>
          </a:p>
          <a:p>
            <a:pPr algn="ctr">
              <a:spcAft>
                <a:spcPts val="0"/>
              </a:spcAft>
            </a:pPr>
            <a:r>
              <a:rPr lang="en-US" sz="3200" b="1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interference from a high-intensity flow</a:t>
            </a:r>
            <a:endParaRPr lang="en-US" sz="3200" b="1" dirty="0">
              <a:solidFill>
                <a:schemeClr val="bg1"/>
              </a:solidFill>
              <a:latin typeface="Adobe Garamond Pro" panose="02020502060506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37321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10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Adobe Garamond Pro Bold" panose="02020702060506020403" pitchFamily="18" charset="0"/>
              </a:rPr>
              <a:t>The access pattern of a flow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dobe Garamond Pro Bold" panose="02020702060506020403" pitchFamily="18" charset="0"/>
              </a:rPr>
              <a:t>determines how its transactions are distributed across the chip-level queues</a:t>
            </a:r>
          </a:p>
          <a:p>
            <a:pPr lvl="1"/>
            <a:endParaRPr lang="en-US" dirty="0">
              <a:solidFill>
                <a:schemeClr val="bg1">
                  <a:lumMod val="50000"/>
                </a:schemeClr>
              </a:solidFill>
              <a:latin typeface="Adobe Garamond Pro Bold" panose="02020702060506020403" pitchFamily="18" charset="0"/>
            </a:endParaRPr>
          </a:p>
          <a:p>
            <a:pPr lvl="1"/>
            <a:endParaRPr lang="en-US" dirty="0">
              <a:solidFill>
                <a:srgbClr val="00B050"/>
              </a:solidFill>
              <a:latin typeface="Adobe Garamond Pro Bold" panose="02020702060506020403" pitchFamily="18" charset="0"/>
            </a:endParaRP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dirty="0"/>
          </a:p>
          <a:p>
            <a:endParaRPr lang="en-US" sz="1000" dirty="0"/>
          </a:p>
          <a:p>
            <a:r>
              <a:rPr lang="en-US" dirty="0"/>
              <a:t>The running flow benefits from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parallelism</a:t>
            </a:r>
            <a:r>
              <a:rPr lang="en-US" dirty="0"/>
              <a:t> in the back end</a:t>
            </a:r>
          </a:p>
          <a:p>
            <a:r>
              <a:rPr lang="en-US" dirty="0"/>
              <a:t>Leads to a </a:t>
            </a:r>
            <a:r>
              <a:rPr lang="en-US" dirty="0">
                <a:solidFill>
                  <a:srgbClr val="00B050"/>
                </a:solidFill>
              </a:rPr>
              <a:t>low</a:t>
            </a:r>
            <a:r>
              <a:rPr lang="en-US" dirty="0"/>
              <a:t> transaction queue wait time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D58220E8-705B-4245-AF4B-F30818A556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60" y="1752600"/>
            <a:ext cx="7406640" cy="30495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Reason 2: Difference in the Access Pattern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/>
              <a:t>Page </a:t>
            </a:r>
            <a:fld id="{56E643E9-8232-44D4-8A76-E691A7C80D3B}" type="slidenum">
              <a:rPr lang="en-US" altLang="en-US" smtClean="0"/>
              <a:pPr/>
              <a:t>45</a:t>
            </a:fld>
            <a:r>
              <a:rPr lang="en-US" altLang="en-US" dirty="0"/>
              <a:t> </a:t>
            </a:r>
            <a:r>
              <a:rPr lang="en-US" altLang="en-US" dirty="0" smtClean="0"/>
              <a:t>of 34</a:t>
            </a:r>
            <a:endParaRPr lang="en-US" altLang="en-US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2D2B561-198B-4C27-9BEF-C2AEC80215AA}"/>
              </a:ext>
            </a:extLst>
          </p:cNvPr>
          <p:cNvSpPr/>
          <p:nvPr/>
        </p:nvSpPr>
        <p:spPr>
          <a:xfrm>
            <a:off x="2057400" y="2440883"/>
            <a:ext cx="381000" cy="17281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5B3A9F18-2228-43DF-AD58-14E7A8B812CA}"/>
              </a:ext>
            </a:extLst>
          </p:cNvPr>
          <p:cNvSpPr/>
          <p:nvPr/>
        </p:nvSpPr>
        <p:spPr>
          <a:xfrm>
            <a:off x="2057400" y="2714237"/>
            <a:ext cx="381000" cy="17281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6498C7CF-CCDD-4869-8390-F0A685F7CBAF}"/>
              </a:ext>
            </a:extLst>
          </p:cNvPr>
          <p:cNvSpPr/>
          <p:nvPr/>
        </p:nvSpPr>
        <p:spPr>
          <a:xfrm>
            <a:off x="2057400" y="2987591"/>
            <a:ext cx="381000" cy="17281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DCAE22D5-6464-4EE8-8D5D-5CFD511A01AD}"/>
              </a:ext>
            </a:extLst>
          </p:cNvPr>
          <p:cNvSpPr/>
          <p:nvPr/>
        </p:nvSpPr>
        <p:spPr>
          <a:xfrm>
            <a:off x="2057400" y="3260945"/>
            <a:ext cx="381000" cy="17281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F89A02A1-8CC5-489E-9FAD-27786ABE5FD0}"/>
              </a:ext>
            </a:extLst>
          </p:cNvPr>
          <p:cNvSpPr/>
          <p:nvPr/>
        </p:nvSpPr>
        <p:spPr>
          <a:xfrm>
            <a:off x="533108" y="4343400"/>
            <a:ext cx="8221980" cy="13074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800" b="1" i="1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2800" b="1" i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Even</a:t>
            </a:r>
            <a:r>
              <a:rPr lang="en-US" sz="28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distribution of transactions in chip-level queues</a:t>
            </a:r>
          </a:p>
          <a:p>
            <a:pPr algn="ctr">
              <a:lnSpc>
                <a:spcPct val="80000"/>
              </a:lnSpc>
            </a:pPr>
            <a:endParaRPr lang="en-US" sz="2800" b="1" i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3FB8C757-AEF8-423B-BF73-974A6732EB90}"/>
              </a:ext>
            </a:extLst>
          </p:cNvPr>
          <p:cNvCxnSpPr>
            <a:cxnSpLocks/>
          </p:cNvCxnSpPr>
          <p:nvPr/>
        </p:nvCxnSpPr>
        <p:spPr>
          <a:xfrm flipV="1">
            <a:off x="4267200" y="4400195"/>
            <a:ext cx="457201" cy="552805"/>
          </a:xfrm>
          <a:prstGeom prst="straightConnector1">
            <a:avLst/>
          </a:prstGeom>
          <a:ln w="5715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EA84B5D5-5939-4A98-8DFE-9A0533CB7286}"/>
              </a:ext>
            </a:extLst>
          </p:cNvPr>
          <p:cNvCxnSpPr>
            <a:cxnSpLocks/>
          </p:cNvCxnSpPr>
          <p:nvPr/>
        </p:nvCxnSpPr>
        <p:spPr>
          <a:xfrm flipV="1">
            <a:off x="4267200" y="3607294"/>
            <a:ext cx="376898" cy="1345706"/>
          </a:xfrm>
          <a:prstGeom prst="straightConnector1">
            <a:avLst/>
          </a:prstGeom>
          <a:ln w="5715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335571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4 0.00046 L 0.29914 0.00116 L 0.29914 0.14629 " pathEditMode="relative" ptsTypes="A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4 -0.00023 L 0.29966 -0.00162 C 0.29931 0.04723 0.29914 0.09607 0.29896 0.14491 " pathEditMode="relative" ptsTypes="AAA">
                                      <p:cBhvr>
                                        <p:cTn id="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4 1.85185E-6 L 0.29844 0.00139 C 0.29861 0.04815 0.29879 0.09514 0.29914 0.14213 " pathEditMode="relative" ptsTypes="AAA">
                                      <p:cBhvr>
                                        <p:cTn id="1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-0.00069 L 0.29966 -0.00139 C 0.29931 0.04676 0.29914 0.09491 0.29896 0.14306 " pathEditMode="relative" ptsTypes="AAA">
                                      <p:cBhvr>
                                        <p:cTn id="1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5" grpId="0" animBg="1"/>
      <p:bldP spid="36" grpId="0" animBg="1"/>
      <p:bldP spid="37" grpId="0" animBg="1"/>
      <p:bldP spid="39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Adobe Garamond Pro Bold" panose="02020702060506020403" pitchFamily="18" charset="0"/>
              </a:rPr>
              <a:t>The access pattern of a flow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dobe Garamond Pro Bold" panose="02020702060506020403" pitchFamily="18" charset="0"/>
              </a:rPr>
              <a:t>determines how its transactions are distributed across the chip-level queues</a:t>
            </a:r>
          </a:p>
          <a:p>
            <a:pPr lvl="1"/>
            <a:endParaRPr lang="en-US" dirty="0">
              <a:solidFill>
                <a:schemeClr val="bg1">
                  <a:lumMod val="50000"/>
                </a:schemeClr>
              </a:solidFill>
              <a:latin typeface="Adobe Garamond Pro Bold" panose="02020702060506020403" pitchFamily="18" charset="0"/>
            </a:endParaRPr>
          </a:p>
          <a:p>
            <a:pPr lvl="1"/>
            <a:endParaRPr lang="en-US" dirty="0">
              <a:solidFill>
                <a:srgbClr val="00B050"/>
              </a:solidFill>
              <a:latin typeface="Adobe Garamond Pro Bold" panose="02020702060506020403" pitchFamily="18" charset="0"/>
            </a:endParaRP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dirty="0"/>
          </a:p>
          <a:p>
            <a:endParaRPr lang="en-US" sz="900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Higher</a:t>
            </a:r>
            <a:r>
              <a:rPr lang="en-US" dirty="0"/>
              <a:t> transaction wait time in the chip-level queues</a:t>
            </a:r>
          </a:p>
          <a:p>
            <a:endParaRPr lang="en-US" dirty="0"/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D58220E8-705B-4245-AF4B-F30818A556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60" y="1752600"/>
            <a:ext cx="7406640" cy="30495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Reason 2: Difference in the Access Pattern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/>
              <a:t>Page </a:t>
            </a:r>
            <a:fld id="{56E643E9-8232-44D4-8A76-E691A7C80D3B}" type="slidenum">
              <a:rPr lang="en-US" altLang="en-US" smtClean="0"/>
              <a:pPr/>
              <a:t>46</a:t>
            </a:fld>
            <a:r>
              <a:rPr lang="en-US" altLang="en-US" dirty="0"/>
              <a:t> </a:t>
            </a:r>
            <a:r>
              <a:rPr lang="en-US" altLang="en-US" dirty="0" smtClean="0"/>
              <a:t>of 34</a:t>
            </a:r>
            <a:endParaRPr lang="en-US" altLang="en-US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2D2B561-198B-4C27-9BEF-C2AEC80215AA}"/>
              </a:ext>
            </a:extLst>
          </p:cNvPr>
          <p:cNvSpPr/>
          <p:nvPr/>
        </p:nvSpPr>
        <p:spPr>
          <a:xfrm>
            <a:off x="2057400" y="2440883"/>
            <a:ext cx="381000" cy="17281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5B3A9F18-2228-43DF-AD58-14E7A8B812CA}"/>
              </a:ext>
            </a:extLst>
          </p:cNvPr>
          <p:cNvSpPr/>
          <p:nvPr/>
        </p:nvSpPr>
        <p:spPr>
          <a:xfrm>
            <a:off x="2057400" y="2714237"/>
            <a:ext cx="381000" cy="17281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6498C7CF-CCDD-4869-8390-F0A685F7CBAF}"/>
              </a:ext>
            </a:extLst>
          </p:cNvPr>
          <p:cNvSpPr/>
          <p:nvPr/>
        </p:nvSpPr>
        <p:spPr>
          <a:xfrm>
            <a:off x="2057400" y="2987591"/>
            <a:ext cx="381000" cy="17281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DCAE22D5-6464-4EE8-8D5D-5CFD511A01AD}"/>
              </a:ext>
            </a:extLst>
          </p:cNvPr>
          <p:cNvSpPr/>
          <p:nvPr/>
        </p:nvSpPr>
        <p:spPr>
          <a:xfrm>
            <a:off x="2057400" y="3260945"/>
            <a:ext cx="381000" cy="17281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F89A02A1-8CC5-489E-9FAD-27786ABE5FD0}"/>
              </a:ext>
            </a:extLst>
          </p:cNvPr>
          <p:cNvSpPr/>
          <p:nvPr/>
        </p:nvSpPr>
        <p:spPr>
          <a:xfrm>
            <a:off x="838200" y="4648200"/>
            <a:ext cx="7543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Uneven</a:t>
            </a:r>
            <a:r>
              <a:rPr lang="en-US" sz="28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distribution of flash transactions 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3FB8C757-AEF8-423B-BF73-974A6732EB90}"/>
              </a:ext>
            </a:extLst>
          </p:cNvPr>
          <p:cNvCxnSpPr>
            <a:cxnSpLocks/>
          </p:cNvCxnSpPr>
          <p:nvPr/>
        </p:nvCxnSpPr>
        <p:spPr>
          <a:xfrm flipV="1">
            <a:off x="4267200" y="4400195"/>
            <a:ext cx="457201" cy="401971"/>
          </a:xfrm>
          <a:prstGeom prst="straightConnector1">
            <a:avLst/>
          </a:prstGeom>
          <a:ln w="5715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EA84B5D5-5939-4A98-8DFE-9A0533CB7286}"/>
              </a:ext>
            </a:extLst>
          </p:cNvPr>
          <p:cNvCxnSpPr>
            <a:cxnSpLocks/>
          </p:cNvCxnSpPr>
          <p:nvPr/>
        </p:nvCxnSpPr>
        <p:spPr>
          <a:xfrm flipV="1">
            <a:off x="4267200" y="3607293"/>
            <a:ext cx="376898" cy="1194873"/>
          </a:xfrm>
          <a:prstGeom prst="straightConnector1">
            <a:avLst/>
          </a:prstGeom>
          <a:ln w="5715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33DB08B7-691A-4882-9BDD-4A7458C882D6}"/>
              </a:ext>
            </a:extLst>
          </p:cNvPr>
          <p:cNvSpPr/>
          <p:nvPr/>
        </p:nvSpPr>
        <p:spPr>
          <a:xfrm>
            <a:off x="3429000" y="3282292"/>
            <a:ext cx="1371599" cy="523220"/>
          </a:xfrm>
          <a:prstGeom prst="ellipse">
            <a:avLst/>
          </a:prstGeom>
          <a:noFill/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58288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4 0.00023 L 0.30417 -0.00116 L 0.30417 0.1456 " pathEditMode="relative" rAng="0" ptsTypes="A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26" y="719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0.00034 0.00023 L 0.25382 0.00093 C 0.25382 0.03611 0.254 0.0713 0.25417 0.10648 " pathEditMode="relative" rAng="0" ptsTypes="AAA">
                                      <p:cBhvr>
                                        <p:cTn id="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26" y="530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33333E-6 1.85185E-6 L 0.20295 0.00092 L 0.20417 0.06597 " pathEditMode="relative" rAng="0" ptsTypes="AAA">
                                      <p:cBhvr>
                                        <p:cTn id="1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08" y="3287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3.33333E-6 0.00047 L 0.15365 0.0007 C 0.15365 0.00903 0.15382 0.01736 0.15417 0.0257 " pathEditMode="relative" rAng="0" ptsTypes="AAA">
                                      <p:cBhvr>
                                        <p:cTn id="1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08" y="1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5" grpId="0" animBg="1"/>
      <p:bldP spid="36" grpId="0" animBg="1"/>
      <p:bldP spid="37" grpId="0" animBg="1"/>
      <p:bldP spid="39" grpId="0"/>
      <p:bldP spid="10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 experiment to analyze the interference between concurrent flows with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different access patterns</a:t>
            </a:r>
          </a:p>
          <a:p>
            <a:pPr lvl="1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Base flow: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rgbClr val="00B050"/>
                </a:solidFill>
              </a:rPr>
              <a:t>streaming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access pattern (parallelism friendly)</a:t>
            </a:r>
          </a:p>
          <a:p>
            <a:pPr lvl="1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Interfering flow: </a:t>
            </a:r>
            <a:r>
              <a:rPr lang="en-US" dirty="0">
                <a:solidFill>
                  <a:srgbClr val="00B050"/>
                </a:solidFill>
              </a:rPr>
              <a:t>mixed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streaming and random access pattern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Reason 2: Difference in the Access Pattern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/>
              <a:t>Page </a:t>
            </a:r>
            <a:fld id="{56E643E9-8232-44D4-8A76-E691A7C80D3B}" type="slidenum">
              <a:rPr lang="en-US" altLang="en-US" smtClean="0"/>
              <a:pPr/>
              <a:t>47</a:t>
            </a:fld>
            <a:r>
              <a:rPr lang="en-US" altLang="en-US" dirty="0"/>
              <a:t> </a:t>
            </a:r>
            <a:r>
              <a:rPr lang="en-US" altLang="en-US" dirty="0" smtClean="0"/>
              <a:t>of 34</a:t>
            </a:r>
            <a:endParaRPr lang="en-US" alt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D0156B4-D357-4F75-8CA3-A6D0493B64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938196"/>
            <a:ext cx="4225249" cy="369120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75CFB63-F523-4A2D-958E-737892F618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285" y="2611647"/>
            <a:ext cx="4754880" cy="19513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5029200"/>
            <a:ext cx="9144000" cy="15240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en-US" sz="3200" b="1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Flows with parallelism-friendly access patterns are </a:t>
            </a:r>
            <a:r>
              <a:rPr lang="en-US" sz="3200" b="1" dirty="0">
                <a:solidFill>
                  <a:srgbClr val="FFFF00"/>
                </a:solidFill>
                <a:latin typeface="Adobe Garamond Pro Bold" panose="02020702060506020403" pitchFamily="18" charset="0"/>
              </a:rPr>
              <a:t>susceptible to interference</a:t>
            </a:r>
            <a:r>
              <a:rPr lang="en-US" sz="3200" b="1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 from flows </a:t>
            </a:r>
          </a:p>
          <a:p>
            <a:pPr algn="ctr">
              <a:spcAft>
                <a:spcPts val="0"/>
              </a:spcAft>
            </a:pPr>
            <a:r>
              <a:rPr lang="en-US" sz="3200" b="1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with access patterns that do not exploit parallelism</a:t>
            </a:r>
            <a:endParaRPr lang="en-US" sz="3200" b="1" dirty="0">
              <a:solidFill>
                <a:schemeClr val="bg1"/>
              </a:solidFill>
              <a:latin typeface="Adobe Garamond Pro" panose="02020502060506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301550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DE3A7C8-6314-4D10-B7AB-1647C6E2B5A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80" t="15590"/>
          <a:stretch/>
        </p:blipFill>
        <p:spPr>
          <a:xfrm>
            <a:off x="2743200" y="3810000"/>
            <a:ext cx="3200400" cy="271039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State-of-the-art SSD I/O schedulers tend to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prioritize</a:t>
            </a:r>
            <a:r>
              <a:rPr lang="en-US" dirty="0"/>
              <a:t> reads over writes</a:t>
            </a:r>
          </a:p>
          <a:p>
            <a:pPr lvl="1"/>
            <a:r>
              <a:rPr lang="en-US" b="0" dirty="0"/>
              <a:t>Reads are </a:t>
            </a:r>
            <a:r>
              <a:rPr lang="en-US" b="0" dirty="0">
                <a:solidFill>
                  <a:schemeClr val="accent5">
                    <a:lumMod val="75000"/>
                  </a:schemeClr>
                </a:solidFill>
              </a:rPr>
              <a:t>10-40x faster</a:t>
            </a:r>
            <a:r>
              <a:rPr lang="en-US" b="0" dirty="0"/>
              <a:t> than writes</a:t>
            </a:r>
          </a:p>
          <a:p>
            <a:pPr lvl="1"/>
            <a:r>
              <a:rPr lang="en-US" b="0" dirty="0"/>
              <a:t>Reads are more likely to fall on the </a:t>
            </a:r>
            <a:r>
              <a:rPr lang="en-US" b="0" dirty="0">
                <a:solidFill>
                  <a:schemeClr val="accent5">
                    <a:lumMod val="75000"/>
                  </a:schemeClr>
                </a:solidFill>
              </a:rPr>
              <a:t>critical path </a:t>
            </a:r>
            <a:r>
              <a:rPr lang="en-US" b="0" dirty="0"/>
              <a:t>of program execution</a:t>
            </a:r>
          </a:p>
          <a:p>
            <a:r>
              <a:rPr lang="en-US" dirty="0"/>
              <a:t>The effect of read prioritization on fairness</a:t>
            </a:r>
          </a:p>
          <a:p>
            <a:pPr lvl="1"/>
            <a:r>
              <a:rPr lang="en-US" dirty="0"/>
              <a:t>Compare a first-come first-serve scheduler with a read-prioritized scheduler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Reason 3: Difference in the Read/Write Ratios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/>
              <a:t>Page </a:t>
            </a:r>
            <a:fld id="{56E643E9-8232-44D4-8A76-E691A7C80D3B}" type="slidenum">
              <a:rPr lang="en-US" altLang="en-US" smtClean="0"/>
              <a:pPr/>
              <a:t>48</a:t>
            </a:fld>
            <a:r>
              <a:rPr lang="en-US" altLang="en-US" dirty="0"/>
              <a:t> </a:t>
            </a:r>
            <a:r>
              <a:rPr lang="en-US" altLang="en-US" dirty="0" smtClean="0"/>
              <a:t>of 34</a:t>
            </a:r>
            <a:endParaRPr lang="en-US" alt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32FD12-C16B-483E-97D2-96F613FA63B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596"/>
          <a:stretch/>
        </p:blipFill>
        <p:spPr>
          <a:xfrm>
            <a:off x="1371600" y="3317346"/>
            <a:ext cx="6248400" cy="462492"/>
          </a:xfrm>
          <a:prstGeom prst="rect">
            <a:avLst/>
          </a:prstGeom>
        </p:spPr>
      </p:pic>
      <p:sp>
        <p:nvSpPr>
          <p:cNvPr id="37" name="Oval 36">
            <a:extLst>
              <a:ext uri="{FF2B5EF4-FFF2-40B4-BE49-F238E27FC236}">
                <a16:creationId xmlns:a16="http://schemas.microsoft.com/office/drawing/2014/main" id="{34F180E2-E4C1-4354-99F0-56C5F39E6E86}"/>
              </a:ext>
            </a:extLst>
          </p:cNvPr>
          <p:cNvSpPr/>
          <p:nvPr/>
        </p:nvSpPr>
        <p:spPr>
          <a:xfrm>
            <a:off x="3276601" y="3837883"/>
            <a:ext cx="1371599" cy="990600"/>
          </a:xfrm>
          <a:prstGeom prst="ellipse">
            <a:avLst/>
          </a:prstGeom>
          <a:noFill/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377FD94A-ECE2-4063-99BD-D6675E85ECB2}"/>
              </a:ext>
            </a:extLst>
          </p:cNvPr>
          <p:cNvSpPr/>
          <p:nvPr/>
        </p:nvSpPr>
        <p:spPr>
          <a:xfrm>
            <a:off x="4724401" y="4787421"/>
            <a:ext cx="1371599" cy="990600"/>
          </a:xfrm>
          <a:prstGeom prst="ellipse">
            <a:avLst/>
          </a:prstGeom>
          <a:noFill/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029200"/>
            <a:ext cx="9144000" cy="15240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en-US" sz="3200" b="1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Existing scheduling policies are not effective</a:t>
            </a:r>
          </a:p>
          <a:p>
            <a:pPr algn="ctr">
              <a:spcAft>
                <a:spcPts val="0"/>
              </a:spcAft>
            </a:pPr>
            <a:r>
              <a:rPr lang="en-US" sz="3200" b="1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at </a:t>
            </a:r>
            <a:r>
              <a:rPr lang="en-US" sz="3200" b="1" dirty="0">
                <a:solidFill>
                  <a:srgbClr val="FFFF00"/>
                </a:solidFill>
                <a:latin typeface="Adobe Garamond Pro Bold" panose="02020702060506020403" pitchFamily="18" charset="0"/>
              </a:rPr>
              <a:t>providing fairness</a:t>
            </a:r>
            <a:r>
              <a:rPr lang="en-US" sz="3200" b="1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, when</a:t>
            </a:r>
          </a:p>
          <a:p>
            <a:pPr algn="ctr">
              <a:spcAft>
                <a:spcPts val="0"/>
              </a:spcAft>
            </a:pPr>
            <a:r>
              <a:rPr lang="en-US" sz="3200" b="1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concurrent flows have </a:t>
            </a:r>
            <a:r>
              <a:rPr lang="en-US" sz="3200" b="1" dirty="0">
                <a:solidFill>
                  <a:srgbClr val="FFFF00"/>
                </a:solidFill>
                <a:latin typeface="Adobe Garamond Pro Bold" panose="02020702060506020403" pitchFamily="18" charset="0"/>
              </a:rPr>
              <a:t>different read/write ratios</a:t>
            </a:r>
            <a:endParaRPr lang="en-US" sz="3200" b="1" dirty="0">
              <a:solidFill>
                <a:srgbClr val="FFFF00"/>
              </a:solidFill>
              <a:latin typeface="Adobe Garamond Pro" panose="02020502060506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81881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2" grpId="0" animBg="1"/>
      <p:bldP spid="10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Adobe Garamond Pro Bold" panose="02020702060506020403" pitchFamily="18" charset="0"/>
              </a:rPr>
              <a:t>Garbage collection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dobe Garamond Pro Bold" panose="02020702060506020403" pitchFamily="18" charset="0"/>
              </a:rPr>
              <a:t>may block user I/O requests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dobe Garamond Pro Bold" panose="02020702060506020403" pitchFamily="18" charset="0"/>
              </a:rPr>
              <a:t>Primarily depends on the </a:t>
            </a:r>
            <a:r>
              <a:rPr lang="en-US" dirty="0">
                <a:solidFill>
                  <a:srgbClr val="B31B1B"/>
                </a:solidFill>
                <a:latin typeface="Adobe Garamond Pro Bold" panose="02020702060506020403" pitchFamily="18" charset="0"/>
              </a:rPr>
              <a:t>write intensity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dobe Garamond Pro Bold" panose="02020702060506020403" pitchFamily="18" charset="0"/>
              </a:rPr>
              <a:t>of the workload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dobe Garamond Pro Bold" panose="02020702060506020403" pitchFamily="18" charset="0"/>
              </a:rPr>
              <a:t>An experiment with two 100%-write flows with different intensities</a:t>
            </a:r>
          </a:p>
          <a:p>
            <a:pPr lvl="1"/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dobe Garamond Pro Bold" panose="02020702060506020403" pitchFamily="18" charset="0"/>
              </a:rPr>
              <a:t>Base flow: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dobe Garamond Pro Bold" panose="02020702060506020403" pitchFamily="18" charset="0"/>
              </a:rPr>
              <a:t> low intensity and </a:t>
            </a:r>
            <a:r>
              <a:rPr lang="en-US" dirty="0">
                <a:solidFill>
                  <a:srgbClr val="00B050"/>
                </a:solidFill>
                <a:latin typeface="Adobe Garamond Pro Bold" panose="02020702060506020403" pitchFamily="18" charset="0"/>
              </a:rPr>
              <a:t>moderate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dobe Garamond Pro Bold" panose="02020702060506020403" pitchFamily="18" charset="0"/>
              </a:rPr>
              <a:t> GC demand</a:t>
            </a:r>
          </a:p>
          <a:p>
            <a:pPr lvl="1"/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dobe Garamond Pro Bold" panose="02020702060506020403" pitchFamily="18" charset="0"/>
              </a:rPr>
              <a:t>Interfering flow: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dobe Garamond Pro Bold" panose="02020702060506020403" pitchFamily="18" charset="0"/>
              </a:rPr>
              <a:t>different write intensities from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Adobe Garamond Pro Bold" panose="02020702060506020403" pitchFamily="18" charset="0"/>
              </a:rPr>
              <a:t>low-GC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dobe Garamond Pro Bold" panose="02020702060506020403" pitchFamily="18" charset="0"/>
              </a:rPr>
              <a:t> to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Adobe Garamond Pro Bold" panose="02020702060506020403" pitchFamily="18" charset="0"/>
              </a:rPr>
              <a:t>high-GC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dobe Garamond Pro Bold" panose="02020702060506020403" pitchFamily="18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B36E905-2B53-4AB8-AEE2-F92B8E5A756D}"/>
              </a:ext>
            </a:extLst>
          </p:cNvPr>
          <p:cNvSpPr/>
          <p:nvPr/>
        </p:nvSpPr>
        <p:spPr>
          <a:xfrm>
            <a:off x="3962401" y="3200400"/>
            <a:ext cx="516485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Lower fairness </a:t>
            </a:r>
          </a:p>
          <a:p>
            <a:pPr algn="ctr"/>
            <a:r>
              <a:rPr lang="en-US" sz="28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due to GC execution</a:t>
            </a:r>
            <a:endParaRPr lang="en-US" sz="2800" b="1" i="1" dirty="0">
              <a:solidFill>
                <a:srgbClr val="B31B1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Reason 4: Difference in the GC Demands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/>
              <a:t>Page </a:t>
            </a:r>
            <a:fld id="{56E643E9-8232-44D4-8A76-E691A7C80D3B}" type="slidenum">
              <a:rPr lang="en-US" altLang="en-US" smtClean="0"/>
              <a:pPr/>
              <a:t>49</a:t>
            </a:fld>
            <a:r>
              <a:rPr lang="en-US" altLang="en-US" dirty="0"/>
              <a:t> </a:t>
            </a:r>
            <a:r>
              <a:rPr lang="en-US" altLang="en-US" dirty="0" smtClean="0"/>
              <a:t>of 34</a:t>
            </a:r>
            <a:endParaRPr lang="en-US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383D67-E69F-4166-B7ED-986A20FA07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788" y="4044406"/>
            <a:ext cx="4754880" cy="2378572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B0D627FC-C947-454A-89FE-68BBF1554F4B}"/>
              </a:ext>
            </a:extLst>
          </p:cNvPr>
          <p:cNvSpPr/>
          <p:nvPr/>
        </p:nvSpPr>
        <p:spPr>
          <a:xfrm>
            <a:off x="5334000" y="4377301"/>
            <a:ext cx="654054" cy="856391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F153E8E-EBAF-471A-BE68-02BDC7874207}"/>
              </a:ext>
            </a:extLst>
          </p:cNvPr>
          <p:cNvSpPr/>
          <p:nvPr/>
        </p:nvSpPr>
        <p:spPr>
          <a:xfrm>
            <a:off x="6065614" y="4886831"/>
            <a:ext cx="654054" cy="856391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0F9A19BF-C1EF-4D64-9BEC-3E6443F5D6BD}"/>
              </a:ext>
            </a:extLst>
          </p:cNvPr>
          <p:cNvCxnSpPr>
            <a:cxnSpLocks/>
          </p:cNvCxnSpPr>
          <p:nvPr/>
        </p:nvCxnSpPr>
        <p:spPr>
          <a:xfrm flipH="1">
            <a:off x="5988054" y="4044406"/>
            <a:ext cx="404588" cy="402688"/>
          </a:xfrm>
          <a:prstGeom prst="straightConnector1">
            <a:avLst/>
          </a:prstGeom>
          <a:ln w="5715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112FF6E-E237-4E02-9F58-8E094063C3E3}"/>
              </a:ext>
            </a:extLst>
          </p:cNvPr>
          <p:cNvCxnSpPr>
            <a:cxnSpLocks/>
          </p:cNvCxnSpPr>
          <p:nvPr/>
        </p:nvCxnSpPr>
        <p:spPr>
          <a:xfrm flipH="1">
            <a:off x="6353861" y="4044406"/>
            <a:ext cx="38781" cy="789049"/>
          </a:xfrm>
          <a:prstGeom prst="straightConnector1">
            <a:avLst/>
          </a:prstGeom>
          <a:ln w="5715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B6AB29AA-BB5A-47D3-B949-DE01BDD26DB1}"/>
              </a:ext>
            </a:extLst>
          </p:cNvPr>
          <p:cNvSpPr/>
          <p:nvPr/>
        </p:nvSpPr>
        <p:spPr>
          <a:xfrm>
            <a:off x="3170600" y="5444102"/>
            <a:ext cx="867999" cy="457200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593E40B-8F90-429A-982B-01F502EC5B72}"/>
              </a:ext>
            </a:extLst>
          </p:cNvPr>
          <p:cNvCxnSpPr>
            <a:cxnSpLocks/>
          </p:cNvCxnSpPr>
          <p:nvPr/>
        </p:nvCxnSpPr>
        <p:spPr>
          <a:xfrm flipH="1" flipV="1">
            <a:off x="1837004" y="5233692"/>
            <a:ext cx="1363396" cy="376939"/>
          </a:xfrm>
          <a:prstGeom prst="straightConnector1">
            <a:avLst/>
          </a:prstGeom>
          <a:ln w="5715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043C013E-32EA-4450-8A71-DFC699EB559A}"/>
              </a:ext>
            </a:extLst>
          </p:cNvPr>
          <p:cNvSpPr/>
          <p:nvPr/>
        </p:nvSpPr>
        <p:spPr>
          <a:xfrm>
            <a:off x="229325" y="4484029"/>
            <a:ext cx="169668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Tries to </a:t>
            </a:r>
          </a:p>
          <a:p>
            <a:pPr algn="ctr"/>
            <a:r>
              <a:rPr lang="en-US" sz="2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preempt GC</a:t>
            </a:r>
            <a:endParaRPr lang="en-US" sz="2400" b="1" i="1" dirty="0">
              <a:solidFill>
                <a:srgbClr val="B31B1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5061808"/>
            <a:ext cx="9144000" cy="118659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en-US" sz="3200" b="1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The GC activities of a </a:t>
            </a:r>
            <a:r>
              <a:rPr lang="en-US" sz="3200" b="1" dirty="0">
                <a:solidFill>
                  <a:srgbClr val="FFFF00"/>
                </a:solidFill>
                <a:latin typeface="Adobe Garamond Pro Bold" panose="02020702060506020403" pitchFamily="18" charset="0"/>
              </a:rPr>
              <a:t>high-GC</a:t>
            </a:r>
            <a:r>
              <a:rPr lang="en-US" sz="3200" b="1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 flow can </a:t>
            </a:r>
          </a:p>
          <a:p>
            <a:pPr algn="ctr">
              <a:spcAft>
                <a:spcPts val="0"/>
              </a:spcAft>
            </a:pPr>
            <a:r>
              <a:rPr lang="en-US" sz="3200" b="1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unfairly block flash transactions of a </a:t>
            </a:r>
            <a:r>
              <a:rPr lang="en-US" sz="3200" b="1" dirty="0">
                <a:solidFill>
                  <a:srgbClr val="FFFF00"/>
                </a:solidFill>
                <a:latin typeface="Adobe Garamond Pro Bold" panose="02020702060506020403" pitchFamily="18" charset="0"/>
              </a:rPr>
              <a:t>low-GC</a:t>
            </a:r>
            <a:r>
              <a:rPr lang="en-US" sz="3200" b="1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 flow</a:t>
            </a:r>
            <a:endParaRPr lang="en-US" sz="3200" b="1" dirty="0">
              <a:solidFill>
                <a:schemeClr val="bg1"/>
              </a:solidFill>
              <a:latin typeface="Adobe Garamond Pro" panose="02020502060506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091101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13" grpId="0" animBg="1"/>
      <p:bldP spid="14" grpId="0" animBg="1"/>
      <p:bldP spid="12" grpId="0" animBg="1"/>
      <p:bldP spid="7" grpId="0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Internal Components of a Modern SSD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655819"/>
            <a:ext cx="8839200" cy="2881508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Back End: </a:t>
            </a:r>
            <a:r>
              <a:rPr lang="en-US" b="0" dirty="0">
                <a:solidFill>
                  <a:schemeClr val="bg1">
                    <a:lumMod val="65000"/>
                  </a:schemeClr>
                </a:solidFill>
              </a:rPr>
              <a:t>data storage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Memory chips (e.g., NAND flash memory, PCM, MRAM, 3D XPoint)</a:t>
            </a:r>
          </a:p>
          <a:p>
            <a:r>
              <a:rPr lang="en-US" dirty="0"/>
              <a:t>Front End: </a:t>
            </a:r>
            <a:r>
              <a:rPr lang="en-US" b="0" dirty="0"/>
              <a:t>management and control units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/>
              <a:t>Page </a:t>
            </a:r>
            <a:fld id="{56E643E9-8232-44D4-8A76-E691A7C80D3B}" type="slidenum">
              <a:rPr lang="en-US" altLang="en-US" smtClean="0"/>
              <a:pPr/>
              <a:t>5</a:t>
            </a:fld>
            <a:r>
              <a:rPr lang="en-US" altLang="en-US" dirty="0"/>
              <a:t> </a:t>
            </a:r>
            <a:r>
              <a:rPr lang="en-US" altLang="en-US" dirty="0" smtClean="0"/>
              <a:t>of 34</a:t>
            </a:r>
            <a:endParaRPr lang="en-US" alt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5B0949-213B-42D7-9AD9-2ACB6DA2CD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706094"/>
            <a:ext cx="7406640" cy="29449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988DF63-22F6-42C9-9722-A7D0B52D60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695947"/>
            <a:ext cx="7406640" cy="2959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8200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22EC8-BB93-46D1-A079-4367F1139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Stage 1: Fairness-Aware Queue Insertion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95111E-BF23-4111-8259-A122EF6277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838200"/>
            <a:ext cx="8839200" cy="5699127"/>
          </a:xfrm>
        </p:spPr>
        <p:txBody>
          <a:bodyPr/>
          <a:lstStyle/>
          <a:p>
            <a:r>
              <a:rPr lang="en-US" dirty="0"/>
              <a:t>Relieves the interference that occurs due to the </a:t>
            </a:r>
            <a:r>
              <a:rPr lang="en-US" dirty="0">
                <a:solidFill>
                  <a:srgbClr val="B31B1B"/>
                </a:solidFill>
              </a:rPr>
              <a:t>intensity</a:t>
            </a:r>
            <a:r>
              <a:rPr lang="en-US" dirty="0"/>
              <a:t> and </a:t>
            </a:r>
            <a:r>
              <a:rPr lang="en-US" dirty="0">
                <a:solidFill>
                  <a:srgbClr val="B31B1B"/>
                </a:solidFill>
              </a:rPr>
              <a:t>access pattern </a:t>
            </a:r>
            <a:r>
              <a:rPr lang="en-US" dirty="0"/>
              <a:t>of concurrently-running flows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In </a:t>
            </a:r>
            <a:r>
              <a:rPr lang="en-US" dirty="0">
                <a:solidFill>
                  <a:srgbClr val="00B050"/>
                </a:solidFill>
              </a:rPr>
              <a:t>concurrent</a:t>
            </a:r>
            <a:r>
              <a:rPr lang="en-US" dirty="0"/>
              <a:t> execution of two flows</a:t>
            </a:r>
          </a:p>
          <a:p>
            <a:pPr lvl="1"/>
            <a:r>
              <a:rPr lang="en-US" dirty="0"/>
              <a:t>Flash transactions of one flow experience a higher increase in the chip-level queue wait time</a:t>
            </a:r>
          </a:p>
          <a:p>
            <a:r>
              <a:rPr lang="en-US" dirty="0"/>
              <a:t>Stage 1 performs </a:t>
            </a:r>
            <a:r>
              <a:rPr lang="en-US" dirty="0">
                <a:solidFill>
                  <a:srgbClr val="0070C0"/>
                </a:solidFill>
              </a:rPr>
              <a:t>reordering</a:t>
            </a:r>
            <a:r>
              <a:rPr lang="en-US" dirty="0"/>
              <a:t> of transactions within the chip-level queues to reduce the queue wait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A3CBB7-99A2-4E14-8A38-B0E5767F03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/>
              <a:t>Page </a:t>
            </a:r>
            <a:fld id="{56E643E9-8232-44D4-8A76-E691A7C80D3B}" type="slidenum">
              <a:rPr lang="en-US" altLang="en-US" smtClean="0"/>
              <a:pPr/>
              <a:t>50</a:t>
            </a:fld>
            <a:r>
              <a:rPr lang="en-US" altLang="en-US" dirty="0"/>
              <a:t> </a:t>
            </a:r>
            <a:r>
              <a:rPr lang="en-US" altLang="en-US" dirty="0" smtClean="0"/>
              <a:t>of 34</a:t>
            </a:r>
            <a:endParaRPr lang="en-US" alt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4F96170-BD91-473A-8D74-1597EB73FD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019305"/>
            <a:ext cx="2283794" cy="184786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B38F78A-A902-45D1-B66F-C21235874B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2181088"/>
            <a:ext cx="3715243" cy="1529692"/>
          </a:xfrm>
          <a:prstGeom prst="rect">
            <a:avLst/>
          </a:prstGeom>
        </p:spPr>
      </p:pic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7A4C8BA0-55DC-4128-AFBC-0B7ED1461990}"/>
              </a:ext>
            </a:extLst>
          </p:cNvPr>
          <p:cNvSpPr/>
          <p:nvPr/>
        </p:nvSpPr>
        <p:spPr>
          <a:xfrm>
            <a:off x="6335127" y="3051606"/>
            <a:ext cx="76200" cy="45719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3F0C0F2A-1ADB-47CF-940D-080B0F916738}"/>
              </a:ext>
            </a:extLst>
          </p:cNvPr>
          <p:cNvSpPr/>
          <p:nvPr/>
        </p:nvSpPr>
        <p:spPr>
          <a:xfrm>
            <a:off x="6619060" y="3051606"/>
            <a:ext cx="76200" cy="45719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53BA53DB-0A96-4DE1-9F0C-E9C9E618D054}"/>
              </a:ext>
            </a:extLst>
          </p:cNvPr>
          <p:cNvSpPr/>
          <p:nvPr/>
        </p:nvSpPr>
        <p:spPr>
          <a:xfrm>
            <a:off x="6477094" y="3051606"/>
            <a:ext cx="76200" cy="45719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27D6E460-3852-4A08-9D5E-8D57CA0464B4}"/>
              </a:ext>
            </a:extLst>
          </p:cNvPr>
          <p:cNvSpPr/>
          <p:nvPr/>
        </p:nvSpPr>
        <p:spPr>
          <a:xfrm>
            <a:off x="6619060" y="3180313"/>
            <a:ext cx="76200" cy="45719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BC445685-A0D9-48C8-8A43-D62DE77A8478}"/>
              </a:ext>
            </a:extLst>
          </p:cNvPr>
          <p:cNvSpPr/>
          <p:nvPr/>
        </p:nvSpPr>
        <p:spPr>
          <a:xfrm>
            <a:off x="6193160" y="3051606"/>
            <a:ext cx="76200" cy="45719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524543B6-818F-47F5-A662-826AD53DABB0}"/>
              </a:ext>
            </a:extLst>
          </p:cNvPr>
          <p:cNvSpPr/>
          <p:nvPr/>
        </p:nvSpPr>
        <p:spPr>
          <a:xfrm>
            <a:off x="6051194" y="3051606"/>
            <a:ext cx="76200" cy="45719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FE2B95F-8468-468E-8565-36C6BBAFAFDE}"/>
              </a:ext>
            </a:extLst>
          </p:cNvPr>
          <p:cNvSpPr/>
          <p:nvPr/>
        </p:nvSpPr>
        <p:spPr>
          <a:xfrm>
            <a:off x="1828800" y="1749871"/>
            <a:ext cx="10156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rgbClr val="B31B1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Intensity</a:t>
            </a:r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9D9B03B-97B9-4953-BB3E-2F7B47B02391}"/>
              </a:ext>
            </a:extLst>
          </p:cNvPr>
          <p:cNvSpPr/>
          <p:nvPr/>
        </p:nvSpPr>
        <p:spPr>
          <a:xfrm>
            <a:off x="5546834" y="1741284"/>
            <a:ext cx="15765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rgbClr val="B31B1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Access pattern</a:t>
            </a:r>
            <a:endParaRPr lang="en-US" dirty="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0C35D27A-60EA-4300-8861-082845C9EF16}"/>
              </a:ext>
            </a:extLst>
          </p:cNvPr>
          <p:cNvSpPr/>
          <p:nvPr/>
        </p:nvSpPr>
        <p:spPr>
          <a:xfrm>
            <a:off x="5965006" y="2876572"/>
            <a:ext cx="892994" cy="488407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89199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31" grpId="0" animBg="1"/>
      <p:bldP spid="32" grpId="0" animBg="1"/>
      <p:bldP spid="33" grpId="0"/>
      <p:bldP spid="34" grpId="0"/>
      <p:bldP spid="35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BEC06109-614A-4882-903F-C285503330A0}"/>
              </a:ext>
            </a:extLst>
          </p:cNvPr>
          <p:cNvSpPr/>
          <p:nvPr/>
        </p:nvSpPr>
        <p:spPr>
          <a:xfrm>
            <a:off x="1053192" y="1077697"/>
            <a:ext cx="5652408" cy="3048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D22EC8-BB93-46D1-A079-4367F1139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Stage 1: Fairness-Aware Queue Insertion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A3CBB7-99A2-4E14-8A38-B0E5767F03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/>
              <a:t>Page </a:t>
            </a:r>
            <a:fld id="{56E643E9-8232-44D4-8A76-E691A7C80D3B}" type="slidenum">
              <a:rPr lang="en-US" altLang="en-US" smtClean="0"/>
              <a:pPr/>
              <a:t>51</a:t>
            </a:fld>
            <a:r>
              <a:rPr lang="en-US" altLang="en-US" dirty="0"/>
              <a:t> </a:t>
            </a:r>
            <a:r>
              <a:rPr lang="en-US" altLang="en-US" dirty="0" smtClean="0"/>
              <a:t>of 34</a:t>
            </a:r>
            <a:endParaRPr lang="en-US" altLang="en-US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590037E-BB34-496A-8D8C-EF94A444CBCE}"/>
              </a:ext>
            </a:extLst>
          </p:cNvPr>
          <p:cNvSpPr/>
          <p:nvPr/>
        </p:nvSpPr>
        <p:spPr>
          <a:xfrm>
            <a:off x="1371600" y="1133480"/>
            <a:ext cx="381000" cy="17281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9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BF6BD8C-0F12-4FED-B8F9-F928591E8A1D}"/>
              </a:ext>
            </a:extLst>
          </p:cNvPr>
          <p:cNvSpPr/>
          <p:nvPr/>
        </p:nvSpPr>
        <p:spPr>
          <a:xfrm>
            <a:off x="1856014" y="1133480"/>
            <a:ext cx="381000" cy="17281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8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4660945-19FF-4E4E-9533-38DEB5C7110F}"/>
              </a:ext>
            </a:extLst>
          </p:cNvPr>
          <p:cNvSpPr/>
          <p:nvPr/>
        </p:nvSpPr>
        <p:spPr>
          <a:xfrm>
            <a:off x="2340428" y="1133480"/>
            <a:ext cx="381000" cy="17281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959CD2B-77CA-4339-BE81-57E9D7E8EBE3}"/>
              </a:ext>
            </a:extLst>
          </p:cNvPr>
          <p:cNvSpPr/>
          <p:nvPr/>
        </p:nvSpPr>
        <p:spPr>
          <a:xfrm>
            <a:off x="2824842" y="1133480"/>
            <a:ext cx="381000" cy="17281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D06319F-4D24-44FA-BEB9-5671B534D89D}"/>
              </a:ext>
            </a:extLst>
          </p:cNvPr>
          <p:cNvSpPr/>
          <p:nvPr/>
        </p:nvSpPr>
        <p:spPr>
          <a:xfrm>
            <a:off x="3309256" y="1133480"/>
            <a:ext cx="381000" cy="17281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7673A53C-DE5F-45FD-A51F-BA0B0FA33581}"/>
              </a:ext>
            </a:extLst>
          </p:cNvPr>
          <p:cNvSpPr/>
          <p:nvPr/>
        </p:nvSpPr>
        <p:spPr>
          <a:xfrm>
            <a:off x="3793670" y="1133480"/>
            <a:ext cx="381000" cy="17281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FDBD4416-AC29-45D0-9C42-6E47932C1744}"/>
              </a:ext>
            </a:extLst>
          </p:cNvPr>
          <p:cNvSpPr/>
          <p:nvPr/>
        </p:nvSpPr>
        <p:spPr>
          <a:xfrm>
            <a:off x="4278084" y="1133480"/>
            <a:ext cx="381000" cy="17281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2E72957-8C1A-4617-87B0-87A92FA0BBDB}"/>
              </a:ext>
            </a:extLst>
          </p:cNvPr>
          <p:cNvSpPr/>
          <p:nvPr/>
        </p:nvSpPr>
        <p:spPr>
          <a:xfrm>
            <a:off x="4762500" y="1133480"/>
            <a:ext cx="381000" cy="17281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7BBD95E-B36C-41BC-9238-86D49B66455D}"/>
              </a:ext>
            </a:extLst>
          </p:cNvPr>
          <p:cNvSpPr/>
          <p:nvPr/>
        </p:nvSpPr>
        <p:spPr>
          <a:xfrm>
            <a:off x="5369560" y="1130938"/>
            <a:ext cx="381000" cy="17281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33121A13-02D5-457B-A33F-F4392571307B}"/>
              </a:ext>
            </a:extLst>
          </p:cNvPr>
          <p:cNvSpPr/>
          <p:nvPr/>
        </p:nvSpPr>
        <p:spPr>
          <a:xfrm>
            <a:off x="5867400" y="1130937"/>
            <a:ext cx="381000" cy="17281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559FDB55-1867-4A70-ABE3-9FDB8F304C22}"/>
              </a:ext>
            </a:extLst>
          </p:cNvPr>
          <p:cNvSpPr/>
          <p:nvPr/>
        </p:nvSpPr>
        <p:spPr>
          <a:xfrm>
            <a:off x="533400" y="1143688"/>
            <a:ext cx="381000" cy="172817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AEA19BE-7E86-450E-A413-F82CC17E4538}"/>
              </a:ext>
            </a:extLst>
          </p:cNvPr>
          <p:cNvSpPr/>
          <p:nvPr/>
        </p:nvSpPr>
        <p:spPr>
          <a:xfrm>
            <a:off x="6477000" y="609600"/>
            <a:ext cx="2209799" cy="1255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800" b="1" i="1" dirty="0">
                <a:solidFill>
                  <a:srgbClr val="B31B1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New transaction arrives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066BB8B7-7547-4E30-B372-64F7EB8F6522}"/>
              </a:ext>
            </a:extLst>
          </p:cNvPr>
          <p:cNvCxnSpPr>
            <a:cxnSpLocks/>
          </p:cNvCxnSpPr>
          <p:nvPr/>
        </p:nvCxnSpPr>
        <p:spPr>
          <a:xfrm flipH="1" flipV="1">
            <a:off x="1362382" y="1330933"/>
            <a:ext cx="1772382" cy="332680"/>
          </a:xfrm>
          <a:prstGeom prst="straightConnector1">
            <a:avLst/>
          </a:prstGeom>
          <a:ln w="57150">
            <a:solidFill>
              <a:srgbClr val="B31B1B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3C2BEEE6-0EEB-4B4C-965A-C4EC6CF92B11}"/>
              </a:ext>
            </a:extLst>
          </p:cNvPr>
          <p:cNvCxnSpPr>
            <a:cxnSpLocks/>
          </p:cNvCxnSpPr>
          <p:nvPr/>
        </p:nvCxnSpPr>
        <p:spPr>
          <a:xfrm flipV="1">
            <a:off x="3165119" y="1293994"/>
            <a:ext cx="1949409" cy="380950"/>
          </a:xfrm>
          <a:prstGeom prst="straightConnector1">
            <a:avLst/>
          </a:prstGeom>
          <a:ln w="57150">
            <a:solidFill>
              <a:srgbClr val="B31B1B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D9D8875E-A4DD-4F57-9935-EB960A0712D1}"/>
              </a:ext>
            </a:extLst>
          </p:cNvPr>
          <p:cNvSpPr/>
          <p:nvPr/>
        </p:nvSpPr>
        <p:spPr>
          <a:xfrm>
            <a:off x="146956" y="1739813"/>
            <a:ext cx="7886700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If source of the new transaction is </a:t>
            </a:r>
            <a:r>
              <a:rPr lang="en-US" sz="2800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high-intensity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A665E049-3A83-44F2-BE44-1BECD7834BD0}"/>
              </a:ext>
            </a:extLst>
          </p:cNvPr>
          <p:cNvSpPr/>
          <p:nvPr/>
        </p:nvSpPr>
        <p:spPr>
          <a:xfrm>
            <a:off x="1053192" y="2247836"/>
            <a:ext cx="5652408" cy="3048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B16C2132-479F-4436-920D-2D0F2657C6F8}"/>
              </a:ext>
            </a:extLst>
          </p:cNvPr>
          <p:cNvSpPr/>
          <p:nvPr/>
        </p:nvSpPr>
        <p:spPr>
          <a:xfrm>
            <a:off x="1371600" y="2303619"/>
            <a:ext cx="381000" cy="17281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9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19C9671C-1BEB-47B1-973E-A3409DCED8A5}"/>
              </a:ext>
            </a:extLst>
          </p:cNvPr>
          <p:cNvSpPr/>
          <p:nvPr/>
        </p:nvSpPr>
        <p:spPr>
          <a:xfrm>
            <a:off x="1856014" y="2303619"/>
            <a:ext cx="381000" cy="17281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8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CD717435-0A7E-4722-8BA2-068A4F5F048B}"/>
              </a:ext>
            </a:extLst>
          </p:cNvPr>
          <p:cNvSpPr/>
          <p:nvPr/>
        </p:nvSpPr>
        <p:spPr>
          <a:xfrm>
            <a:off x="2340428" y="2303619"/>
            <a:ext cx="381000" cy="17281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5C3AFE53-F1CD-4654-B9E4-77A63171FAB8}"/>
              </a:ext>
            </a:extLst>
          </p:cNvPr>
          <p:cNvSpPr/>
          <p:nvPr/>
        </p:nvSpPr>
        <p:spPr>
          <a:xfrm>
            <a:off x="2824842" y="2303619"/>
            <a:ext cx="381000" cy="17281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7475DDD4-8E8E-4954-A3A4-92F336FEBA1F}"/>
              </a:ext>
            </a:extLst>
          </p:cNvPr>
          <p:cNvSpPr/>
          <p:nvPr/>
        </p:nvSpPr>
        <p:spPr>
          <a:xfrm>
            <a:off x="3309256" y="2303619"/>
            <a:ext cx="381000" cy="17281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E9D78439-3CE7-4966-B11A-635F56E0469C}"/>
              </a:ext>
            </a:extLst>
          </p:cNvPr>
          <p:cNvSpPr/>
          <p:nvPr/>
        </p:nvSpPr>
        <p:spPr>
          <a:xfrm>
            <a:off x="3793670" y="2303619"/>
            <a:ext cx="381000" cy="17281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59D88F29-D52E-4EE7-A430-B6C0770C6AE8}"/>
              </a:ext>
            </a:extLst>
          </p:cNvPr>
          <p:cNvSpPr/>
          <p:nvPr/>
        </p:nvSpPr>
        <p:spPr>
          <a:xfrm>
            <a:off x="4278084" y="2303619"/>
            <a:ext cx="381000" cy="17281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36E3331D-1F34-4866-880B-1BF939E1E7E1}"/>
              </a:ext>
            </a:extLst>
          </p:cNvPr>
          <p:cNvSpPr/>
          <p:nvPr/>
        </p:nvSpPr>
        <p:spPr>
          <a:xfrm>
            <a:off x="4762500" y="2303619"/>
            <a:ext cx="381000" cy="17281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816E2B57-3DE5-4F5A-9C1A-BB0BF582984F}"/>
              </a:ext>
            </a:extLst>
          </p:cNvPr>
          <p:cNvSpPr/>
          <p:nvPr/>
        </p:nvSpPr>
        <p:spPr>
          <a:xfrm>
            <a:off x="5369560" y="2301077"/>
            <a:ext cx="381000" cy="17281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07785BDE-FE90-4FA6-AB53-838BBAC0C93B}"/>
              </a:ext>
            </a:extLst>
          </p:cNvPr>
          <p:cNvSpPr/>
          <p:nvPr/>
        </p:nvSpPr>
        <p:spPr>
          <a:xfrm>
            <a:off x="5867400" y="2301076"/>
            <a:ext cx="381000" cy="17281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63DB3DB8-57AE-4DAD-9095-E85CC30217DB}"/>
              </a:ext>
            </a:extLst>
          </p:cNvPr>
          <p:cNvSpPr/>
          <p:nvPr/>
        </p:nvSpPr>
        <p:spPr>
          <a:xfrm>
            <a:off x="533400" y="2303619"/>
            <a:ext cx="381000" cy="172817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D6A4DD4F-68A0-4E8A-AB6E-131AA2973492}"/>
              </a:ext>
            </a:extLst>
          </p:cNvPr>
          <p:cNvSpPr/>
          <p:nvPr/>
        </p:nvSpPr>
        <p:spPr>
          <a:xfrm>
            <a:off x="23447" y="2687818"/>
            <a:ext cx="7886700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If source of the new transaction is </a:t>
            </a:r>
            <a:r>
              <a:rPr lang="en-US" sz="2800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low-intensity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C4EBCCD0-F51D-428F-8A95-CE20AD91CDD9}"/>
              </a:ext>
            </a:extLst>
          </p:cNvPr>
          <p:cNvSpPr/>
          <p:nvPr/>
        </p:nvSpPr>
        <p:spPr>
          <a:xfrm>
            <a:off x="791711" y="1587009"/>
            <a:ext cx="4828261" cy="4801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800" b="1" i="1" dirty="0">
                <a:solidFill>
                  <a:srgbClr val="B31B1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From high-intensity flows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922F6036-5016-48E2-91C5-DCE6E67F6CC2}"/>
              </a:ext>
            </a:extLst>
          </p:cNvPr>
          <p:cNvSpPr/>
          <p:nvPr/>
        </p:nvSpPr>
        <p:spPr>
          <a:xfrm>
            <a:off x="4659084" y="1600955"/>
            <a:ext cx="4828261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800" b="1" i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From low-intensity flows</a:t>
            </a: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F1EF2725-64DE-46C4-AACC-7AA2FCE4C5BB}"/>
              </a:ext>
            </a:extLst>
          </p:cNvPr>
          <p:cNvCxnSpPr>
            <a:cxnSpLocks/>
          </p:cNvCxnSpPr>
          <p:nvPr/>
        </p:nvCxnSpPr>
        <p:spPr>
          <a:xfrm flipV="1">
            <a:off x="5981471" y="1327106"/>
            <a:ext cx="209172" cy="399956"/>
          </a:xfrm>
          <a:prstGeom prst="straightConnector1">
            <a:avLst/>
          </a:prstGeom>
          <a:ln w="57150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19D8D912-B70D-4EE7-BE87-2BBF7A84ED50}"/>
              </a:ext>
            </a:extLst>
          </p:cNvPr>
          <p:cNvCxnSpPr>
            <a:cxnSpLocks/>
          </p:cNvCxnSpPr>
          <p:nvPr/>
        </p:nvCxnSpPr>
        <p:spPr>
          <a:xfrm flipH="1" flipV="1">
            <a:off x="5348798" y="1318967"/>
            <a:ext cx="632673" cy="430962"/>
          </a:xfrm>
          <a:prstGeom prst="straightConnector1">
            <a:avLst/>
          </a:prstGeom>
          <a:ln w="57150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3BBCE905-BF31-476D-ADB8-B42A099249F9}"/>
              </a:ext>
            </a:extLst>
          </p:cNvPr>
          <p:cNvSpPr/>
          <p:nvPr/>
        </p:nvSpPr>
        <p:spPr>
          <a:xfrm>
            <a:off x="1053192" y="3200400"/>
            <a:ext cx="5652408" cy="3048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3D4EE697-A3E1-43CF-9730-D71DE4137E47}"/>
              </a:ext>
            </a:extLst>
          </p:cNvPr>
          <p:cNvSpPr/>
          <p:nvPr/>
        </p:nvSpPr>
        <p:spPr>
          <a:xfrm>
            <a:off x="1371600" y="3256183"/>
            <a:ext cx="381000" cy="17281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9</a:t>
            </a: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24E0A556-47C0-4910-B1B0-227AC22DBD8F}"/>
              </a:ext>
            </a:extLst>
          </p:cNvPr>
          <p:cNvSpPr/>
          <p:nvPr/>
        </p:nvSpPr>
        <p:spPr>
          <a:xfrm>
            <a:off x="1856014" y="3256183"/>
            <a:ext cx="381000" cy="17281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8</a:t>
            </a: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3F4B3C56-789F-4E28-86E2-6EE7BED5C5C3}"/>
              </a:ext>
            </a:extLst>
          </p:cNvPr>
          <p:cNvSpPr/>
          <p:nvPr/>
        </p:nvSpPr>
        <p:spPr>
          <a:xfrm>
            <a:off x="2340428" y="3256183"/>
            <a:ext cx="381000" cy="17281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C2FC606E-6688-4659-AE76-E44BC5782745}"/>
              </a:ext>
            </a:extLst>
          </p:cNvPr>
          <p:cNvSpPr/>
          <p:nvPr/>
        </p:nvSpPr>
        <p:spPr>
          <a:xfrm>
            <a:off x="2824842" y="3256183"/>
            <a:ext cx="381000" cy="17281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67B19C69-DB03-45E4-A6BE-1ACD57700B8A}"/>
              </a:ext>
            </a:extLst>
          </p:cNvPr>
          <p:cNvSpPr/>
          <p:nvPr/>
        </p:nvSpPr>
        <p:spPr>
          <a:xfrm>
            <a:off x="3309256" y="3256183"/>
            <a:ext cx="381000" cy="17281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6379C969-887E-457C-8A15-159B9659EB3D}"/>
              </a:ext>
            </a:extLst>
          </p:cNvPr>
          <p:cNvSpPr/>
          <p:nvPr/>
        </p:nvSpPr>
        <p:spPr>
          <a:xfrm>
            <a:off x="3793670" y="3256183"/>
            <a:ext cx="381000" cy="17281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ECC241AE-2D33-4B75-94F4-825E74197249}"/>
              </a:ext>
            </a:extLst>
          </p:cNvPr>
          <p:cNvSpPr/>
          <p:nvPr/>
        </p:nvSpPr>
        <p:spPr>
          <a:xfrm>
            <a:off x="4278084" y="3256183"/>
            <a:ext cx="381000" cy="17281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29FD97C1-D929-4C4D-BADC-0860674B9884}"/>
              </a:ext>
            </a:extLst>
          </p:cNvPr>
          <p:cNvSpPr/>
          <p:nvPr/>
        </p:nvSpPr>
        <p:spPr>
          <a:xfrm>
            <a:off x="4762500" y="3256183"/>
            <a:ext cx="381000" cy="17281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DEF4A9D4-784C-4D5B-A9C8-2DA54B604EAC}"/>
              </a:ext>
            </a:extLst>
          </p:cNvPr>
          <p:cNvSpPr/>
          <p:nvPr/>
        </p:nvSpPr>
        <p:spPr>
          <a:xfrm>
            <a:off x="5369560" y="3253641"/>
            <a:ext cx="381000" cy="17281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id="{F482DABE-CCDD-4C32-BF7E-74302F9DB966}"/>
              </a:ext>
            </a:extLst>
          </p:cNvPr>
          <p:cNvSpPr/>
          <p:nvPr/>
        </p:nvSpPr>
        <p:spPr>
          <a:xfrm>
            <a:off x="5867400" y="3253640"/>
            <a:ext cx="381000" cy="17281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71" name="Rectangle: Rounded Corners 70">
            <a:extLst>
              <a:ext uri="{FF2B5EF4-FFF2-40B4-BE49-F238E27FC236}">
                <a16:creationId xmlns:a16="http://schemas.microsoft.com/office/drawing/2014/main" id="{C33C67A1-FCEC-4D30-A000-6869BB33754B}"/>
              </a:ext>
            </a:extLst>
          </p:cNvPr>
          <p:cNvSpPr/>
          <p:nvPr/>
        </p:nvSpPr>
        <p:spPr>
          <a:xfrm>
            <a:off x="533400" y="3266391"/>
            <a:ext cx="381000" cy="172817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4C144FAA-F09D-46D1-AAA7-049D09BF7AA4}"/>
              </a:ext>
            </a:extLst>
          </p:cNvPr>
          <p:cNvSpPr/>
          <p:nvPr/>
        </p:nvSpPr>
        <p:spPr>
          <a:xfrm>
            <a:off x="146956" y="3799287"/>
            <a:ext cx="8768444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2a. </a:t>
            </a:r>
            <a:r>
              <a:rPr lang="en-US" sz="2800" b="1" i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Estimate slowdown </a:t>
            </a:r>
            <a:r>
              <a:rPr lang="en-US" sz="28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each transaction and </a:t>
            </a:r>
            <a:r>
              <a:rPr lang="en-US" sz="2800" b="1" i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reorder</a:t>
            </a:r>
            <a:r>
              <a:rPr lang="en-US" sz="28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transactions to improve fairness in </a:t>
            </a:r>
            <a:r>
              <a:rPr lang="en-US" sz="2800" b="1" i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low-intensity</a:t>
            </a:r>
            <a:r>
              <a:rPr lang="en-US" sz="28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part</a:t>
            </a:r>
            <a:endParaRPr lang="en-US" sz="2800" b="1" i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D846D9AD-13BD-4409-BECB-E8E0AC6DD134}"/>
              </a:ext>
            </a:extLst>
          </p:cNvPr>
          <p:cNvSpPr/>
          <p:nvPr/>
        </p:nvSpPr>
        <p:spPr>
          <a:xfrm>
            <a:off x="146956" y="5105400"/>
            <a:ext cx="8768444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2b. </a:t>
            </a:r>
            <a:r>
              <a:rPr lang="en-US" sz="2800" b="1" i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Estimate slowdown </a:t>
            </a:r>
            <a:r>
              <a:rPr lang="en-US" sz="28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each transaction and </a:t>
            </a:r>
            <a:r>
              <a:rPr lang="en-US" sz="2800" b="1" i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reorder</a:t>
            </a:r>
            <a:r>
              <a:rPr lang="en-US" sz="28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transactions to improve fairness in </a:t>
            </a:r>
            <a:r>
              <a:rPr lang="en-US" sz="2800" b="1" i="1" dirty="0">
                <a:solidFill>
                  <a:srgbClr val="B31B1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high-intensity</a:t>
            </a:r>
            <a:r>
              <a:rPr lang="en-US" sz="28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part</a:t>
            </a:r>
            <a:endParaRPr lang="en-US" sz="2800" b="1" i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44D9F5C9-8D1F-46CD-8D0B-4C5975137E0A}"/>
              </a:ext>
            </a:extLst>
          </p:cNvPr>
          <p:cNvSpPr/>
          <p:nvPr/>
        </p:nvSpPr>
        <p:spPr>
          <a:xfrm>
            <a:off x="1143000" y="5980700"/>
            <a:ext cx="5652408" cy="3048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3F321027-368E-4283-B1CD-C0CAC7492F31}"/>
              </a:ext>
            </a:extLst>
          </p:cNvPr>
          <p:cNvSpPr/>
          <p:nvPr/>
        </p:nvSpPr>
        <p:spPr>
          <a:xfrm>
            <a:off x="1752600" y="6036483"/>
            <a:ext cx="381000" cy="17281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9</a:t>
            </a:r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1EFD74B4-0CB4-4008-B362-96B21CE7A6CA}"/>
              </a:ext>
            </a:extLst>
          </p:cNvPr>
          <p:cNvSpPr/>
          <p:nvPr/>
        </p:nvSpPr>
        <p:spPr>
          <a:xfrm>
            <a:off x="2237014" y="6036483"/>
            <a:ext cx="381000" cy="17281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8</a:t>
            </a:r>
          </a:p>
        </p:txBody>
      </p: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id="{0124CD0B-0536-466F-A61D-8C970B3DB852}"/>
              </a:ext>
            </a:extLst>
          </p:cNvPr>
          <p:cNvSpPr/>
          <p:nvPr/>
        </p:nvSpPr>
        <p:spPr>
          <a:xfrm>
            <a:off x="2721428" y="6036483"/>
            <a:ext cx="381000" cy="17281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id="{759012D7-0BBC-448C-8650-9D3D4A57EBCA}"/>
              </a:ext>
            </a:extLst>
          </p:cNvPr>
          <p:cNvSpPr/>
          <p:nvPr/>
        </p:nvSpPr>
        <p:spPr>
          <a:xfrm>
            <a:off x="3205842" y="6036483"/>
            <a:ext cx="381000" cy="17281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79" name="Rectangle: Rounded Corners 78">
            <a:extLst>
              <a:ext uri="{FF2B5EF4-FFF2-40B4-BE49-F238E27FC236}">
                <a16:creationId xmlns:a16="http://schemas.microsoft.com/office/drawing/2014/main" id="{3AC95D4C-2485-4E09-9E2E-14CDB1A0118C}"/>
              </a:ext>
            </a:extLst>
          </p:cNvPr>
          <p:cNvSpPr/>
          <p:nvPr/>
        </p:nvSpPr>
        <p:spPr>
          <a:xfrm>
            <a:off x="3690256" y="6036483"/>
            <a:ext cx="381000" cy="17281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id="{0C09228D-D1EF-4CFB-B7C7-58BE1FE41851}"/>
              </a:ext>
            </a:extLst>
          </p:cNvPr>
          <p:cNvSpPr/>
          <p:nvPr/>
        </p:nvSpPr>
        <p:spPr>
          <a:xfrm>
            <a:off x="4174670" y="6036483"/>
            <a:ext cx="381000" cy="17281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id="{165850C1-D834-44FC-A16E-1F84FE5B1B2D}"/>
              </a:ext>
            </a:extLst>
          </p:cNvPr>
          <p:cNvSpPr/>
          <p:nvPr/>
        </p:nvSpPr>
        <p:spPr>
          <a:xfrm>
            <a:off x="4659084" y="6036483"/>
            <a:ext cx="381000" cy="17281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962DAFCB-86D3-4B16-A15A-98EDB5156B60}"/>
              </a:ext>
            </a:extLst>
          </p:cNvPr>
          <p:cNvSpPr/>
          <p:nvPr/>
        </p:nvSpPr>
        <p:spPr>
          <a:xfrm>
            <a:off x="5143500" y="6036483"/>
            <a:ext cx="381000" cy="17281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83" name="Rectangle: Rounded Corners 82">
            <a:extLst>
              <a:ext uri="{FF2B5EF4-FFF2-40B4-BE49-F238E27FC236}">
                <a16:creationId xmlns:a16="http://schemas.microsoft.com/office/drawing/2014/main" id="{2C8B506A-7A6D-48DE-BFD4-FEF1C97AC5D2}"/>
              </a:ext>
            </a:extLst>
          </p:cNvPr>
          <p:cNvSpPr/>
          <p:nvPr/>
        </p:nvSpPr>
        <p:spPr>
          <a:xfrm>
            <a:off x="5750560" y="6033941"/>
            <a:ext cx="381000" cy="17281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84" name="Rectangle: Rounded Corners 83">
            <a:extLst>
              <a:ext uri="{FF2B5EF4-FFF2-40B4-BE49-F238E27FC236}">
                <a16:creationId xmlns:a16="http://schemas.microsoft.com/office/drawing/2014/main" id="{3DE8D37B-850C-495E-93E7-9C12E0C97FD1}"/>
              </a:ext>
            </a:extLst>
          </p:cNvPr>
          <p:cNvSpPr/>
          <p:nvPr/>
        </p:nvSpPr>
        <p:spPr>
          <a:xfrm>
            <a:off x="6248400" y="6033940"/>
            <a:ext cx="381000" cy="17281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85" name="Rectangle: Rounded Corners 84">
            <a:extLst>
              <a:ext uri="{FF2B5EF4-FFF2-40B4-BE49-F238E27FC236}">
                <a16:creationId xmlns:a16="http://schemas.microsoft.com/office/drawing/2014/main" id="{DC8F68EB-7FD1-4A63-9E9E-DC8639467A98}"/>
              </a:ext>
            </a:extLst>
          </p:cNvPr>
          <p:cNvSpPr/>
          <p:nvPr/>
        </p:nvSpPr>
        <p:spPr>
          <a:xfrm>
            <a:off x="1271994" y="6033940"/>
            <a:ext cx="381000" cy="172817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: Rounded Corners 85">
            <a:extLst>
              <a:ext uri="{FF2B5EF4-FFF2-40B4-BE49-F238E27FC236}">
                <a16:creationId xmlns:a16="http://schemas.microsoft.com/office/drawing/2014/main" id="{1975C346-5B56-4AE7-A1B7-857BEB46D822}"/>
              </a:ext>
            </a:extLst>
          </p:cNvPr>
          <p:cNvSpPr/>
          <p:nvPr/>
        </p:nvSpPr>
        <p:spPr>
          <a:xfrm>
            <a:off x="1143000" y="4642675"/>
            <a:ext cx="5652408" cy="3048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: Rounded Corners 86">
            <a:extLst>
              <a:ext uri="{FF2B5EF4-FFF2-40B4-BE49-F238E27FC236}">
                <a16:creationId xmlns:a16="http://schemas.microsoft.com/office/drawing/2014/main" id="{07D27F31-A805-4F5F-9457-0AEFDF0D2451}"/>
              </a:ext>
            </a:extLst>
          </p:cNvPr>
          <p:cNvSpPr/>
          <p:nvPr/>
        </p:nvSpPr>
        <p:spPr>
          <a:xfrm>
            <a:off x="1257300" y="4698458"/>
            <a:ext cx="381000" cy="17281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9</a:t>
            </a:r>
          </a:p>
        </p:txBody>
      </p:sp>
      <p:sp>
        <p:nvSpPr>
          <p:cNvPr id="88" name="Rectangle: Rounded Corners 87">
            <a:extLst>
              <a:ext uri="{FF2B5EF4-FFF2-40B4-BE49-F238E27FC236}">
                <a16:creationId xmlns:a16="http://schemas.microsoft.com/office/drawing/2014/main" id="{78BFC866-98DF-4747-8472-C5A3EF4A6819}"/>
              </a:ext>
            </a:extLst>
          </p:cNvPr>
          <p:cNvSpPr/>
          <p:nvPr/>
        </p:nvSpPr>
        <p:spPr>
          <a:xfrm>
            <a:off x="1741714" y="4698458"/>
            <a:ext cx="381000" cy="17281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8</a:t>
            </a:r>
          </a:p>
        </p:txBody>
      </p:sp>
      <p:sp>
        <p:nvSpPr>
          <p:cNvPr id="89" name="Rectangle: Rounded Corners 88">
            <a:extLst>
              <a:ext uri="{FF2B5EF4-FFF2-40B4-BE49-F238E27FC236}">
                <a16:creationId xmlns:a16="http://schemas.microsoft.com/office/drawing/2014/main" id="{D3DDD62F-8B5F-4B15-8B09-79ADE6BD595F}"/>
              </a:ext>
            </a:extLst>
          </p:cNvPr>
          <p:cNvSpPr/>
          <p:nvPr/>
        </p:nvSpPr>
        <p:spPr>
          <a:xfrm>
            <a:off x="2226128" y="4698458"/>
            <a:ext cx="381000" cy="17281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90" name="Rectangle: Rounded Corners 89">
            <a:extLst>
              <a:ext uri="{FF2B5EF4-FFF2-40B4-BE49-F238E27FC236}">
                <a16:creationId xmlns:a16="http://schemas.microsoft.com/office/drawing/2014/main" id="{07DC8AF6-E1E5-40C7-98A2-58B8DA179909}"/>
              </a:ext>
            </a:extLst>
          </p:cNvPr>
          <p:cNvSpPr/>
          <p:nvPr/>
        </p:nvSpPr>
        <p:spPr>
          <a:xfrm>
            <a:off x="2710542" y="4698458"/>
            <a:ext cx="381000" cy="17281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91" name="Rectangle: Rounded Corners 90">
            <a:extLst>
              <a:ext uri="{FF2B5EF4-FFF2-40B4-BE49-F238E27FC236}">
                <a16:creationId xmlns:a16="http://schemas.microsoft.com/office/drawing/2014/main" id="{ECBA3C1A-9C89-4520-B4F8-2604604D3F3C}"/>
              </a:ext>
            </a:extLst>
          </p:cNvPr>
          <p:cNvSpPr/>
          <p:nvPr/>
        </p:nvSpPr>
        <p:spPr>
          <a:xfrm>
            <a:off x="3194956" y="4698458"/>
            <a:ext cx="381000" cy="17281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92" name="Rectangle: Rounded Corners 91">
            <a:extLst>
              <a:ext uri="{FF2B5EF4-FFF2-40B4-BE49-F238E27FC236}">
                <a16:creationId xmlns:a16="http://schemas.microsoft.com/office/drawing/2014/main" id="{6A57AA91-B1A7-4F55-AD6B-53AF04273837}"/>
              </a:ext>
            </a:extLst>
          </p:cNvPr>
          <p:cNvSpPr/>
          <p:nvPr/>
        </p:nvSpPr>
        <p:spPr>
          <a:xfrm>
            <a:off x="3679370" y="4698458"/>
            <a:ext cx="381000" cy="17281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93" name="Rectangle: Rounded Corners 92">
            <a:extLst>
              <a:ext uri="{FF2B5EF4-FFF2-40B4-BE49-F238E27FC236}">
                <a16:creationId xmlns:a16="http://schemas.microsoft.com/office/drawing/2014/main" id="{1CDE3EC8-E613-4165-833D-F392197C7A99}"/>
              </a:ext>
            </a:extLst>
          </p:cNvPr>
          <p:cNvSpPr/>
          <p:nvPr/>
        </p:nvSpPr>
        <p:spPr>
          <a:xfrm>
            <a:off x="4163784" y="4698458"/>
            <a:ext cx="381000" cy="17281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94" name="Rectangle: Rounded Corners 93">
            <a:extLst>
              <a:ext uri="{FF2B5EF4-FFF2-40B4-BE49-F238E27FC236}">
                <a16:creationId xmlns:a16="http://schemas.microsoft.com/office/drawing/2014/main" id="{4A149A75-E689-4723-9DFE-6978CF1DF9CC}"/>
              </a:ext>
            </a:extLst>
          </p:cNvPr>
          <p:cNvSpPr/>
          <p:nvPr/>
        </p:nvSpPr>
        <p:spPr>
          <a:xfrm>
            <a:off x="4648200" y="4698458"/>
            <a:ext cx="381000" cy="17281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95" name="Rectangle: Rounded Corners 94">
            <a:extLst>
              <a:ext uri="{FF2B5EF4-FFF2-40B4-BE49-F238E27FC236}">
                <a16:creationId xmlns:a16="http://schemas.microsoft.com/office/drawing/2014/main" id="{93D11D84-BF85-4EBF-A990-235301F9C122}"/>
              </a:ext>
            </a:extLst>
          </p:cNvPr>
          <p:cNvSpPr/>
          <p:nvPr/>
        </p:nvSpPr>
        <p:spPr>
          <a:xfrm>
            <a:off x="5750560" y="4695916"/>
            <a:ext cx="381000" cy="17281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96" name="Rectangle: Rounded Corners 95">
            <a:extLst>
              <a:ext uri="{FF2B5EF4-FFF2-40B4-BE49-F238E27FC236}">
                <a16:creationId xmlns:a16="http://schemas.microsoft.com/office/drawing/2014/main" id="{950CF3C2-4A36-4A58-899D-524A2152781E}"/>
              </a:ext>
            </a:extLst>
          </p:cNvPr>
          <p:cNvSpPr/>
          <p:nvPr/>
        </p:nvSpPr>
        <p:spPr>
          <a:xfrm>
            <a:off x="6248400" y="4695915"/>
            <a:ext cx="381000" cy="17281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97" name="Rectangle: Rounded Corners 96">
            <a:extLst>
              <a:ext uri="{FF2B5EF4-FFF2-40B4-BE49-F238E27FC236}">
                <a16:creationId xmlns:a16="http://schemas.microsoft.com/office/drawing/2014/main" id="{08DB096A-D7EE-4DCD-A027-04905C1AE431}"/>
              </a:ext>
            </a:extLst>
          </p:cNvPr>
          <p:cNvSpPr/>
          <p:nvPr/>
        </p:nvSpPr>
        <p:spPr>
          <a:xfrm>
            <a:off x="5257800" y="4695915"/>
            <a:ext cx="381000" cy="172817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2AD508F-F63C-4919-8029-C4482A6BBBF3}"/>
              </a:ext>
            </a:extLst>
          </p:cNvPr>
          <p:cNvSpPr/>
          <p:nvPr/>
        </p:nvSpPr>
        <p:spPr>
          <a:xfrm>
            <a:off x="6093791" y="676240"/>
            <a:ext cx="6880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rgbClr val="B31B1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Head</a:t>
            </a:r>
            <a:endParaRPr lang="en-US" dirty="0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DFD901BC-2645-4BC4-8504-316E14A64CBD}"/>
              </a:ext>
            </a:extLst>
          </p:cNvPr>
          <p:cNvSpPr/>
          <p:nvPr/>
        </p:nvSpPr>
        <p:spPr>
          <a:xfrm>
            <a:off x="914400" y="707506"/>
            <a:ext cx="5152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rgbClr val="B31B1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70031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7 L 0.04254 3.7037E-7 L 0.04254 0.00023 " pathEditMode="relative" rAng="0" ptsTypes="AAA">
                                      <p:cBhvr>
                                        <p:cTn id="14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8" y="0"/>
                                    </p:animMotion>
                                  </p:childTnLst>
                                </p:cTn>
                              </p:par>
                              <p:par>
                                <p:cTn id="14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4253 0 L 0.04253 0 " pathEditMode="relative" ptsTypes="AAA">
                                      <p:cBhvr>
                                        <p:cTn id="14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4253 0 L 0.04253 0 " pathEditMode="relative" ptsTypes="AAA">
                                      <p:cBhvr>
                                        <p:cTn id="14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4253 0 L 0.04253 0 " pathEditMode="relative" ptsTypes="AAA">
                                      <p:cBhvr>
                                        <p:cTn id="14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4253 0 L 0.04253 0 " pathEditMode="relative" ptsTypes="AAA">
                                      <p:cBhvr>
                                        <p:cTn id="14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4253 0 L 0.04253 0 " pathEditMode="relative" ptsTypes="AAA">
                                      <p:cBhvr>
                                        <p:cTn id="15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4253 0 L 0.04253 0 " pathEditMode="relative" ptsTypes="AAA">
                                      <p:cBhvr>
                                        <p:cTn id="152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4253 0 L 0.04253 0 " pathEditMode="relative" ptsTypes="AAA">
                                      <p:cBhvr>
                                        <p:cTn id="154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4253 0 L 0.04253 0 " pathEditMode="relative" ptsTypes="AAA">
                                      <p:cBhvr>
                                        <p:cTn id="15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4253 0 L 0.04253 0 " pathEditMode="relative" ptsTypes="AAA">
                                      <p:cBhvr>
                                        <p:cTn id="15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0.00023 L 0.0809 -0.00023 L 0.0809 -0.00023 " pathEditMode="relative" ptsTypes="AAA">
                                      <p:cBhvr>
                                        <p:cTn id="16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2414 0 " pathEditMode="relative" ptsTypes="AA">
                                      <p:cBhvr>
                                        <p:cTn id="207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2414 0 " pathEditMode="relative" ptsTypes="AA">
                                      <p:cBhvr>
                                        <p:cTn id="209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2414 0 " pathEditMode="relative" ptsTypes="AA">
                                      <p:cBhvr>
                                        <p:cTn id="211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2414 0 " pathEditMode="relative" ptsTypes="AA">
                                      <p:cBhvr>
                                        <p:cTn id="213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2414 0 " pathEditMode="relative" ptsTypes="AA">
                                      <p:cBhvr>
                                        <p:cTn id="215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2414 0 " pathEditMode="relative" ptsTypes="AA">
                                      <p:cBhvr>
                                        <p:cTn id="217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2414 0 " pathEditMode="relative" ptsTypes="AA">
                                      <p:cBhvr>
                                        <p:cTn id="219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48148E-6 L -0.02414 1.48148E-6 " pathEditMode="relative" rAng="0" ptsTypes="AA">
                                      <p:cBhvr>
                                        <p:cTn id="221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5" y="0"/>
                                    </p:animMotion>
                                  </p:childTnLst>
                                </p:cTn>
                              </p:par>
                              <p:par>
                                <p:cTn id="22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3489 0 " pathEditMode="relative" ptsTypes="AA">
                                      <p:cBhvr>
                                        <p:cTn id="223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3489 0 " pathEditMode="relative" ptsTypes="AA">
                                      <p:cBhvr>
                                        <p:cTn id="225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6" presetID="37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0.13507 0.04005 C 0.16336 0.04907 0.2059 0.05393 0.25017 0.05393 C 0.30086 0.05393 0.34132 0.04907 0.36961 0.04005 L 0.50573 1.11111E-6 " pathEditMode="relative" rAng="0" ptsTypes="AAAAA">
                                      <p:cBhvr>
                                        <p:cTn id="227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278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37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0.03177 0.02639 C 0.03855 0.03241 0.04861 0.03565 0.05903 0.03565 C 0.07084 0.03565 0.08039 0.03241 0.08716 0.02639 L 0.1191 -2.22222E-6 " pathEditMode="relative" rAng="0" ptsTypes="AAAAA">
                                      <p:cBhvr>
                                        <p:cTn id="274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55" y="1782"/>
                                    </p:animMotion>
                                  </p:childTnLst>
                                </p:cTn>
                              </p:par>
                              <p:par>
                                <p:cTn id="27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4497 0.00093 " pathEditMode="relative" ptsTypes="AA">
                                      <p:cBhvr>
                                        <p:cTn id="276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4497 0.00093 " pathEditMode="relative" ptsTypes="AA">
                                      <p:cBhvr>
                                        <p:cTn id="278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>
                      <p:stCondLst>
                        <p:cond delay="indefinite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2" fill="hold">
                      <p:stCondLst>
                        <p:cond delay="indefinite"/>
                      </p:stCondLst>
                      <p:childTnLst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5261 0 " pathEditMode="relative" ptsTypes="AA">
                                      <p:cBhvr>
                                        <p:cTn id="325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5261 0 " pathEditMode="relative" ptsTypes="AA">
                                      <p:cBhvr>
                                        <p:cTn id="327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5261 0 " pathEditMode="relative" ptsTypes="AA">
                                      <p:cBhvr>
                                        <p:cTn id="329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5261 0 " pathEditMode="relative" ptsTypes="AA">
                                      <p:cBhvr>
                                        <p:cTn id="331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2" presetID="37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0.00046 L 0.05642 0.0287 C 0.06823 0.03519 0.08593 0.03866 0.10434 0.03866 C 0.12534 0.03866 0.14218 0.03519 0.15399 0.0287 L 0.21059 0.00046 " pathEditMode="relative" rAng="0" ptsTypes="AAAAA">
                                      <p:cBhvr>
                                        <p:cTn id="333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21" y="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5" grpId="0" animBg="1"/>
      <p:bldP spid="6" grpId="0" animBg="1"/>
      <p:bldP spid="7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19" grpId="0"/>
      <p:bldP spid="36" grpId="0"/>
      <p:bldP spid="37" grpId="0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/>
      <p:bldP spid="51" grpId="0"/>
      <p:bldP spid="51" grpId="1"/>
      <p:bldP spid="54" grpId="0"/>
      <p:bldP spid="54" grpId="1"/>
      <p:bldP spid="60" grpId="0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/>
      <p:bldP spid="73" grpId="0"/>
      <p:bldP spid="74" grpId="0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5" grpId="1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5" grpId="1" animBg="1"/>
      <p:bldP spid="96" grpId="0" animBg="1"/>
      <p:bldP spid="96" grpId="1" animBg="1"/>
      <p:bldP spid="97" grpId="0" animBg="1"/>
      <p:bldP spid="97" grpId="1" animBg="1"/>
      <p:bldP spid="3" grpId="0"/>
      <p:bldP spid="98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B41CA3D-77CE-4771-8AFC-354FDDE6ED1F}"/>
              </a:ext>
            </a:extLst>
          </p:cNvPr>
          <p:cNvSpPr/>
          <p:nvPr/>
        </p:nvSpPr>
        <p:spPr>
          <a:xfrm>
            <a:off x="533400" y="5083389"/>
            <a:ext cx="4038600" cy="3048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4B274399-0EB9-4413-A3AD-9D8D8316F62A}"/>
              </a:ext>
            </a:extLst>
          </p:cNvPr>
          <p:cNvSpPr/>
          <p:nvPr/>
        </p:nvSpPr>
        <p:spPr>
          <a:xfrm>
            <a:off x="533400" y="5494552"/>
            <a:ext cx="4038600" cy="3048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AE853B1C-2F5C-4A0C-8735-F13E07A01CE1}"/>
              </a:ext>
            </a:extLst>
          </p:cNvPr>
          <p:cNvSpPr/>
          <p:nvPr/>
        </p:nvSpPr>
        <p:spPr>
          <a:xfrm>
            <a:off x="533400" y="5905715"/>
            <a:ext cx="4038600" cy="3048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6F6FAFB-A21C-4144-957F-0E9A0DC4F7A3}"/>
              </a:ext>
            </a:extLst>
          </p:cNvPr>
          <p:cNvSpPr/>
          <p:nvPr/>
        </p:nvSpPr>
        <p:spPr>
          <a:xfrm>
            <a:off x="5334000" y="5656477"/>
            <a:ext cx="843642" cy="33496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D22EC8-BB93-46D1-A079-4367F1139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Stage 2: Priority-Aware Queue Arbitration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95111E-BF23-4111-8259-A122EF6277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838200"/>
            <a:ext cx="8839200" cy="5699127"/>
          </a:xfrm>
        </p:spPr>
        <p:txBody>
          <a:bodyPr/>
          <a:lstStyle/>
          <a:p>
            <a:r>
              <a:rPr lang="en-US" dirty="0"/>
              <a:t>Many host–interface protocols, such as NVMe, allow the host to assign different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priority levels</a:t>
            </a:r>
            <a:r>
              <a:rPr lang="en-US" dirty="0"/>
              <a:t> to each flow</a:t>
            </a:r>
          </a:p>
          <a:p>
            <a:r>
              <a:rPr lang="en-US" dirty="0"/>
              <a:t>FLIN maintains a read and a write queue for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each priority </a:t>
            </a:r>
            <a:r>
              <a:rPr lang="en-US" dirty="0"/>
              <a:t>level at Stage 1</a:t>
            </a:r>
          </a:p>
          <a:p>
            <a:pPr lvl="1"/>
            <a:r>
              <a:rPr lang="en-US" dirty="0"/>
              <a:t>Totally 2×P read and write queues in DRAM for P priority classes</a:t>
            </a:r>
          </a:p>
          <a:p>
            <a:r>
              <a:rPr lang="en-US" dirty="0"/>
              <a:t>Stage 2</a:t>
            </a:r>
          </a:p>
          <a:p>
            <a:pPr lvl="1"/>
            <a:r>
              <a:rPr lang="en-US" dirty="0"/>
              <a:t>Selects one ready read/write transaction from the transactions at the head of the P read/write queues and moves it to Stage 3</a:t>
            </a:r>
          </a:p>
          <a:p>
            <a:pPr lvl="1"/>
            <a:r>
              <a:rPr lang="en-US" dirty="0"/>
              <a:t>It uses a </a:t>
            </a:r>
            <a:r>
              <a:rPr lang="en-US" dirty="0">
                <a:solidFill>
                  <a:srgbClr val="00B050"/>
                </a:solidFill>
              </a:rPr>
              <a:t>weighted round-robin </a:t>
            </a:r>
            <a:r>
              <a:rPr lang="en-US" dirty="0"/>
              <a:t>policy</a:t>
            </a:r>
          </a:p>
          <a:p>
            <a:r>
              <a:rPr lang="en-US" dirty="0"/>
              <a:t>An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A3CBB7-99A2-4E14-8A38-B0E5767F03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/>
              <a:t>Page </a:t>
            </a:r>
            <a:fld id="{56E643E9-8232-44D4-8A76-E691A7C80D3B}" type="slidenum">
              <a:rPr lang="en-US" altLang="en-US" smtClean="0"/>
              <a:pPr/>
              <a:t>52</a:t>
            </a:fld>
            <a:r>
              <a:rPr lang="en-US" altLang="en-US" dirty="0"/>
              <a:t> </a:t>
            </a:r>
            <a:r>
              <a:rPr lang="en-US" altLang="en-US" dirty="0" smtClean="0"/>
              <a:t>of 34</a:t>
            </a:r>
            <a:endParaRPr lang="en-US" altLang="en-US" dirty="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F98F01B-BF6C-431C-AF5C-5F4150F2AEA3}"/>
              </a:ext>
            </a:extLst>
          </p:cNvPr>
          <p:cNvSpPr/>
          <p:nvPr/>
        </p:nvSpPr>
        <p:spPr>
          <a:xfrm>
            <a:off x="685800" y="5139172"/>
            <a:ext cx="381000" cy="17281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7B685E66-D1E6-423F-BF67-E2BFE76E2DB3}"/>
              </a:ext>
            </a:extLst>
          </p:cNvPr>
          <p:cNvSpPr/>
          <p:nvPr/>
        </p:nvSpPr>
        <p:spPr>
          <a:xfrm>
            <a:off x="1170214" y="5139172"/>
            <a:ext cx="381000" cy="17281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99E3250E-A14E-4896-8F2D-A00B02DC9AF5}"/>
              </a:ext>
            </a:extLst>
          </p:cNvPr>
          <p:cNvSpPr/>
          <p:nvPr/>
        </p:nvSpPr>
        <p:spPr>
          <a:xfrm>
            <a:off x="1654628" y="5139172"/>
            <a:ext cx="381000" cy="17281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3DAE5445-5FEC-4F03-9ED1-4EB68E1483E1}"/>
              </a:ext>
            </a:extLst>
          </p:cNvPr>
          <p:cNvSpPr/>
          <p:nvPr/>
        </p:nvSpPr>
        <p:spPr>
          <a:xfrm>
            <a:off x="2139042" y="5139172"/>
            <a:ext cx="381000" cy="17281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DE064350-304D-455C-B739-100E389E6123}"/>
              </a:ext>
            </a:extLst>
          </p:cNvPr>
          <p:cNvSpPr/>
          <p:nvPr/>
        </p:nvSpPr>
        <p:spPr>
          <a:xfrm>
            <a:off x="2623456" y="5139172"/>
            <a:ext cx="381000" cy="17281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15669219-B801-4CF1-A55C-E0D9A16AB993}"/>
              </a:ext>
            </a:extLst>
          </p:cNvPr>
          <p:cNvSpPr/>
          <p:nvPr/>
        </p:nvSpPr>
        <p:spPr>
          <a:xfrm>
            <a:off x="3107870" y="5139172"/>
            <a:ext cx="381000" cy="17281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CDCE894A-21B0-4E3E-87EC-0DD29F0E6337}"/>
              </a:ext>
            </a:extLst>
          </p:cNvPr>
          <p:cNvSpPr/>
          <p:nvPr/>
        </p:nvSpPr>
        <p:spPr>
          <a:xfrm>
            <a:off x="3592284" y="5139172"/>
            <a:ext cx="381000" cy="17281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F6FF34C7-4B03-4FF0-B797-D60B896B73EE}"/>
              </a:ext>
            </a:extLst>
          </p:cNvPr>
          <p:cNvSpPr/>
          <p:nvPr/>
        </p:nvSpPr>
        <p:spPr>
          <a:xfrm>
            <a:off x="4076700" y="5139172"/>
            <a:ext cx="381000" cy="17281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CB30B5B9-8420-4A14-8848-DA1A5CD31436}"/>
              </a:ext>
            </a:extLst>
          </p:cNvPr>
          <p:cNvSpPr/>
          <p:nvPr/>
        </p:nvSpPr>
        <p:spPr>
          <a:xfrm>
            <a:off x="3107870" y="5550335"/>
            <a:ext cx="381000" cy="172817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ADF06C97-859B-43DF-AC73-543C50BA7E57}"/>
              </a:ext>
            </a:extLst>
          </p:cNvPr>
          <p:cNvSpPr/>
          <p:nvPr/>
        </p:nvSpPr>
        <p:spPr>
          <a:xfrm>
            <a:off x="3592284" y="5550335"/>
            <a:ext cx="381000" cy="172817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FF2C7888-7C9E-4FA6-8900-ADEF94640BA9}"/>
              </a:ext>
            </a:extLst>
          </p:cNvPr>
          <p:cNvSpPr/>
          <p:nvPr/>
        </p:nvSpPr>
        <p:spPr>
          <a:xfrm>
            <a:off x="4076700" y="5550335"/>
            <a:ext cx="381000" cy="172817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62AB8A31-9C21-45A9-B755-BE4D2447942E}"/>
              </a:ext>
            </a:extLst>
          </p:cNvPr>
          <p:cNvSpPr/>
          <p:nvPr/>
        </p:nvSpPr>
        <p:spPr>
          <a:xfrm>
            <a:off x="2623456" y="5961498"/>
            <a:ext cx="381000" cy="172817"/>
          </a:xfrm>
          <a:prstGeom prst="roundRect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CF6663AD-1CEF-4607-A24A-427B0ECCF2C2}"/>
              </a:ext>
            </a:extLst>
          </p:cNvPr>
          <p:cNvSpPr/>
          <p:nvPr/>
        </p:nvSpPr>
        <p:spPr>
          <a:xfrm>
            <a:off x="3107870" y="5961498"/>
            <a:ext cx="381000" cy="172817"/>
          </a:xfrm>
          <a:prstGeom prst="roundRect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4849D914-425B-466A-AF47-24DA90958352}"/>
              </a:ext>
            </a:extLst>
          </p:cNvPr>
          <p:cNvSpPr/>
          <p:nvPr/>
        </p:nvSpPr>
        <p:spPr>
          <a:xfrm>
            <a:off x="3592284" y="5961498"/>
            <a:ext cx="381000" cy="172817"/>
          </a:xfrm>
          <a:prstGeom prst="roundRect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3A4F5433-A59E-42F2-A765-181649025018}"/>
              </a:ext>
            </a:extLst>
          </p:cNvPr>
          <p:cNvSpPr/>
          <p:nvPr/>
        </p:nvSpPr>
        <p:spPr>
          <a:xfrm>
            <a:off x="4076700" y="5961498"/>
            <a:ext cx="381000" cy="172817"/>
          </a:xfrm>
          <a:prstGeom prst="roundRect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2193DB-0D4E-4D81-B557-8FB3FD71F871}"/>
              </a:ext>
            </a:extLst>
          </p:cNvPr>
          <p:cNvSpPr/>
          <p:nvPr/>
        </p:nvSpPr>
        <p:spPr>
          <a:xfrm>
            <a:off x="5237636" y="5955268"/>
            <a:ext cx="10869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Read Slot</a:t>
            </a:r>
            <a:endParaRPr lang="en-US" dirty="0"/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7331BBE2-4D77-47AC-A763-7F616F173B42}"/>
              </a:ext>
            </a:extLst>
          </p:cNvPr>
          <p:cNvSpPr/>
          <p:nvPr/>
        </p:nvSpPr>
        <p:spPr>
          <a:xfrm>
            <a:off x="2623456" y="5550335"/>
            <a:ext cx="381000" cy="172817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44374A30-A473-4EAD-B28E-71EF49DA9E9C}"/>
              </a:ext>
            </a:extLst>
          </p:cNvPr>
          <p:cNvSpPr/>
          <p:nvPr/>
        </p:nvSpPr>
        <p:spPr>
          <a:xfrm>
            <a:off x="2139042" y="5961498"/>
            <a:ext cx="381000" cy="172817"/>
          </a:xfrm>
          <a:prstGeom prst="roundRect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4DBE85E6-E5FE-4944-A5C7-13C765E786F6}"/>
              </a:ext>
            </a:extLst>
          </p:cNvPr>
          <p:cNvSpPr/>
          <p:nvPr/>
        </p:nvSpPr>
        <p:spPr>
          <a:xfrm>
            <a:off x="2139042" y="5550335"/>
            <a:ext cx="381000" cy="172817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25623AB-880D-414B-B18B-A49361F5B636}"/>
              </a:ext>
            </a:extLst>
          </p:cNvPr>
          <p:cNvSpPr/>
          <p:nvPr/>
        </p:nvSpPr>
        <p:spPr>
          <a:xfrm>
            <a:off x="209921" y="5050474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endParaRPr lang="en-US" dirty="0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6FFFC049-86A8-4773-A170-8EB58767CD7A}"/>
              </a:ext>
            </a:extLst>
          </p:cNvPr>
          <p:cNvSpPr/>
          <p:nvPr/>
        </p:nvSpPr>
        <p:spPr>
          <a:xfrm>
            <a:off x="209921" y="5448143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lang="en-US" dirty="0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C2B6F015-C0C3-4EFF-A6DD-D545567CAA7F}"/>
              </a:ext>
            </a:extLst>
          </p:cNvPr>
          <p:cNvSpPr/>
          <p:nvPr/>
        </p:nvSpPr>
        <p:spPr>
          <a:xfrm>
            <a:off x="209921" y="5863240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US" dirty="0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F729F608-9B97-426D-8AB7-3F0DCCAD6C27}"/>
              </a:ext>
            </a:extLst>
          </p:cNvPr>
          <p:cNvSpPr/>
          <p:nvPr/>
        </p:nvSpPr>
        <p:spPr>
          <a:xfrm>
            <a:off x="6274006" y="5462778"/>
            <a:ext cx="11496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stage 3</a:t>
            </a:r>
            <a:endParaRPr lang="en-US" i="1" dirty="0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6AB20061-F716-4C08-BF1C-B2E8CD32EBB3}"/>
              </a:ext>
            </a:extLst>
          </p:cNvPr>
          <p:cNvSpPr/>
          <p:nvPr/>
        </p:nvSpPr>
        <p:spPr>
          <a:xfrm>
            <a:off x="6201916" y="5767922"/>
            <a:ext cx="1394978" cy="1377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69883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0.00047 L 0.16284 0.08912 L 0.16284 0.08935 " pathEditMode="relative" rAng="0" ptsTypes="AAA">
                                      <p:cBhvr>
                                        <p:cTn id="12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60" y="4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0.00046 L 0.16284 0.02593 L 0.16284 0.02616 " pathEditMode="relative" rAng="0" ptsTypes="AAA">
                                      <p:cBhvr>
                                        <p:cTn id="144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60" y="1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22" presetClass="entr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3 0.00046 L 0.21493 0.08588 " pathEditMode="relative" rAng="0" ptsTypes="AA">
                                      <p:cBhvr>
                                        <p:cTn id="16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64" y="4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8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22" presetClass="entr" presetSubtype="8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0.00023 L 0.15833 -0.03356 " pathEditMode="relative" rAng="0" ptsTypes="AA">
                                      <p:cBhvr>
                                        <p:cTn id="190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34" y="-1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2" presetClass="entr" presetSubtype="8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22" presetClass="entr" presetSubtype="8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0" presetClass="exit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0.00047 L 0.26789 0.0868 " pathEditMode="relative" rAng="0" ptsTypes="AA">
                                      <p:cBhvr>
                                        <p:cTn id="21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03" y="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22" presetClass="entr" presetSubtype="8" fill="hold" grpId="1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22" presetClass="entr" presetSubtype="8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0" presetClass="exit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0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3 0.00069 L 0.21493 0.02801 " pathEditMode="relative" rAng="0" ptsTypes="AA">
                                      <p:cBhvr>
                                        <p:cTn id="23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64" y="1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2" presetClass="entr" presetSubtype="8" fill="hold" grpId="1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2" presetClass="entr" presetSubtype="8" fill="hold" grpId="1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10" presetClass="exit" presetSubtype="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0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0046 L 0.31927 0.08796 " pathEditMode="relative" rAng="0" ptsTypes="AA">
                                      <p:cBhvr>
                                        <p:cTn id="25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90" y="4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22" presetClass="entr" presetSubtype="8" fill="hold" grpId="1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22" presetClass="entr" presetSubtype="8" fill="hold" grpId="1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10" presetClass="exit" presetSubtype="0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0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9" grpId="0" animBg="1"/>
      <p:bldP spid="48" grpId="0" animBg="1"/>
      <p:bldP spid="6" grpId="0" animBg="1"/>
      <p:bldP spid="17" grpId="0" animBg="1"/>
      <p:bldP spid="18" grpId="0" animBg="1"/>
      <p:bldP spid="19" grpId="0" animBg="1"/>
      <p:bldP spid="26" grpId="0" animBg="1"/>
      <p:bldP spid="27" grpId="0" animBg="1"/>
      <p:bldP spid="27" grpId="1" animBg="1"/>
      <p:bldP spid="27" grpId="2" animBg="1"/>
      <p:bldP spid="28" grpId="0" animBg="1"/>
      <p:bldP spid="28" grpId="1" animBg="1"/>
      <p:bldP spid="28" grpId="2" animBg="1"/>
      <p:bldP spid="29" grpId="0" animBg="1"/>
      <p:bldP spid="29" grpId="1" animBg="1"/>
      <p:bldP spid="29" grpId="2" animBg="1"/>
      <p:bldP spid="30" grpId="0" animBg="1"/>
      <p:bldP spid="30" grpId="1" animBg="1"/>
      <p:bldP spid="30" grpId="2" animBg="1"/>
      <p:bldP spid="45" grpId="0" animBg="1"/>
      <p:bldP spid="46" grpId="0" animBg="1"/>
      <p:bldP spid="46" grpId="1" animBg="1"/>
      <p:bldP spid="46" grpId="2" animBg="1"/>
      <p:bldP spid="47" grpId="0" animBg="1"/>
      <p:bldP spid="47" grpId="1" animBg="1"/>
      <p:bldP spid="47" grpId="2" animBg="1"/>
      <p:bldP spid="53" grpId="0" animBg="1"/>
      <p:bldP spid="54" grpId="0" animBg="1"/>
      <p:bldP spid="55" grpId="0" animBg="1"/>
      <p:bldP spid="56" grpId="0" animBg="1"/>
      <p:bldP spid="56" grpId="1" animBg="1"/>
      <p:bldP spid="56" grpId="2" animBg="1"/>
      <p:bldP spid="5" grpId="0"/>
      <p:bldP spid="59" grpId="0" animBg="1"/>
      <p:bldP spid="60" grpId="0" animBg="1"/>
      <p:bldP spid="61" grpId="0" animBg="1"/>
      <p:bldP spid="7" grpId="0"/>
      <p:bldP spid="62" grpId="0"/>
      <p:bldP spid="63" grpId="0"/>
      <p:bldP spid="64" grpId="0"/>
      <p:bldP spid="64" grpId="1"/>
      <p:bldP spid="64" grpId="2"/>
      <p:bldP spid="64" grpId="3"/>
      <p:bldP spid="64" grpId="4"/>
      <p:bldP spid="64" grpId="5"/>
      <p:bldP spid="64" grpId="6"/>
      <p:bldP spid="64" grpId="7"/>
      <p:bldP spid="64" grpId="8"/>
      <p:bldP spid="64" grpId="9"/>
      <p:bldP spid="64" grpId="10"/>
      <p:bldP spid="64" grpId="11"/>
      <p:bldP spid="64" grpId="12"/>
      <p:bldP spid="64" grpId="13"/>
      <p:bldP spid="8" grpId="0" animBg="1"/>
      <p:bldP spid="8" grpId="1" animBg="1"/>
      <p:bldP spid="8" grpId="2" animBg="1"/>
      <p:bldP spid="8" grpId="3" animBg="1"/>
      <p:bldP spid="8" grpId="4" animBg="1"/>
      <p:bldP spid="8" grpId="5" animBg="1"/>
      <p:bldP spid="8" grpId="6" animBg="1"/>
      <p:bldP spid="8" grpId="7" animBg="1"/>
      <p:bldP spid="8" grpId="8" animBg="1"/>
      <p:bldP spid="8" grpId="9" animBg="1"/>
      <p:bldP spid="8" grpId="10" animBg="1"/>
      <p:bldP spid="8" grpId="11" animBg="1"/>
      <p:bldP spid="8" grpId="12" animBg="1"/>
      <p:bldP spid="8" grpId="13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A8C55-0374-4484-9D8C-8410A831D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Stage 3: Wait-Balancing Transaction Selection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5619FC-F280-4EF1-AEC4-B3EA6EDF9C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Minimizes interference resulted from the </a:t>
            </a:r>
            <a:r>
              <a:rPr lang="en-US" dirty="0">
                <a:solidFill>
                  <a:srgbClr val="C00000"/>
                </a:solidFill>
              </a:rPr>
              <a:t>read/write ratios </a:t>
            </a:r>
            <a:r>
              <a:rPr lang="en-US" dirty="0"/>
              <a:t>and </a:t>
            </a:r>
            <a:r>
              <a:rPr lang="en-US" dirty="0">
                <a:solidFill>
                  <a:srgbClr val="C00000"/>
                </a:solidFill>
              </a:rPr>
              <a:t>garbage collection demands </a:t>
            </a:r>
            <a:r>
              <a:rPr lang="en-US" dirty="0"/>
              <a:t>of concurrently-running flows</a:t>
            </a:r>
          </a:p>
          <a:p>
            <a:r>
              <a:rPr lang="en-US" dirty="0"/>
              <a:t>Attempts to </a:t>
            </a:r>
            <a:r>
              <a:rPr lang="en-US" dirty="0">
                <a:solidFill>
                  <a:srgbClr val="00B050"/>
                </a:solidFill>
              </a:rPr>
              <a:t>distribute</a:t>
            </a:r>
            <a:r>
              <a:rPr lang="en-US" dirty="0"/>
              <a:t> stall times evenly across read and write transactions</a:t>
            </a:r>
          </a:p>
          <a:p>
            <a:r>
              <a:rPr lang="en-US" dirty="0"/>
              <a:t>Stage 3 considers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proportional wait</a:t>
            </a:r>
            <a:r>
              <a:rPr lang="en-US" dirty="0"/>
              <a:t> time of the transactions</a:t>
            </a:r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1600" dirty="0"/>
          </a:p>
          <a:p>
            <a:pPr lvl="1"/>
            <a:r>
              <a:rPr lang="en-US" dirty="0"/>
              <a:t>Reads are still </a:t>
            </a:r>
            <a:r>
              <a:rPr lang="en-US" dirty="0">
                <a:solidFill>
                  <a:srgbClr val="00B050"/>
                </a:solidFill>
              </a:rPr>
              <a:t>prioritized</a:t>
            </a:r>
            <a:r>
              <a:rPr lang="en-US" dirty="0"/>
              <a:t> over writes</a:t>
            </a:r>
          </a:p>
          <a:p>
            <a:pPr lvl="1"/>
            <a:r>
              <a:rPr lang="en-US" dirty="0"/>
              <a:t>Reads are only prioritized when their </a:t>
            </a:r>
            <a:r>
              <a:rPr lang="en-US" dirty="0">
                <a:solidFill>
                  <a:srgbClr val="0070C0"/>
                </a:solidFill>
              </a:rPr>
              <a:t>proportional wait time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/>
              <a:t>is greater than write transaction’s proportional wait time</a:t>
            </a:r>
            <a:endParaRPr lang="en-US" b="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BC9025-D49E-46C3-B238-1D5B79230FF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/>
              <a:t>Page </a:t>
            </a:r>
            <a:fld id="{56E643E9-8232-44D4-8A76-E691A7C80D3B}" type="slidenum">
              <a:rPr lang="en-US" altLang="en-US" smtClean="0"/>
              <a:pPr/>
              <a:t>53</a:t>
            </a:fld>
            <a:r>
              <a:rPr lang="en-US" altLang="en-US" dirty="0"/>
              <a:t> </a:t>
            </a:r>
            <a:r>
              <a:rPr lang="en-US" altLang="en-US" dirty="0" smtClean="0"/>
              <a:t>of 34</a:t>
            </a:r>
            <a:endParaRPr lang="en-US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B967E111-FDC9-4DC5-8F6F-45E3597296DF}"/>
                  </a:ext>
                </a:extLst>
              </p:cNvPr>
              <p:cNvSpPr txBox="1"/>
              <p:nvPr/>
            </p:nvSpPr>
            <p:spPr>
              <a:xfrm>
                <a:off x="3039290" y="3583758"/>
                <a:ext cx="2704715" cy="5966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𝑃𝑊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𝑤𝑎𝑖𝑡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𝑚𝑒𝑚𝑜𝑟𝑦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𝑡𝑟𝑎𝑛𝑠𝑓𝑒𝑟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B967E111-FDC9-4DC5-8F6F-45E3597296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9290" y="3583758"/>
                <a:ext cx="2704715" cy="59663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Oval 31">
            <a:extLst>
              <a:ext uri="{FF2B5EF4-FFF2-40B4-BE49-F238E27FC236}">
                <a16:creationId xmlns:a16="http://schemas.microsoft.com/office/drawing/2014/main" id="{58542AC7-5464-43B8-B63D-B039CD332EFE}"/>
              </a:ext>
            </a:extLst>
          </p:cNvPr>
          <p:cNvSpPr/>
          <p:nvPr/>
        </p:nvSpPr>
        <p:spPr>
          <a:xfrm>
            <a:off x="3605460" y="3800586"/>
            <a:ext cx="1086963" cy="488407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818FA635-EBED-4198-A39F-418F6BE517D1}"/>
              </a:ext>
            </a:extLst>
          </p:cNvPr>
          <p:cNvCxnSpPr>
            <a:cxnSpLocks/>
          </p:cNvCxnSpPr>
          <p:nvPr/>
        </p:nvCxnSpPr>
        <p:spPr>
          <a:xfrm flipH="1">
            <a:off x="2534708" y="4070505"/>
            <a:ext cx="1070752" cy="39710"/>
          </a:xfrm>
          <a:prstGeom prst="straightConnector1">
            <a:avLst/>
          </a:prstGeom>
          <a:ln w="57150">
            <a:solidFill>
              <a:srgbClr val="B31B1B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ED533CE9-23B7-476E-809D-6C7E4CBAAE92}"/>
              </a:ext>
            </a:extLst>
          </p:cNvPr>
          <p:cNvSpPr/>
          <p:nvPr/>
        </p:nvSpPr>
        <p:spPr>
          <a:xfrm>
            <a:off x="810481" y="3905694"/>
            <a:ext cx="18196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Smaller for reads</a:t>
            </a:r>
            <a:endParaRPr lang="en-US" dirty="0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F031D6D2-885C-4185-B46A-FAAE6EEE6F91}"/>
              </a:ext>
            </a:extLst>
          </p:cNvPr>
          <p:cNvSpPr/>
          <p:nvPr/>
        </p:nvSpPr>
        <p:spPr>
          <a:xfrm>
            <a:off x="4180171" y="3450617"/>
            <a:ext cx="1086963" cy="488407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6C7B9BF1-9E85-4B6C-9BCA-3234F9FB74E6}"/>
              </a:ext>
            </a:extLst>
          </p:cNvPr>
          <p:cNvCxnSpPr>
            <a:cxnSpLocks/>
            <a:stCxn id="36" idx="6"/>
          </p:cNvCxnSpPr>
          <p:nvPr/>
        </p:nvCxnSpPr>
        <p:spPr>
          <a:xfrm>
            <a:off x="5267134" y="3694821"/>
            <a:ext cx="880890" cy="312006"/>
          </a:xfrm>
          <a:prstGeom prst="straightConnector1">
            <a:avLst/>
          </a:prstGeom>
          <a:ln w="57150">
            <a:solidFill>
              <a:srgbClr val="B31B1B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id="{8FDE8DF4-0F9A-440B-8B97-6605C628D84C}"/>
              </a:ext>
            </a:extLst>
          </p:cNvPr>
          <p:cNvSpPr/>
          <p:nvPr/>
        </p:nvSpPr>
        <p:spPr>
          <a:xfrm>
            <a:off x="6049063" y="3572470"/>
            <a:ext cx="294253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Waiting time before</a:t>
            </a:r>
          </a:p>
          <a:p>
            <a:r>
              <a:rPr lang="en-US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transaction is dispatched</a:t>
            </a:r>
          </a:p>
          <a:p>
            <a:r>
              <a:rPr lang="en-US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the flash controller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25598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 animBg="1"/>
      <p:bldP spid="35" grpId="0"/>
      <p:bldP spid="36" grpId="0" animBg="1"/>
      <p:bldP spid="41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A8C55-0374-4484-9D8C-8410A831D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Stage 3: Wait-Balancing Transaction Selection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5619FC-F280-4EF1-AEC4-B3EA6EDF9C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BC9025-D49E-46C3-B238-1D5B79230FF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/>
              <a:t>Page </a:t>
            </a:r>
            <a:fld id="{56E643E9-8232-44D4-8A76-E691A7C80D3B}" type="slidenum">
              <a:rPr lang="en-US" altLang="en-US" smtClean="0"/>
              <a:pPr/>
              <a:t>54</a:t>
            </a:fld>
            <a:r>
              <a:rPr lang="en-US" altLang="en-US" dirty="0"/>
              <a:t> </a:t>
            </a:r>
            <a:r>
              <a:rPr lang="en-US" altLang="en-US" dirty="0" smtClean="0"/>
              <a:t>of 34</a:t>
            </a:r>
            <a:endParaRPr lang="en-US" altLang="en-US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F2568BA-3E40-49E2-9AC7-6220FBF912B0}"/>
              </a:ext>
            </a:extLst>
          </p:cNvPr>
          <p:cNvSpPr/>
          <p:nvPr/>
        </p:nvSpPr>
        <p:spPr>
          <a:xfrm>
            <a:off x="3505200" y="952387"/>
            <a:ext cx="843642" cy="33496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BD9658B-F104-47DA-BE3C-EA24B2F2F27E}"/>
              </a:ext>
            </a:extLst>
          </p:cNvPr>
          <p:cNvSpPr/>
          <p:nvPr/>
        </p:nvSpPr>
        <p:spPr>
          <a:xfrm>
            <a:off x="3366839" y="1251178"/>
            <a:ext cx="10869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Read Slot</a:t>
            </a:r>
            <a:endParaRPr lang="en-US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1CAE059-D8E3-4988-84B5-9222895CA5C4}"/>
              </a:ext>
            </a:extLst>
          </p:cNvPr>
          <p:cNvSpPr/>
          <p:nvPr/>
        </p:nvSpPr>
        <p:spPr>
          <a:xfrm>
            <a:off x="3505200" y="1644174"/>
            <a:ext cx="843642" cy="33496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F0278A8-BEB0-4D65-BCBA-15C65E4BBD04}"/>
              </a:ext>
            </a:extLst>
          </p:cNvPr>
          <p:cNvSpPr/>
          <p:nvPr/>
        </p:nvSpPr>
        <p:spPr>
          <a:xfrm>
            <a:off x="3316056" y="1942965"/>
            <a:ext cx="11377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Write Slot</a:t>
            </a:r>
            <a:endParaRPr lang="en-US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D26E4C3-EC00-4807-876B-BE0C81E50A42}"/>
              </a:ext>
            </a:extLst>
          </p:cNvPr>
          <p:cNvSpPr/>
          <p:nvPr/>
        </p:nvSpPr>
        <p:spPr>
          <a:xfrm>
            <a:off x="294163" y="2350397"/>
            <a:ext cx="4038600" cy="3048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4E882F3-5CEC-4F1D-BE30-61BAF043B391}"/>
              </a:ext>
            </a:extLst>
          </p:cNvPr>
          <p:cNvSpPr/>
          <p:nvPr/>
        </p:nvSpPr>
        <p:spPr>
          <a:xfrm>
            <a:off x="446563" y="2406180"/>
            <a:ext cx="381000" cy="17281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DB110C2-7CF0-4215-B452-A60140577A4E}"/>
              </a:ext>
            </a:extLst>
          </p:cNvPr>
          <p:cNvSpPr/>
          <p:nvPr/>
        </p:nvSpPr>
        <p:spPr>
          <a:xfrm>
            <a:off x="930977" y="2406180"/>
            <a:ext cx="381000" cy="17281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7779C471-4922-4236-AF49-F2FC0F70DFC2}"/>
              </a:ext>
            </a:extLst>
          </p:cNvPr>
          <p:cNvSpPr/>
          <p:nvPr/>
        </p:nvSpPr>
        <p:spPr>
          <a:xfrm>
            <a:off x="1415391" y="2406180"/>
            <a:ext cx="381000" cy="17281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7DF61E6-C414-4631-956C-9E4CC3F814BE}"/>
              </a:ext>
            </a:extLst>
          </p:cNvPr>
          <p:cNvSpPr/>
          <p:nvPr/>
        </p:nvSpPr>
        <p:spPr>
          <a:xfrm>
            <a:off x="1899805" y="2406180"/>
            <a:ext cx="381000" cy="17281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273CBFA-794A-42C7-8132-77CAA93DFD4F}"/>
              </a:ext>
            </a:extLst>
          </p:cNvPr>
          <p:cNvSpPr/>
          <p:nvPr/>
        </p:nvSpPr>
        <p:spPr>
          <a:xfrm>
            <a:off x="2384219" y="2406180"/>
            <a:ext cx="381000" cy="17281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BD8D505-2867-4A69-8738-CD01FE9F2016}"/>
              </a:ext>
            </a:extLst>
          </p:cNvPr>
          <p:cNvSpPr/>
          <p:nvPr/>
        </p:nvSpPr>
        <p:spPr>
          <a:xfrm>
            <a:off x="2868633" y="2406180"/>
            <a:ext cx="381000" cy="17281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1946E2F-B608-4201-AB82-EAD4A71768AD}"/>
              </a:ext>
            </a:extLst>
          </p:cNvPr>
          <p:cNvSpPr/>
          <p:nvPr/>
        </p:nvSpPr>
        <p:spPr>
          <a:xfrm>
            <a:off x="2783346" y="2564255"/>
            <a:ext cx="16704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GC Read Queue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85E7E8C-DB64-4E92-A99C-109ED8AB6583}"/>
              </a:ext>
            </a:extLst>
          </p:cNvPr>
          <p:cNvSpPr/>
          <p:nvPr/>
        </p:nvSpPr>
        <p:spPr>
          <a:xfrm>
            <a:off x="2732563" y="3314587"/>
            <a:ext cx="17212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GC Write Queue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BFD9E3F8-EF0D-4971-9139-C15EB3A30821}"/>
              </a:ext>
            </a:extLst>
          </p:cNvPr>
          <p:cNvSpPr/>
          <p:nvPr/>
        </p:nvSpPr>
        <p:spPr>
          <a:xfrm>
            <a:off x="294163" y="3042184"/>
            <a:ext cx="4038600" cy="3048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04D596A4-9A6E-4456-921B-9B5CD1E5A2C9}"/>
              </a:ext>
            </a:extLst>
          </p:cNvPr>
          <p:cNvSpPr/>
          <p:nvPr/>
        </p:nvSpPr>
        <p:spPr>
          <a:xfrm>
            <a:off x="446563" y="3097967"/>
            <a:ext cx="381000" cy="17281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3CF77CE4-37D6-45E0-80E1-A84224159B8F}"/>
              </a:ext>
            </a:extLst>
          </p:cNvPr>
          <p:cNvSpPr/>
          <p:nvPr/>
        </p:nvSpPr>
        <p:spPr>
          <a:xfrm>
            <a:off x="930977" y="3097967"/>
            <a:ext cx="381000" cy="17281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2C338892-7679-4F0A-89F4-F12B6C006D05}"/>
              </a:ext>
            </a:extLst>
          </p:cNvPr>
          <p:cNvSpPr/>
          <p:nvPr/>
        </p:nvSpPr>
        <p:spPr>
          <a:xfrm>
            <a:off x="1415391" y="3097967"/>
            <a:ext cx="381000" cy="17281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7364EE82-DE63-4B6F-90A0-B8D1099BC1AD}"/>
              </a:ext>
            </a:extLst>
          </p:cNvPr>
          <p:cNvSpPr/>
          <p:nvPr/>
        </p:nvSpPr>
        <p:spPr>
          <a:xfrm>
            <a:off x="1899805" y="3097967"/>
            <a:ext cx="381000" cy="17281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B25C3AE5-30E3-4655-A26F-16E0C19FE9B7}"/>
              </a:ext>
            </a:extLst>
          </p:cNvPr>
          <p:cNvSpPr/>
          <p:nvPr/>
        </p:nvSpPr>
        <p:spPr>
          <a:xfrm>
            <a:off x="2384219" y="3097967"/>
            <a:ext cx="381000" cy="17281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727C81A8-381E-4C57-8543-697AC73443B3}"/>
              </a:ext>
            </a:extLst>
          </p:cNvPr>
          <p:cNvSpPr/>
          <p:nvPr/>
        </p:nvSpPr>
        <p:spPr>
          <a:xfrm>
            <a:off x="2868633" y="3097967"/>
            <a:ext cx="381000" cy="17281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D533CE9-23B7-476E-809D-6C7E4CBAAE92}"/>
              </a:ext>
            </a:extLst>
          </p:cNvPr>
          <p:cNvSpPr/>
          <p:nvPr/>
        </p:nvSpPr>
        <p:spPr>
          <a:xfrm>
            <a:off x="76200" y="3893289"/>
            <a:ext cx="83852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Estimate proportional wait times for the transactions in the 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read slot </a:t>
            </a:r>
            <a:r>
              <a:rPr lang="en-US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b="1" i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write slot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E0C5A53D-D1BE-4BD4-ADCA-9CE2B68CE586}"/>
              </a:ext>
            </a:extLst>
          </p:cNvPr>
          <p:cNvSpPr/>
          <p:nvPr/>
        </p:nvSpPr>
        <p:spPr>
          <a:xfrm>
            <a:off x="76201" y="4230736"/>
            <a:ext cx="90811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If the </a:t>
            </a:r>
            <a:r>
              <a:rPr lang="en-US" b="1" i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read-slot</a:t>
            </a:r>
            <a:r>
              <a:rPr lang="en-US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transaction has a higher proportional wait time, then dispatch it to channel</a:t>
            </a:r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BEA1268-A5CE-40EE-BA81-355D66A90A8E}"/>
              </a:ext>
            </a:extLst>
          </p:cNvPr>
          <p:cNvSpPr/>
          <p:nvPr/>
        </p:nvSpPr>
        <p:spPr>
          <a:xfrm>
            <a:off x="76201" y="4618277"/>
            <a:ext cx="64872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If the </a:t>
            </a:r>
            <a:r>
              <a:rPr lang="en-US" b="1" i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write-slot </a:t>
            </a:r>
            <a:r>
              <a:rPr lang="en-US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transaction has a higher proportional wait time</a:t>
            </a:r>
            <a:endParaRPr lang="en-US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4CBF2BD-8722-469F-BAC0-C02807B8A07F}"/>
              </a:ext>
            </a:extLst>
          </p:cNvPr>
          <p:cNvSpPr/>
          <p:nvPr/>
        </p:nvSpPr>
        <p:spPr>
          <a:xfrm>
            <a:off x="842891" y="4953578"/>
            <a:ext cx="76242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3a. If GC queues are not empty then execute some </a:t>
            </a:r>
            <a:r>
              <a:rPr lang="en-US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GC requests</a:t>
            </a:r>
            <a:r>
              <a:rPr lang="en-US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ahead of write</a:t>
            </a:r>
            <a:endParaRPr lang="en-US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EEF6C65-2E8D-43A1-A1D7-FAC16D3987AC}"/>
              </a:ext>
            </a:extLst>
          </p:cNvPr>
          <p:cNvSpPr/>
          <p:nvPr/>
        </p:nvSpPr>
        <p:spPr>
          <a:xfrm>
            <a:off x="827563" y="5322239"/>
            <a:ext cx="54578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3b. Dispatch the transaction in the </a:t>
            </a:r>
            <a:r>
              <a:rPr lang="en-US" b="1" i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write slot </a:t>
            </a:r>
            <a:r>
              <a:rPr lang="en-US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the FCC</a:t>
            </a:r>
            <a:endParaRPr lang="en-US" dirty="0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011DCFC3-7BE3-4EFE-A0DE-5BADBE2610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0986" y="863402"/>
            <a:ext cx="641025" cy="2692440"/>
          </a:xfrm>
          <a:prstGeom prst="rect">
            <a:avLst/>
          </a:prstGeom>
        </p:spPr>
      </p:pic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D7EE4C7E-C4EA-4E09-AF86-3C993F80EA04}"/>
              </a:ext>
            </a:extLst>
          </p:cNvPr>
          <p:cNvSpPr/>
          <p:nvPr/>
        </p:nvSpPr>
        <p:spPr>
          <a:xfrm>
            <a:off x="3736521" y="1022578"/>
            <a:ext cx="381000" cy="172817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A0A7C768-A338-4F18-B341-095926BF97C8}"/>
              </a:ext>
            </a:extLst>
          </p:cNvPr>
          <p:cNvSpPr/>
          <p:nvPr/>
        </p:nvSpPr>
        <p:spPr>
          <a:xfrm>
            <a:off x="3734047" y="1018516"/>
            <a:ext cx="381000" cy="172817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287162DC-1454-47BD-AF1D-3AA1271CF8A8}"/>
              </a:ext>
            </a:extLst>
          </p:cNvPr>
          <p:cNvSpPr/>
          <p:nvPr/>
        </p:nvSpPr>
        <p:spPr>
          <a:xfrm>
            <a:off x="3353047" y="2406180"/>
            <a:ext cx="381000" cy="17281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14C25578-CA4F-441F-9A4C-BFC5B6C0A1E0}"/>
              </a:ext>
            </a:extLst>
          </p:cNvPr>
          <p:cNvSpPr/>
          <p:nvPr/>
        </p:nvSpPr>
        <p:spPr>
          <a:xfrm>
            <a:off x="3837463" y="2406180"/>
            <a:ext cx="381000" cy="17281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5A3A40C0-1C8E-4AFD-98DB-ED5BE3259569}"/>
              </a:ext>
            </a:extLst>
          </p:cNvPr>
          <p:cNvSpPr/>
          <p:nvPr/>
        </p:nvSpPr>
        <p:spPr>
          <a:xfrm>
            <a:off x="3353047" y="3097967"/>
            <a:ext cx="381000" cy="17281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2812A1C6-2ACD-4B2D-A5AF-82E57FFA922D}"/>
              </a:ext>
            </a:extLst>
          </p:cNvPr>
          <p:cNvSpPr/>
          <p:nvPr/>
        </p:nvSpPr>
        <p:spPr>
          <a:xfrm>
            <a:off x="3837463" y="3097967"/>
            <a:ext cx="381000" cy="17281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E6A8FA55-C137-45C5-96D8-293F6C5A66AD}"/>
              </a:ext>
            </a:extLst>
          </p:cNvPr>
          <p:cNvSpPr/>
          <p:nvPr/>
        </p:nvSpPr>
        <p:spPr>
          <a:xfrm>
            <a:off x="3736521" y="1732048"/>
            <a:ext cx="381000" cy="172817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43272C61-FE2D-431E-B8AF-865894AC5443}"/>
              </a:ext>
            </a:extLst>
          </p:cNvPr>
          <p:cNvSpPr/>
          <p:nvPr/>
        </p:nvSpPr>
        <p:spPr>
          <a:xfrm>
            <a:off x="5105399" y="5005594"/>
            <a:ext cx="685801" cy="369332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3EFA772C-5005-49FC-9BDF-9F1D4E9F4D49}"/>
              </a:ext>
            </a:extLst>
          </p:cNvPr>
          <p:cNvSpPr/>
          <p:nvPr/>
        </p:nvSpPr>
        <p:spPr>
          <a:xfrm>
            <a:off x="0" y="4719821"/>
            <a:ext cx="9144000" cy="183337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0"/>
              </a:spcAft>
            </a:pPr>
            <a:r>
              <a:rPr lang="en-US" sz="3200" b="1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The number of GC activities is </a:t>
            </a:r>
            <a:r>
              <a:rPr lang="en-US" sz="3200" b="1" dirty="0">
                <a:solidFill>
                  <a:srgbClr val="FFFF00"/>
                </a:solidFill>
                <a:latin typeface="Adobe Garamond Pro Bold" panose="02020702060506020403" pitchFamily="18" charset="0"/>
              </a:rPr>
              <a:t>estimated</a:t>
            </a:r>
          </a:p>
          <a:p>
            <a:pPr algn="ctr">
              <a:spcAft>
                <a:spcPts val="0"/>
              </a:spcAft>
            </a:pPr>
            <a:r>
              <a:rPr lang="en-US" sz="3200" b="1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based on 1) relative write intensity, and </a:t>
            </a:r>
          </a:p>
          <a:p>
            <a:pPr algn="ctr">
              <a:spcAft>
                <a:spcPts val="0"/>
              </a:spcAft>
            </a:pPr>
            <a:r>
              <a:rPr lang="en-US" sz="3200" b="1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2) relative usage of the storage space</a:t>
            </a:r>
          </a:p>
        </p:txBody>
      </p:sp>
    </p:spTree>
    <p:extLst>
      <p:ext uri="{BB962C8B-B14F-4D97-AF65-F5344CB8AC3E}">
        <p14:creationId xmlns:p14="http://schemas.microsoft.com/office/powerpoint/2010/main" val="34763463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6 -0.00208 L 0.28039 0.15417 " pathEditMode="relative" ptsTypes="AA">
                                      <p:cBhvr>
                                        <p:cTn id="10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2" nodeType="with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0.00162 L 0.26771 -0.04653 " pathEditMode="relative" ptsTypes="AA">
                                      <p:cBhvr>
                                        <p:cTn id="12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0" presetClass="path" presetSubtype="0" accel="50000" decel="5000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0.00035 0.00046 L 0.26684 -0.14606 " pathEditMode="relative" ptsTypes="AA">
                                      <p:cBhvr>
                                        <p:cTn id="12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-0.0007 L 0.32066 -0.04422 " pathEditMode="relative" ptsTypes="AA">
                                      <p:cBhvr>
                                        <p:cTn id="13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0" presetClass="path" presetSubtype="0" accel="50000" decel="5000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0.00069 0.00046 L 0.3191 -0.14606 " pathEditMode="relative" ptsTypes="AA">
                                      <p:cBhvr>
                                        <p:cTn id="14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6 -0.00047 L 0.27865 0.05509 " pathEditMode="relative" ptsTypes="AA">
                                      <p:cBhvr>
                                        <p:cTn id="15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8" grpId="0"/>
      <p:bldP spid="19" grpId="0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35" grpId="0"/>
      <p:bldP spid="36" grpId="0"/>
      <p:bldP spid="37" grpId="0"/>
      <p:bldP spid="38" grpId="0"/>
      <p:bldP spid="39" grpId="0"/>
      <p:bldP spid="29" grpId="0" animBg="1"/>
      <p:bldP spid="29" grpId="1" animBg="1"/>
      <p:bldP spid="29" grpId="2" animBg="1"/>
      <p:bldP spid="40" grpId="0" animBg="1"/>
      <p:bldP spid="16" grpId="0" animBg="1"/>
      <p:bldP spid="16" grpId="1" animBg="1"/>
      <p:bldP spid="16" grpId="2" animBg="1"/>
      <p:bldP spid="17" grpId="0" animBg="1"/>
      <p:bldP spid="17" grpId="1" animBg="1"/>
      <p:bldP spid="17" grpId="2" animBg="1"/>
      <p:bldP spid="27" grpId="0" animBg="1"/>
      <p:bldP spid="27" grpId="1" animBg="1"/>
      <p:bldP spid="27" grpId="2" animBg="1"/>
      <p:bldP spid="28" grpId="0" animBg="1"/>
      <p:bldP spid="28" grpId="1" animBg="1"/>
      <p:bldP spid="28" grpId="2" animBg="1"/>
      <p:bldP spid="30" grpId="0" animBg="1"/>
      <p:bldP spid="30" grpId="1" animBg="1"/>
      <p:bldP spid="30" grpId="2" animBg="1"/>
      <p:bldP spid="41" grpId="0" animBg="1"/>
      <p:bldP spid="42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09DC7-57ED-4D5C-9418-442EFFC07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Overheads and Cost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1F427E-4273-4F3B-903D-768B5DA2DB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FLIN can be implemented in the </a:t>
            </a:r>
            <a:r>
              <a:rPr lang="en-US" dirty="0">
                <a:solidFill>
                  <a:srgbClr val="00B050"/>
                </a:solidFill>
              </a:rPr>
              <a:t>firmware</a:t>
            </a:r>
            <a:r>
              <a:rPr lang="en-US" dirty="0"/>
              <a:t> of a modern SSD, and does </a:t>
            </a:r>
            <a:r>
              <a:rPr lang="en-US" dirty="0">
                <a:solidFill>
                  <a:srgbClr val="00B050"/>
                </a:solidFill>
              </a:rPr>
              <a:t>not require </a:t>
            </a:r>
            <a:r>
              <a:rPr lang="en-US" dirty="0"/>
              <a:t>specialized hardware</a:t>
            </a:r>
          </a:p>
          <a:p>
            <a:r>
              <a:rPr lang="en-US" dirty="0"/>
              <a:t>FLIN has to keep track of</a:t>
            </a:r>
          </a:p>
          <a:p>
            <a:pPr lvl="1"/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flow intensities </a:t>
            </a:r>
            <a:r>
              <a:rPr lang="en-US" dirty="0"/>
              <a:t>to classify flows into and low-intensity categories,</a:t>
            </a:r>
          </a:p>
          <a:p>
            <a:pPr lvl="1"/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slowdowns</a:t>
            </a:r>
            <a:r>
              <a:rPr lang="en-US" dirty="0"/>
              <a:t> of individual flash transactions in the queues,</a:t>
            </a:r>
          </a:p>
          <a:p>
            <a:pPr lvl="1"/>
            <a:r>
              <a:rPr lang="en-US" dirty="0"/>
              <a:t>the average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slowdown of each flow</a:t>
            </a:r>
            <a:r>
              <a:rPr lang="en-US" dirty="0"/>
              <a:t>, and</a:t>
            </a:r>
          </a:p>
          <a:p>
            <a:pPr lvl="1"/>
            <a:r>
              <a:rPr lang="en-US" dirty="0"/>
              <a:t>the GC cost estimation data</a:t>
            </a:r>
          </a:p>
          <a:p>
            <a:r>
              <a:rPr lang="en-US" dirty="0"/>
              <a:t>Our worst-case estimation shows that the DRAM overhead of FLIN would be </a:t>
            </a:r>
            <a:r>
              <a:rPr lang="en-US" dirty="0">
                <a:solidFill>
                  <a:srgbClr val="00B050"/>
                </a:solidFill>
              </a:rPr>
              <a:t>very modest </a:t>
            </a:r>
            <a:r>
              <a:rPr lang="en-US" dirty="0"/>
              <a:t>(&lt; 0.06%)</a:t>
            </a:r>
          </a:p>
          <a:p>
            <a:endParaRPr lang="en-US" sz="1600" dirty="0"/>
          </a:p>
          <a:p>
            <a:r>
              <a:rPr lang="en-US" dirty="0"/>
              <a:t>The </a:t>
            </a:r>
            <a:r>
              <a:rPr lang="en-US" dirty="0">
                <a:solidFill>
                  <a:srgbClr val="00B050"/>
                </a:solidFill>
              </a:rPr>
              <a:t>maximum throughput </a:t>
            </a:r>
            <a:r>
              <a:rPr lang="en-US" dirty="0"/>
              <a:t>of FLIN is identical to the baseline</a:t>
            </a:r>
          </a:p>
          <a:p>
            <a:pPr lvl="1"/>
            <a:r>
              <a:rPr lang="en-US" dirty="0"/>
              <a:t>All the </a:t>
            </a:r>
            <a:r>
              <a:rPr lang="en-US" dirty="0" err="1"/>
              <a:t>processings</a:t>
            </a:r>
            <a:r>
              <a:rPr lang="en-US" dirty="0"/>
              <a:t> are performed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off the critical path </a:t>
            </a:r>
            <a:r>
              <a:rPr lang="en-US" dirty="0"/>
              <a:t>of transaction processing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B2811A-6A8A-483C-9B8B-6E7BF354E4B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/>
              <a:t>Page </a:t>
            </a:r>
            <a:fld id="{56E643E9-8232-44D4-8A76-E691A7C80D3B}" type="slidenum">
              <a:rPr lang="en-US" altLang="en-US" smtClean="0"/>
              <a:pPr/>
              <a:t>55</a:t>
            </a:fld>
            <a:r>
              <a:rPr lang="en-US" altLang="en-US" dirty="0"/>
              <a:t> </a:t>
            </a:r>
            <a:r>
              <a:rPr lang="en-US" altLang="en-US" dirty="0" smtClean="0"/>
              <a:t>of 34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9028789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8C5DA-AAB2-4077-B1ED-225706B02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Methodology: SSD Configuration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EE096C-4039-4504-BCF3-6B1593E850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solidFill>
                  <a:srgbClr val="0070C0"/>
                </a:solidFill>
              </a:rPr>
              <a:t>MQSim</a:t>
            </a:r>
            <a:r>
              <a:rPr lang="en-US" sz="2400" dirty="0"/>
              <a:t>, an open-source, accurate modern SSD simulator:</a:t>
            </a:r>
            <a:br>
              <a:rPr lang="en-US" sz="2400" dirty="0"/>
            </a:br>
            <a:r>
              <a:rPr lang="en-US" sz="2400" b="0" dirty="0">
                <a:hlinkClick r:id="rId2"/>
              </a:rPr>
              <a:t>https://github.com/CMU-SAFARI/MQSim</a:t>
            </a:r>
            <a:r>
              <a:rPr lang="en-US" sz="2400" b="0" dirty="0"/>
              <a:t> [FAST’18]</a:t>
            </a:r>
          </a:p>
          <a:p>
            <a:endParaRPr lang="en-US" sz="2400" b="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88DB4D-DCD9-41CA-A48B-1E74C915FB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/>
              <a:t>Page </a:t>
            </a:r>
            <a:fld id="{56E643E9-8232-44D4-8A76-E691A7C80D3B}" type="slidenum">
              <a:rPr lang="en-US" altLang="en-US" smtClean="0"/>
              <a:pPr/>
              <a:t>56</a:t>
            </a:fld>
            <a:r>
              <a:rPr lang="en-US" altLang="en-US" dirty="0"/>
              <a:t> </a:t>
            </a:r>
            <a:r>
              <a:rPr lang="en-US" altLang="en-US" dirty="0" smtClean="0"/>
              <a:t>of 34</a:t>
            </a:r>
            <a:endParaRPr lang="en-US" alt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30355E2-7552-407B-A088-104C2BB239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52400" y="1752600"/>
            <a:ext cx="8839200" cy="4672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69068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1DD76-29D9-4940-8549-42DF23A76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Methodology: Workloads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B0F96B-A517-4A9E-8DE3-3DED552E90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categorize</a:t>
            </a:r>
            <a:r>
              <a:rPr lang="en-US" dirty="0"/>
              <a:t> workloads as low-interference or high-interference</a:t>
            </a:r>
          </a:p>
          <a:p>
            <a:pPr lvl="1"/>
            <a:r>
              <a:rPr lang="en-US" sz="2400" b="0" dirty="0"/>
              <a:t>A workload is high-interference if it keeps all of the flash chips busy for more than 8% of the total execution time</a:t>
            </a:r>
          </a:p>
          <a:p>
            <a:endParaRPr lang="en-US" dirty="0"/>
          </a:p>
          <a:p>
            <a:r>
              <a:rPr lang="en-US" dirty="0"/>
              <a:t>We form workloads using randomly-selected combinations of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four</a:t>
            </a:r>
            <a:r>
              <a:rPr lang="en-US" dirty="0"/>
              <a:t> low- and high-interference traces</a:t>
            </a:r>
          </a:p>
          <a:p>
            <a:endParaRPr lang="en-US" dirty="0"/>
          </a:p>
          <a:p>
            <a:r>
              <a:rPr lang="en-US" dirty="0"/>
              <a:t>Experiments are done in groups of workloads with 25%, 50%, 75%, and 100% high-intensity workloads</a:t>
            </a:r>
          </a:p>
          <a:p>
            <a:endParaRPr lang="en-US" b="0" dirty="0"/>
          </a:p>
          <a:p>
            <a:pPr lvl="1"/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808720-7370-48E1-9A4E-F35B51E88F8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/>
              <a:t>Page </a:t>
            </a:r>
            <a:fld id="{56E643E9-8232-44D4-8A76-E691A7C80D3B}" type="slidenum">
              <a:rPr lang="en-US" altLang="en-US" smtClean="0"/>
              <a:pPr/>
              <a:t>57</a:t>
            </a:fld>
            <a:r>
              <a:rPr lang="en-US" altLang="en-US" dirty="0"/>
              <a:t> </a:t>
            </a:r>
            <a:r>
              <a:rPr lang="en-US" altLang="en-US" dirty="0" smtClean="0"/>
              <a:t>of 34</a:t>
            </a:r>
            <a:endParaRPr lang="en-US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15F4ED-327A-4A9F-ADB1-F0BF708236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722660"/>
            <a:ext cx="6126480" cy="599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58909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1D549FC1-471F-4270-A398-80C8AB54ED5C}"/>
              </a:ext>
            </a:extLst>
          </p:cNvPr>
          <p:cNvSpPr txBox="1">
            <a:spLocks/>
          </p:cNvSpPr>
          <p:nvPr/>
        </p:nvSpPr>
        <p:spPr bwMode="auto">
          <a:xfrm>
            <a:off x="152400" y="810545"/>
            <a:ext cx="8839200" cy="5726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04788" indent="-204788" algn="l" rtl="0" eaLnBrk="1" fontAlgn="base" hangingPunct="1">
              <a:spcBef>
                <a:spcPts val="45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600" b="1" kern="1200" baseline="0">
                <a:solidFill>
                  <a:srgbClr val="404040"/>
                </a:solidFill>
                <a:latin typeface="Adobe Garamond Pro" panose="02020502060506020403" pitchFamily="18" charset="0"/>
                <a:ea typeface="+mn-ea"/>
                <a:cs typeface="+mn-cs"/>
              </a:defRPr>
            </a:lvl1pPr>
            <a:lvl2pPr marL="479822" indent="-171450" algn="l" rtl="0" eaLnBrk="1" fontAlgn="base" hangingPunct="1">
              <a:spcBef>
                <a:spcPts val="3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200" kern="1200">
                <a:solidFill>
                  <a:srgbClr val="696969"/>
                </a:solidFill>
                <a:latin typeface="Adobe Garamond Pro" panose="02020502060506020403" pitchFamily="18" charset="0"/>
                <a:ea typeface="+mn-ea"/>
                <a:cs typeface="+mn-cs"/>
              </a:defRPr>
            </a:lvl2pPr>
            <a:lvl3pPr marL="857250" indent="-171450" algn="l" rtl="0" eaLnBrk="1" fontAlgn="base" hangingPunct="1">
              <a:spcBef>
                <a:spcPts val="225"/>
              </a:spcBef>
              <a:spcAft>
                <a:spcPct val="0"/>
              </a:spcAft>
              <a:buFont typeface="Palatino Linotype" panose="02040502050505030304" pitchFamily="18" charset="0"/>
              <a:buChar char="»"/>
              <a:defRPr sz="1800" kern="1200">
                <a:solidFill>
                  <a:srgbClr val="696969"/>
                </a:solidFill>
                <a:latin typeface="Adobe Garamond Pro" panose="02020502060506020403" pitchFamily="18" charset="0"/>
                <a:ea typeface="+mn-ea"/>
                <a:cs typeface="+mn-cs"/>
              </a:defRPr>
            </a:lvl3pPr>
            <a:lvl4pPr marL="12001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rgbClr val="696969"/>
                </a:solidFill>
                <a:latin typeface="Adobe Garamond Pro" panose="02020502060506020403" pitchFamily="18" charset="0"/>
                <a:ea typeface="+mn-ea"/>
                <a:cs typeface="+mn-cs"/>
              </a:defRPr>
            </a:lvl4pPr>
            <a:lvl5pPr marL="15430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1400" kern="1200">
                <a:solidFill>
                  <a:srgbClr val="696969"/>
                </a:solidFill>
                <a:latin typeface="Adobe Garamond Pro" panose="02020502060506020403" pitchFamily="18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For workload mixes 25%, 50%, 75%, and 100%, FLIN improves average fairness by</a:t>
            </a:r>
          </a:p>
          <a:p>
            <a:pPr lvl="1"/>
            <a:r>
              <a:rPr lang="en-US" b="0" dirty="0"/>
              <a:t>1.8x, 2.5x, 5.6x, and 54x over Sprinkler, and</a:t>
            </a:r>
          </a:p>
          <a:p>
            <a:pPr lvl="1"/>
            <a:r>
              <a:rPr lang="en-US" b="0" dirty="0"/>
              <a:t>1.3x, 1.6x, 2.4x, and 3.2x over </a:t>
            </a:r>
            <a:r>
              <a:rPr lang="en-US" b="0" dirty="0" err="1"/>
              <a:t>Sprinkler+Fairness</a:t>
            </a:r>
            <a:endParaRPr lang="en-US" sz="2800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DE5B1F6-07A9-4ABE-811E-CFAB0DCE50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2743200"/>
            <a:ext cx="4251960" cy="2438922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19B37D1-37EB-46A2-95DC-4759ACA05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Results: Fairness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48C081-CA04-4B0D-A2CF-914226BF17B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772400" y="6583363"/>
            <a:ext cx="1371600" cy="228600"/>
          </a:xfrm>
        </p:spPr>
        <p:txBody>
          <a:bodyPr/>
          <a:lstStyle/>
          <a:p>
            <a:r>
              <a:rPr lang="en-US" altLang="en-US" dirty="0"/>
              <a:t>Page </a:t>
            </a:r>
            <a:fld id="{56E643E9-8232-44D4-8A76-E691A7C80D3B}" type="slidenum">
              <a:rPr lang="en-US" altLang="en-US" smtClean="0"/>
              <a:pPr/>
              <a:t>58</a:t>
            </a:fld>
            <a:r>
              <a:rPr lang="en-US" altLang="en-US" dirty="0"/>
              <a:t> </a:t>
            </a:r>
            <a:r>
              <a:rPr lang="en-US" altLang="en-US" dirty="0" smtClean="0"/>
              <a:t>of 34</a:t>
            </a:r>
            <a:endParaRPr lang="en-US" alt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19E7600-7270-4EE1-99F6-5D890DAB768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680" y="2475318"/>
            <a:ext cx="4450080" cy="16985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0B341E7-4B64-456C-B43D-31B8E986ECD7}"/>
              </a:ext>
            </a:extLst>
          </p:cNvPr>
          <p:cNvSpPr/>
          <p:nvPr/>
        </p:nvSpPr>
        <p:spPr>
          <a:xfrm>
            <a:off x="4057871" y="2557334"/>
            <a:ext cx="4796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1.0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FC0F0A9-F208-42BA-9C38-662F49DA8101}"/>
              </a:ext>
            </a:extLst>
          </p:cNvPr>
          <p:cNvSpPr/>
          <p:nvPr/>
        </p:nvSpPr>
        <p:spPr>
          <a:xfrm>
            <a:off x="4057871" y="2893060"/>
            <a:ext cx="4796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0.8</a:t>
            </a: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B533BA1-029A-4328-90D3-DD4911D9E791}"/>
              </a:ext>
            </a:extLst>
          </p:cNvPr>
          <p:cNvSpPr/>
          <p:nvPr/>
        </p:nvSpPr>
        <p:spPr>
          <a:xfrm>
            <a:off x="4057871" y="3228786"/>
            <a:ext cx="4796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0.6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2BE27E1-75A6-4E06-B10F-E071F2D54DF1}"/>
              </a:ext>
            </a:extLst>
          </p:cNvPr>
          <p:cNvSpPr/>
          <p:nvPr/>
        </p:nvSpPr>
        <p:spPr>
          <a:xfrm>
            <a:off x="4057871" y="3564512"/>
            <a:ext cx="4796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0.4</a:t>
            </a:r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37897EE-1FC9-4E99-99D5-A681C6216064}"/>
              </a:ext>
            </a:extLst>
          </p:cNvPr>
          <p:cNvSpPr/>
          <p:nvPr/>
        </p:nvSpPr>
        <p:spPr>
          <a:xfrm>
            <a:off x="4057871" y="3900238"/>
            <a:ext cx="4796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0.2</a:t>
            </a:r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FD6F724-C52A-4A6A-A349-75372744B966}"/>
              </a:ext>
            </a:extLst>
          </p:cNvPr>
          <p:cNvSpPr/>
          <p:nvPr/>
        </p:nvSpPr>
        <p:spPr>
          <a:xfrm>
            <a:off x="4057871" y="4235965"/>
            <a:ext cx="4796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0.0</a:t>
            </a:r>
            <a:endParaRPr lang="en-US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BFBD4AB9-EB09-44E7-9341-F00D2C55D5E3}"/>
              </a:ext>
            </a:extLst>
          </p:cNvPr>
          <p:cNvSpPr txBox="1">
            <a:spLocks/>
          </p:cNvSpPr>
          <p:nvPr/>
        </p:nvSpPr>
        <p:spPr bwMode="auto">
          <a:xfrm>
            <a:off x="228600" y="2643986"/>
            <a:ext cx="3825240" cy="3058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04788" indent="-204788" algn="l" rtl="0" eaLnBrk="1" fontAlgn="base" hangingPunct="1">
              <a:spcBef>
                <a:spcPts val="45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600" b="1" kern="1200" baseline="0">
                <a:solidFill>
                  <a:srgbClr val="404040"/>
                </a:solidFill>
                <a:latin typeface="Adobe Garamond Pro" panose="02020502060506020403" pitchFamily="18" charset="0"/>
                <a:ea typeface="+mn-ea"/>
                <a:cs typeface="+mn-cs"/>
              </a:defRPr>
            </a:lvl1pPr>
            <a:lvl2pPr marL="479822" indent="-171450" algn="l" rtl="0" eaLnBrk="1" fontAlgn="base" hangingPunct="1">
              <a:spcBef>
                <a:spcPts val="3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200" kern="1200">
                <a:solidFill>
                  <a:srgbClr val="696969"/>
                </a:solidFill>
                <a:latin typeface="Adobe Garamond Pro" panose="02020502060506020403" pitchFamily="18" charset="0"/>
                <a:ea typeface="+mn-ea"/>
                <a:cs typeface="+mn-cs"/>
              </a:defRPr>
            </a:lvl2pPr>
            <a:lvl3pPr marL="857250" indent="-171450" algn="l" rtl="0" eaLnBrk="1" fontAlgn="base" hangingPunct="1">
              <a:spcBef>
                <a:spcPts val="225"/>
              </a:spcBef>
              <a:spcAft>
                <a:spcPct val="0"/>
              </a:spcAft>
              <a:buFont typeface="Palatino Linotype" panose="02040502050505030304" pitchFamily="18" charset="0"/>
              <a:buChar char="»"/>
              <a:defRPr sz="1800" kern="1200">
                <a:solidFill>
                  <a:srgbClr val="696969"/>
                </a:solidFill>
                <a:latin typeface="Adobe Garamond Pro" panose="02020502060506020403" pitchFamily="18" charset="0"/>
                <a:ea typeface="+mn-ea"/>
                <a:cs typeface="+mn-cs"/>
              </a:defRPr>
            </a:lvl3pPr>
            <a:lvl4pPr marL="12001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rgbClr val="696969"/>
                </a:solidFill>
                <a:latin typeface="Adobe Garamond Pro" panose="02020502060506020403" pitchFamily="18" charset="0"/>
                <a:ea typeface="+mn-ea"/>
                <a:cs typeface="+mn-cs"/>
              </a:defRPr>
            </a:lvl4pPr>
            <a:lvl5pPr marL="15430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1400" kern="1200">
                <a:solidFill>
                  <a:srgbClr val="696969"/>
                </a:solidFill>
                <a:latin typeface="Adobe Garamond Pro" panose="02020502060506020403" pitchFamily="18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err="1"/>
              <a:t>Sprinkler+Fairness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improves</a:t>
            </a:r>
            <a:r>
              <a:rPr lang="en-US" sz="2800" dirty="0"/>
              <a:t> fairness over Sprinkler </a:t>
            </a:r>
          </a:p>
          <a:p>
            <a:pPr lvl="1"/>
            <a:r>
              <a:rPr lang="en-US" sz="2400" dirty="0"/>
              <a:t>Due to its inclusion of fairness control</a:t>
            </a:r>
            <a:endParaRPr lang="en-US" sz="2800" dirty="0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4B429B10-5140-41B8-B9AC-86B0DF71500A}"/>
              </a:ext>
            </a:extLst>
          </p:cNvPr>
          <p:cNvSpPr txBox="1">
            <a:spLocks/>
          </p:cNvSpPr>
          <p:nvPr/>
        </p:nvSpPr>
        <p:spPr bwMode="auto">
          <a:xfrm>
            <a:off x="228600" y="5166106"/>
            <a:ext cx="7772400" cy="145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04788" indent="-204788" algn="l" rtl="0" eaLnBrk="1" fontAlgn="base" hangingPunct="1">
              <a:spcBef>
                <a:spcPts val="45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600" b="1" kern="1200" baseline="0">
                <a:solidFill>
                  <a:srgbClr val="404040"/>
                </a:solidFill>
                <a:latin typeface="Adobe Garamond Pro" panose="02020502060506020403" pitchFamily="18" charset="0"/>
                <a:ea typeface="+mn-ea"/>
                <a:cs typeface="+mn-cs"/>
              </a:defRPr>
            </a:lvl1pPr>
            <a:lvl2pPr marL="479822" indent="-171450" algn="l" rtl="0" eaLnBrk="1" fontAlgn="base" hangingPunct="1">
              <a:spcBef>
                <a:spcPts val="3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200" kern="1200">
                <a:solidFill>
                  <a:srgbClr val="696969"/>
                </a:solidFill>
                <a:latin typeface="Adobe Garamond Pro" panose="02020502060506020403" pitchFamily="18" charset="0"/>
                <a:ea typeface="+mn-ea"/>
                <a:cs typeface="+mn-cs"/>
              </a:defRPr>
            </a:lvl2pPr>
            <a:lvl3pPr marL="857250" indent="-171450" algn="l" rtl="0" eaLnBrk="1" fontAlgn="base" hangingPunct="1">
              <a:spcBef>
                <a:spcPts val="225"/>
              </a:spcBef>
              <a:spcAft>
                <a:spcPct val="0"/>
              </a:spcAft>
              <a:buFont typeface="Palatino Linotype" panose="02040502050505030304" pitchFamily="18" charset="0"/>
              <a:buChar char="»"/>
              <a:defRPr sz="1800" kern="1200">
                <a:solidFill>
                  <a:srgbClr val="696969"/>
                </a:solidFill>
                <a:latin typeface="Adobe Garamond Pro" panose="02020502060506020403" pitchFamily="18" charset="0"/>
                <a:ea typeface="+mn-ea"/>
                <a:cs typeface="+mn-cs"/>
              </a:defRPr>
            </a:lvl3pPr>
            <a:lvl4pPr marL="12001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rgbClr val="696969"/>
                </a:solidFill>
                <a:latin typeface="Adobe Garamond Pro" panose="02020502060506020403" pitchFamily="18" charset="0"/>
                <a:ea typeface="+mn-ea"/>
                <a:cs typeface="+mn-cs"/>
              </a:defRPr>
            </a:lvl4pPr>
            <a:lvl5pPr marL="15430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1400" kern="1200">
                <a:solidFill>
                  <a:srgbClr val="696969"/>
                </a:solidFill>
                <a:latin typeface="Adobe Garamond Pro" panose="02020502060506020403" pitchFamily="18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err="1"/>
              <a:t>Sprinkler+Fairness</a:t>
            </a:r>
            <a:r>
              <a:rPr lang="en-US" sz="2800" dirty="0"/>
              <a:t> does not consider all sources of interference, and therefore has a </a:t>
            </a:r>
            <a:r>
              <a:rPr lang="en-US" sz="2800" dirty="0">
                <a:solidFill>
                  <a:srgbClr val="C00000"/>
                </a:solidFill>
              </a:rPr>
              <a:t>much lower fairness</a:t>
            </a:r>
            <a:r>
              <a:rPr lang="en-US" sz="2800" dirty="0"/>
              <a:t> than FLIN</a:t>
            </a:r>
          </a:p>
        </p:txBody>
      </p:sp>
    </p:spTree>
    <p:extLst>
      <p:ext uri="{BB962C8B-B14F-4D97-AF65-F5344CB8AC3E}">
        <p14:creationId xmlns:p14="http://schemas.microsoft.com/office/powerpoint/2010/main" val="353226447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626FB-5CC9-493E-86E4-E891C13C3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Results: Weighted Speedup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BFDD99-D2A0-40B7-A30A-60B3DFEC18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3352800"/>
            <a:ext cx="8839200" cy="3032126"/>
          </a:xfrm>
        </p:spPr>
        <p:txBody>
          <a:bodyPr/>
          <a:lstStyle/>
          <a:p>
            <a:r>
              <a:rPr lang="en-US" dirty="0"/>
              <a:t>Across the four workload categories, FLIN on average improves the weighted speedup by</a:t>
            </a:r>
          </a:p>
          <a:p>
            <a:pPr lvl="1"/>
            <a:r>
              <a:rPr lang="en-US" dirty="0"/>
              <a:t>38%, 74%, 132%, 156% over Sprinkler, and</a:t>
            </a:r>
          </a:p>
          <a:p>
            <a:pPr lvl="1"/>
            <a:r>
              <a:rPr lang="en-US" dirty="0"/>
              <a:t>21%, 32%, 41%, 76% over </a:t>
            </a:r>
            <a:r>
              <a:rPr lang="en-US" dirty="0" err="1"/>
              <a:t>Sprinkler+Fairness</a:t>
            </a:r>
            <a:endParaRPr lang="en-US" dirty="0"/>
          </a:p>
          <a:p>
            <a:r>
              <a:rPr lang="en-US" dirty="0"/>
              <a:t>FLIN’s fairness control mechanism </a:t>
            </a:r>
            <a:r>
              <a:rPr lang="en-US" dirty="0">
                <a:solidFill>
                  <a:srgbClr val="00B050"/>
                </a:solidFill>
              </a:rPr>
              <a:t>improves the performance</a:t>
            </a:r>
            <a:r>
              <a:rPr lang="en-US" dirty="0"/>
              <a:t> of low-interference flows</a:t>
            </a:r>
          </a:p>
          <a:p>
            <a:r>
              <a:rPr lang="en-US" dirty="0"/>
              <a:t>Weighted-speedup remains low for </a:t>
            </a:r>
            <a:r>
              <a:rPr lang="en-US" dirty="0" err="1"/>
              <a:t>Sprinkler+Fairness</a:t>
            </a:r>
            <a:r>
              <a:rPr lang="en-US" dirty="0"/>
              <a:t> as its throughput control mechanism leaves </a:t>
            </a:r>
            <a:r>
              <a:rPr lang="en-US" dirty="0">
                <a:solidFill>
                  <a:srgbClr val="C00000"/>
                </a:solidFill>
              </a:rPr>
              <a:t>many resources idle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F43015-B726-4878-8C90-6113493568B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/>
              <a:t>Page </a:t>
            </a:r>
            <a:fld id="{56E643E9-8232-44D4-8A76-E691A7C80D3B}" type="slidenum">
              <a:rPr lang="en-US" altLang="en-US" smtClean="0"/>
              <a:pPr/>
              <a:t>59</a:t>
            </a:fld>
            <a:r>
              <a:rPr lang="en-US" altLang="en-US" dirty="0"/>
              <a:t> </a:t>
            </a:r>
            <a:r>
              <a:rPr lang="en-US" altLang="en-US" dirty="0" smtClean="0"/>
              <a:t>of 34</a:t>
            </a:r>
            <a:endParaRPr lang="en-US" altLang="en-US" dirty="0"/>
          </a:p>
        </p:txBody>
      </p:sp>
      <p:pic>
        <p:nvPicPr>
          <p:cNvPr id="14" name="Content Placeholder 10">
            <a:extLst>
              <a:ext uri="{FF2B5EF4-FFF2-40B4-BE49-F238E27FC236}">
                <a16:creationId xmlns:a16="http://schemas.microsoft.com/office/drawing/2014/main" id="{6BD7FC53-7484-44C5-8026-B3A186DC32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46960" y="931123"/>
            <a:ext cx="4450080" cy="2541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6C88249-727D-4DF5-A9D2-703BDF218B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3556" y="685800"/>
            <a:ext cx="4450080" cy="16985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60A62EAE-EF42-4D60-B94A-6BBB5C0D106B}"/>
              </a:ext>
            </a:extLst>
          </p:cNvPr>
          <p:cNvSpPr/>
          <p:nvPr/>
        </p:nvSpPr>
        <p:spPr>
          <a:xfrm>
            <a:off x="2096526" y="762000"/>
            <a:ext cx="3016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A299426-1ED3-4A85-AE2F-BE0C0D8C1299}"/>
              </a:ext>
            </a:extLst>
          </p:cNvPr>
          <p:cNvSpPr/>
          <p:nvPr/>
        </p:nvSpPr>
        <p:spPr>
          <a:xfrm>
            <a:off x="2096526" y="1207274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FED1B6F-71B7-477D-BF05-6304C9D357F8}"/>
              </a:ext>
            </a:extLst>
          </p:cNvPr>
          <p:cNvSpPr/>
          <p:nvPr/>
        </p:nvSpPr>
        <p:spPr>
          <a:xfrm>
            <a:off x="2096526" y="1652548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3B87F41-6ABF-404B-8BB5-30C5877EA7DF}"/>
              </a:ext>
            </a:extLst>
          </p:cNvPr>
          <p:cNvSpPr/>
          <p:nvPr/>
        </p:nvSpPr>
        <p:spPr>
          <a:xfrm>
            <a:off x="2096526" y="2097822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9FC664F-C952-4313-A157-AFFAC7CFA246}"/>
              </a:ext>
            </a:extLst>
          </p:cNvPr>
          <p:cNvSpPr/>
          <p:nvPr/>
        </p:nvSpPr>
        <p:spPr>
          <a:xfrm>
            <a:off x="2096526" y="2543095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7772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Internal Components of a Modern SSD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655819"/>
            <a:ext cx="8839200" cy="2881508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Back End: </a:t>
            </a:r>
            <a:r>
              <a:rPr lang="en-US" b="0" dirty="0">
                <a:solidFill>
                  <a:schemeClr val="bg1">
                    <a:lumMod val="65000"/>
                  </a:schemeClr>
                </a:solidFill>
              </a:rPr>
              <a:t>data storage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Memory chips (e.g., NAND flash memory, PCM, MRAM, 3D XPoint)</a:t>
            </a:r>
          </a:p>
          <a:p>
            <a:r>
              <a:rPr lang="en-US" dirty="0"/>
              <a:t>Front End: </a:t>
            </a:r>
            <a:r>
              <a:rPr lang="en-US" b="0" dirty="0"/>
              <a:t>management and control units</a:t>
            </a:r>
          </a:p>
          <a:p>
            <a:pPr lvl="1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Host–Interface Logic (HIL)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: protocol used to communicate with host</a:t>
            </a:r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/>
              <a:t>Page </a:t>
            </a:r>
            <a:fld id="{56E643E9-8232-44D4-8A76-E691A7C80D3B}" type="slidenum">
              <a:rPr lang="en-US" altLang="en-US" smtClean="0"/>
              <a:pPr/>
              <a:t>6</a:t>
            </a:fld>
            <a:r>
              <a:rPr lang="en-US" altLang="en-US" dirty="0"/>
              <a:t> </a:t>
            </a:r>
            <a:r>
              <a:rPr lang="en-US" altLang="en-US" dirty="0" smtClean="0"/>
              <a:t>of 34</a:t>
            </a:r>
            <a:endParaRPr lang="en-US" alt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66B787C-9A98-441A-AC65-B02835CDF8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697721"/>
            <a:ext cx="7406640" cy="2959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332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626FB-5CC9-493E-86E4-E891C13C3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 of Different FLIN Stages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BFDD99-D2A0-40B7-A30A-60B3DFEC18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2790369"/>
            <a:ext cx="8839200" cy="3746958"/>
          </a:xfrm>
        </p:spPr>
        <p:txBody>
          <a:bodyPr/>
          <a:lstStyle/>
          <a:p>
            <a:r>
              <a:rPr lang="en-US" dirty="0"/>
              <a:t>The individual stages of FLIN improve </a:t>
            </a:r>
            <a:r>
              <a:rPr lang="en-US" dirty="0">
                <a:solidFill>
                  <a:srgbClr val="00B050"/>
                </a:solidFill>
              </a:rPr>
              <a:t>both fairness and performance</a:t>
            </a:r>
            <a:r>
              <a:rPr lang="en-US" dirty="0"/>
              <a:t> over Sprinkler, as each stage works to reduce some sources of interference</a:t>
            </a:r>
          </a:p>
          <a:p>
            <a:r>
              <a:rPr lang="en-US" dirty="0"/>
              <a:t>The fairness and performance improvements of </a:t>
            </a:r>
            <a:r>
              <a:rPr lang="en-US" dirty="0">
                <a:solidFill>
                  <a:srgbClr val="0070C0"/>
                </a:solidFill>
              </a:rPr>
              <a:t>Stage 1</a:t>
            </a:r>
            <a:r>
              <a:rPr lang="en-US" dirty="0"/>
              <a:t> are much higher than those of </a:t>
            </a:r>
            <a:r>
              <a:rPr lang="en-US" dirty="0">
                <a:solidFill>
                  <a:srgbClr val="00B050"/>
                </a:solidFill>
              </a:rPr>
              <a:t>Stage 3</a:t>
            </a:r>
          </a:p>
          <a:p>
            <a:pPr lvl="1"/>
            <a:r>
              <a:rPr lang="en-US" dirty="0"/>
              <a:t>I/O intensity is the most dominant source of interference</a:t>
            </a:r>
          </a:p>
          <a:p>
            <a:r>
              <a:rPr lang="en-US" dirty="0"/>
              <a:t>Stage 3 reduces the </a:t>
            </a:r>
            <a:r>
              <a:rPr lang="en-US" dirty="0">
                <a:solidFill>
                  <a:srgbClr val="C00000"/>
                </a:solidFill>
              </a:rPr>
              <a:t>maximum slowdown</a:t>
            </a:r>
            <a:r>
              <a:rPr lang="en-US" dirty="0"/>
              <a:t> by a greater amount than Stage 1</a:t>
            </a:r>
          </a:p>
          <a:p>
            <a:pPr lvl="1"/>
            <a:r>
              <a:rPr lang="en-US" dirty="0"/>
              <a:t>GC operations can significantly increase the stall time of transactions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F43015-B726-4878-8C90-6113493568B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/>
              <a:t>Page </a:t>
            </a:r>
            <a:fld id="{56E643E9-8232-44D4-8A76-E691A7C80D3B}" type="slidenum">
              <a:rPr lang="en-US" altLang="en-US" smtClean="0"/>
              <a:pPr/>
              <a:t>60</a:t>
            </a:fld>
            <a:r>
              <a:rPr lang="en-US" altLang="en-US" dirty="0"/>
              <a:t> </a:t>
            </a:r>
            <a:r>
              <a:rPr lang="en-US" altLang="en-US" dirty="0" smtClean="0"/>
              <a:t>of 34</a:t>
            </a:r>
            <a:endParaRPr lang="en-US" altLang="en-US" dirty="0"/>
          </a:p>
        </p:txBody>
      </p:sp>
      <p:pic>
        <p:nvPicPr>
          <p:cNvPr id="5" name="Content Placeholder 10">
            <a:extLst>
              <a:ext uri="{FF2B5EF4-FFF2-40B4-BE49-F238E27FC236}">
                <a16:creationId xmlns:a16="http://schemas.microsoft.com/office/drawing/2014/main" id="{E70C5BCC-CC0F-4323-9E33-854FFC4050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2695" y="914400"/>
            <a:ext cx="6889726" cy="1875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379532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B37D1-37EB-46A2-95DC-4759ACA05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Fairness and Performance of FLIN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7986222-E70F-4CEB-A5B4-DB977C0E5C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896446"/>
            <a:ext cx="8686800" cy="121382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48C081-CA04-4B0D-A2CF-914226BF17B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/>
              <a:t>Page </a:t>
            </a:r>
            <a:fld id="{56E643E9-8232-44D4-8A76-E691A7C80D3B}" type="slidenum">
              <a:rPr lang="en-US" altLang="en-US" smtClean="0"/>
              <a:pPr/>
              <a:t>61</a:t>
            </a:fld>
            <a:r>
              <a:rPr lang="en-US" altLang="en-US" dirty="0"/>
              <a:t> </a:t>
            </a:r>
            <a:r>
              <a:rPr lang="en-US" altLang="en-US" dirty="0" smtClean="0"/>
              <a:t>of 34</a:t>
            </a:r>
            <a:endParaRPr lang="en-US" alt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3CD4FD8-BC87-44B3-8D5B-7EFEA26F13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362200"/>
            <a:ext cx="8686800" cy="115737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02B2310-5AF5-4AA2-BDE8-05A5CFE55AE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059" y="3771499"/>
            <a:ext cx="8686800" cy="12586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E9BEAEB-308E-4BDC-B180-EF13B17BCF7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282095"/>
            <a:ext cx="8686800" cy="1135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1173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626FB-5CC9-493E-86E4-E891C13C3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Results: Maximum Slowdown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BFDD99-D2A0-40B7-A30A-60B3DFEC18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3429000"/>
            <a:ext cx="8839200" cy="3032126"/>
          </a:xfrm>
        </p:spPr>
        <p:txBody>
          <a:bodyPr/>
          <a:lstStyle/>
          <a:p>
            <a:r>
              <a:rPr lang="en-US" dirty="0"/>
              <a:t>Across the four workload categories, FLIN reduces the average maximum slowdown by</a:t>
            </a:r>
          </a:p>
          <a:p>
            <a:pPr lvl="1"/>
            <a:r>
              <a:rPr lang="en-US" dirty="0"/>
              <a:t>24x, 1400x, 3231x, and 1597x over Sprinkler, and</a:t>
            </a:r>
          </a:p>
          <a:p>
            <a:pPr lvl="1"/>
            <a:r>
              <a:rPr lang="en-US" dirty="0"/>
              <a:t>2.3x, 5.5x, 12x, and 18x over </a:t>
            </a:r>
            <a:r>
              <a:rPr lang="en-US" dirty="0" err="1"/>
              <a:t>Sprinkler+Fairness</a:t>
            </a:r>
            <a:endParaRPr lang="en-US" dirty="0"/>
          </a:p>
          <a:p>
            <a:r>
              <a:rPr lang="en-US" dirty="0"/>
              <a:t>Across all of the workloads, </a:t>
            </a:r>
            <a:r>
              <a:rPr lang="en-US" dirty="0">
                <a:solidFill>
                  <a:srgbClr val="00B050"/>
                </a:solidFill>
              </a:rPr>
              <a:t>no flow</a:t>
            </a:r>
            <a:r>
              <a:rPr lang="en-US" dirty="0"/>
              <a:t> has a maximum slowdown greater than 80x under FLIN</a:t>
            </a:r>
          </a:p>
          <a:p>
            <a:r>
              <a:rPr lang="en-US" dirty="0"/>
              <a:t>There are </a:t>
            </a:r>
            <a:r>
              <a:rPr lang="en-US" dirty="0">
                <a:solidFill>
                  <a:srgbClr val="C00000"/>
                </a:solidFill>
              </a:rPr>
              <a:t>several flows</a:t>
            </a:r>
            <a:r>
              <a:rPr lang="en-US" dirty="0"/>
              <a:t> that have maximum slowdowns over 500x with Sprinkler and </a:t>
            </a:r>
            <a:r>
              <a:rPr lang="en-US" dirty="0" err="1"/>
              <a:t>Sprinkler+Fairness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F43015-B726-4878-8C90-6113493568B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/>
              <a:t>Page </a:t>
            </a:r>
            <a:fld id="{56E643E9-8232-44D4-8A76-E691A7C80D3B}" type="slidenum">
              <a:rPr lang="en-US" altLang="en-US" smtClean="0"/>
              <a:pPr/>
              <a:t>62</a:t>
            </a:fld>
            <a:r>
              <a:rPr lang="en-US" altLang="en-US" dirty="0"/>
              <a:t> </a:t>
            </a:r>
            <a:r>
              <a:rPr lang="en-US" altLang="en-US" dirty="0" smtClean="0"/>
              <a:t>of 34</a:t>
            </a:r>
            <a:endParaRPr lang="en-US" altLang="en-US" dirty="0"/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620C6505-789C-4966-9551-5A60F4DD00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38400" y="914400"/>
            <a:ext cx="4473294" cy="2593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BF3D62F-79B0-4532-9BA6-FAE29E573A0E}"/>
              </a:ext>
            </a:extLst>
          </p:cNvPr>
          <p:cNvSpPr/>
          <p:nvPr/>
        </p:nvSpPr>
        <p:spPr>
          <a:xfrm>
            <a:off x="1600200" y="841232"/>
            <a:ext cx="8867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100000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2883F61-F720-4EDB-84C0-A83EB3DB7CBF}"/>
              </a:ext>
            </a:extLst>
          </p:cNvPr>
          <p:cNvSpPr/>
          <p:nvPr/>
        </p:nvSpPr>
        <p:spPr>
          <a:xfrm>
            <a:off x="1717218" y="1176958"/>
            <a:ext cx="7697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10000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34D976C-6DF1-4A69-9C3D-2A525181B130}"/>
              </a:ext>
            </a:extLst>
          </p:cNvPr>
          <p:cNvSpPr/>
          <p:nvPr/>
        </p:nvSpPr>
        <p:spPr>
          <a:xfrm>
            <a:off x="1834238" y="1512684"/>
            <a:ext cx="652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1000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6E44CF-AD3A-4E38-A914-A7E7189EEED6}"/>
              </a:ext>
            </a:extLst>
          </p:cNvPr>
          <p:cNvSpPr/>
          <p:nvPr/>
        </p:nvSpPr>
        <p:spPr>
          <a:xfrm>
            <a:off x="1951257" y="1848410"/>
            <a:ext cx="5357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100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45EA62E-E71D-4754-B1A2-258A04FC3FF5}"/>
              </a:ext>
            </a:extLst>
          </p:cNvPr>
          <p:cNvSpPr/>
          <p:nvPr/>
        </p:nvSpPr>
        <p:spPr>
          <a:xfrm>
            <a:off x="2068277" y="2184136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CC96DE1-06F6-4DDF-92A7-E5D332495E0D}"/>
              </a:ext>
            </a:extLst>
          </p:cNvPr>
          <p:cNvSpPr/>
          <p:nvPr/>
        </p:nvSpPr>
        <p:spPr>
          <a:xfrm>
            <a:off x="2185295" y="2519863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7672743-E39E-43D3-A129-18BEC933AA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138" y="697589"/>
            <a:ext cx="4450080" cy="16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15754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DB215-617A-42FF-9511-3712EC9D6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 &amp; Future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D86926-DFC5-4F3E-BA55-00C08084E3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FLIN is a lightweight transaction scheduler for modern multi-queue SSDs (MQ-SSDs), which provides fairness among concurrently-running flows</a:t>
            </a:r>
            <a:endParaRPr lang="en-US" b="0" dirty="0"/>
          </a:p>
          <a:p>
            <a:r>
              <a:rPr lang="en-US" dirty="0"/>
              <a:t>FLIN uses a three-stage design to protect against all four major sources of interference that exist in real MQ-SSDs</a:t>
            </a:r>
          </a:p>
          <a:p>
            <a:r>
              <a:rPr lang="en-US" dirty="0"/>
              <a:t>FLIN effectively improves both fairness and system performance compared to state-of-the-art device-level schedulers</a:t>
            </a:r>
          </a:p>
          <a:p>
            <a:r>
              <a:rPr lang="en-US" dirty="0"/>
              <a:t>FLIN is implemented fully within the SSD firmware with a very modest DRAM overhead (&lt;0.06%)</a:t>
            </a:r>
          </a:p>
          <a:p>
            <a:r>
              <a:rPr lang="en-US" dirty="0"/>
              <a:t>Future Work</a:t>
            </a:r>
          </a:p>
          <a:p>
            <a:pPr lvl="1"/>
            <a:r>
              <a:rPr lang="en-US" dirty="0"/>
              <a:t>Coordinated OS/FLIN mechanisms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37F1F0-F732-4F51-9B18-996597494FA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/>
              <a:t>Page </a:t>
            </a:r>
            <a:fld id="{56E643E9-8232-44D4-8A76-E691A7C80D3B}" type="slidenum">
              <a:rPr lang="en-US" altLang="en-US" smtClean="0"/>
              <a:pPr/>
              <a:t>63</a:t>
            </a:fld>
            <a:r>
              <a:rPr lang="en-US" altLang="en-US" dirty="0"/>
              <a:t> </a:t>
            </a:r>
            <a:r>
              <a:rPr lang="en-US" altLang="en-US" dirty="0" smtClean="0"/>
              <a:t>of 34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0765770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Internal Components of a Modern SSD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655819"/>
            <a:ext cx="8839200" cy="2881508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Back End: </a:t>
            </a:r>
            <a:r>
              <a:rPr lang="en-US" b="0" dirty="0">
                <a:solidFill>
                  <a:schemeClr val="bg1">
                    <a:lumMod val="65000"/>
                  </a:schemeClr>
                </a:solidFill>
              </a:rPr>
              <a:t>data storage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Memory chips (e.g., NAND flash memory, PCM, MRAM, 3D XPoint)</a:t>
            </a:r>
          </a:p>
          <a:p>
            <a:r>
              <a:rPr lang="en-US" dirty="0"/>
              <a:t>Front End: </a:t>
            </a:r>
            <a:r>
              <a:rPr lang="en-US" b="0" dirty="0"/>
              <a:t>management and control units</a:t>
            </a:r>
          </a:p>
          <a:p>
            <a:pPr lvl="1"/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Host–Interface Logic (HIL)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: protocol used to communicate with host</a:t>
            </a:r>
          </a:p>
          <a:p>
            <a:pPr lvl="1"/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Flash Translation Layer (FTL)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: manages resources, processes I/O requests</a:t>
            </a:r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/>
              <a:t>Page </a:t>
            </a:r>
            <a:fld id="{56E643E9-8232-44D4-8A76-E691A7C80D3B}" type="slidenum">
              <a:rPr lang="en-US" altLang="en-US" smtClean="0"/>
              <a:pPr/>
              <a:t>7</a:t>
            </a:fld>
            <a:r>
              <a:rPr lang="en-US" altLang="en-US" dirty="0"/>
              <a:t> </a:t>
            </a:r>
            <a:r>
              <a:rPr lang="en-US" altLang="en-US" dirty="0" smtClean="0"/>
              <a:t>of 34</a:t>
            </a:r>
            <a:endParaRPr lang="en-US" alt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6AD9DD-E73E-44AF-B494-C23ED05873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697721"/>
            <a:ext cx="7406640" cy="304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4078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Internal Components of a Modern SSD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655819"/>
            <a:ext cx="8839200" cy="2881508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Back End: </a:t>
            </a:r>
            <a:r>
              <a:rPr lang="en-US" b="0" dirty="0">
                <a:solidFill>
                  <a:schemeClr val="bg1">
                    <a:lumMod val="65000"/>
                  </a:schemeClr>
                </a:solidFill>
              </a:rPr>
              <a:t>data storage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Memory chips (e.g., NAND flash memory, PCM, MRAM, 3D XPoint)</a:t>
            </a:r>
          </a:p>
          <a:p>
            <a:r>
              <a:rPr lang="en-US" dirty="0"/>
              <a:t>Front End: </a:t>
            </a:r>
            <a:r>
              <a:rPr lang="en-US" b="0" dirty="0"/>
              <a:t>management and control units</a:t>
            </a:r>
          </a:p>
          <a:p>
            <a:pPr lvl="1"/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Host–Interface Logic (HIL)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: protocol used to communicate with host</a:t>
            </a:r>
          </a:p>
          <a:p>
            <a:pPr lvl="1"/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Flash Translation Layer (FTL)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: manages resources, processes I/O requests</a:t>
            </a:r>
          </a:p>
          <a:p>
            <a:pPr lvl="1"/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Flash Channel Controllers (FCCs)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: sends commands to, transfers data with memory chips in back end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/>
              <a:t>Page </a:t>
            </a:r>
            <a:fld id="{56E643E9-8232-44D4-8A76-E691A7C80D3B}" type="slidenum">
              <a:rPr lang="en-US" altLang="en-US" smtClean="0"/>
              <a:pPr/>
              <a:t>8</a:t>
            </a:fld>
            <a:r>
              <a:rPr lang="en-US" altLang="en-US" dirty="0"/>
              <a:t> </a:t>
            </a:r>
            <a:r>
              <a:rPr lang="en-US" altLang="en-US" dirty="0" smtClean="0"/>
              <a:t>of 34</a:t>
            </a:r>
            <a:endParaRPr lang="en-US" alt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F0EEEA-EFFB-4729-8F50-B60535F944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697721"/>
            <a:ext cx="7406640" cy="304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0068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Conventional Host–Interface </a:t>
            </a:r>
            <a:r>
              <a:rPr lang="en-US" dirty="0"/>
              <a:t>Protocols </a:t>
            </a:r>
            <a:r>
              <a:rPr lang="en-US" dirty="0" smtClean="0"/>
              <a:t>for SSDs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10545"/>
            <a:ext cx="8991600" cy="5726782"/>
          </a:xfrm>
        </p:spPr>
        <p:txBody>
          <a:bodyPr/>
          <a:lstStyle/>
          <a:p>
            <a:r>
              <a:rPr lang="en-US" dirty="0"/>
              <a:t>SSDs initially adopted </a:t>
            </a:r>
            <a:r>
              <a:rPr lang="en-US" dirty="0">
                <a:solidFill>
                  <a:srgbClr val="C00000"/>
                </a:solidFill>
              </a:rPr>
              <a:t>conventional</a:t>
            </a:r>
            <a:r>
              <a:rPr lang="en-US" dirty="0"/>
              <a:t> host–interface protocols </a:t>
            </a:r>
            <a:br>
              <a:rPr lang="en-US" dirty="0"/>
            </a:br>
            <a:r>
              <a:rPr lang="en-US" dirty="0"/>
              <a:t>(e.g., SATA)</a:t>
            </a:r>
          </a:p>
          <a:p>
            <a:pPr lvl="1"/>
            <a:r>
              <a:rPr lang="en-US" dirty="0"/>
              <a:t>Designed for magnetic hard disk </a:t>
            </a:r>
            <a:r>
              <a:rPr lang="en-US" dirty="0" smtClean="0"/>
              <a:t>drives</a:t>
            </a:r>
          </a:p>
          <a:p>
            <a:pPr lvl="1"/>
            <a:r>
              <a:rPr lang="en-US" dirty="0" smtClean="0"/>
              <a:t>Maximum of only </a:t>
            </a:r>
            <a:r>
              <a:rPr lang="en-US" b="1" i="1" dirty="0">
                <a:solidFill>
                  <a:srgbClr val="C00000"/>
                </a:solidFill>
              </a:rPr>
              <a:t>thousands</a:t>
            </a:r>
            <a:r>
              <a:rPr lang="en-US" b="1" dirty="0">
                <a:solidFill>
                  <a:srgbClr val="C00000"/>
                </a:solidFill>
              </a:rPr>
              <a:t> of IOPS</a:t>
            </a:r>
            <a:r>
              <a:rPr lang="en-US" dirty="0"/>
              <a:t> per device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7A3EDF8-7134-4E3D-AA79-458D4643987D}"/>
              </a:ext>
            </a:extLst>
          </p:cNvPr>
          <p:cNvSpPr/>
          <p:nvPr/>
        </p:nvSpPr>
        <p:spPr>
          <a:xfrm>
            <a:off x="1693912" y="2554800"/>
            <a:ext cx="1368152" cy="505955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Process 1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CD6B7B8-5846-4ACE-B333-066E95B9308A}"/>
              </a:ext>
            </a:extLst>
          </p:cNvPr>
          <p:cNvSpPr/>
          <p:nvPr/>
        </p:nvSpPr>
        <p:spPr>
          <a:xfrm>
            <a:off x="3926160" y="2554800"/>
            <a:ext cx="1368152" cy="505955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Process 2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F98B4A6-A822-4753-AAB8-C5211D0C13D4}"/>
              </a:ext>
            </a:extLst>
          </p:cNvPr>
          <p:cNvSpPr/>
          <p:nvPr/>
        </p:nvSpPr>
        <p:spPr>
          <a:xfrm>
            <a:off x="6230416" y="2554800"/>
            <a:ext cx="1368152" cy="505955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Process 3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C7ABDD0-40D1-4D10-BBB4-811A4EA9ADFB}"/>
              </a:ext>
            </a:extLst>
          </p:cNvPr>
          <p:cNvSpPr/>
          <p:nvPr/>
        </p:nvSpPr>
        <p:spPr>
          <a:xfrm>
            <a:off x="685800" y="3524597"/>
            <a:ext cx="7848872" cy="195073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bIns="0" rtlCol="0" anchor="b"/>
          <a:lstStyle/>
          <a:p>
            <a:r>
              <a:rPr lang="en-US" sz="2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OS Software Stack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A621A62E-D316-4CF9-91D4-8611174ABF94}"/>
              </a:ext>
            </a:extLst>
          </p:cNvPr>
          <p:cNvSpPr/>
          <p:nvPr/>
        </p:nvSpPr>
        <p:spPr>
          <a:xfrm rot="5400000">
            <a:off x="2116596" y="3142128"/>
            <a:ext cx="522784" cy="36004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CD1304E3-A878-45CB-B9E6-98437FFD2D89}"/>
              </a:ext>
            </a:extLst>
          </p:cNvPr>
          <p:cNvSpPr/>
          <p:nvPr/>
        </p:nvSpPr>
        <p:spPr>
          <a:xfrm rot="5400000">
            <a:off x="4348844" y="3130613"/>
            <a:ext cx="522784" cy="36004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0B6B8307-104A-4683-957B-D417FD296854}"/>
              </a:ext>
            </a:extLst>
          </p:cNvPr>
          <p:cNvSpPr/>
          <p:nvPr/>
        </p:nvSpPr>
        <p:spPr>
          <a:xfrm rot="5400000">
            <a:off x="6653100" y="3137449"/>
            <a:ext cx="522784" cy="36004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8A47903E-CED9-4324-8616-F30C566B7743}"/>
              </a:ext>
            </a:extLst>
          </p:cNvPr>
          <p:cNvSpPr/>
          <p:nvPr/>
        </p:nvSpPr>
        <p:spPr>
          <a:xfrm>
            <a:off x="1441883" y="6053849"/>
            <a:ext cx="6408712" cy="575551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SSD Device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6245E60-DE28-4A29-9C5A-294EBF26A123}"/>
              </a:ext>
            </a:extLst>
          </p:cNvPr>
          <p:cNvGrpSpPr/>
          <p:nvPr/>
        </p:nvGrpSpPr>
        <p:grpSpPr>
          <a:xfrm>
            <a:off x="6758449" y="3630930"/>
            <a:ext cx="312086" cy="760230"/>
            <a:chOff x="6708186" y="3532866"/>
            <a:chExt cx="312086" cy="76023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67B7255-07FD-4714-83B4-F2566E517680}"/>
                </a:ext>
              </a:extLst>
            </p:cNvPr>
            <p:cNvSpPr/>
            <p:nvPr/>
          </p:nvSpPr>
          <p:spPr>
            <a:xfrm>
              <a:off x="6708186" y="3532866"/>
              <a:ext cx="312086" cy="76023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7FCAF5ED-778E-49CB-AC46-45264A4ECE6D}"/>
                </a:ext>
              </a:extLst>
            </p:cNvPr>
            <p:cNvCxnSpPr>
              <a:cxnSpLocks/>
            </p:cNvCxnSpPr>
            <p:nvPr/>
          </p:nvCxnSpPr>
          <p:spPr>
            <a:xfrm>
              <a:off x="6708186" y="3661076"/>
              <a:ext cx="3120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5633E452-6F92-4103-88D9-2F66BEF30EE7}"/>
                </a:ext>
              </a:extLst>
            </p:cNvPr>
            <p:cNvCxnSpPr>
              <a:cxnSpLocks/>
            </p:cNvCxnSpPr>
            <p:nvPr/>
          </p:nvCxnSpPr>
          <p:spPr>
            <a:xfrm>
              <a:off x="6708186" y="3787480"/>
              <a:ext cx="3120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B8700776-11F5-4E66-A114-5452342DE6B3}"/>
                </a:ext>
              </a:extLst>
            </p:cNvPr>
            <p:cNvCxnSpPr>
              <a:cxnSpLocks/>
            </p:cNvCxnSpPr>
            <p:nvPr/>
          </p:nvCxnSpPr>
          <p:spPr>
            <a:xfrm>
              <a:off x="6708186" y="3913884"/>
              <a:ext cx="3120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C3E31C20-CF7B-4260-A74E-302B7D0F3F56}"/>
                </a:ext>
              </a:extLst>
            </p:cNvPr>
            <p:cNvCxnSpPr>
              <a:cxnSpLocks/>
            </p:cNvCxnSpPr>
            <p:nvPr/>
          </p:nvCxnSpPr>
          <p:spPr>
            <a:xfrm>
              <a:off x="6708186" y="4040288"/>
              <a:ext cx="3120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5D644E34-9520-4D4A-B2B6-1C247D2B68EE}"/>
                </a:ext>
              </a:extLst>
            </p:cNvPr>
            <p:cNvCxnSpPr>
              <a:cxnSpLocks/>
            </p:cNvCxnSpPr>
            <p:nvPr/>
          </p:nvCxnSpPr>
          <p:spPr>
            <a:xfrm>
              <a:off x="6708186" y="4166692"/>
              <a:ext cx="3120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A53659EE-4E6C-4FF8-857B-73D9573220B5}"/>
                </a:ext>
              </a:extLst>
            </p:cNvPr>
            <p:cNvCxnSpPr>
              <a:cxnSpLocks/>
            </p:cNvCxnSpPr>
            <p:nvPr/>
          </p:nvCxnSpPr>
          <p:spPr>
            <a:xfrm>
              <a:off x="6708186" y="3534672"/>
              <a:ext cx="3120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CEFA272C-C1BD-470F-929F-6F25268FC3F0}"/>
                </a:ext>
              </a:extLst>
            </p:cNvPr>
            <p:cNvCxnSpPr>
              <a:cxnSpLocks/>
            </p:cNvCxnSpPr>
            <p:nvPr/>
          </p:nvCxnSpPr>
          <p:spPr>
            <a:xfrm>
              <a:off x="6708186" y="4293096"/>
              <a:ext cx="3120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6E5BE7D-5755-466C-8ADB-7046636BE509}"/>
              </a:ext>
            </a:extLst>
          </p:cNvPr>
          <p:cNvGrpSpPr/>
          <p:nvPr/>
        </p:nvGrpSpPr>
        <p:grpSpPr>
          <a:xfrm>
            <a:off x="4454193" y="3610852"/>
            <a:ext cx="312086" cy="760230"/>
            <a:chOff x="6708186" y="3532866"/>
            <a:chExt cx="312086" cy="760230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FD8A9916-E899-4736-96C2-928C164FB41F}"/>
                </a:ext>
              </a:extLst>
            </p:cNvPr>
            <p:cNvSpPr/>
            <p:nvPr/>
          </p:nvSpPr>
          <p:spPr>
            <a:xfrm>
              <a:off x="6708186" y="3532866"/>
              <a:ext cx="312086" cy="76023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D3CB38B0-96BC-4D94-BE71-7C5290A15413}"/>
                </a:ext>
              </a:extLst>
            </p:cNvPr>
            <p:cNvCxnSpPr>
              <a:cxnSpLocks/>
            </p:cNvCxnSpPr>
            <p:nvPr/>
          </p:nvCxnSpPr>
          <p:spPr>
            <a:xfrm>
              <a:off x="6708186" y="3661076"/>
              <a:ext cx="3120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BDA3EE81-A12C-4EFC-89DD-B0ACC243120F}"/>
                </a:ext>
              </a:extLst>
            </p:cNvPr>
            <p:cNvCxnSpPr>
              <a:cxnSpLocks/>
            </p:cNvCxnSpPr>
            <p:nvPr/>
          </p:nvCxnSpPr>
          <p:spPr>
            <a:xfrm>
              <a:off x="6708186" y="3787480"/>
              <a:ext cx="3120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1E974240-3AEA-4638-84C2-614CE23586CC}"/>
                </a:ext>
              </a:extLst>
            </p:cNvPr>
            <p:cNvCxnSpPr>
              <a:cxnSpLocks/>
            </p:cNvCxnSpPr>
            <p:nvPr/>
          </p:nvCxnSpPr>
          <p:spPr>
            <a:xfrm>
              <a:off x="6708186" y="3913884"/>
              <a:ext cx="3120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771D019A-9AEA-406C-BFEB-14806B811A9C}"/>
                </a:ext>
              </a:extLst>
            </p:cNvPr>
            <p:cNvCxnSpPr>
              <a:cxnSpLocks/>
            </p:cNvCxnSpPr>
            <p:nvPr/>
          </p:nvCxnSpPr>
          <p:spPr>
            <a:xfrm>
              <a:off x="6708186" y="4040288"/>
              <a:ext cx="3120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0A447B1C-75E8-4F6D-8AD7-5D9E61CD48D6}"/>
                </a:ext>
              </a:extLst>
            </p:cNvPr>
            <p:cNvCxnSpPr>
              <a:cxnSpLocks/>
            </p:cNvCxnSpPr>
            <p:nvPr/>
          </p:nvCxnSpPr>
          <p:spPr>
            <a:xfrm>
              <a:off x="6708186" y="4166692"/>
              <a:ext cx="3120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EEF7734B-8929-4625-AB66-ABD72F369980}"/>
                </a:ext>
              </a:extLst>
            </p:cNvPr>
            <p:cNvCxnSpPr>
              <a:cxnSpLocks/>
            </p:cNvCxnSpPr>
            <p:nvPr/>
          </p:nvCxnSpPr>
          <p:spPr>
            <a:xfrm>
              <a:off x="6708186" y="3534672"/>
              <a:ext cx="3120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114DDDA5-62D0-4FFC-94F2-2DE2BF946BDC}"/>
                </a:ext>
              </a:extLst>
            </p:cNvPr>
            <p:cNvCxnSpPr>
              <a:cxnSpLocks/>
            </p:cNvCxnSpPr>
            <p:nvPr/>
          </p:nvCxnSpPr>
          <p:spPr>
            <a:xfrm>
              <a:off x="6708186" y="4293096"/>
              <a:ext cx="3120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C7C6236F-0CF3-4EAA-B2D0-3569C3031CD1}"/>
              </a:ext>
            </a:extLst>
          </p:cNvPr>
          <p:cNvGrpSpPr/>
          <p:nvPr/>
        </p:nvGrpSpPr>
        <p:grpSpPr>
          <a:xfrm>
            <a:off x="2221945" y="3600143"/>
            <a:ext cx="312086" cy="760230"/>
            <a:chOff x="6708186" y="3532866"/>
            <a:chExt cx="312086" cy="760230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0C99EB1B-5943-4BE3-905B-7ACD464C9DE2}"/>
                </a:ext>
              </a:extLst>
            </p:cNvPr>
            <p:cNvSpPr/>
            <p:nvPr/>
          </p:nvSpPr>
          <p:spPr>
            <a:xfrm>
              <a:off x="6708186" y="3532866"/>
              <a:ext cx="312086" cy="76023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66E24252-96EC-4E66-99AE-B18D57D11CB4}"/>
                </a:ext>
              </a:extLst>
            </p:cNvPr>
            <p:cNvCxnSpPr>
              <a:cxnSpLocks/>
            </p:cNvCxnSpPr>
            <p:nvPr/>
          </p:nvCxnSpPr>
          <p:spPr>
            <a:xfrm>
              <a:off x="6708186" y="3661076"/>
              <a:ext cx="3120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C72B159B-CA9B-45B9-A4CF-4FB5BDB864A4}"/>
                </a:ext>
              </a:extLst>
            </p:cNvPr>
            <p:cNvCxnSpPr>
              <a:cxnSpLocks/>
            </p:cNvCxnSpPr>
            <p:nvPr/>
          </p:nvCxnSpPr>
          <p:spPr>
            <a:xfrm>
              <a:off x="6708186" y="3787480"/>
              <a:ext cx="3120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684A9002-091E-4AC2-9745-A10A6DEAED11}"/>
                </a:ext>
              </a:extLst>
            </p:cNvPr>
            <p:cNvCxnSpPr>
              <a:cxnSpLocks/>
            </p:cNvCxnSpPr>
            <p:nvPr/>
          </p:nvCxnSpPr>
          <p:spPr>
            <a:xfrm>
              <a:off x="6708186" y="3913884"/>
              <a:ext cx="3120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300B3E44-9569-4023-9655-48FEB4B433AC}"/>
                </a:ext>
              </a:extLst>
            </p:cNvPr>
            <p:cNvCxnSpPr>
              <a:cxnSpLocks/>
            </p:cNvCxnSpPr>
            <p:nvPr/>
          </p:nvCxnSpPr>
          <p:spPr>
            <a:xfrm>
              <a:off x="6708186" y="4040288"/>
              <a:ext cx="3120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90DB467B-3D65-412A-A84A-512F35764081}"/>
                </a:ext>
              </a:extLst>
            </p:cNvPr>
            <p:cNvCxnSpPr>
              <a:cxnSpLocks/>
            </p:cNvCxnSpPr>
            <p:nvPr/>
          </p:nvCxnSpPr>
          <p:spPr>
            <a:xfrm>
              <a:off x="6708186" y="4166692"/>
              <a:ext cx="3120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67A8509E-0DCB-48B0-A88F-B5C4CF4AC5B0}"/>
                </a:ext>
              </a:extLst>
            </p:cNvPr>
            <p:cNvCxnSpPr>
              <a:cxnSpLocks/>
            </p:cNvCxnSpPr>
            <p:nvPr/>
          </p:nvCxnSpPr>
          <p:spPr>
            <a:xfrm>
              <a:off x="6708186" y="3534672"/>
              <a:ext cx="3120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E5E73644-FC60-48E4-91E4-FF9AC2DD284D}"/>
                </a:ext>
              </a:extLst>
            </p:cNvPr>
            <p:cNvCxnSpPr>
              <a:cxnSpLocks/>
            </p:cNvCxnSpPr>
            <p:nvPr/>
          </p:nvCxnSpPr>
          <p:spPr>
            <a:xfrm>
              <a:off x="6708186" y="4293096"/>
              <a:ext cx="3120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986AAD85-9471-44FA-86BC-5DDEAFEC940A}"/>
              </a:ext>
            </a:extLst>
          </p:cNvPr>
          <p:cNvGrpSpPr/>
          <p:nvPr/>
        </p:nvGrpSpPr>
        <p:grpSpPr>
          <a:xfrm>
            <a:off x="4454193" y="5252854"/>
            <a:ext cx="312086" cy="760230"/>
            <a:chOff x="6708186" y="3532866"/>
            <a:chExt cx="312086" cy="760230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0D32B6E7-992F-4F82-9081-F67704086E67}"/>
                </a:ext>
              </a:extLst>
            </p:cNvPr>
            <p:cNvSpPr/>
            <p:nvPr/>
          </p:nvSpPr>
          <p:spPr>
            <a:xfrm>
              <a:off x="6708186" y="3532866"/>
              <a:ext cx="312086" cy="76023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503C2260-9C32-46C0-AD9D-74AE1A4437E5}"/>
                </a:ext>
              </a:extLst>
            </p:cNvPr>
            <p:cNvCxnSpPr>
              <a:cxnSpLocks/>
            </p:cNvCxnSpPr>
            <p:nvPr/>
          </p:nvCxnSpPr>
          <p:spPr>
            <a:xfrm>
              <a:off x="6708186" y="3661076"/>
              <a:ext cx="3120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EB81AE08-1C02-4D4C-9D62-C2023969A31A}"/>
                </a:ext>
              </a:extLst>
            </p:cNvPr>
            <p:cNvCxnSpPr>
              <a:cxnSpLocks/>
            </p:cNvCxnSpPr>
            <p:nvPr/>
          </p:nvCxnSpPr>
          <p:spPr>
            <a:xfrm>
              <a:off x="6708186" y="3787480"/>
              <a:ext cx="3120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A29D0334-5750-4CEC-BA4E-4681F3E5E0C6}"/>
                </a:ext>
              </a:extLst>
            </p:cNvPr>
            <p:cNvCxnSpPr>
              <a:cxnSpLocks/>
            </p:cNvCxnSpPr>
            <p:nvPr/>
          </p:nvCxnSpPr>
          <p:spPr>
            <a:xfrm>
              <a:off x="6708186" y="3913884"/>
              <a:ext cx="3120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3BCE147B-DE08-40E9-B5E7-F368C3AFD5EF}"/>
                </a:ext>
              </a:extLst>
            </p:cNvPr>
            <p:cNvCxnSpPr>
              <a:cxnSpLocks/>
            </p:cNvCxnSpPr>
            <p:nvPr/>
          </p:nvCxnSpPr>
          <p:spPr>
            <a:xfrm>
              <a:off x="6708186" y="4040288"/>
              <a:ext cx="3120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C4858366-6BEB-4B9B-A8F4-B25898BAB632}"/>
                </a:ext>
              </a:extLst>
            </p:cNvPr>
            <p:cNvCxnSpPr>
              <a:cxnSpLocks/>
            </p:cNvCxnSpPr>
            <p:nvPr/>
          </p:nvCxnSpPr>
          <p:spPr>
            <a:xfrm>
              <a:off x="6708186" y="4166692"/>
              <a:ext cx="3120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7351AF76-1F85-4C2C-AE3C-64EDF6ECD2B8}"/>
                </a:ext>
              </a:extLst>
            </p:cNvPr>
            <p:cNvCxnSpPr>
              <a:cxnSpLocks/>
            </p:cNvCxnSpPr>
            <p:nvPr/>
          </p:nvCxnSpPr>
          <p:spPr>
            <a:xfrm>
              <a:off x="6708186" y="3534672"/>
              <a:ext cx="3120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7526E6F4-6672-4F26-8AE4-B8E33C551122}"/>
                </a:ext>
              </a:extLst>
            </p:cNvPr>
            <p:cNvCxnSpPr>
              <a:cxnSpLocks/>
            </p:cNvCxnSpPr>
            <p:nvPr/>
          </p:nvCxnSpPr>
          <p:spPr>
            <a:xfrm>
              <a:off x="6708186" y="4293096"/>
              <a:ext cx="3120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Rectangle 56">
            <a:extLst>
              <a:ext uri="{FF2B5EF4-FFF2-40B4-BE49-F238E27FC236}">
                <a16:creationId xmlns:a16="http://schemas.microsoft.com/office/drawing/2014/main" id="{EE0A1D3B-50E7-4F9E-A3FE-31C5CBDE2650}"/>
              </a:ext>
            </a:extLst>
          </p:cNvPr>
          <p:cNvSpPr/>
          <p:nvPr/>
        </p:nvSpPr>
        <p:spPr>
          <a:xfrm>
            <a:off x="4723921" y="5441713"/>
            <a:ext cx="25947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Hardware dispatch queue</a:t>
            </a: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72047768-9758-4A43-AC65-2087E79C6CE8}"/>
              </a:ext>
            </a:extLst>
          </p:cNvPr>
          <p:cNvSpPr/>
          <p:nvPr/>
        </p:nvSpPr>
        <p:spPr>
          <a:xfrm>
            <a:off x="3254072" y="4604549"/>
            <a:ext cx="2784335" cy="41832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I/O Scheduler</a:t>
            </a:r>
          </a:p>
        </p:txBody>
      </p:sp>
      <p:cxnSp>
        <p:nvCxnSpPr>
          <p:cNvPr id="63" name="Connector: Elbow 62">
            <a:extLst>
              <a:ext uri="{FF2B5EF4-FFF2-40B4-BE49-F238E27FC236}">
                <a16:creationId xmlns:a16="http://schemas.microsoft.com/office/drawing/2014/main" id="{91918154-DF2D-470C-9DAD-1A23C45ABAB1}"/>
              </a:ext>
            </a:extLst>
          </p:cNvPr>
          <p:cNvCxnSpPr>
            <a:cxnSpLocks/>
            <a:endCxn id="58" idx="1"/>
          </p:cNvCxnSpPr>
          <p:nvPr/>
        </p:nvCxnSpPr>
        <p:spPr>
          <a:xfrm>
            <a:off x="2377988" y="4380540"/>
            <a:ext cx="876084" cy="433169"/>
          </a:xfrm>
          <a:prstGeom prst="bentConnector3">
            <a:avLst>
              <a:gd name="adj1" fmla="val 1470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or: Elbow 64">
            <a:extLst>
              <a:ext uri="{FF2B5EF4-FFF2-40B4-BE49-F238E27FC236}">
                <a16:creationId xmlns:a16="http://schemas.microsoft.com/office/drawing/2014/main" id="{022FE6C1-B2DD-4F66-8B23-058A96829948}"/>
              </a:ext>
            </a:extLst>
          </p:cNvPr>
          <p:cNvCxnSpPr>
            <a:cxnSpLocks/>
          </p:cNvCxnSpPr>
          <p:nvPr/>
        </p:nvCxnSpPr>
        <p:spPr>
          <a:xfrm flipH="1">
            <a:off x="6038407" y="4390083"/>
            <a:ext cx="876084" cy="413183"/>
          </a:xfrm>
          <a:prstGeom prst="bentConnector3">
            <a:avLst>
              <a:gd name="adj1" fmla="val 1292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343F4B3F-3686-47F4-A61A-D84A48A9C8C5}"/>
              </a:ext>
            </a:extLst>
          </p:cNvPr>
          <p:cNvCxnSpPr>
            <a:cxnSpLocks/>
          </p:cNvCxnSpPr>
          <p:nvPr/>
        </p:nvCxnSpPr>
        <p:spPr>
          <a:xfrm>
            <a:off x="4610236" y="4371082"/>
            <a:ext cx="0" cy="21446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4DE2F701-D48B-402A-B48B-2326CF4634E9}"/>
              </a:ext>
            </a:extLst>
          </p:cNvPr>
          <p:cNvCxnSpPr>
            <a:cxnSpLocks/>
          </p:cNvCxnSpPr>
          <p:nvPr/>
        </p:nvCxnSpPr>
        <p:spPr>
          <a:xfrm>
            <a:off x="4610236" y="5032237"/>
            <a:ext cx="0" cy="21446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>
            <a:extLst>
              <a:ext uri="{FF2B5EF4-FFF2-40B4-BE49-F238E27FC236}">
                <a16:creationId xmlns:a16="http://schemas.microsoft.com/office/drawing/2014/main" id="{3A80EB63-F3AF-4240-A8A1-D9729A385E49}"/>
              </a:ext>
            </a:extLst>
          </p:cNvPr>
          <p:cNvSpPr/>
          <p:nvPr/>
        </p:nvSpPr>
        <p:spPr>
          <a:xfrm>
            <a:off x="7162800" y="3536040"/>
            <a:ext cx="127932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In-DRAM</a:t>
            </a:r>
          </a:p>
          <a:p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I/O Request</a:t>
            </a:r>
          </a:p>
          <a:p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Queue</a:t>
            </a:r>
          </a:p>
        </p:txBody>
      </p: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B6A75B3E-C6B3-4A78-9458-AF1DAFC80BDB}"/>
              </a:ext>
            </a:extLst>
          </p:cNvPr>
          <p:cNvCxnSpPr>
            <a:cxnSpLocks/>
          </p:cNvCxnSpPr>
          <p:nvPr/>
        </p:nvCxnSpPr>
        <p:spPr>
          <a:xfrm>
            <a:off x="4358208" y="5760276"/>
            <a:ext cx="0" cy="21446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/>
              <a:t>Page </a:t>
            </a:r>
            <a:fld id="{56E643E9-8232-44D4-8A76-E691A7C80D3B}" type="slidenum">
              <a:rPr lang="en-US" altLang="en-US" smtClean="0"/>
              <a:pPr/>
              <a:t>9</a:t>
            </a:fld>
            <a:r>
              <a:rPr lang="en-US" altLang="en-US" dirty="0"/>
              <a:t> </a:t>
            </a:r>
            <a:r>
              <a:rPr lang="en-US" altLang="en-US" dirty="0" smtClean="0"/>
              <a:t>of 34</a:t>
            </a:r>
            <a:endParaRPr lang="en-US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866514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5" grpId="0" animBg="1"/>
      <p:bldP spid="57" grpId="0"/>
      <p:bldP spid="58" grpId="0" animBg="1"/>
      <p:bldP spid="7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9|7.3|2.3|6|2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8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6|8.4|0.7|4.3|11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8.4"/>
</p:tagLst>
</file>

<file path=ppt/theme/theme1.xml><?xml version="1.0" encoding="utf-8"?>
<a:theme xmlns:a="http://schemas.openxmlformats.org/drawingml/2006/main" name="CMU-SAFARI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F497D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MU-SAFARI" id="{B15788EB-35F8-49D3-8BDF-2EB8D26A72D0}" vid="{7C2D58BB-235D-4341-930F-6DE16E8DC66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CMU-SAFARI</Template>
  <TotalTime>29733</TotalTime>
  <Words>3201</Words>
  <Application>Microsoft Office PowerPoint</Application>
  <PresentationFormat>On-screen Show (4:3)</PresentationFormat>
  <Paragraphs>702</Paragraphs>
  <Slides>63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74" baseType="lpstr">
      <vt:lpstr>Adobe Garamond Pro</vt:lpstr>
      <vt:lpstr>Adobe Garamond Pro Bold</vt:lpstr>
      <vt:lpstr>Arial</vt:lpstr>
      <vt:lpstr>Calibri</vt:lpstr>
      <vt:lpstr>Cambria Math</vt:lpstr>
      <vt:lpstr>Palatino Linotype</vt:lpstr>
      <vt:lpstr>Whitney-Bold</vt:lpstr>
      <vt:lpstr>Whitney-Medium</vt:lpstr>
      <vt:lpstr>Whitney-Semibold SC</vt:lpstr>
      <vt:lpstr>Wingdings</vt:lpstr>
      <vt:lpstr>CMU-SAFARI</vt:lpstr>
      <vt:lpstr>FLIN: Enabling Fairness and Enhancing Performance in Modern NVMe Solid State Drives</vt:lpstr>
      <vt:lpstr>Executive Summary</vt:lpstr>
      <vt:lpstr>Background: Modern SSD Design   Unfairness Across Multiple Applications in Modern SSDs  FLIN: Flash-Level INterference-aware SSD Scheduler  Experimental Evaluation  Conclusion</vt:lpstr>
      <vt:lpstr>Internal Components of a Modern SSD</vt:lpstr>
      <vt:lpstr>Internal Components of a Modern SSD</vt:lpstr>
      <vt:lpstr>Internal Components of a Modern SSD</vt:lpstr>
      <vt:lpstr>Internal Components of a Modern SSD</vt:lpstr>
      <vt:lpstr>Internal Components of a Modern SSD</vt:lpstr>
      <vt:lpstr>Conventional Host–Interface Protocols for SSDs</vt:lpstr>
      <vt:lpstr>Host–Interface Protocols in Modern SSDs</vt:lpstr>
      <vt:lpstr>Background: Modern SSD Design   Unfairness Across Multiple Applications in Modern SSDs  FLIN: Flash-Level INterference-aware SSD Scheduler  Experimental Evaluation  Conclusion</vt:lpstr>
      <vt:lpstr>Measuring Unfairness in Real, Modern SSDs</vt:lpstr>
      <vt:lpstr>Representative Example: tpcc and tpce</vt:lpstr>
      <vt:lpstr>What Causes This Unfairness?</vt:lpstr>
      <vt:lpstr>Source 1: Different I/O Intensities</vt:lpstr>
      <vt:lpstr>Source 2: Different Access Patterns</vt:lpstr>
      <vt:lpstr>Source 2: Different Request Access Patterns</vt:lpstr>
      <vt:lpstr>Source 3: Different Read/Write Ratios</vt:lpstr>
      <vt:lpstr>Source 4: Different Garbage Collection Demands</vt:lpstr>
      <vt:lpstr>Summary: Source of Unfairness in SSDs</vt:lpstr>
      <vt:lpstr>Background: Modern SSD Design   Unfairness Across Multiple Applications in Modern SSDs  FLIN: Flash-Level INterference-aware SSD Scheduler  Experimental Evaluation  Conclusion</vt:lpstr>
      <vt:lpstr>FLIN: Flash-Level INterference-aware Scheduler</vt:lpstr>
      <vt:lpstr>Three Stages of FLIN</vt:lpstr>
      <vt:lpstr>Three Stages of FLIN</vt:lpstr>
      <vt:lpstr>Three Stages of FLIN</vt:lpstr>
      <vt:lpstr>Background: Modern SSD Design   Unfairness Across Multiple Applications in Modern SSDs  FLIN: Flash-Level INterference-aware SSD Scheduler  Experimental Evaluation  Conclusion</vt:lpstr>
      <vt:lpstr>Evaluation Methodology</vt:lpstr>
      <vt:lpstr>Two Baseline Schedulers</vt:lpstr>
      <vt:lpstr>FLIN Improves Fairness Over the Baselines</vt:lpstr>
      <vt:lpstr>FLIN Improves Performance Over the Baselines</vt:lpstr>
      <vt:lpstr>Other Results in the Paper</vt:lpstr>
      <vt:lpstr>Background: Modern SSD Design   Unfairness Across Multiple Applications in Modern SSDs  FLIN: Flash-Level INterference-aware SSD Scheduler  Experimental Evaluation  Conclusion</vt:lpstr>
      <vt:lpstr>Conclusion</vt:lpstr>
      <vt:lpstr>FLIN: Enabling Fairness and Enhancing Performance in Modern NVMe Solid State Drives</vt:lpstr>
      <vt:lpstr>Backup Slides</vt:lpstr>
      <vt:lpstr>Executive Summary</vt:lpstr>
      <vt:lpstr>Enabling Higher SSD Performance and Capacity</vt:lpstr>
      <vt:lpstr>Defining Slowdown and Fairness for I/O Flows</vt:lpstr>
      <vt:lpstr>Host–Interface Protocols in Modern SSDs</vt:lpstr>
      <vt:lpstr>FTL: Managing the SSD’s Resources</vt:lpstr>
      <vt:lpstr>FTL: Managing the SSD’s Resources</vt:lpstr>
      <vt:lpstr>Motivation</vt:lpstr>
      <vt:lpstr>Reason 1: Difference in the I/O Intensities</vt:lpstr>
      <vt:lpstr>Reason 1: Difference in the I/O Intensities</vt:lpstr>
      <vt:lpstr>Reason 2: Difference in the Access Pattern</vt:lpstr>
      <vt:lpstr>Reason 2: Difference in the Access Pattern</vt:lpstr>
      <vt:lpstr>Reason 2: Difference in the Access Pattern</vt:lpstr>
      <vt:lpstr>Reason 3: Difference in the Read/Write Ratios</vt:lpstr>
      <vt:lpstr>Reason 4: Difference in the GC Demands</vt:lpstr>
      <vt:lpstr>Stage 1: Fairness-Aware Queue Insertion </vt:lpstr>
      <vt:lpstr>Stage 1: Fairness-Aware Queue Insertion </vt:lpstr>
      <vt:lpstr>Stage 2: Priority-Aware Queue Arbitration</vt:lpstr>
      <vt:lpstr>Stage 3: Wait-Balancing Transaction Selection</vt:lpstr>
      <vt:lpstr>Stage 3: Wait-Balancing Transaction Selection</vt:lpstr>
      <vt:lpstr>Implementation Overheads and Cost</vt:lpstr>
      <vt:lpstr>Methodology: SSD Configuration</vt:lpstr>
      <vt:lpstr>Methodology: Workloads</vt:lpstr>
      <vt:lpstr>Experimental Results: Fairness</vt:lpstr>
      <vt:lpstr>Experimental Results: Weighted Speedup</vt:lpstr>
      <vt:lpstr>Effect of Different FLIN Stages</vt:lpstr>
      <vt:lpstr>Fairness and Performance of FLIN</vt:lpstr>
      <vt:lpstr>Experimental Results: Maximum Slowdown</vt:lpstr>
      <vt:lpstr>Conclusion &amp; Future 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Detailed Energy Model for DDR DRAM</dc:title>
  <dc:creator>Saugata Ghose</dc:creator>
  <cp:lastModifiedBy>Saugata Ghose</cp:lastModifiedBy>
  <cp:revision>1445</cp:revision>
  <cp:lastPrinted>2018-05-16T09:44:36Z</cp:lastPrinted>
  <dcterms:created xsi:type="dcterms:W3CDTF">2016-02-04T18:31:04Z</dcterms:created>
  <dcterms:modified xsi:type="dcterms:W3CDTF">2018-06-05T15:52:01Z</dcterms:modified>
</cp:coreProperties>
</file>