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notesMasterIdLst>
    <p:notesMasterId r:id="rId7"/>
  </p:notesMasterIdLst>
  <p:handoutMasterIdLst>
    <p:handoutMasterId r:id="rId8"/>
  </p:handoutMasterIdLst>
  <p:sldIdLst>
    <p:sldId id="965" r:id="rId2"/>
    <p:sldId id="1008" r:id="rId3"/>
    <p:sldId id="1022" r:id="rId4"/>
    <p:sldId id="1021" r:id="rId5"/>
    <p:sldId id="1018" r:id="rId6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5"/>
    <a:srgbClr val="376092"/>
    <a:srgbClr val="70AD47"/>
    <a:srgbClr val="254061"/>
    <a:srgbClr val="F89645"/>
    <a:srgbClr val="C01700"/>
    <a:srgbClr val="B31B1B"/>
    <a:srgbClr val="FAC090"/>
    <a:srgbClr val="AC2130"/>
    <a:srgbClr val="8064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348" autoAdjust="0"/>
    <p:restoredTop sz="97909" autoAdjust="0"/>
  </p:normalViewPr>
  <p:slideViewPr>
    <p:cSldViewPr>
      <p:cViewPr varScale="1">
        <p:scale>
          <a:sx n="231" d="100"/>
          <a:sy n="231" d="100"/>
        </p:scale>
        <p:origin x="3576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91" d="100"/>
          <a:sy n="191" d="100"/>
        </p:scale>
        <p:origin x="192" y="8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180" y="0"/>
            <a:ext cx="4160937" cy="3664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084CA2-105F-41CF-95FA-79E2DEDCE6D5}" type="datetimeFigureOut">
              <a:rPr lang="en-US" smtClean="0"/>
              <a:t>10/5/20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648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2E61D-2080-44C1-8D97-F4B80BAE85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85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180" y="0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fld id="{A38D9882-8E9E-4CF6-8AEF-BEC3B7A09D95}" type="datetimeFigureOut">
              <a:rPr lang="en-US"/>
              <a:pPr>
                <a:defRPr/>
              </a:pPr>
              <a:t>10/5/20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538" y="3474963"/>
            <a:ext cx="7680127" cy="3291114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715"/>
            <a:ext cx="4160937" cy="36527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C0529AF4-9733-4245-A38E-6E2258071B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6667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Thank you very much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8693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3090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20263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Thank you very much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529AF4-9733-4245-A38E-6E2258071B12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9956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762001"/>
            <a:ext cx="8839200" cy="3048001"/>
          </a:xfrm>
        </p:spPr>
        <p:txBody>
          <a:bodyPr/>
          <a:lstStyle>
            <a:lvl1pPr algn="ctr">
              <a:defRPr sz="3600" spc="-90" baseline="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886200"/>
            <a:ext cx="8839200" cy="2209800"/>
          </a:xfrm>
        </p:spPr>
        <p:txBody>
          <a:bodyPr anchor="ctr" anchorCtr="0"/>
          <a:lstStyle>
            <a:lvl1pPr marL="0" indent="0" algn="ctr">
              <a:buNone/>
              <a:defRPr>
                <a:solidFill>
                  <a:srgbClr val="696969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D4D4D4"/>
                </a:solidFill>
              </a:defRPr>
            </a:lvl1pPr>
          </a:lstStyle>
          <a:p>
            <a:r>
              <a:rPr lang="en-US" altLang="en-US" dirty="0"/>
              <a:t>Page </a:t>
            </a:r>
            <a:fld id="{C0114C80-A684-4FC2-9290-3D6457BFA549}" type="slidenum">
              <a:rPr lang="en-US" altLang="en-US" smtClean="0"/>
              <a:pPr/>
              <a:t>‹#›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146493134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83363"/>
            <a:ext cx="61722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D0BF8F6E-232C-4479-8873-848D6BC8E6C3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2267538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2"/>
            <a:ext cx="2057400" cy="5105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838201"/>
            <a:ext cx="6629400" cy="51054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583363"/>
            <a:ext cx="61722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8C84A859-EC2B-4CC2-841B-A4A94D4856AA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612726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416D22C-426A-744D-94E9-F455C0DB2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332616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609600"/>
            <a:ext cx="9144000" cy="62023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685800"/>
            <a:ext cx="7772400" cy="5334000"/>
          </a:xfrm>
        </p:spPr>
        <p:txBody>
          <a:bodyPr anchorCtr="1"/>
          <a:lstStyle>
            <a:lvl1pPr algn="ctr">
              <a:defRPr sz="3600" b="0" cap="none" spc="-150" baseline="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4572000"/>
            <a:ext cx="7772400" cy="82550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1252D094-1F6F-4D58-85D9-7DD94883DE43}" type="slidenum">
              <a:rPr lang="en-US" altLang="en-US"/>
              <a:pPr/>
              <a:t>‹#›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21968278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838200"/>
            <a:ext cx="4343400" cy="5105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8200"/>
            <a:ext cx="4343400" cy="5105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D2B8100E-AEB3-45CD-B31C-E5D9AB46F8E2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3540478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838200"/>
            <a:ext cx="4344988" cy="6858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1524000"/>
            <a:ext cx="4344988" cy="44196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838200"/>
            <a:ext cx="4346575" cy="6858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524000"/>
            <a:ext cx="4346575" cy="4419600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B98A4ED6-624C-4BEA-BCDE-327289EF7D9F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66308555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AB72A377-ED4A-4672-A396-DD11146850F5}" type="slidenum">
              <a:rPr lang="en-US" altLang="en-US"/>
              <a:pPr/>
              <a:t>‹#›</a:t>
            </a:fld>
            <a:r>
              <a:rPr lang="en-US" altLang="en-US" dirty="0"/>
              <a:t> of 22</a:t>
            </a:r>
          </a:p>
        </p:txBody>
      </p:sp>
      <p:sp>
        <p:nvSpPr>
          <p:cNvPr id="8" name="标题 7">
            <a:extLst>
              <a:ext uri="{FF2B5EF4-FFF2-40B4-BE49-F238E27FC236}">
                <a16:creationId xmlns:a16="http://schemas.microsoft.com/office/drawing/2014/main" id="{FC6244C4-715A-4076-A755-A7C4861BB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3967734678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A4A31649-8929-48A0-9489-E8D4C8D91F05}" type="slidenum">
              <a:rPr lang="en-US" altLang="en-US"/>
              <a:pPr/>
              <a:t>‹#›</a:t>
            </a:fld>
            <a:r>
              <a:rPr lang="en-US" altLang="en-US" dirty="0"/>
              <a:t> of 22</a:t>
            </a:r>
          </a:p>
        </p:txBody>
      </p:sp>
    </p:spTree>
    <p:extLst>
      <p:ext uri="{BB962C8B-B14F-4D97-AF65-F5344CB8AC3E}">
        <p14:creationId xmlns:p14="http://schemas.microsoft.com/office/powerpoint/2010/main" val="154586673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1" y="838200"/>
            <a:ext cx="3313113" cy="114300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1"/>
            <a:ext cx="5416550" cy="510540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1" y="1981200"/>
            <a:ext cx="3313113" cy="3962400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3E8FA7CC-2CE5-41D8-B4C4-AD442D4B12B0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26485474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5720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62001"/>
            <a:ext cx="5486400" cy="3810001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1387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Page </a:t>
            </a:r>
            <a:fld id="{FC7E1FD5-A6B1-43EF-B5D9-E1445DE766F6}" type="slidenum">
              <a:rPr lang="en-US" altLang="en-US"/>
              <a:pPr/>
              <a:t>‹#›</a:t>
            </a:fld>
            <a:r>
              <a:rPr lang="en-US" altLang="en-US" dirty="0"/>
              <a:t> of 2</a:t>
            </a:r>
            <a:r>
              <a:rPr lang="en-US" altLang="zh-CN" dirty="0"/>
              <a:t>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033998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39377"/>
            <a:ext cx="7943850" cy="429389"/>
          </a:xfrm>
          <a:prstGeom prst="rect">
            <a:avLst/>
          </a:prstGeom>
        </p:spPr>
        <p:txBody>
          <a:bodyPr vert="horz" lIns="45720" tIns="0" rIns="4572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810545"/>
            <a:ext cx="8839200" cy="57267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67600" y="6490023"/>
            <a:ext cx="1371600" cy="228600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lvl1pPr algn="r">
              <a:defRPr sz="1600" b="0" baseline="0">
                <a:solidFill>
                  <a:schemeClr val="bg1">
                    <a:lumMod val="75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</a:lstStyle>
          <a:p>
            <a:fld id="{BBF05047-ADC6-47BF-A318-424F854A849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pic>
        <p:nvPicPr>
          <p:cNvPr id="3" name="Picture 2"/>
          <p:cNvPicPr>
            <a:picLocks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6400801"/>
            <a:ext cx="1295400" cy="285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5220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</p:sldLayoutIdLst>
  <p:transition>
    <p:fade/>
  </p:transition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 kern="1200" cap="none" spc="-100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Whitney-Bold" pitchFamily="2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Whitney-Bold" pitchFamily="2" charset="0"/>
        </a:defRPr>
      </a:lvl9pPr>
    </p:titleStyle>
    <p:bodyStyle>
      <a:lvl1pPr marL="204788" indent="-204788" algn="l" rtl="0" eaLnBrk="1" fontAlgn="base" hangingPunct="1">
        <a:spcBef>
          <a:spcPts val="450"/>
        </a:spcBef>
        <a:spcAft>
          <a:spcPct val="0"/>
        </a:spcAft>
        <a:buFont typeface="Wingdings" panose="05000000000000000000" pitchFamily="2" charset="2"/>
        <a:buChar char="§"/>
        <a:defRPr sz="2600" b="1" kern="1200" baseline="0">
          <a:solidFill>
            <a:srgbClr val="404040"/>
          </a:solidFill>
          <a:latin typeface="Adobe Garamond Pro" panose="02020502060506020403" pitchFamily="18" charset="0"/>
          <a:ea typeface="+mn-ea"/>
          <a:cs typeface="+mn-cs"/>
        </a:defRPr>
      </a:lvl1pPr>
      <a:lvl2pPr marL="479822" indent="-171450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2pPr>
      <a:lvl3pPr marL="857250" indent="-171450" algn="l" rtl="0" eaLnBrk="1" fontAlgn="base" hangingPunct="1">
        <a:spcBef>
          <a:spcPts val="225"/>
        </a:spcBef>
        <a:spcAft>
          <a:spcPct val="0"/>
        </a:spcAft>
        <a:buFont typeface="Palatino Linotype" panose="02040502050505030304" pitchFamily="18" charset="0"/>
        <a:buChar char="»"/>
        <a:defRPr sz="18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6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Ø"/>
        <a:defRPr sz="1400" kern="1200">
          <a:solidFill>
            <a:srgbClr val="696969"/>
          </a:solidFill>
          <a:latin typeface="Adobe Garamond Pro" panose="02020502060506020403" pitchFamily="18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200400"/>
          </a:xfrm>
          <a:solidFill>
            <a:schemeClr val="accent1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FIGARO: Improving System Performance via Fine-Grained </a:t>
            </a:r>
            <a:b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In-DRAM Data Relocation and Caching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-13800" y="3307199"/>
            <a:ext cx="9144000" cy="1600200"/>
          </a:xfrm>
        </p:spPr>
        <p:txBody>
          <a:bodyPr/>
          <a:lstStyle/>
          <a:p>
            <a:pPr lvl="0">
              <a:lnSpc>
                <a:spcPct val="110000"/>
              </a:lnSpc>
            </a:pP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Yaohua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Wang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Lois Orosa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Xiangjun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Peng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3,1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Yang Guo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</a:p>
          <a:p>
            <a:pPr lvl="0">
              <a:lnSpc>
                <a:spcPct val="110000"/>
              </a:lnSpc>
            </a:pP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Saugata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Ghose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4,5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Minesh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Patel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Jeremie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S. Kim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Juan Gómez Luna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Mohammad Sadrosadati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6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Nika Mansouri Ghiasi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Onur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Mutlu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2,5</a:t>
            </a:r>
            <a:endParaRPr lang="en-US" altLang="zh-CN" sz="2400" b="0" baseline="30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F8578-1873-8443-9522-2F3310C7078F}"/>
              </a:ext>
            </a:extLst>
          </p:cNvPr>
          <p:cNvSpPr/>
          <p:nvPr/>
        </p:nvSpPr>
        <p:spPr>
          <a:xfrm>
            <a:off x="3843004" y="6468009"/>
            <a:ext cx="1430392" cy="3733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</a:rPr>
              <a:t>MICRO 2020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81B40D-842A-DF4F-A699-6C41F4677EF6}"/>
              </a:ext>
            </a:extLst>
          </p:cNvPr>
          <p:cNvSpPr>
            <a:spLocks noChangeAspect="1"/>
          </p:cNvSpPr>
          <p:nvPr/>
        </p:nvSpPr>
        <p:spPr>
          <a:xfrm>
            <a:off x="2220439" y="5125757"/>
            <a:ext cx="1806277" cy="298767"/>
          </a:xfrm>
          <a:prstGeom prst="rect">
            <a:avLst/>
          </a:prstGeom>
          <a:blipFill dpi="0"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owEdges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2" descr="Image result for å½é²ç§æå¤§å­¦">
            <a:extLst>
              <a:ext uri="{FF2B5EF4-FFF2-40B4-BE49-F238E27FC236}">
                <a16:creationId xmlns:a16="http://schemas.microsoft.com/office/drawing/2014/main" id="{4922F7A9-C0B2-9347-B25D-48298683A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000528"/>
            <a:ext cx="666158" cy="666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A7BDF5E-6CB6-9749-9B19-DCF6D77F18B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829" y="5895314"/>
            <a:ext cx="2724912" cy="24241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720A51E-F83E-CF48-B8A2-D766D3BCA58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303" y="4958665"/>
            <a:ext cx="1596030" cy="96837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4F8380-4FF4-3140-8E7C-522186C5BB0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004" y="4914383"/>
            <a:ext cx="1912588" cy="79013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3408379-8E4F-D04F-82E1-0C038A599CC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5681021"/>
            <a:ext cx="1531188" cy="587222"/>
          </a:xfrm>
          <a:prstGeom prst="rect">
            <a:avLst/>
          </a:prstGeom>
        </p:spPr>
      </p:pic>
      <p:sp>
        <p:nvSpPr>
          <p:cNvPr id="22" name="Subtitle 4">
            <a:extLst>
              <a:ext uri="{FF2B5EF4-FFF2-40B4-BE49-F238E27FC236}">
                <a16:creationId xmlns:a16="http://schemas.microsoft.com/office/drawing/2014/main" id="{71473511-1860-4C4F-95D5-A358E0F25296}"/>
              </a:ext>
            </a:extLst>
          </p:cNvPr>
          <p:cNvSpPr txBox="1">
            <a:spLocks/>
          </p:cNvSpPr>
          <p:nvPr/>
        </p:nvSpPr>
        <p:spPr bwMode="auto">
          <a:xfrm>
            <a:off x="633823" y="4994539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3" name="Subtitle 4">
            <a:extLst>
              <a:ext uri="{FF2B5EF4-FFF2-40B4-BE49-F238E27FC236}">
                <a16:creationId xmlns:a16="http://schemas.microsoft.com/office/drawing/2014/main" id="{1AF3CB63-09F2-EF49-997E-9611CA76EE5A}"/>
              </a:ext>
            </a:extLst>
          </p:cNvPr>
          <p:cNvSpPr txBox="1">
            <a:spLocks/>
          </p:cNvSpPr>
          <p:nvPr/>
        </p:nvSpPr>
        <p:spPr bwMode="auto">
          <a:xfrm>
            <a:off x="2124463" y="5004550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4" name="Subtitle 4">
            <a:extLst>
              <a:ext uri="{FF2B5EF4-FFF2-40B4-BE49-F238E27FC236}">
                <a16:creationId xmlns:a16="http://schemas.microsoft.com/office/drawing/2014/main" id="{CC9D4158-0DF0-234E-BD6E-AB779F029D6B}"/>
              </a:ext>
            </a:extLst>
          </p:cNvPr>
          <p:cNvSpPr txBox="1">
            <a:spLocks/>
          </p:cNvSpPr>
          <p:nvPr/>
        </p:nvSpPr>
        <p:spPr bwMode="auto">
          <a:xfrm>
            <a:off x="5108974" y="4988963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3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5" name="Subtitle 4">
            <a:extLst>
              <a:ext uri="{FF2B5EF4-FFF2-40B4-BE49-F238E27FC236}">
                <a16:creationId xmlns:a16="http://schemas.microsoft.com/office/drawing/2014/main" id="{C3BF9B81-1995-5D4B-BCFA-D87F09BD993D}"/>
              </a:ext>
            </a:extLst>
          </p:cNvPr>
          <p:cNvSpPr txBox="1">
            <a:spLocks/>
          </p:cNvSpPr>
          <p:nvPr/>
        </p:nvSpPr>
        <p:spPr bwMode="auto">
          <a:xfrm>
            <a:off x="6769208" y="4996092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4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6" name="Subtitle 4">
            <a:extLst>
              <a:ext uri="{FF2B5EF4-FFF2-40B4-BE49-F238E27FC236}">
                <a16:creationId xmlns:a16="http://schemas.microsoft.com/office/drawing/2014/main" id="{E3E748DF-9C92-A54A-9304-215920DF8BB8}"/>
              </a:ext>
            </a:extLst>
          </p:cNvPr>
          <p:cNvSpPr txBox="1">
            <a:spLocks/>
          </p:cNvSpPr>
          <p:nvPr/>
        </p:nvSpPr>
        <p:spPr bwMode="auto">
          <a:xfrm>
            <a:off x="1504655" y="5774107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5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7" name="Subtitle 4">
            <a:extLst>
              <a:ext uri="{FF2B5EF4-FFF2-40B4-BE49-F238E27FC236}">
                <a16:creationId xmlns:a16="http://schemas.microsoft.com/office/drawing/2014/main" id="{7C6520D2-2CCA-F849-9A1D-F7DFC86F60B8}"/>
              </a:ext>
            </a:extLst>
          </p:cNvPr>
          <p:cNvSpPr txBox="1">
            <a:spLocks/>
          </p:cNvSpPr>
          <p:nvPr/>
        </p:nvSpPr>
        <p:spPr bwMode="auto">
          <a:xfrm>
            <a:off x="6437026" y="5648681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6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58591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346733-CA16-4670-B3A3-1016CE2CB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560" y="155734"/>
            <a:ext cx="10275040" cy="429389"/>
          </a:xfrm>
        </p:spPr>
        <p:txBody>
          <a:bodyPr/>
          <a:lstStyle/>
          <a:p>
            <a:r>
              <a:rPr lang="en-US" altLang="zh-CN" sz="4800" dirty="0">
                <a:latin typeface="Cambria" panose="02040503050406030204" pitchFamily="18" charset="0"/>
              </a:rPr>
              <a:t>Motivation and Goal</a:t>
            </a:r>
            <a:endParaRPr lang="zh-CN" altLang="en-US" sz="4800" dirty="0">
              <a:latin typeface="Cambria" panose="02040503050406030204" pitchFamily="18" charset="0"/>
            </a:endParaRPr>
          </a:p>
        </p:txBody>
      </p:sp>
      <p:sp>
        <p:nvSpPr>
          <p:cNvPr id="100" name="灯片编号占位符 3">
            <a:extLst>
              <a:ext uri="{FF2B5EF4-FFF2-40B4-BE49-F238E27FC236}">
                <a16:creationId xmlns:a16="http://schemas.microsoft.com/office/drawing/2014/main" id="{532A72A1-06DA-ED4A-A4C3-6B8AB9C89100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3276600" y="6464353"/>
            <a:ext cx="1447800" cy="274636"/>
          </a:xfrm>
        </p:spPr>
        <p:txBody>
          <a:bodyPr/>
          <a:lstStyle/>
          <a:p>
            <a:r>
              <a:rPr lang="en-US" altLang="en-US" sz="2000" dirty="0">
                <a:solidFill>
                  <a:schemeClr val="bg1">
                    <a:lumMod val="75000"/>
                  </a:schemeClr>
                </a:solidFill>
              </a:rPr>
              <a:t> </a:t>
            </a:r>
            <a:fld id="{56E643E9-8232-44D4-8A76-E691A7C80D3B}" type="slidenum">
              <a:rPr lang="en-US" altLang="en-US" sz="2000" smtClean="0">
                <a:solidFill>
                  <a:schemeClr val="bg1">
                    <a:lumMod val="75000"/>
                  </a:schemeClr>
                </a:solidFill>
              </a:rPr>
              <a:pPr/>
              <a:t>2</a:t>
            </a:fld>
            <a:endParaRPr lang="en-US" altLang="en-US" sz="2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05D99F6-74DE-9845-B9C3-BBE721A46821}"/>
              </a:ext>
            </a:extLst>
          </p:cNvPr>
          <p:cNvSpPr txBox="1"/>
          <p:nvPr/>
        </p:nvSpPr>
        <p:spPr>
          <a:xfrm>
            <a:off x="-1759352" y="-67133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DD53A2-4ACD-3E48-8980-14ABA17D8462}"/>
              </a:ext>
            </a:extLst>
          </p:cNvPr>
          <p:cNvSpPr txBox="1"/>
          <p:nvPr/>
        </p:nvSpPr>
        <p:spPr>
          <a:xfrm>
            <a:off x="-2419109" y="-128479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30" name="Content Placeholder 2">
            <a:extLst>
              <a:ext uri="{FF2B5EF4-FFF2-40B4-BE49-F238E27FC236}">
                <a16:creationId xmlns:a16="http://schemas.microsoft.com/office/drawing/2014/main" id="{6E6BA59E-65E3-C048-BF8E-D930FAD91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1066800"/>
            <a:ext cx="9144000" cy="5105400"/>
          </a:xfrm>
        </p:spPr>
        <p:txBody>
          <a:bodyPr/>
          <a:lstStyle/>
          <a:p>
            <a:pPr marL="274320" indent="-274320">
              <a:lnSpc>
                <a:spcPts val="2200"/>
              </a:lnSpc>
              <a:spcBef>
                <a:spcPts val="400"/>
              </a:spcBef>
            </a:pPr>
            <a:r>
              <a:rPr lang="en-US" sz="2400" b="1" dirty="0">
                <a:solidFill>
                  <a:schemeClr val="accent6"/>
                </a:solidFill>
                <a:latin typeface="Cambria" panose="02040503050406030204" pitchFamily="18" charset="0"/>
              </a:rPr>
              <a:t>Problem</a:t>
            </a:r>
            <a:r>
              <a:rPr lang="en-US" sz="2400" dirty="0">
                <a:solidFill>
                  <a:schemeClr val="accent6"/>
                </a:solidFill>
                <a:latin typeface="Cambria" panose="02040503050406030204" pitchFamily="18" charset="0"/>
              </a:rPr>
              <a:t>: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DRAM latency is a </a:t>
            </a:r>
            <a:r>
              <a:rPr lang="en-US" sz="2400" b="0" dirty="0">
                <a:solidFill>
                  <a:schemeClr val="accent6"/>
                </a:solidFill>
                <a:latin typeface="Cambria" panose="02040503050406030204" pitchFamily="18" charset="0"/>
              </a:rPr>
              <a:t>performance bottleneck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for many applications</a:t>
            </a:r>
          </a:p>
          <a:p>
            <a:pPr marL="274320" indent="-274320">
              <a:lnSpc>
                <a:spcPts val="2200"/>
              </a:lnSpc>
              <a:spcBef>
                <a:spcPts val="400"/>
              </a:spcBef>
            </a:pPr>
            <a:endParaRPr lang="en-US" sz="2400" b="0" dirty="0">
              <a:solidFill>
                <a:schemeClr val="accent6"/>
              </a:solidFill>
              <a:latin typeface="Cambria" panose="02040503050406030204" pitchFamily="18" charset="0"/>
            </a:endParaRPr>
          </a:p>
          <a:p>
            <a:pPr marL="274320" indent="-274320">
              <a:lnSpc>
                <a:spcPts val="2200"/>
              </a:lnSpc>
              <a:spcBef>
                <a:spcPts val="400"/>
              </a:spcBef>
            </a:pPr>
            <a:r>
              <a:rPr lang="en-US" sz="2400" b="0" dirty="0">
                <a:solidFill>
                  <a:srgbClr val="FF00F5"/>
                </a:solidFill>
                <a:latin typeface="Cambria" panose="02040503050406030204" pitchFamily="18" charset="0"/>
              </a:rPr>
              <a:t>In-DRAM caches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mitigate this latency </a:t>
            </a:r>
          </a:p>
          <a:p>
            <a:pPr marL="549354" lvl="1" indent="-274320">
              <a:lnSpc>
                <a:spcPts val="2200"/>
              </a:lnSpc>
              <a:spcBef>
                <a:spcPts val="400"/>
              </a:spcBef>
            </a:pPr>
            <a:r>
              <a:rPr lang="en-US" sz="2400" dirty="0">
                <a:solidFill>
                  <a:srgbClr val="FF00F5"/>
                </a:solidFill>
                <a:latin typeface="Cambria" panose="02040503050406030204" pitchFamily="18" charset="0"/>
              </a:rPr>
              <a:t>by a</a:t>
            </a:r>
            <a:r>
              <a:rPr lang="en-US" sz="2400" b="0" dirty="0">
                <a:solidFill>
                  <a:srgbClr val="FF00F5"/>
                </a:solidFill>
                <a:latin typeface="Cambria" panose="02040503050406030204" pitchFamily="18" charset="0"/>
              </a:rPr>
              <a:t>ugmenting</a:t>
            </a:r>
            <a:r>
              <a:rPr lang="en-US" sz="2400" b="0" dirty="0">
                <a:solidFill>
                  <a:srgbClr val="376092"/>
                </a:solidFill>
                <a:latin typeface="Cambria" panose="02040503050406030204" pitchFamily="18" charset="0"/>
              </a:rPr>
              <a:t>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regular-latency</a:t>
            </a:r>
            <a:r>
              <a:rPr lang="en-US" sz="2400" b="0" dirty="0">
                <a:solidFill>
                  <a:srgbClr val="376092"/>
                </a:solidFill>
                <a:latin typeface="Cambria" panose="02040503050406030204" pitchFamily="18" charset="0"/>
              </a:rPr>
              <a:t> </a:t>
            </a:r>
            <a:r>
              <a:rPr lang="en-US" sz="2400" b="0" dirty="0">
                <a:solidFill>
                  <a:srgbClr val="FF00F5"/>
                </a:solidFill>
                <a:latin typeface="Cambria" panose="02040503050406030204" pitchFamily="18" charset="0"/>
              </a:rPr>
              <a:t>DRAM</a:t>
            </a:r>
            <a:r>
              <a:rPr lang="en-US" sz="2400" b="0" dirty="0">
                <a:solidFill>
                  <a:srgbClr val="376092"/>
                </a:solidFill>
                <a:latin typeface="Cambria" panose="02040503050406030204" pitchFamily="18" charset="0"/>
              </a:rPr>
              <a:t>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with</a:t>
            </a:r>
            <a:r>
              <a:rPr lang="en-US" sz="2400" b="0" dirty="0">
                <a:solidFill>
                  <a:srgbClr val="376092"/>
                </a:solidFill>
                <a:latin typeface="Cambria" panose="02040503050406030204" pitchFamily="18" charset="0"/>
              </a:rPr>
              <a:t> </a:t>
            </a:r>
            <a:r>
              <a:rPr lang="en-US" sz="2400" b="0" dirty="0">
                <a:solidFill>
                  <a:srgbClr val="FF00F5"/>
                </a:solidFill>
                <a:latin typeface="Cambria" panose="02040503050406030204" pitchFamily="18" charset="0"/>
              </a:rPr>
              <a:t>small-but-fast regions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of</a:t>
            </a:r>
            <a:r>
              <a:rPr lang="en-US" sz="2400" b="0" dirty="0">
                <a:solidFill>
                  <a:srgbClr val="FF00F5"/>
                </a:solidFill>
                <a:latin typeface="Cambria" panose="02040503050406030204" pitchFamily="18" charset="0"/>
              </a:rPr>
              <a:t> DRAM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that serve as a </a:t>
            </a:r>
            <a:r>
              <a:rPr lang="en-US" sz="2400" b="0" dirty="0">
                <a:solidFill>
                  <a:srgbClr val="FF00F5"/>
                </a:solidFill>
                <a:latin typeface="Cambria" panose="02040503050406030204" pitchFamily="18" charset="0"/>
              </a:rPr>
              <a:t>cache</a:t>
            </a:r>
          </a:p>
          <a:p>
            <a:pPr marL="274320" indent="-274320">
              <a:lnSpc>
                <a:spcPts val="2200"/>
              </a:lnSpc>
              <a:spcBef>
                <a:spcPts val="400"/>
              </a:spcBef>
            </a:pPr>
            <a:endParaRPr lang="en-US" sz="2400" b="0" dirty="0">
              <a:solidFill>
                <a:srgbClr val="376092"/>
              </a:solidFill>
              <a:latin typeface="Cambria" panose="02040503050406030204" pitchFamily="18" charset="0"/>
            </a:endParaRPr>
          </a:p>
          <a:p>
            <a:pPr marL="274320" indent="-274320">
              <a:lnSpc>
                <a:spcPts val="2200"/>
              </a:lnSpc>
              <a:spcBef>
                <a:spcPts val="400"/>
              </a:spcBef>
            </a:pPr>
            <a:r>
              <a:rPr lang="en-US" sz="2400" dirty="0">
                <a:solidFill>
                  <a:srgbClr val="00B050"/>
                </a:solidFill>
                <a:latin typeface="Cambria" panose="02040503050406030204" pitchFamily="18" charset="0"/>
              </a:rPr>
              <a:t>Existing in-DRAM </a:t>
            </a:r>
            <a:r>
              <a:rPr lang="en-US" sz="2400" b="0" dirty="0">
                <a:solidFill>
                  <a:srgbClr val="00B050"/>
                </a:solidFill>
                <a:latin typeface="Cambria" panose="02040503050406030204" pitchFamily="18" charset="0"/>
              </a:rPr>
              <a:t>caches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have mechanisms for </a:t>
            </a:r>
            <a:r>
              <a:rPr lang="en-US" sz="2400" b="0" dirty="0">
                <a:solidFill>
                  <a:srgbClr val="00B050"/>
                </a:solidFill>
                <a:latin typeface="Cambria" panose="02040503050406030204" pitchFamily="18" charset="0"/>
              </a:rPr>
              <a:t>relocating data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that have two main </a:t>
            </a:r>
            <a:r>
              <a:rPr lang="en-US" sz="2400" dirty="0">
                <a:solidFill>
                  <a:srgbClr val="00B050"/>
                </a:solidFill>
                <a:latin typeface="Cambria" panose="02040503050406030204" pitchFamily="18" charset="0"/>
              </a:rPr>
              <a:t>inefficiencies</a:t>
            </a:r>
            <a:r>
              <a:rPr lang="en-US" sz="2400" b="0" dirty="0">
                <a:solidFill>
                  <a:srgbClr val="00B050"/>
                </a:solidFill>
                <a:latin typeface="Cambria" panose="02040503050406030204" pitchFamily="18" charset="0"/>
              </a:rPr>
              <a:t>:</a:t>
            </a:r>
          </a:p>
          <a:p>
            <a:pPr marL="732234" lvl="1" indent="-457200">
              <a:lnSpc>
                <a:spcPts val="22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US" sz="2400" dirty="0">
                <a:solidFill>
                  <a:srgbClr val="00B050"/>
                </a:solidFill>
                <a:latin typeface="Cambria" panose="02040503050406030204" pitchFamily="18" charset="0"/>
              </a:rPr>
              <a:t>Coarse-grained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(i.e., multi-kilobyte) in-DRAM data relocation</a:t>
            </a:r>
          </a:p>
          <a:p>
            <a:pPr marL="732234" lvl="1" indent="-457200">
              <a:lnSpc>
                <a:spcPts val="22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Relocation</a:t>
            </a:r>
            <a:r>
              <a:rPr lang="en-US" sz="2400" dirty="0">
                <a:solidFill>
                  <a:srgbClr val="00B050"/>
                </a:solidFill>
                <a:latin typeface="Cambria" panose="02040503050406030204" pitchFamily="18" charset="0"/>
              </a:rPr>
              <a:t> latency increases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with the </a:t>
            </a:r>
            <a:r>
              <a:rPr lang="en-US" sz="2400" dirty="0">
                <a:solidFill>
                  <a:srgbClr val="00B050"/>
                </a:solidFill>
                <a:latin typeface="Cambria" panose="02040503050406030204" pitchFamily="18" charset="0"/>
              </a:rPr>
              <a:t>physical distance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between the slow and fast regions</a:t>
            </a:r>
          </a:p>
          <a:p>
            <a:pPr marL="549354" lvl="1" indent="-274320">
              <a:lnSpc>
                <a:spcPts val="2200"/>
              </a:lnSpc>
              <a:spcBef>
                <a:spcPts val="400"/>
              </a:spcBef>
            </a:pPr>
            <a:endParaRPr lang="en-US" sz="2000" dirty="0">
              <a:solidFill>
                <a:srgbClr val="00B050"/>
              </a:solidFill>
              <a:latin typeface="Cambria" panose="02040503050406030204" pitchFamily="18" charset="0"/>
            </a:endParaRPr>
          </a:p>
          <a:p>
            <a:pPr>
              <a:lnSpc>
                <a:spcPts val="2200"/>
              </a:lnSpc>
              <a:spcBef>
                <a:spcPts val="400"/>
              </a:spcBef>
            </a:pPr>
            <a:r>
              <a:rPr lang="en-US" sz="2400" dirty="0">
                <a:solidFill>
                  <a:srgbClr val="00B0F0"/>
                </a:solidFill>
                <a:latin typeface="Cambria" panose="02040503050406030204" pitchFamily="18" charset="0"/>
              </a:rPr>
              <a:t>Goal:</a:t>
            </a:r>
            <a:r>
              <a:rPr lang="en-US" sz="2400" b="0" dirty="0">
                <a:solidFill>
                  <a:srgbClr val="00B0F0"/>
                </a:solidFill>
                <a:latin typeface="Cambria" panose="02040503050406030204" pitchFamily="18" charset="0"/>
              </a:rPr>
              <a:t> reduce DRAM latency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via an in-DRAM cache that provides</a:t>
            </a:r>
          </a:p>
          <a:p>
            <a:pPr marL="732234" lvl="1" indent="-457200">
              <a:lnSpc>
                <a:spcPts val="22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US" sz="2400" dirty="0">
                <a:solidFill>
                  <a:srgbClr val="00B0F0"/>
                </a:solidFill>
                <a:latin typeface="Cambria" panose="02040503050406030204" pitchFamily="18" charset="0"/>
              </a:rPr>
              <a:t>F</a:t>
            </a:r>
            <a:r>
              <a:rPr lang="en-US" sz="2400" b="0" dirty="0">
                <a:solidFill>
                  <a:srgbClr val="00B0F0"/>
                </a:solidFill>
                <a:latin typeface="Cambria" panose="02040503050406030204" pitchFamily="18" charset="0"/>
              </a:rPr>
              <a:t>ine-grained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(i.e., multi-byte) data relocation</a:t>
            </a:r>
          </a:p>
          <a:p>
            <a:pPr marL="732234" lvl="1" indent="-457200">
              <a:lnSpc>
                <a:spcPts val="2200"/>
              </a:lnSpc>
              <a:spcBef>
                <a:spcPts val="400"/>
              </a:spcBef>
              <a:buFont typeface="+mj-lt"/>
              <a:buAutoNum type="arabicParenR"/>
            </a:pPr>
            <a:r>
              <a:rPr lang="en-US" sz="2400" dirty="0">
                <a:solidFill>
                  <a:srgbClr val="00B0F0"/>
                </a:solidFill>
                <a:latin typeface="Cambria" panose="02040503050406030204" pitchFamily="18" charset="0"/>
              </a:rPr>
              <a:t>D</a:t>
            </a:r>
            <a:r>
              <a:rPr lang="en-US" sz="2400" b="0" dirty="0">
                <a:solidFill>
                  <a:srgbClr val="00B0F0"/>
                </a:solidFill>
                <a:latin typeface="Cambria" panose="02040503050406030204" pitchFamily="18" charset="0"/>
              </a:rPr>
              <a:t>istance-independent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relocation latency</a:t>
            </a:r>
          </a:p>
          <a:p>
            <a:pPr marL="308372" lvl="1" indent="0">
              <a:lnSpc>
                <a:spcPts val="1800"/>
              </a:lnSpc>
              <a:spcBef>
                <a:spcPts val="400"/>
              </a:spcBef>
              <a:buNone/>
            </a:pPr>
            <a:endParaRPr lang="en-US" sz="1800" dirty="0">
              <a:solidFill>
                <a:srgbClr val="B31B1B"/>
              </a:solidFill>
              <a:latin typeface="Cambria" panose="02040503050406030204" pitchFamily="18" charset="0"/>
            </a:endParaRPr>
          </a:p>
          <a:p>
            <a:pPr lvl="1">
              <a:lnSpc>
                <a:spcPts val="2000"/>
              </a:lnSpc>
              <a:spcBef>
                <a:spcPts val="400"/>
              </a:spcBef>
            </a:pPr>
            <a:endParaRPr lang="tr-TR" sz="1800" dirty="0">
              <a:solidFill>
                <a:srgbClr val="B31B1B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52977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C7AD66-8B07-4E2F-915A-36F2E4903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52400"/>
            <a:ext cx="7943850" cy="429389"/>
          </a:xfrm>
        </p:spPr>
        <p:txBody>
          <a:bodyPr/>
          <a:lstStyle/>
          <a:p>
            <a:r>
              <a:rPr lang="en-US" altLang="zh-CN" sz="4800" dirty="0">
                <a:latin typeface="Cambria" panose="02040503050406030204" pitchFamily="18" charset="0"/>
              </a:rPr>
              <a:t>FIGARO Substrate</a:t>
            </a:r>
            <a:endParaRPr lang="zh-CN" altLang="en-US" sz="4800" dirty="0">
              <a:latin typeface="Cambria" panose="020405030504060302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16E1D72-1999-B54A-BC00-EEC824FD9904}"/>
              </a:ext>
            </a:extLst>
          </p:cNvPr>
          <p:cNvSpPr/>
          <p:nvPr/>
        </p:nvSpPr>
        <p:spPr>
          <a:xfrm>
            <a:off x="18646" y="1140932"/>
            <a:ext cx="6010938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altLang="zh-CN" sz="2400" b="1" dirty="0">
                <a:solidFill>
                  <a:srgbClr val="0070C0"/>
                </a:solidFill>
                <a:latin typeface="Cambria" panose="02040503050406030204" pitchFamily="18" charset="0"/>
              </a:rPr>
              <a:t>FIGARO</a:t>
            </a:r>
            <a:r>
              <a:rPr lang="en-US" altLang="zh-CN" sz="2400" b="1" dirty="0">
                <a:latin typeface="Cambria" panose="02040503050406030204" pitchFamily="18" charset="0"/>
              </a:rPr>
              <a:t> </a:t>
            </a:r>
            <a:r>
              <a:rPr lang="en-US" altLang="zh-CN" sz="2400" dirty="0">
                <a:latin typeface="Cambria" panose="02040503050406030204" pitchFamily="18" charset="0"/>
              </a:rPr>
              <a:t>leverages </a:t>
            </a:r>
            <a:r>
              <a:rPr lang="en-US" altLang="zh-CN" sz="2400" dirty="0">
                <a:solidFill>
                  <a:srgbClr val="0070C0"/>
                </a:solidFill>
                <a:latin typeface="Cambria" panose="02040503050406030204" pitchFamily="18" charset="0"/>
              </a:rPr>
              <a:t>existing shared structures</a:t>
            </a:r>
            <a:r>
              <a:rPr lang="en-US" altLang="zh-CN" sz="2400" dirty="0">
                <a:latin typeface="Cambria" panose="02040503050406030204" pitchFamily="18" charset="0"/>
              </a:rPr>
              <a:t> within a modern DRAM device to perform </a:t>
            </a:r>
            <a:r>
              <a:rPr lang="en-US" altLang="zh-CN" sz="2400" dirty="0">
                <a:solidFill>
                  <a:srgbClr val="0070C0"/>
                </a:solidFill>
                <a:latin typeface="Cambria" panose="02040503050406030204" pitchFamily="18" charset="0"/>
              </a:rPr>
              <a:t>data relocation</a:t>
            </a:r>
          </a:p>
          <a:p>
            <a:pPr marL="285750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endParaRPr lang="en-US" altLang="zh-CN" sz="2400" dirty="0">
              <a:latin typeface="Cambria" panose="02040503050406030204" pitchFamily="18" charset="0"/>
            </a:endParaRPr>
          </a:p>
          <a:p>
            <a:pPr marL="342900" indent="-3429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altLang="zh-CN" sz="2400" b="1" dirty="0">
                <a:solidFill>
                  <a:srgbClr val="70AD47"/>
                </a:solidFill>
                <a:latin typeface="Cambria" panose="02040503050406030204" pitchFamily="18" charset="0"/>
                <a:cs typeface="Consolas" panose="020B0609020204030204" pitchFamily="49" charset="0"/>
              </a:rPr>
              <a:t>Observations:</a:t>
            </a:r>
          </a:p>
          <a:p>
            <a:pPr>
              <a:lnSpc>
                <a:spcPts val="2200"/>
              </a:lnSpc>
            </a:pPr>
            <a:endParaRPr lang="en-US" altLang="zh-CN" sz="2400" b="1" dirty="0">
              <a:solidFill>
                <a:srgbClr val="70AD47"/>
              </a:solidFill>
              <a:latin typeface="Cambria" panose="02040503050406030204" pitchFamily="18" charset="0"/>
              <a:cs typeface="Consolas" panose="020B0609020204030204" pitchFamily="49" charset="0"/>
            </a:endParaRPr>
          </a:p>
          <a:p>
            <a:pPr marL="822722" lvl="1" indent="-514350">
              <a:lnSpc>
                <a:spcPts val="2200"/>
              </a:lnSpc>
              <a:buFont typeface="+mj-lt"/>
              <a:buAutoNum type="arabicParenR"/>
            </a:pPr>
            <a:r>
              <a:rPr lang="en-US" altLang="zh-CN" sz="2400" dirty="0">
                <a:latin typeface="Cambria" panose="02040503050406030204" pitchFamily="18" charset="0"/>
              </a:rPr>
              <a:t>All local row buffers </a:t>
            </a:r>
            <a:r>
              <a:rPr lang="en-US" altLang="zh-CN" sz="2400" dirty="0">
                <a:solidFill>
                  <a:srgbClr val="70AD47"/>
                </a:solidFill>
                <a:latin typeface="Cambria" panose="02040503050406030204" pitchFamily="18" charset="0"/>
              </a:rPr>
              <a:t>(LRBs) </a:t>
            </a:r>
            <a:r>
              <a:rPr lang="en-US" altLang="zh-CN" sz="2400" dirty="0">
                <a:latin typeface="Cambria" panose="02040503050406030204" pitchFamily="18" charset="0"/>
              </a:rPr>
              <a:t>in a bank are </a:t>
            </a:r>
            <a:r>
              <a:rPr lang="en-US" altLang="zh-CN" sz="2400" dirty="0">
                <a:solidFill>
                  <a:srgbClr val="70AD47"/>
                </a:solidFill>
                <a:latin typeface="Cambria" panose="02040503050406030204" pitchFamily="18" charset="0"/>
              </a:rPr>
              <a:t>connected</a:t>
            </a:r>
            <a:r>
              <a:rPr lang="en-US" altLang="zh-CN" sz="2400" dirty="0">
                <a:latin typeface="Cambria" panose="02040503050406030204" pitchFamily="18" charset="0"/>
              </a:rPr>
              <a:t> to a single               shared global row buffer </a:t>
            </a:r>
            <a:r>
              <a:rPr lang="en-US" altLang="zh-CN" sz="2400" dirty="0">
                <a:solidFill>
                  <a:srgbClr val="70AD47"/>
                </a:solidFill>
                <a:latin typeface="Cambria" panose="02040503050406030204" pitchFamily="18" charset="0"/>
              </a:rPr>
              <a:t>(GRB)</a:t>
            </a:r>
          </a:p>
          <a:p>
            <a:pPr marL="822722" lvl="1" indent="-514350">
              <a:lnSpc>
                <a:spcPts val="2200"/>
              </a:lnSpc>
              <a:buFont typeface="+mj-lt"/>
              <a:buAutoNum type="arabicParenR"/>
            </a:pPr>
            <a:endParaRPr lang="en-US" altLang="zh-CN" sz="2400" dirty="0">
              <a:solidFill>
                <a:srgbClr val="70AD47"/>
              </a:solidFill>
              <a:latin typeface="Cambria" panose="02040503050406030204" pitchFamily="18" charset="0"/>
            </a:endParaRPr>
          </a:p>
          <a:p>
            <a:pPr marL="822722" lvl="1" indent="-514350">
              <a:lnSpc>
                <a:spcPts val="2200"/>
              </a:lnSpc>
              <a:buFont typeface="+mj-lt"/>
              <a:buAutoNum type="arabicParenR"/>
            </a:pPr>
            <a:r>
              <a:rPr lang="en-US" altLang="zh-CN" sz="2400" dirty="0">
                <a:latin typeface="Cambria" panose="02040503050406030204" pitchFamily="18" charset="0"/>
              </a:rPr>
              <a:t>The </a:t>
            </a:r>
            <a:r>
              <a:rPr lang="en-US" altLang="zh-CN" sz="2400" dirty="0">
                <a:solidFill>
                  <a:srgbClr val="FF00F5"/>
                </a:solidFill>
                <a:latin typeface="Cambria" panose="02040503050406030204" pitchFamily="18" charset="0"/>
              </a:rPr>
              <a:t>GRB</a:t>
            </a:r>
            <a:r>
              <a:rPr lang="en-US" altLang="zh-CN" sz="2400" dirty="0">
                <a:solidFill>
                  <a:srgbClr val="70AD47"/>
                </a:solidFill>
                <a:latin typeface="Cambria" panose="02040503050406030204" pitchFamily="18" charset="0"/>
              </a:rPr>
              <a:t> </a:t>
            </a:r>
            <a:r>
              <a:rPr lang="en-US" altLang="zh-CN" sz="2400" dirty="0">
                <a:latin typeface="Cambria" panose="02040503050406030204" pitchFamily="18" charset="0"/>
              </a:rPr>
              <a:t>has</a:t>
            </a:r>
            <a:r>
              <a:rPr lang="en-US" altLang="zh-CN" sz="2400" dirty="0">
                <a:solidFill>
                  <a:srgbClr val="70AD47"/>
                </a:solidFill>
                <a:latin typeface="Cambria" panose="02040503050406030204" pitchFamily="18" charset="0"/>
              </a:rPr>
              <a:t> </a:t>
            </a:r>
            <a:r>
              <a:rPr lang="en-US" altLang="zh-CN" sz="2400" dirty="0">
                <a:solidFill>
                  <a:srgbClr val="FF00F5"/>
                </a:solidFill>
                <a:latin typeface="Cambria" panose="02040503050406030204" pitchFamily="18" charset="0"/>
              </a:rPr>
              <a:t>smaller width </a:t>
            </a:r>
            <a:r>
              <a:rPr lang="en-US" altLang="zh-CN" sz="2400" dirty="0">
                <a:latin typeface="Cambria" panose="02040503050406030204" pitchFamily="18" charset="0"/>
              </a:rPr>
              <a:t>(e.g., 8B) than the </a:t>
            </a:r>
            <a:r>
              <a:rPr lang="en-US" altLang="zh-CN" sz="2400" dirty="0">
                <a:solidFill>
                  <a:srgbClr val="FF00F5"/>
                </a:solidFill>
                <a:latin typeface="Cambria" panose="02040503050406030204" pitchFamily="18" charset="0"/>
              </a:rPr>
              <a:t>LRBs </a:t>
            </a:r>
            <a:r>
              <a:rPr lang="en-US" altLang="zh-CN" sz="2400" dirty="0">
                <a:latin typeface="Cambria" panose="02040503050406030204" pitchFamily="18" charset="0"/>
              </a:rPr>
              <a:t>(e.g., 1kB)</a:t>
            </a:r>
          </a:p>
          <a:p>
            <a:pPr marL="822722" lvl="1" indent="-514350">
              <a:lnSpc>
                <a:spcPts val="2200"/>
              </a:lnSpc>
              <a:buFont typeface="Arial" panose="020B0604020202020204" pitchFamily="34" charset="0"/>
              <a:buChar char="•"/>
            </a:pPr>
            <a:endParaRPr lang="en-US" altLang="zh-CN" sz="2400" dirty="0">
              <a:latin typeface="Cambria" panose="02040503050406030204" pitchFamily="18" charset="0"/>
            </a:endParaRPr>
          </a:p>
          <a:p>
            <a:pPr marL="342900" indent="-34290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en-US" altLang="zh-CN" sz="2400" b="1" dirty="0">
                <a:solidFill>
                  <a:schemeClr val="accent6"/>
                </a:solidFill>
                <a:latin typeface="Cambria" panose="02040503050406030204" pitchFamily="18" charset="0"/>
              </a:rPr>
              <a:t>Key Idea: </a:t>
            </a:r>
            <a:r>
              <a:rPr lang="en-US" sz="2400" dirty="0">
                <a:latin typeface="Cambria" panose="02040503050406030204" pitchFamily="18" charset="0"/>
              </a:rPr>
              <a:t>use the </a:t>
            </a:r>
            <a:r>
              <a:rPr lang="en-US" sz="2400" dirty="0">
                <a:solidFill>
                  <a:schemeClr val="accent6"/>
                </a:solidFill>
                <a:latin typeface="Cambria" panose="02040503050406030204" pitchFamily="18" charset="0"/>
              </a:rPr>
              <a:t>existing shared GRB</a:t>
            </a:r>
            <a:r>
              <a:rPr lang="en-US" sz="2400" b="1" dirty="0">
                <a:latin typeface="Cambria" panose="02040503050406030204" pitchFamily="18" charset="0"/>
              </a:rPr>
              <a:t> </a:t>
            </a:r>
            <a:r>
              <a:rPr lang="en-US" sz="2400" dirty="0">
                <a:latin typeface="Cambria" panose="02040503050406030204" pitchFamily="18" charset="0"/>
              </a:rPr>
              <a:t>among subarrays within a DRAM bank    to perform </a:t>
            </a:r>
            <a:r>
              <a:rPr lang="en-US" sz="2400" dirty="0">
                <a:solidFill>
                  <a:schemeClr val="accent6"/>
                </a:solidFill>
                <a:latin typeface="Cambria" panose="02040503050406030204" pitchFamily="18" charset="0"/>
              </a:rPr>
              <a:t>fine-grained in-DRAM data relocation</a:t>
            </a:r>
            <a:endParaRPr lang="en-US" altLang="zh-CN" sz="2400" u="sng" dirty="0">
              <a:solidFill>
                <a:schemeClr val="accent6"/>
              </a:solidFill>
              <a:latin typeface="Cambria" panose="02040503050406030204" pitchFamily="18" charset="0"/>
            </a:endParaRPr>
          </a:p>
          <a:p>
            <a:pPr marL="365522" indent="-514350">
              <a:lnSpc>
                <a:spcPts val="2560"/>
              </a:lnSpc>
              <a:buFont typeface="Arial" panose="020B0604020202020204" pitchFamily="34" charset="0"/>
              <a:buChar char="•"/>
            </a:pPr>
            <a:endParaRPr lang="en-US" altLang="zh-CN" sz="2400" dirty="0">
              <a:latin typeface="Cambria" panose="02040503050406030204" pitchFamily="18" charset="0"/>
            </a:endParaRPr>
          </a:p>
          <a:p>
            <a:pPr marL="342900" indent="-342900">
              <a:lnSpc>
                <a:spcPts val="2560"/>
              </a:lnSpc>
              <a:buFont typeface="Arial" panose="020B0604020202020204" pitchFamily="34" charset="0"/>
              <a:buChar char="•"/>
            </a:pPr>
            <a:endParaRPr lang="en-US" altLang="zh-CN" sz="2400" b="1" u="sng" dirty="0">
              <a:solidFill>
                <a:srgbClr val="70AD47"/>
              </a:solidFill>
              <a:latin typeface="Cambria" panose="02040503050406030204" pitchFamily="18" charset="0"/>
              <a:cs typeface="Consolas" panose="020B0609020204030204" pitchFamily="49" charset="0"/>
            </a:endParaRP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ECB3D719-CC13-E944-97FF-E87468EB8E93}"/>
              </a:ext>
            </a:extLst>
          </p:cNvPr>
          <p:cNvGrpSpPr/>
          <p:nvPr/>
        </p:nvGrpSpPr>
        <p:grpSpPr>
          <a:xfrm>
            <a:off x="5935996" y="800933"/>
            <a:ext cx="3129953" cy="4689248"/>
            <a:chOff x="5912366" y="784927"/>
            <a:chExt cx="3129953" cy="4689248"/>
          </a:xfrm>
        </p:grpSpPr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AC20DE13-78D8-7D4B-8FDB-C0D3C6255825}"/>
                </a:ext>
              </a:extLst>
            </p:cNvPr>
            <p:cNvGrpSpPr/>
            <p:nvPr/>
          </p:nvGrpSpPr>
          <p:grpSpPr>
            <a:xfrm>
              <a:off x="5943351" y="3405836"/>
              <a:ext cx="2113798" cy="2068339"/>
              <a:chOff x="5943351" y="3405836"/>
              <a:chExt cx="2113798" cy="2068339"/>
            </a:xfrm>
          </p:grpSpPr>
          <p:sp>
            <p:nvSpPr>
              <p:cNvPr id="33" name="Rounded Rectangle 32">
                <a:extLst>
                  <a:ext uri="{FF2B5EF4-FFF2-40B4-BE49-F238E27FC236}">
                    <a16:creationId xmlns:a16="http://schemas.microsoft.com/office/drawing/2014/main" id="{096C99B5-1EDB-6549-9420-4F0131D5543D}"/>
                  </a:ext>
                </a:extLst>
              </p:cNvPr>
              <p:cNvSpPr/>
              <p:nvPr/>
            </p:nvSpPr>
            <p:spPr>
              <a:xfrm>
                <a:off x="5943351" y="3405836"/>
                <a:ext cx="2113798" cy="2068339"/>
              </a:xfrm>
              <a:prstGeom prst="roundRect">
                <a:avLst>
                  <a:gd name="adj" fmla="val 5443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</a:rPr>
                  <a:t>DST: Subarray B</a:t>
                </a:r>
              </a:p>
            </p:txBody>
          </p: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2E6C3237-B70B-C448-B7A0-06EBDE7D3B2C}"/>
                  </a:ext>
                </a:extLst>
              </p:cNvPr>
              <p:cNvGrpSpPr/>
              <p:nvPr/>
            </p:nvGrpSpPr>
            <p:grpSpPr>
              <a:xfrm>
                <a:off x="6068360" y="3849054"/>
                <a:ext cx="1863779" cy="395485"/>
                <a:chOff x="4193628" y="1371600"/>
                <a:chExt cx="1292772" cy="274320"/>
              </a:xfrm>
            </p:grpSpPr>
            <p:sp>
              <p:nvSpPr>
                <p:cNvPr id="51" name="Oval 50">
                  <a:extLst>
                    <a:ext uri="{FF2B5EF4-FFF2-40B4-BE49-F238E27FC236}">
                      <a16:creationId xmlns:a16="http://schemas.microsoft.com/office/drawing/2014/main" id="{8B88DA9B-A62C-9045-BE78-A7075844DD08}"/>
                    </a:ext>
                  </a:extLst>
                </p:cNvPr>
                <p:cNvSpPr/>
                <p:nvPr/>
              </p:nvSpPr>
              <p:spPr>
                <a:xfrm>
                  <a:off x="4193628" y="1371600"/>
                  <a:ext cx="283779" cy="27432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B0</a:t>
                  </a:r>
                </a:p>
              </p:txBody>
            </p:sp>
            <p:sp>
              <p:nvSpPr>
                <p:cNvPr id="52" name="Oval 51">
                  <a:extLst>
                    <a:ext uri="{FF2B5EF4-FFF2-40B4-BE49-F238E27FC236}">
                      <a16:creationId xmlns:a16="http://schemas.microsoft.com/office/drawing/2014/main" id="{F6DAC2FB-F6D8-2E48-903E-15D6297ED7E8}"/>
                    </a:ext>
                  </a:extLst>
                </p:cNvPr>
                <p:cNvSpPr/>
                <p:nvPr/>
              </p:nvSpPr>
              <p:spPr>
                <a:xfrm>
                  <a:off x="4529959" y="1371600"/>
                  <a:ext cx="283779" cy="27432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B1</a:t>
                  </a:r>
                </a:p>
              </p:txBody>
            </p:sp>
            <p:sp>
              <p:nvSpPr>
                <p:cNvPr id="53" name="Oval 52">
                  <a:extLst>
                    <a:ext uri="{FF2B5EF4-FFF2-40B4-BE49-F238E27FC236}">
                      <a16:creationId xmlns:a16="http://schemas.microsoft.com/office/drawing/2014/main" id="{6A80FD0E-CEF4-D14B-B7BC-50A08F5967F5}"/>
                    </a:ext>
                  </a:extLst>
                </p:cNvPr>
                <p:cNvSpPr/>
                <p:nvPr/>
              </p:nvSpPr>
              <p:spPr>
                <a:xfrm>
                  <a:off x="4866290" y="1371600"/>
                  <a:ext cx="283779" cy="27432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B2</a:t>
                  </a:r>
                </a:p>
              </p:txBody>
            </p:sp>
            <p:sp>
              <p:nvSpPr>
                <p:cNvPr id="54" name="Oval 53">
                  <a:extLst>
                    <a:ext uri="{FF2B5EF4-FFF2-40B4-BE49-F238E27FC236}">
                      <a16:creationId xmlns:a16="http://schemas.microsoft.com/office/drawing/2014/main" id="{A0E01702-ACE6-2543-B0BB-22C8A0CB94FF}"/>
                    </a:ext>
                  </a:extLst>
                </p:cNvPr>
                <p:cNvSpPr/>
                <p:nvPr/>
              </p:nvSpPr>
              <p:spPr>
                <a:xfrm>
                  <a:off x="5202621" y="1371600"/>
                  <a:ext cx="283779" cy="274320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B3</a:t>
                  </a:r>
                </a:p>
              </p:txBody>
            </p:sp>
          </p:grpSp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230BC2D6-2C1B-1F4F-BDF1-52E2E48B2E8E}"/>
                  </a:ext>
                </a:extLst>
              </p:cNvPr>
              <p:cNvGrpSpPr/>
              <p:nvPr/>
            </p:nvGrpSpPr>
            <p:grpSpPr>
              <a:xfrm>
                <a:off x="6068360" y="4349093"/>
                <a:ext cx="1863779" cy="409122"/>
                <a:chOff x="4193628" y="1371600"/>
                <a:chExt cx="1292772" cy="283779"/>
              </a:xfrm>
            </p:grpSpPr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F8432E8D-9415-3D41-8264-C970D8169A24}"/>
                    </a:ext>
                  </a:extLst>
                </p:cNvPr>
                <p:cNvSpPr/>
                <p:nvPr/>
              </p:nvSpPr>
              <p:spPr>
                <a:xfrm>
                  <a:off x="4193628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B4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1CBD42CB-6ADA-9A46-B864-AABF399CA251}"/>
                    </a:ext>
                  </a:extLst>
                </p:cNvPr>
                <p:cNvSpPr/>
                <p:nvPr/>
              </p:nvSpPr>
              <p:spPr>
                <a:xfrm>
                  <a:off x="4529959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B5</a:t>
                  </a:r>
                  <a:endParaRPr lang="en-US" sz="1600" spc="-110" dirty="0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49" name="Oval 48">
                  <a:extLst>
                    <a:ext uri="{FF2B5EF4-FFF2-40B4-BE49-F238E27FC236}">
                      <a16:creationId xmlns:a16="http://schemas.microsoft.com/office/drawing/2014/main" id="{F22F0A2B-96C1-CD4F-86C9-CCC1A50911A7}"/>
                    </a:ext>
                  </a:extLst>
                </p:cNvPr>
                <p:cNvSpPr/>
                <p:nvPr/>
              </p:nvSpPr>
              <p:spPr>
                <a:xfrm>
                  <a:off x="4866290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B6</a:t>
                  </a:r>
                </a:p>
              </p:txBody>
            </p:sp>
            <p:sp>
              <p:nvSpPr>
                <p:cNvPr id="50" name="Oval 49">
                  <a:extLst>
                    <a:ext uri="{FF2B5EF4-FFF2-40B4-BE49-F238E27FC236}">
                      <a16:creationId xmlns:a16="http://schemas.microsoft.com/office/drawing/2014/main" id="{4078CF8B-B4B9-5044-9EB6-85DDA2412A52}"/>
                    </a:ext>
                  </a:extLst>
                </p:cNvPr>
                <p:cNvSpPr/>
                <p:nvPr/>
              </p:nvSpPr>
              <p:spPr>
                <a:xfrm>
                  <a:off x="5202621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B7</a:t>
                  </a:r>
                </a:p>
              </p:txBody>
            </p:sp>
          </p:grpSp>
          <p:sp>
            <p:nvSpPr>
              <p:cNvPr id="36" name="Round Same Side Corner Rectangle 35">
                <a:extLst>
                  <a:ext uri="{FF2B5EF4-FFF2-40B4-BE49-F238E27FC236}">
                    <a16:creationId xmlns:a16="http://schemas.microsoft.com/office/drawing/2014/main" id="{29F3BF72-1F37-C64F-B3FA-D874F5296734}"/>
                  </a:ext>
                </a:extLst>
              </p:cNvPr>
              <p:cNvSpPr/>
              <p:nvPr/>
            </p:nvSpPr>
            <p:spPr>
              <a:xfrm rot="10800000">
                <a:off x="5954830" y="4816034"/>
                <a:ext cx="2094148" cy="649975"/>
              </a:xfrm>
              <a:prstGeom prst="round2SameRect">
                <a:avLst>
                  <a:gd name="adj1" fmla="val 15219"/>
                  <a:gd name="adj2" fmla="val 0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id="{FD777563-CE4A-E146-BD75-6353D17EE65D}"/>
                </a:ext>
              </a:extLst>
            </p:cNvPr>
            <p:cNvGrpSpPr/>
            <p:nvPr/>
          </p:nvGrpSpPr>
          <p:grpSpPr>
            <a:xfrm>
              <a:off x="8026165" y="2129460"/>
              <a:ext cx="1016154" cy="3338474"/>
              <a:chOff x="8026165" y="2129460"/>
              <a:chExt cx="1016154" cy="3338474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767266DB-D41E-634D-BE47-0BDA55508314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H="1">
                <a:off x="8026165" y="2285103"/>
                <a:ext cx="13730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B048BB6B-11F2-3442-A38B-7B87326717A9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H="1">
                <a:off x="8026165" y="2390501"/>
                <a:ext cx="13730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AA431ABF-4E3A-1A48-A989-64684DACF8FD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H="1">
                <a:off x="8026165" y="2495899"/>
                <a:ext cx="13730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AE6496C7-C399-294B-8490-275DF6B1056F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flipH="1">
                <a:off x="8026165" y="2601296"/>
                <a:ext cx="137309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09DB2115-61DC-5D43-A3DB-ECF8D1B1310E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 rot="1740000" flipV="1">
                <a:off x="8456624" y="2405485"/>
                <a:ext cx="173584" cy="99849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rapezoid 17">
                <a:extLst>
                  <a:ext uri="{FF2B5EF4-FFF2-40B4-BE49-F238E27FC236}">
                    <a16:creationId xmlns:a16="http://schemas.microsoft.com/office/drawing/2014/main" id="{2F92D2DB-B5F8-774B-9E66-5995A1B87D40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5400000">
                <a:off x="7980821" y="2324959"/>
                <a:ext cx="651897" cy="260900"/>
              </a:xfrm>
              <a:prstGeom prst="trapezoid">
                <a:avLst>
                  <a:gd name="adj" fmla="val 6110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27432" rtlCol="0" anchor="ctr"/>
              <a:lstStyle/>
              <a:p>
                <a:pPr algn="ctr"/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87D09A30-A719-034A-9156-CF53E0177896}"/>
                  </a:ext>
                </a:extLst>
              </p:cNvPr>
              <p:cNvCxnSpPr/>
              <p:nvPr/>
            </p:nvCxnSpPr>
            <p:spPr>
              <a:xfrm flipH="1">
                <a:off x="8062714" y="4915865"/>
                <a:ext cx="13732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002BB40C-7753-2B4D-96B4-53DCD24D1F51}"/>
                  </a:ext>
                </a:extLst>
              </p:cNvPr>
              <p:cNvCxnSpPr/>
              <p:nvPr/>
            </p:nvCxnSpPr>
            <p:spPr>
              <a:xfrm flipH="1">
                <a:off x="8062714" y="5067817"/>
                <a:ext cx="13732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06BE67F2-1EE7-144F-8976-852334FDD5A3}"/>
                  </a:ext>
                </a:extLst>
              </p:cNvPr>
              <p:cNvCxnSpPr/>
              <p:nvPr/>
            </p:nvCxnSpPr>
            <p:spPr>
              <a:xfrm flipH="1">
                <a:off x="8062714" y="5219768"/>
                <a:ext cx="13732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45409CFE-E0A2-6B40-8712-9C4EE5B86D8B}"/>
                  </a:ext>
                </a:extLst>
              </p:cNvPr>
              <p:cNvCxnSpPr/>
              <p:nvPr/>
            </p:nvCxnSpPr>
            <p:spPr>
              <a:xfrm flipH="1">
                <a:off x="8062714" y="5371718"/>
                <a:ext cx="137321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ED924C58-A96C-EC4A-B49E-645251935191}"/>
                  </a:ext>
                </a:extLst>
              </p:cNvPr>
              <p:cNvCxnSpPr>
                <a:cxnSpLocks/>
                <a:stCxn id="46" idx="0"/>
              </p:cNvCxnSpPr>
              <p:nvPr/>
            </p:nvCxnSpPr>
            <p:spPr>
              <a:xfrm>
                <a:off x="8464378" y="5141985"/>
                <a:ext cx="179152" cy="1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Trapezoid 45">
                <a:extLst>
                  <a:ext uri="{FF2B5EF4-FFF2-40B4-BE49-F238E27FC236}">
                    <a16:creationId xmlns:a16="http://schemas.microsoft.com/office/drawing/2014/main" id="{55ECF8C4-D72B-1548-BDBE-3215C84EB682}"/>
                  </a:ext>
                </a:extLst>
              </p:cNvPr>
              <p:cNvSpPr/>
              <p:nvPr/>
            </p:nvSpPr>
            <p:spPr>
              <a:xfrm rot="5400000">
                <a:off x="8007973" y="5011530"/>
                <a:ext cx="651898" cy="260910"/>
              </a:xfrm>
              <a:prstGeom prst="trapezoid">
                <a:avLst>
                  <a:gd name="adj" fmla="val 61104"/>
                </a:avLst>
              </a:prstGeom>
              <a:solidFill>
                <a:schemeClr val="accent6">
                  <a:lumMod val="20000"/>
                  <a:lumOff val="80000"/>
                </a:schemeClr>
              </a:solidFill>
              <a:ln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27432" rtlCol="0" anchor="ctr"/>
              <a:lstStyle/>
              <a:p>
                <a:pPr algn="ctr"/>
                <a:endParaRPr lang="en-US" sz="16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BDCCC9B0-50C6-6647-AB9D-15BAA1DF47CE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>
                <a:off x="8643530" y="2456301"/>
                <a:ext cx="0" cy="1211795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05977766-FCAE-A146-A8D6-494E03E88063}"/>
                  </a:ext>
                </a:extLst>
              </p:cNvPr>
              <p:cNvCxnSpPr>
                <a:cxnSpLocks noChangeAspect="1"/>
              </p:cNvCxnSpPr>
              <p:nvPr/>
            </p:nvCxnSpPr>
            <p:spPr>
              <a:xfrm>
                <a:off x="8643530" y="3940028"/>
                <a:ext cx="0" cy="1200994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24FD2CE0-49C1-A449-B2A2-5651974883B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513634" y="3663667"/>
                <a:ext cx="528685" cy="370773"/>
              </a:xfrm>
              <a:prstGeom prst="rect">
                <a:avLst/>
              </a:prstGeom>
              <a:solidFill>
                <a:srgbClr val="FFBDBD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en-US" sz="1600" b="1" dirty="0">
                  <a:solidFill>
                    <a:srgbClr val="953635"/>
                  </a:solidFill>
                </a:endParaRPr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127DA3DD-5B9E-3845-8D9C-6093B3CA17B6}"/>
                </a:ext>
              </a:extLst>
            </p:cNvPr>
            <p:cNvGrpSpPr/>
            <p:nvPr/>
          </p:nvGrpSpPr>
          <p:grpSpPr>
            <a:xfrm>
              <a:off x="5912366" y="784927"/>
              <a:ext cx="2113799" cy="2068339"/>
              <a:chOff x="5912366" y="784927"/>
              <a:chExt cx="2113799" cy="2068339"/>
            </a:xfrm>
          </p:grpSpPr>
          <p:sp>
            <p:nvSpPr>
              <p:cNvPr id="10" name="Rounded Rectangle 9">
                <a:extLst>
                  <a:ext uri="{FF2B5EF4-FFF2-40B4-BE49-F238E27FC236}">
                    <a16:creationId xmlns:a16="http://schemas.microsoft.com/office/drawing/2014/main" id="{EA09774E-FE6F-394C-818C-E870A529343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5912366" y="784927"/>
                <a:ext cx="2113799" cy="2068339"/>
              </a:xfrm>
              <a:prstGeom prst="roundRect">
                <a:avLst>
                  <a:gd name="adj" fmla="val 5443"/>
                </a:avLst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</a:rPr>
                  <a:t>SRC: Subarray A</a:t>
                </a:r>
              </a:p>
            </p:txBody>
          </p: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4188C9A5-462B-AD45-A6FC-0D24235FDF9F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037178" y="1720350"/>
                <a:ext cx="1863773" cy="409110"/>
                <a:chOff x="4193628" y="1371600"/>
                <a:chExt cx="1292772" cy="283779"/>
              </a:xfrm>
            </p:grpSpPr>
            <p:sp>
              <p:nvSpPr>
                <p:cNvPr id="55" name="Oval 54">
                  <a:extLst>
                    <a:ext uri="{FF2B5EF4-FFF2-40B4-BE49-F238E27FC236}">
                      <a16:creationId xmlns:a16="http://schemas.microsoft.com/office/drawing/2014/main" id="{8561217B-EC0D-1B43-8AFC-A66F6D611A8D}"/>
                    </a:ext>
                  </a:extLst>
                </p:cNvPr>
                <p:cNvSpPr/>
                <p:nvPr/>
              </p:nvSpPr>
              <p:spPr>
                <a:xfrm>
                  <a:off x="4193628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A4</a:t>
                  </a:r>
                </a:p>
              </p:txBody>
            </p:sp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id="{3299C9C5-B9BA-6D43-AE12-F6E6DA78F10F}"/>
                    </a:ext>
                  </a:extLst>
                </p:cNvPr>
                <p:cNvSpPr/>
                <p:nvPr/>
              </p:nvSpPr>
              <p:spPr>
                <a:xfrm>
                  <a:off x="4529959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A5</a:t>
                  </a:r>
                  <a:endParaRPr lang="en-US" sz="1600" spc="-110" dirty="0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id="{0D4BF086-EB4E-6843-8595-AC919B8A2D94}"/>
                    </a:ext>
                  </a:extLst>
                </p:cNvPr>
                <p:cNvSpPr/>
                <p:nvPr/>
              </p:nvSpPr>
              <p:spPr>
                <a:xfrm>
                  <a:off x="4866290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A6</a:t>
                  </a:r>
                </a:p>
              </p:txBody>
            </p:sp>
            <p:sp>
              <p:nvSpPr>
                <p:cNvPr id="58" name="Oval 57">
                  <a:extLst>
                    <a:ext uri="{FF2B5EF4-FFF2-40B4-BE49-F238E27FC236}">
                      <a16:creationId xmlns:a16="http://schemas.microsoft.com/office/drawing/2014/main" id="{242042FE-3F05-8A47-9681-6CEAE9A772C8}"/>
                    </a:ext>
                  </a:extLst>
                </p:cNvPr>
                <p:cNvSpPr/>
                <p:nvPr/>
              </p:nvSpPr>
              <p:spPr>
                <a:xfrm>
                  <a:off x="5202621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A7</a:t>
                  </a:r>
                </a:p>
              </p:txBody>
            </p:sp>
          </p:grpSp>
          <p:sp>
            <p:nvSpPr>
              <p:cNvPr id="12" name="Round Same Side Corner Rectangle 11">
                <a:extLst>
                  <a:ext uri="{FF2B5EF4-FFF2-40B4-BE49-F238E27FC236}">
                    <a16:creationId xmlns:a16="http://schemas.microsoft.com/office/drawing/2014/main" id="{1B8CAF1E-8D67-944A-9FAB-B0758F8D925C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0800000">
                <a:off x="5919173" y="2187279"/>
                <a:ext cx="2094147" cy="649971"/>
              </a:xfrm>
              <a:prstGeom prst="round2SameRect">
                <a:avLst>
                  <a:gd name="adj1" fmla="val 15219"/>
                  <a:gd name="adj2" fmla="val 0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3" name="Group 22">
                <a:extLst>
                  <a:ext uri="{FF2B5EF4-FFF2-40B4-BE49-F238E27FC236}">
                    <a16:creationId xmlns:a16="http://schemas.microsoft.com/office/drawing/2014/main" id="{E5483BD7-2E5D-D546-9552-F837FDD931E1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6037178" y="1230048"/>
                <a:ext cx="1863773" cy="409110"/>
                <a:chOff x="4193628" y="1371600"/>
                <a:chExt cx="1292772" cy="283779"/>
              </a:xfrm>
            </p:grpSpPr>
            <p:sp>
              <p:nvSpPr>
                <p:cNvPr id="29" name="Oval 28">
                  <a:extLst>
                    <a:ext uri="{FF2B5EF4-FFF2-40B4-BE49-F238E27FC236}">
                      <a16:creationId xmlns:a16="http://schemas.microsoft.com/office/drawing/2014/main" id="{45D00605-C16D-4140-8A04-831CAD8AB2A7}"/>
                    </a:ext>
                  </a:extLst>
                </p:cNvPr>
                <p:cNvSpPr/>
                <p:nvPr/>
              </p:nvSpPr>
              <p:spPr>
                <a:xfrm>
                  <a:off x="4193628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A0</a:t>
                  </a:r>
                </a:p>
              </p:txBody>
            </p:sp>
            <p:sp>
              <p:nvSpPr>
                <p:cNvPr id="30" name="Oval 29">
                  <a:extLst>
                    <a:ext uri="{FF2B5EF4-FFF2-40B4-BE49-F238E27FC236}">
                      <a16:creationId xmlns:a16="http://schemas.microsoft.com/office/drawing/2014/main" id="{29765478-EC69-E14D-BF96-6717E2EFC1E2}"/>
                    </a:ext>
                  </a:extLst>
                </p:cNvPr>
                <p:cNvSpPr/>
                <p:nvPr/>
              </p:nvSpPr>
              <p:spPr>
                <a:xfrm>
                  <a:off x="4529959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A1</a:t>
                  </a:r>
                </a:p>
              </p:txBody>
            </p:sp>
            <p:sp>
              <p:nvSpPr>
                <p:cNvPr id="31" name="Oval 30">
                  <a:extLst>
                    <a:ext uri="{FF2B5EF4-FFF2-40B4-BE49-F238E27FC236}">
                      <a16:creationId xmlns:a16="http://schemas.microsoft.com/office/drawing/2014/main" id="{7AA69F4A-3CB2-F24C-BF08-E9B1F0CBF50D}"/>
                    </a:ext>
                  </a:extLst>
                </p:cNvPr>
                <p:cNvSpPr/>
                <p:nvPr/>
              </p:nvSpPr>
              <p:spPr>
                <a:xfrm>
                  <a:off x="4866290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A2</a:t>
                  </a:r>
                  <a:endParaRPr lang="en-US" sz="1600" spc="-110" dirty="0">
                    <a:solidFill>
                      <a:schemeClr val="bg1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32" name="Oval 31">
                  <a:extLst>
                    <a:ext uri="{FF2B5EF4-FFF2-40B4-BE49-F238E27FC236}">
                      <a16:creationId xmlns:a16="http://schemas.microsoft.com/office/drawing/2014/main" id="{D824F49F-06D0-884D-B36C-D3BE159BA95E}"/>
                    </a:ext>
                  </a:extLst>
                </p:cNvPr>
                <p:cNvSpPr/>
                <p:nvPr/>
              </p:nvSpPr>
              <p:spPr>
                <a:xfrm>
                  <a:off x="5202621" y="1371600"/>
                  <a:ext cx="283779" cy="283779"/>
                </a:xfrm>
                <a:prstGeom prst="ellipse">
                  <a:avLst/>
                </a:prstGeom>
                <a:solidFill>
                  <a:schemeClr val="bg1">
                    <a:lumMod val="95000"/>
                  </a:schemeClr>
                </a:solidFill>
                <a:ln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n-US" sz="2000" spc="-110" dirty="0">
                      <a:solidFill>
                        <a:schemeClr val="bg1">
                          <a:lumMod val="75000"/>
                        </a:schemeClr>
                      </a:solidFill>
                    </a:rPr>
                    <a:t>A3</a:t>
                  </a:r>
                </a:p>
              </p:txBody>
            </p:sp>
          </p:grpSp>
        </p:grp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ADD1259F-03A8-3543-B997-17DF780E85DC}"/>
              </a:ext>
            </a:extLst>
          </p:cNvPr>
          <p:cNvGrpSpPr/>
          <p:nvPr/>
        </p:nvGrpSpPr>
        <p:grpSpPr>
          <a:xfrm>
            <a:off x="6029584" y="2209800"/>
            <a:ext cx="3120835" cy="3271315"/>
            <a:chOff x="6005954" y="2193794"/>
            <a:chExt cx="3120835" cy="3271315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6ACF2E5-AF11-4A47-BAD3-519267DC6E26}"/>
                </a:ext>
              </a:extLst>
            </p:cNvPr>
            <p:cNvSpPr/>
            <p:nvPr/>
          </p:nvSpPr>
          <p:spPr>
            <a:xfrm>
              <a:off x="6005954" y="2193794"/>
              <a:ext cx="197419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b="1" dirty="0">
                  <a:solidFill>
                    <a:srgbClr val="254061"/>
                  </a:solidFill>
                  <a:latin typeface="Cambria" panose="02040503050406030204" pitchFamily="18" charset="0"/>
                </a:rPr>
                <a:t>Local Row Buffer</a:t>
              </a:r>
            </a:p>
            <a:p>
              <a:pPr algn="ctr"/>
              <a:r>
                <a:rPr lang="en-US" altLang="zh-CN" b="1" dirty="0">
                  <a:solidFill>
                    <a:srgbClr val="254061"/>
                  </a:solidFill>
                  <a:latin typeface="Cambria" panose="02040503050406030204" pitchFamily="18" charset="0"/>
                </a:rPr>
                <a:t> (LRB)</a:t>
              </a:r>
              <a:endParaRPr lang="en-US" dirty="0">
                <a:solidFill>
                  <a:srgbClr val="254061"/>
                </a:solidFill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8340E09A-7766-304F-B38F-BE2A5B65EBE2}"/>
                </a:ext>
              </a:extLst>
            </p:cNvPr>
            <p:cNvSpPr/>
            <p:nvPr/>
          </p:nvSpPr>
          <p:spPr>
            <a:xfrm>
              <a:off x="6042536" y="4818778"/>
              <a:ext cx="1974195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b="1" dirty="0">
                  <a:solidFill>
                    <a:srgbClr val="254061"/>
                  </a:solidFill>
                  <a:latin typeface="Cambria" panose="02040503050406030204" pitchFamily="18" charset="0"/>
                </a:rPr>
                <a:t>Local Row Buffer</a:t>
              </a:r>
            </a:p>
            <a:p>
              <a:pPr algn="ctr"/>
              <a:r>
                <a:rPr lang="en-US" altLang="zh-CN" b="1" dirty="0">
                  <a:solidFill>
                    <a:srgbClr val="254061"/>
                  </a:solidFill>
                  <a:latin typeface="Cambria" panose="02040503050406030204" pitchFamily="18" charset="0"/>
                </a:rPr>
                <a:t> (LRB)</a:t>
              </a:r>
              <a:endParaRPr lang="en-US" dirty="0">
                <a:solidFill>
                  <a:srgbClr val="254061"/>
                </a:solidFill>
              </a:endParaRP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FF20771C-80E5-E748-8E75-060F3A025C70}"/>
                </a:ext>
              </a:extLst>
            </p:cNvPr>
            <p:cNvSpPr/>
            <p:nvPr/>
          </p:nvSpPr>
          <p:spPr>
            <a:xfrm>
              <a:off x="8429162" y="3669781"/>
              <a:ext cx="69762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953635"/>
                  </a:solidFill>
                </a:rPr>
                <a:t>GRB</a:t>
              </a:r>
              <a:endParaRPr lang="en-US" dirty="0"/>
            </a:p>
          </p:txBody>
        </p:sp>
      </p:grpSp>
      <p:sp>
        <p:nvSpPr>
          <p:cNvPr id="114" name="Oval 113">
            <a:extLst>
              <a:ext uri="{FF2B5EF4-FFF2-40B4-BE49-F238E27FC236}">
                <a16:creationId xmlns:a16="http://schemas.microsoft.com/office/drawing/2014/main" id="{948B97B9-4533-9C45-8DA5-B8AA75F58BD7}"/>
              </a:ext>
            </a:extLst>
          </p:cNvPr>
          <p:cNvSpPr/>
          <p:nvPr/>
        </p:nvSpPr>
        <p:spPr>
          <a:xfrm>
            <a:off x="7515460" y="1254263"/>
            <a:ext cx="410119" cy="396452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000" b="1" spc="-110" dirty="0">
                <a:solidFill>
                  <a:schemeClr val="accent2">
                    <a:lumMod val="75000"/>
                  </a:schemeClr>
                </a:solidFill>
              </a:rPr>
              <a:t>A3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62F2100-7509-9C48-8144-49E0094D3082}"/>
              </a:ext>
            </a:extLst>
          </p:cNvPr>
          <p:cNvGrpSpPr/>
          <p:nvPr/>
        </p:nvGrpSpPr>
        <p:grpSpPr>
          <a:xfrm>
            <a:off x="5965755" y="2930017"/>
            <a:ext cx="3113950" cy="1580015"/>
            <a:chOff x="5959336" y="3285726"/>
            <a:chExt cx="3113950" cy="1580015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CF3F6152-7F7F-1749-A5FF-EAB9F244DFAB}"/>
                </a:ext>
              </a:extLst>
            </p:cNvPr>
            <p:cNvGrpSpPr/>
            <p:nvPr/>
          </p:nvGrpSpPr>
          <p:grpSpPr>
            <a:xfrm>
              <a:off x="5959336" y="3285726"/>
              <a:ext cx="2100954" cy="369332"/>
              <a:chOff x="5813594" y="3360927"/>
              <a:chExt cx="2100954" cy="369332"/>
            </a:xfrm>
          </p:grpSpPr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DE9135D2-CFD6-A846-B3F0-98CD3CE7448D}"/>
                  </a:ext>
                </a:extLst>
              </p:cNvPr>
              <p:cNvSpPr/>
              <p:nvPr/>
            </p:nvSpPr>
            <p:spPr>
              <a:xfrm>
                <a:off x="6651459" y="3360927"/>
                <a:ext cx="57579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dirty="0">
                    <a:ln w="0"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mbria" panose="02040503050406030204" pitchFamily="18" charset="0"/>
                  </a:rPr>
                  <a:t>1kB</a:t>
                </a:r>
                <a:endParaRPr lang="en-US" dirty="0">
                  <a:ln w="0"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cxnSp>
            <p:nvCxnSpPr>
              <p:cNvPr id="61" name="Straight Arrow Connector 60">
                <a:extLst>
                  <a:ext uri="{FF2B5EF4-FFF2-40B4-BE49-F238E27FC236}">
                    <a16:creationId xmlns:a16="http://schemas.microsoft.com/office/drawing/2014/main" id="{5DDD3849-48D6-1841-AFD9-A72E68A85B5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5813594" y="3429000"/>
                <a:ext cx="2100954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8BDA0B9A-4F8F-004F-A76D-3DE9874446EC}"/>
                </a:ext>
              </a:extLst>
            </p:cNvPr>
            <p:cNvGrpSpPr/>
            <p:nvPr/>
          </p:nvGrpSpPr>
          <p:grpSpPr>
            <a:xfrm>
              <a:off x="8517086" y="4496409"/>
              <a:ext cx="556200" cy="369332"/>
              <a:chOff x="8401103" y="4554878"/>
              <a:chExt cx="556200" cy="369332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DC04A4AA-0E50-7A42-BDCB-831E954F8EDE}"/>
                  </a:ext>
                </a:extLst>
              </p:cNvPr>
              <p:cNvSpPr/>
              <p:nvPr/>
            </p:nvSpPr>
            <p:spPr>
              <a:xfrm>
                <a:off x="8461430" y="4554878"/>
                <a:ext cx="45397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dirty="0">
                    <a:ln w="0">
                      <a:noFill/>
                    </a:ln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Cambria" panose="02040503050406030204" pitchFamily="18" charset="0"/>
                  </a:rPr>
                  <a:t>8B</a:t>
                </a:r>
                <a:endParaRPr lang="en-US" dirty="0">
                  <a:ln w="0"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</a:endParaRPr>
              </a:p>
            </p:txBody>
          </p:sp>
          <p:cxnSp>
            <p:nvCxnSpPr>
              <p:cNvPr id="64" name="Straight Arrow Connector 63">
                <a:extLst>
                  <a:ext uri="{FF2B5EF4-FFF2-40B4-BE49-F238E27FC236}">
                    <a16:creationId xmlns:a16="http://schemas.microsoft.com/office/drawing/2014/main" id="{5E315DD2-E0C5-224D-A38D-8FF1724DD21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8401103" y="4572000"/>
                <a:ext cx="556200" cy="0"/>
              </a:xfrm>
              <a:prstGeom prst="straightConnector1">
                <a:avLst/>
              </a:prstGeom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5" name="灯片编号占位符 3">
            <a:extLst>
              <a:ext uri="{FF2B5EF4-FFF2-40B4-BE49-F238E27FC236}">
                <a16:creationId xmlns:a16="http://schemas.microsoft.com/office/drawing/2014/main" id="{11A33877-2672-554E-9F17-5E479BC0EAF2}"/>
              </a:ext>
            </a:extLst>
          </p:cNvPr>
          <p:cNvSpPr txBox="1">
            <a:spLocks/>
          </p:cNvSpPr>
          <p:nvPr/>
        </p:nvSpPr>
        <p:spPr>
          <a:xfrm>
            <a:off x="3276600" y="6464353"/>
            <a:ext cx="14478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0" kern="1200" baseline="0">
                <a:solidFill>
                  <a:schemeClr val="bg1">
                    <a:lumMod val="75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2000"/>
              <a:t> </a:t>
            </a:r>
            <a:fld id="{56E643E9-8232-44D4-8A76-E691A7C80D3B}" type="slidenum">
              <a:rPr lang="en-US" altLang="en-US" sz="2000" smtClean="0"/>
              <a:pPr/>
              <a:t>3</a:t>
            </a:fld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08191939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4444E-6 C 0.00313 0.01967 -8.33333E-7 -0.00278 -8.33333E-7 0.04259 C -8.33333E-7 0.05555 0.00052 0.06828 0.00104 0.08125 C 0.00122 0.08657 0.00191 0.09189 0.00208 0.09722 C 0.00243 0.10648 0.00261 0.11597 0.00313 0.12523 C 0.0033 0.12847 0.00365 0.13148 0.00399 0.13449 C 0.00434 0.13588 0.00434 0.1375 0.00504 0.13865 C 0.00573 0.13958 0.01146 0.14513 0.01406 0.14513 C 0.04045 0.14606 0.06684 0.14606 0.09306 0.14652 C 0.09861 0.14907 0.09896 0.14722 0.10104 0.15324 C 0.10156 0.15439 0.10174 0.15601 0.10208 0.15717 C 0.10243 0.16782 0.10243 0.1787 0.10313 0.18935 C 0.10399 0.20463 0.10486 0.20115 0.10608 0.2118 C 0.1066 0.2155 0.10677 0.21898 0.10712 0.22268 C 0.10747 0.23101 0.10764 0.23958 0.10816 0.24791 C 0.10833 0.25231 0.1092 0.25671 0.1092 0.26134 C 0.1092 0.26875 0.10747 0.30185 0.10712 0.31064 C 0.10556 0.35439 0.10729 0.33333 0.10504 0.35717 C 0.10278 0.453 0.10504 0.33842 0.10504 0.51064 C 0.10504 0.54629 0.11215 0.54166 0.10104 0.54675 C 0.09983 0.54629 0.09844 0.54583 0.09705 0.54537 C 0.09618 0.5449 0.09514 0.54398 0.0941 0.54398 C 0.08316 0.54282 0.06111 0.5412 0.06111 0.54143 C 0.05938 0.54097 0.05781 0.54027 0.05608 0.54004 C 0.05017 0.53888 0.03837 0.53796 0.03316 0.53726 C 0.02743 0.53611 0.02205 0.53472 0.01615 0.53472 C 0.01007 0.53472 0.00417 0.53564 -0.00191 0.53588 L -0.04288 0.53726 C -0.05191 0.5368 -0.06094 0.5368 -0.06996 0.53588 C -0.07205 0.53588 -0.07396 0.53472 -0.07587 0.53472 C -0.09757 0.53472 -0.11927 0.53541 -0.14097 0.53588 C -0.14236 0.53634 -0.14358 0.53726 -0.14496 0.53726 C -0.1493 0.53726 -0.15451 0.53935 -0.15799 0.53588 C -0.16007 0.53379 -0.15729 0.52893 -0.15694 0.52523 C -0.1566 0.51875 -0.15625 0.51203 -0.1559 0.50532 C -0.15625 0.49861 -0.1566 0.49189 -0.15694 0.48518 C -0.15729 0.48125 -0.15799 0.47731 -0.15799 0.47338 C -0.15799 0.45532 -0.15746 0.46666 -0.1559 0.4574 C -0.15555 0.45463 -0.15538 0.45185 -0.15503 0.4493 C -0.15226 0.4287 -0.1559 0.4581 -0.15295 0.43472 C -0.1533 0.42939 -0.15347 0.42384 -0.15399 0.41851 C -0.15417 0.41643 -0.15469 0.41412 -0.15503 0.41203 C -0.1559 0.40694 -0.1559 0.40717 -0.15694 0.40254 C -0.15573 0.38842 -0.1559 0.39467 -0.1559 0.38402 " pathEditMode="relative" rAng="0" ptsTypes="AAAAAAAAAAAAAAAAAAAAAAAAAAAAAAAAAAAAAAAAAAAA">
                                      <p:cBhvr>
                                        <p:cTn id="40" dur="5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3" y="27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11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2E2175-E43C-4EFB-B497-3FB11BB3F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7748"/>
            <a:ext cx="9144000" cy="429389"/>
          </a:xfrm>
        </p:spPr>
        <p:txBody>
          <a:bodyPr/>
          <a:lstStyle/>
          <a:p>
            <a:r>
              <a:rPr lang="en-US" altLang="zh-CN" sz="4800" dirty="0" err="1">
                <a:latin typeface="Cambria" panose="02040503050406030204" pitchFamily="18" charset="0"/>
              </a:rPr>
              <a:t>FIGCache</a:t>
            </a:r>
            <a:r>
              <a:rPr lang="en-US" altLang="zh-CN" sz="4800" dirty="0">
                <a:latin typeface="Cambria" panose="02040503050406030204" pitchFamily="18" charset="0"/>
              </a:rPr>
              <a:t> </a:t>
            </a:r>
            <a:r>
              <a:rPr lang="en-US" altLang="zh-CN" sz="4000" b="0" dirty="0">
                <a:latin typeface="Cambria" panose="02040503050406030204" pitchFamily="18" charset="0"/>
              </a:rPr>
              <a:t>(Fine-Grained In-DRAM Cache)</a:t>
            </a:r>
            <a:endParaRPr lang="zh-CN" altLang="en-US" sz="4800" dirty="0">
              <a:latin typeface="Cambria" panose="02040503050406030204" pitchFamily="18" charset="0"/>
            </a:endParaRPr>
          </a:p>
        </p:txBody>
      </p:sp>
      <p:sp>
        <p:nvSpPr>
          <p:cNvPr id="40" name="内容占位符 2">
            <a:extLst>
              <a:ext uri="{FF2B5EF4-FFF2-40B4-BE49-F238E27FC236}">
                <a16:creationId xmlns:a16="http://schemas.microsoft.com/office/drawing/2014/main" id="{AF5023C6-DD39-224F-88C3-C6B07F1C0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1371600"/>
            <a:ext cx="8763000" cy="4267200"/>
          </a:xfrm>
        </p:spPr>
        <p:txBody>
          <a:bodyPr/>
          <a:lstStyle/>
          <a:p>
            <a:pPr>
              <a:lnSpc>
                <a:spcPts val="2200"/>
              </a:lnSpc>
            </a:pPr>
            <a:r>
              <a:rPr lang="en-US" sz="2400" dirty="0">
                <a:solidFill>
                  <a:srgbClr val="0070C0"/>
                </a:solidFill>
                <a:latin typeface="Cambria" panose="02040503050406030204" pitchFamily="18" charset="0"/>
              </a:rPr>
              <a:t>Key idea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: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0" dirty="0">
                <a:latin typeface="Cambria" panose="02040503050406030204" pitchFamily="18" charset="0"/>
              </a:rPr>
              <a:t>cache only </a:t>
            </a:r>
            <a:r>
              <a:rPr lang="en-US" sz="2400" b="0" dirty="0">
                <a:solidFill>
                  <a:srgbClr val="0070C0"/>
                </a:solidFill>
                <a:latin typeface="Cambria" panose="02040503050406030204" pitchFamily="18" charset="0"/>
              </a:rPr>
              <a:t>small, frequently-accessed portions of different DRAM rows </a:t>
            </a:r>
            <a:r>
              <a:rPr lang="en-US" sz="2400" b="0" dirty="0">
                <a:latin typeface="Cambria" panose="02040503050406030204" pitchFamily="18" charset="0"/>
              </a:rPr>
              <a:t>in a designated region of DRAM</a:t>
            </a:r>
            <a:endParaRPr lang="en-US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>
              <a:lnSpc>
                <a:spcPts val="2200"/>
              </a:lnSpc>
            </a:pPr>
            <a:endParaRPr lang="en-US" sz="2400" dirty="0">
              <a:latin typeface="Cambria" panose="02040503050406030204" pitchFamily="18" charset="0"/>
            </a:endParaRPr>
          </a:p>
          <a:p>
            <a:pPr>
              <a:lnSpc>
                <a:spcPts val="2200"/>
              </a:lnSpc>
            </a:pPr>
            <a:endParaRPr lang="en-US" sz="2400" dirty="0">
              <a:latin typeface="Cambria" panose="02040503050406030204" pitchFamily="18" charset="0"/>
            </a:endParaRPr>
          </a:p>
          <a:p>
            <a:pPr>
              <a:lnSpc>
                <a:spcPts val="2200"/>
              </a:lnSpc>
            </a:pPr>
            <a:r>
              <a:rPr lang="en-US" altLang="zh-CN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FIGCache u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ses </a:t>
            </a:r>
            <a:r>
              <a:rPr lang="en-US" sz="2400" b="0" dirty="0">
                <a:solidFill>
                  <a:srgbClr val="70AD47"/>
                </a:solidFill>
                <a:latin typeface="Cambria" panose="02040503050406030204" pitchFamily="18" charset="0"/>
              </a:rPr>
              <a:t>FIGARO to relocate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data </a:t>
            </a:r>
            <a:r>
              <a:rPr lang="en-US" sz="2400" b="0" dirty="0">
                <a:solidFill>
                  <a:srgbClr val="70AD47"/>
                </a:solidFill>
                <a:latin typeface="Cambria" panose="02040503050406030204" pitchFamily="18" charset="0"/>
              </a:rPr>
              <a:t>into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and </a:t>
            </a:r>
            <a:r>
              <a:rPr lang="en-US" sz="2400" b="0" dirty="0">
                <a:solidFill>
                  <a:srgbClr val="70AD47"/>
                </a:solidFill>
                <a:latin typeface="Cambria" panose="02040503050406030204" pitchFamily="18" charset="0"/>
              </a:rPr>
              <a:t>out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of the </a:t>
            </a:r>
            <a:r>
              <a:rPr lang="en-US" sz="2400" b="0" dirty="0">
                <a:solidFill>
                  <a:srgbClr val="70AD47"/>
                </a:solidFill>
                <a:latin typeface="Cambria" panose="02040503050406030204" pitchFamily="18" charset="0"/>
              </a:rPr>
              <a:t>cache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at </a:t>
            </a:r>
            <a:r>
              <a:rPr lang="en-US" sz="2400" b="0" dirty="0">
                <a:solidFill>
                  <a:srgbClr val="70AD47"/>
                </a:solidFill>
                <a:latin typeface="Cambria" panose="02040503050406030204" pitchFamily="18" charset="0"/>
              </a:rPr>
              <a:t>fine granularity</a:t>
            </a:r>
          </a:p>
          <a:p>
            <a:pPr>
              <a:lnSpc>
                <a:spcPts val="2200"/>
              </a:lnSpc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>
              <a:lnSpc>
                <a:spcPts val="2200"/>
              </a:lnSpc>
            </a:pPr>
            <a:endParaRPr lang="en-US" sz="24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>
              <a:lnSpc>
                <a:spcPts val="2200"/>
              </a:lnSpc>
            </a:pPr>
            <a:r>
              <a:rPr lang="en-US" sz="2400" dirty="0">
                <a:solidFill>
                  <a:srgbClr val="FF00F5"/>
                </a:solidFill>
                <a:latin typeface="Cambria" panose="02040503050406030204" pitchFamily="18" charset="0"/>
              </a:rPr>
              <a:t>Results: </a:t>
            </a:r>
          </a:p>
          <a:p>
            <a:pPr lvl="1">
              <a:lnSpc>
                <a:spcPts val="2200"/>
              </a:lnSpc>
            </a:pP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Improves system performance by </a:t>
            </a:r>
            <a:r>
              <a:rPr lang="en-US" sz="2400" b="0" dirty="0">
                <a:solidFill>
                  <a:srgbClr val="FF00F5"/>
                </a:solidFill>
                <a:latin typeface="Cambria" panose="02040503050406030204" pitchFamily="18" charset="0"/>
              </a:rPr>
              <a:t>16.3%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on average</a:t>
            </a:r>
          </a:p>
          <a:p>
            <a:pPr lvl="1">
              <a:lnSpc>
                <a:spcPts val="2200"/>
              </a:lnSpc>
            </a:pP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R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educes DRAM energy by </a:t>
            </a:r>
            <a:r>
              <a:rPr lang="en-US" sz="2400" b="0" dirty="0">
                <a:solidFill>
                  <a:srgbClr val="FF00F5"/>
                </a:solidFill>
                <a:latin typeface="Cambria" panose="02040503050406030204" pitchFamily="18" charset="0"/>
              </a:rPr>
              <a:t>7.8%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on average</a:t>
            </a:r>
          </a:p>
          <a:p>
            <a:pPr lvl="1">
              <a:lnSpc>
                <a:spcPts val="2200"/>
              </a:lnSpc>
            </a:pPr>
            <a:r>
              <a:rPr lang="en-US" sz="2400" dirty="0">
                <a:solidFill>
                  <a:srgbClr val="FF00F5"/>
                </a:solidFill>
                <a:latin typeface="Cambria" panose="02040503050406030204" pitchFamily="18" charset="0"/>
              </a:rPr>
              <a:t>Outperforms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 a </a:t>
            </a:r>
            <a:r>
              <a:rPr lang="en-US" sz="2400" dirty="0">
                <a:solidFill>
                  <a:srgbClr val="FF00F5"/>
                </a:solidFill>
                <a:latin typeface="Cambria" panose="02040503050406030204" pitchFamily="18" charset="0"/>
              </a:rPr>
              <a:t>state-of-the-art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 coarse-grained in-DRAM cache</a:t>
            </a:r>
          </a:p>
          <a:p>
            <a:pPr lvl="1">
              <a:lnSpc>
                <a:spcPts val="2200"/>
              </a:lnSpc>
            </a:pP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Performs </a:t>
            </a:r>
            <a:r>
              <a:rPr lang="en-US" sz="2400" b="0" dirty="0">
                <a:solidFill>
                  <a:srgbClr val="FF00F5"/>
                </a:solidFill>
                <a:latin typeface="Cambria" panose="02040503050406030204" pitchFamily="18" charset="0"/>
              </a:rPr>
              <a:t>close to ideal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low-latency DRAM</a:t>
            </a:r>
          </a:p>
          <a:p>
            <a:pPr marL="308372" lvl="1" indent="0">
              <a:lnSpc>
                <a:spcPts val="2260"/>
              </a:lnSpc>
              <a:buNone/>
            </a:pPr>
            <a:endParaRPr lang="en-US" altLang="zh-CN" sz="2000" dirty="0">
              <a:latin typeface="Cambria" panose="02040503050406030204" pitchFamily="18" charset="0"/>
            </a:endParaRPr>
          </a:p>
          <a:p>
            <a:pPr lvl="1">
              <a:lnSpc>
                <a:spcPts val="2260"/>
              </a:lnSpc>
            </a:pPr>
            <a:endParaRPr lang="en-US" altLang="zh-CN" sz="2400" b="1" dirty="0">
              <a:solidFill>
                <a:schemeClr val="tx1"/>
              </a:solidFill>
              <a:latin typeface="Cambria" panose="02040503050406030204" pitchFamily="18" charset="0"/>
              <a:cs typeface="Consolas" panose="020B0609020204030204" pitchFamily="49" charset="0"/>
            </a:endParaRPr>
          </a:p>
          <a:p>
            <a:pPr lvl="1">
              <a:lnSpc>
                <a:spcPts val="2260"/>
              </a:lnSpc>
            </a:pPr>
            <a:endParaRPr lang="en-US" altLang="zh-CN" sz="2400" b="1" dirty="0">
              <a:latin typeface="Cambria" panose="02040503050406030204" pitchFamily="18" charset="0"/>
            </a:endParaRPr>
          </a:p>
          <a:p>
            <a:pPr lvl="1">
              <a:lnSpc>
                <a:spcPts val="2360"/>
              </a:lnSpc>
            </a:pPr>
            <a:endParaRPr lang="en-US" altLang="zh-CN" dirty="0">
              <a:latin typeface="Cambria" panose="02040503050406030204" pitchFamily="18" charset="0"/>
            </a:endParaRPr>
          </a:p>
          <a:p>
            <a:pPr marL="308372" lvl="1" indent="0">
              <a:buNone/>
            </a:pPr>
            <a:endParaRPr lang="zh-CN" altLang="en-US" dirty="0"/>
          </a:p>
        </p:txBody>
      </p:sp>
      <p:sp>
        <p:nvSpPr>
          <p:cNvPr id="5" name="灯片编号占位符 3">
            <a:extLst>
              <a:ext uri="{FF2B5EF4-FFF2-40B4-BE49-F238E27FC236}">
                <a16:creationId xmlns:a16="http://schemas.microsoft.com/office/drawing/2014/main" id="{97B4B667-6730-F943-8ADD-E8AC85C836C3}"/>
              </a:ext>
            </a:extLst>
          </p:cNvPr>
          <p:cNvSpPr txBox="1">
            <a:spLocks/>
          </p:cNvSpPr>
          <p:nvPr/>
        </p:nvSpPr>
        <p:spPr>
          <a:xfrm>
            <a:off x="3276600" y="6464353"/>
            <a:ext cx="1447800" cy="274636"/>
          </a:xfrm>
          <a:prstGeom prst="rect">
            <a:avLst/>
          </a:prstGeom>
        </p:spPr>
        <p:txBody>
          <a:bodyPr vert="horz" wrap="square" lIns="45720" tIns="0" rIns="4572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600" b="0" kern="1200" baseline="0">
                <a:solidFill>
                  <a:schemeClr val="bg1">
                    <a:lumMod val="75000"/>
                  </a:schemeClr>
                </a:solidFill>
                <a:latin typeface="Whitney-Medium" panose="02000603040000020004" pitchFamily="2" charset="0"/>
                <a:ea typeface="Whitney-Medium" panose="02000603040000020004" pitchFamily="2" charset="0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r>
              <a:rPr lang="en-US" altLang="en-US" sz="2000"/>
              <a:t> </a:t>
            </a:r>
            <a:fld id="{56E643E9-8232-44D4-8A76-E691A7C80D3B}" type="slidenum">
              <a:rPr lang="en-US" altLang="en-US" sz="2000" smtClean="0"/>
              <a:pPr/>
              <a:t>4</a:t>
            </a:fld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0339802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200400"/>
          </a:xfrm>
          <a:solidFill>
            <a:schemeClr val="accent1"/>
          </a:soli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FIGARO: Improving System Performance via Fine-Grained </a:t>
            </a:r>
            <a:b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</a:br>
            <a:r>
              <a:rPr lang="en-US" dirty="0">
                <a:solidFill>
                  <a:schemeClr val="bg1"/>
                </a:solidFill>
                <a:latin typeface="Cambria" panose="02040503050406030204" pitchFamily="18" charset="0"/>
              </a:rPr>
              <a:t>In-DRAM Data Relocation and Caching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-13800" y="3307199"/>
            <a:ext cx="9144000" cy="1600200"/>
          </a:xfrm>
        </p:spPr>
        <p:txBody>
          <a:bodyPr/>
          <a:lstStyle/>
          <a:p>
            <a:pPr lvl="0">
              <a:lnSpc>
                <a:spcPct val="110000"/>
              </a:lnSpc>
            </a:pP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Yaohua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Wang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</a:rPr>
              <a:t>Lois Orosa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Xiangjun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Peng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3,1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Yang Guo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</a:p>
          <a:p>
            <a:pPr lvl="0">
              <a:lnSpc>
                <a:spcPct val="110000"/>
              </a:lnSpc>
            </a:pP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Saugata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Ghose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4,5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Minesh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Patel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Jeremie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S. Kim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Juan Gómez Luna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Mohammad Sadrosadati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6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Nika Mansouri Ghiasi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, </a:t>
            </a:r>
            <a:r>
              <a:rPr lang="en-US" sz="2400" b="0" dirty="0" err="1">
                <a:solidFill>
                  <a:schemeClr val="tx1"/>
                </a:solidFill>
                <a:latin typeface="Cambria" panose="02040503050406030204" pitchFamily="18" charset="0"/>
              </a:rPr>
              <a:t>Onur</a:t>
            </a:r>
            <a:r>
              <a:rPr lang="en-US" sz="2400" b="0" dirty="0">
                <a:solidFill>
                  <a:schemeClr val="tx1"/>
                </a:solidFill>
                <a:latin typeface="Cambria" panose="02040503050406030204" pitchFamily="18" charset="0"/>
              </a:rPr>
              <a:t> Mutlu</a:t>
            </a:r>
            <a:r>
              <a:rPr lang="en-US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2,5</a:t>
            </a:r>
            <a:endParaRPr lang="en-US" altLang="zh-CN" sz="2400" b="0" baseline="3000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A5F8578-1873-8443-9522-2F3310C7078F}"/>
              </a:ext>
            </a:extLst>
          </p:cNvPr>
          <p:cNvSpPr/>
          <p:nvPr/>
        </p:nvSpPr>
        <p:spPr>
          <a:xfrm>
            <a:off x="3843004" y="6468009"/>
            <a:ext cx="1430392" cy="3733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 dirty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</a:rPr>
              <a:t>MICRO 2020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81B40D-842A-DF4F-A699-6C41F4677EF6}"/>
              </a:ext>
            </a:extLst>
          </p:cNvPr>
          <p:cNvSpPr>
            <a:spLocks noChangeAspect="1"/>
          </p:cNvSpPr>
          <p:nvPr/>
        </p:nvSpPr>
        <p:spPr>
          <a:xfrm>
            <a:off x="2152630" y="5207147"/>
            <a:ext cx="1806277" cy="298767"/>
          </a:xfrm>
          <a:prstGeom prst="rect">
            <a:avLst/>
          </a:prstGeom>
          <a:blipFill dpi="0" rotWithShape="1"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artisticGlowEdges/>
                      </a14:imgEffect>
                    </a14:imgLayer>
                  </a14:imgProps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2" descr="Image result for å½é²ç§æå¤§å­¦">
            <a:extLst>
              <a:ext uri="{FF2B5EF4-FFF2-40B4-BE49-F238E27FC236}">
                <a16:creationId xmlns:a16="http://schemas.microsoft.com/office/drawing/2014/main" id="{4922F7A9-C0B2-9347-B25D-48298683A1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000528"/>
            <a:ext cx="666158" cy="666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A7BDF5E-6CB6-9749-9B19-DCF6D77F18B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0829" y="5895314"/>
            <a:ext cx="2724912" cy="24241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720A51E-F83E-CF48-B8A2-D766D3BCA58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303" y="4958665"/>
            <a:ext cx="1596030" cy="968377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4F8380-4FF4-3140-8E7C-522186C5BB0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490" y="4961461"/>
            <a:ext cx="1912588" cy="790138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43408379-8E4F-D04F-82E1-0C038A599CC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5681021"/>
            <a:ext cx="1531188" cy="587222"/>
          </a:xfrm>
          <a:prstGeom prst="rect">
            <a:avLst/>
          </a:prstGeom>
        </p:spPr>
      </p:pic>
      <p:sp>
        <p:nvSpPr>
          <p:cNvPr id="22" name="Subtitle 4">
            <a:extLst>
              <a:ext uri="{FF2B5EF4-FFF2-40B4-BE49-F238E27FC236}">
                <a16:creationId xmlns:a16="http://schemas.microsoft.com/office/drawing/2014/main" id="{71473511-1860-4C4F-95D5-A358E0F25296}"/>
              </a:ext>
            </a:extLst>
          </p:cNvPr>
          <p:cNvSpPr txBox="1">
            <a:spLocks/>
          </p:cNvSpPr>
          <p:nvPr/>
        </p:nvSpPr>
        <p:spPr bwMode="auto">
          <a:xfrm>
            <a:off x="1351958" y="4992879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1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3" name="Subtitle 4">
            <a:extLst>
              <a:ext uri="{FF2B5EF4-FFF2-40B4-BE49-F238E27FC236}">
                <a16:creationId xmlns:a16="http://schemas.microsoft.com/office/drawing/2014/main" id="{1AF3CB63-09F2-EF49-997E-9611CA76EE5A}"/>
              </a:ext>
            </a:extLst>
          </p:cNvPr>
          <p:cNvSpPr txBox="1">
            <a:spLocks/>
          </p:cNvSpPr>
          <p:nvPr/>
        </p:nvSpPr>
        <p:spPr bwMode="auto">
          <a:xfrm>
            <a:off x="4010884" y="5057086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2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4" name="Subtitle 4">
            <a:extLst>
              <a:ext uri="{FF2B5EF4-FFF2-40B4-BE49-F238E27FC236}">
                <a16:creationId xmlns:a16="http://schemas.microsoft.com/office/drawing/2014/main" id="{CC9D4158-0DF0-234E-BD6E-AB779F029D6B}"/>
              </a:ext>
            </a:extLst>
          </p:cNvPr>
          <p:cNvSpPr txBox="1">
            <a:spLocks/>
          </p:cNvSpPr>
          <p:nvPr/>
        </p:nvSpPr>
        <p:spPr bwMode="auto">
          <a:xfrm>
            <a:off x="5813408" y="5057086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3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5" name="Subtitle 4">
            <a:extLst>
              <a:ext uri="{FF2B5EF4-FFF2-40B4-BE49-F238E27FC236}">
                <a16:creationId xmlns:a16="http://schemas.microsoft.com/office/drawing/2014/main" id="{C3BF9B81-1995-5D4B-BCFA-D87F09BD993D}"/>
              </a:ext>
            </a:extLst>
          </p:cNvPr>
          <p:cNvSpPr txBox="1">
            <a:spLocks/>
          </p:cNvSpPr>
          <p:nvPr/>
        </p:nvSpPr>
        <p:spPr bwMode="auto">
          <a:xfrm>
            <a:off x="8502014" y="5057086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4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6" name="Subtitle 4">
            <a:extLst>
              <a:ext uri="{FF2B5EF4-FFF2-40B4-BE49-F238E27FC236}">
                <a16:creationId xmlns:a16="http://schemas.microsoft.com/office/drawing/2014/main" id="{E3E748DF-9C92-A54A-9304-215920DF8BB8}"/>
              </a:ext>
            </a:extLst>
          </p:cNvPr>
          <p:cNvSpPr txBox="1">
            <a:spLocks/>
          </p:cNvSpPr>
          <p:nvPr/>
        </p:nvSpPr>
        <p:spPr bwMode="auto">
          <a:xfrm>
            <a:off x="4370918" y="5808922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5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27" name="Subtitle 4">
            <a:extLst>
              <a:ext uri="{FF2B5EF4-FFF2-40B4-BE49-F238E27FC236}">
                <a16:creationId xmlns:a16="http://schemas.microsoft.com/office/drawing/2014/main" id="{7C6520D2-2CCA-F849-9A1D-F7DFC86F60B8}"/>
              </a:ext>
            </a:extLst>
          </p:cNvPr>
          <p:cNvSpPr txBox="1">
            <a:spLocks/>
          </p:cNvSpPr>
          <p:nvPr/>
        </p:nvSpPr>
        <p:spPr bwMode="auto">
          <a:xfrm>
            <a:off x="8217001" y="5681021"/>
            <a:ext cx="116174" cy="24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ts val="450"/>
              </a:spcBef>
              <a:spcAft>
                <a:spcPct val="0"/>
              </a:spcAft>
              <a:buFont typeface="Wingdings" panose="05000000000000000000" pitchFamily="2" charset="2"/>
              <a:buNone/>
              <a:defRPr sz="2600" b="1" kern="1200" baseline="0">
                <a:solidFill>
                  <a:srgbClr val="696969"/>
                </a:solidFill>
                <a:latin typeface="Adobe Garamond Pro" panose="02020502060506020403" pitchFamily="18" charset="0"/>
                <a:ea typeface="+mn-ea"/>
                <a:cs typeface="+mn-cs"/>
              </a:defRPr>
            </a:lvl1pPr>
            <a:lvl2pPr marL="342900" indent="0" algn="ctr" rtl="0" eaLnBrk="1" fontAlgn="base" hangingPunct="1">
              <a:spcBef>
                <a:spcPts val="300"/>
              </a:spcBef>
              <a:spcAft>
                <a:spcPct val="0"/>
              </a:spcAft>
              <a:buFont typeface="Arial" panose="020B0604020202020204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2pPr>
            <a:lvl3pPr marL="685800" indent="0" algn="ctr" rtl="0" eaLnBrk="1" fontAlgn="base" hangingPunct="1">
              <a:spcBef>
                <a:spcPts val="225"/>
              </a:spcBef>
              <a:spcAft>
                <a:spcPct val="0"/>
              </a:spcAft>
              <a:buFont typeface="Palatino Linotype" panose="02040502050505030304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3pPr>
            <a:lvl4pPr marL="10287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4pPr>
            <a:lvl5pPr marL="137160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Adobe Garamond Pro" panose="02020502060506020403" pitchFamily="18" charset="0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spcBef>
                <a:spcPct val="20000"/>
              </a:spcBef>
              <a:buFont typeface="Arial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zh-CN" sz="2400" b="0" baseline="30000" dirty="0">
                <a:solidFill>
                  <a:schemeClr val="tx1"/>
                </a:solidFill>
                <a:latin typeface="Cambria" panose="02040503050406030204" pitchFamily="18" charset="0"/>
              </a:rPr>
              <a:t>6</a:t>
            </a:r>
            <a:endParaRPr lang="en-US" altLang="zh-CN" sz="2400" b="0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69590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CMU-SAFARI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MU-SAFARI" id="{B15788EB-35F8-49D3-8BDF-2EB8D26A72D0}" vid="{7C2D58BB-235D-4341-930F-6DE16E8DC6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6245</TotalTime>
  <Words>409</Words>
  <Application>Microsoft Macintosh PowerPoint</Application>
  <PresentationFormat>On-screen Show (4:3)</PresentationFormat>
  <Paragraphs>93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Adobe Garamond Pro</vt:lpstr>
      <vt:lpstr>Arial</vt:lpstr>
      <vt:lpstr>Calibri</vt:lpstr>
      <vt:lpstr>Cambria</vt:lpstr>
      <vt:lpstr>Palatino Linotype</vt:lpstr>
      <vt:lpstr>Whitney-Bold</vt:lpstr>
      <vt:lpstr>Whitney-Medium</vt:lpstr>
      <vt:lpstr>Wingdings</vt:lpstr>
      <vt:lpstr>1_CMU-SAFARI</vt:lpstr>
      <vt:lpstr>FIGARO: Improving System Performance via Fine-Grained  In-DRAM Data Relocation and Caching</vt:lpstr>
      <vt:lpstr>Motivation and Goal</vt:lpstr>
      <vt:lpstr>FIGARO Substrate</vt:lpstr>
      <vt:lpstr>FIGCache (Fine-Grained In-DRAM Cache)</vt:lpstr>
      <vt:lpstr>FIGARO: Improving System Performance via Fine-Grained  In-DRAM Data Relocation and Caching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Detailed Energy Model for DDR DRAM</dc:title>
  <dc:creator>Saugata Ghose</dc:creator>
  <cp:lastModifiedBy>Microsoft Office User</cp:lastModifiedBy>
  <cp:revision>1779</cp:revision>
  <cp:lastPrinted>2018-10-28T12:28:30Z</cp:lastPrinted>
  <dcterms:created xsi:type="dcterms:W3CDTF">2016-02-04T18:31:04Z</dcterms:created>
  <dcterms:modified xsi:type="dcterms:W3CDTF">2020-10-05T16:48:02Z</dcterms:modified>
</cp:coreProperties>
</file>