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64ef98b6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64ef98b6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Hi, I’m Skanda and I’m excited to be sharing our work today on EDEN: enabling energy-efficient, high performance DNN inference using approximate DRAM. </a:t>
            </a:r>
            <a:r>
              <a:rPr lang="en" sz="1200">
                <a:solidFill>
                  <a:schemeClr val="dk1"/>
                </a:solidFill>
                <a:latin typeface="Calibri"/>
                <a:ea typeface="Calibri"/>
                <a:cs typeface="Calibri"/>
                <a:sym typeface="Calibri"/>
              </a:rPr>
              <a:t>This work is done in collaboration with colleagues from ETH Zurich.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223ace82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223ace82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DNN inference occurs on many architectures today, most of which use DRAM.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64ef98b623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64ef98b62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introduces two main challenges. First, DRAM exhibits high energy consumption. In commonly referenced specialized architectures, between 25 to 70% of system energy is consumed by DRAM.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64ef98b623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64ef98b623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Second, DRAM can present performance bottlenecks for some workloads on CPU-based inference systems because of DRAM’s high latency.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4ef98b623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4ef98b623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64ef98b623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64ef98b623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4ef98b623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4ef98b623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Modern DNNs are large and deep, having hundreds of layers and up to a billion parameters.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4ef98b62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4ef98b62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Each layer in a DNN is composed of three main data types: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Weights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4ef98b623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4ef98b623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which operate on input feature maps</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64ef98b623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64ef98b623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to produce output feature maps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64ef98b623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64ef98b623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Large parameter counts in the DNN enable it to generalize well across varied inputs.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64ef98b623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64ef98b623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First, we’ll dive into a brief summary of the work.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DNNs are widely used in a number of different applications, ranging from robotics to robotics.</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4ef98b623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4ef98b623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Additionally, small bit errors in these weights and IFMs can often be tolerated to some extent by the DNN during inference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6191cbb8f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6191cbb8f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DNN inference today occurs on a variety of platforms. These architectures share their technology for main memory, DRAM.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6223ace822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223ace822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DRAM used is governed by a set of operating parameters. For example, DDR3 DRAM is often run at a voltage of 1.35V. Lower than that and you might induce bit errors.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64ef98b623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4ef98b623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Similarly, fixed timings define how the controller is allowed to communicate with the DRAM module. </a:t>
            </a:r>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64ef98b623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64ef98b623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work focuses on reducing one such timing parameter called tRCD, the time between row activation and reading values from the bitlines.</a:t>
            </a:r>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64ef98b623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64ef98b623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Now that we have some background, let’s dive into the idea, goal, and mechanism behind EDEN.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64ef98b623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64ef98b623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EDEN is based on two key observations: First, DNNs demonstrate a robustness to errors introduced in input, weight, and output data types. This error tolerance can allow DNN evaluation on unreliable hardware if the error tolerance is accurately characterized and bit error rates are controlled.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64ef98b623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64ef98b623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Second, DRAM exhibits a trade-off between performance for bit reliability. Reducing supply voltage and timing parameters can decrease energy consumption and latency while increasing bit errors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64ef98b623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4ef98b623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this work, we focus on running DNN workloads on voltage and latency scaled approximate DRAM offering potential energy and performance improvements.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64ef98b623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64ef98b623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exploit these two insights, we propose EDEN: a framework to enable accurate DNN inference on approximate DRAM through three key steps;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 boosting DNN error tolerance, 2) DNN and DRAM error tolerance characterization, and 3) DNN-DRAM mapping.</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These steps are repeated iteratively until EDEN finds the most aggressive configuration that meets the target accuracy requirements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4ef98b623_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4ef98b623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Most modern systems for evaluating DNNs use DRAM, which has high DRAM energy consumption and imposes high access latency. This imposes energy and performance challenges for DNN inference.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64ef98b623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64ef98b623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EDEN takes in three inputs: the pre-trained model, the accuracy target, and the target DRAM device being used for inference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6191cbb8f4_1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6191cbb8f4_1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First, let’s jump into the first step of EDEN: boosting DNN error tolerance.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According to our evaluations, the error tolerance intrinsic to most common DNNs is not sufficient to enable significant DRAM voltage and timing parameter reductions.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As such, the goal of the section is to reduce accuracy reductions when the DNN is exposed to bit errors.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64ef98b623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64ef98b623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this, w</a:t>
            </a:r>
            <a:r>
              <a:rPr lang="en" sz="1200">
                <a:solidFill>
                  <a:schemeClr val="dk1"/>
                </a:solidFill>
                <a:latin typeface="Calibri"/>
                <a:ea typeface="Calibri"/>
                <a:cs typeface="Calibri"/>
                <a:sym typeface="Calibri"/>
              </a:rPr>
              <a:t>e retrain the DNN on the approximate device to adapt the DNN to particularly unreliable cells and parameter values.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64ef98b623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64ef98b623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backward pass during retraining is performed on reliable DRAM and outputs a gradient update reducing reliance on weak cells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191cbb8f4_1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191cbb8f4_1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our first iteration of the mechanism, we observed that introducing high DRAM error rates immediately at the beginning of retraining process sometimes caused accuracy collapse due to non-informative gradients from a high-variance loss.</a:t>
            </a:r>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6223ace822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6223ace822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avoid this, we found that slow stepwise increases the error rate of the approximate DRAM, largely mitigated this early accuracy collapse. This enabled the DNN to gradually prune reliance on unreliable cells.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63fc63cce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63fc63cce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 avoid this, we found that slow stepwise increases the error rate of the approximate DRAM, largely mitigated this early accuracy collapse. This enabled the DNN to gradually prune reliance on unreliable cells.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64ef98b623_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64ef98b623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Additionally, we implemented an in-memory controller filtering mechanism that zeros out of range values, based on priors collected on distribution of weights and IFMs.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64fc2071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64fc2071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At this point, we have a boosted DNN that demonstrates higher tolerance to DRAM bit errors from step 1. This is used in the second step of EDEN: error tolerance characterization.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6191cbb8f4_1_5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6191cbb8f4_1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In order to achieve aggressive DRAM parameter reductions, we must determine information about the error rates tolerable by our boosted DNN.  We do this through a characterization step in which the DRAM error rate by progressively increased and the accuracy is measured.</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64ef98b623_2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64ef98b623_2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goal of this work is to improve the energy efficiency and performance for DNN inference by using approximate DRAM -- that is DRAM that operates at reduced DRAM voltage and latency. Approximate DRAM operates with with increased bit error rates, but offers lower energy consumption and higher performance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63fc63cce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63fc63cce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In order to achieve aggressive DRAM parameter reductions, we must determine information about the error rates tolerable by our boosted DNN.  We do this through a characterization step in which the DRAM error rate by progressively increased and the accuracy is measured.</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64ef98b623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64ef98b623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This characterization is done in one of two ways: either a coarse-grained or a fine-grained error characterization.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6223ace822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6223ace822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coarse-grained characterization, EDEN determines the most aggressively voltage or latency that can be applied uniformly to the entire DNN, while still meeting the accuracy requirements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of the user.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64fc2071d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64fc2071d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In practice, this is easier to achieve in commodity DRAM and what we used for our evaluation.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64fc2071d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64fc2071d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This however, means that less aggressive scaling is possible as the scale is limited by the most sensitive components in the DNN.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6223ace822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6223ace822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alternative, fine-grained scaling, we seek the individual maximum tolerable error rate for each individual DNN data component.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64fc2071d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64fc2071d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means that more aggressive voltage and latency reductions are possible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64fc2071d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64fc2071d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often requires non-commodity DRAM (for example, to scale the individual DRAM chips holding the DNN components to different voltage levels). Additionally, it takes significantly longer than coarse-grained characterization.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6223ace822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6223ace822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example characterization, we determined the maximum tolerable bit error rate of each individual weight and IFM of ResNet-50, that yielded a DNN that maintained accuracy within 1% of original on a held-out CIFAR10 validation set.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64fc2071d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64fc2071d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possible takeaways we gather from this is that error tolerance varies widely between DNN data types and layers, and weights exhibit greater error tolerance than IFMs.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64ef98b623_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64ef98b623_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EDEN is our proposal for a mechanism that enables users to achieve a user-specified target DNN accuracy on approximate DRAM. EDEN uses four main techniques to maintain DNN accuracy in spite of bit errors: error tolerance boosting through re-training, DNN error characterization, and effective mapping onto DRAM. To handle implementation challenges, EDEN also uses DRAM error modeling.</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64fc2071d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64fc2071d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Now we have our error tolerance DNN from Step 1 and an understanding of its error tolerance from step 2. Now in step 3, we determine the DRAM operating parameters.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6191cbb8f4_1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6191cbb8f4_1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goal of this short step is to match the error tolerance of the DNN with the DRAM error rates in order to meet the target DNN accuracy.</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63fc63cce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63fc63cce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the chosen characterization procedure, this is done in one of two ways. Either, we simply assign the single best voltage/latency value that reaches the DNN accuracy, or we use a greedy matching algorithm that pairs the most error sensitive DNN data to the most reliable DRAM partitions.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6223ace822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6223ace822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the chosen characterization procedure, this is done in one of two ways. Either, we simply assign the single best voltage/latency value that reaches the DNN accuracy, or we use a greedy matching algorithm that pairs the most error sensitive DNN data to the most reliable DRAM partitions.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64ef98b623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64ef98b623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example from before, if we were to use a coarse-grained mapping, we’d choose the voltage value that yields a bit error rate tolerated by the most sensitive DNN data, denoted in yellow.</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64ef98b623_2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64ef98b623_2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Google Shape;630;g64ef98b623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64ef98b623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we dive into an implementation solution we found necessary to evaluate EDEN on real DRAM devices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6191cbb8f4_1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6191cbb8f4_1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 implementation problem we faced, with the testing devices we had available to use, was that re-training is not always feasible on the approximate DRAM device due to performance or availability reasons. For this reason, we investigated use of DRAM error models in order perform re-training and DRAM error characterization without the use of the approximate DRAM device.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6191cbb8f4_1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6191cbb8f4_1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used four candidate probabilistic DRAM error models. After collecting data in a profiling stage, we selected the error model that most closely fit the characteristics of the target DRAM device.</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6223ace822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6223ace822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used each DRAM error model in place of the approximate DRAM during re-training. </a:t>
            </a:r>
            <a:r>
              <a:rPr lang="en">
                <a:solidFill>
                  <a:schemeClr val="dk1"/>
                </a:solidFill>
              </a:rPr>
              <a:t> In our case, re-training using the error model enabled us to shave hours from re-training, compared to re-training on our the approximate DRAM testing infrastructure.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64ef98b623_2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4ef98b623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emphasize that the core ideas of EDEN are applicable to other memory technologies and scaling of other DRAM parameters such as refresh</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64ef98b623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64ef98b623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next section, we will look into evaluating the accuracy, energy, and latency of multiple DNN workloads.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g64fc2071d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64fc2071d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a:t>
            </a:r>
            <a:r>
              <a:rPr lang="en">
                <a:solidFill>
                  <a:schemeClr val="dk1"/>
                </a:solidFill>
              </a:rPr>
              <a:t>n our accuracy evaluation, </a:t>
            </a:r>
            <a:r>
              <a:rPr lang="en"/>
              <a:t>w</a:t>
            </a:r>
            <a:r>
              <a:rPr lang="en"/>
              <a:t>e use 8 DNN workloads across four quantization levels.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g6191cbb8f4_1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6191cbb8f4_1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use a PyTorch based re-training setup to run DNN inference and our learnt error models. We use an FPGA-based instructure called SoftMC to run inference data accesses through real DDR3 DRAM modules.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6223ace822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6223ace822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example evaluation, we illustrates the effects of EDEN’s step 1: DNN boosting. In this graph, accuracy across different bit error rates is shifted right, yielding a DNN that is more error tolerant.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5" name="Shape 765"/>
        <p:cNvGrpSpPr/>
        <p:nvPr/>
      </p:nvGrpSpPr>
      <p:grpSpPr>
        <a:xfrm>
          <a:off x="0" y="0"/>
          <a:ext cx="0" cy="0"/>
          <a:chOff x="0" y="0"/>
          <a:chExt cx="0" cy="0"/>
        </a:xfrm>
      </p:grpSpPr>
      <p:sp>
        <p:nvSpPr>
          <p:cNvPr id="766" name="Google Shape;766;g64ef98b623_2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64ef98b623_2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Across our DNN workloads, we find that the tolerated bit error rates can be boosted by 5-10x through re-training.</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g6223ace822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6223ace822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also evaluated micro-benchmarks and a set of smaller DNNs on voltage and latency scaled DDR3 DRAM modules using our SoftMC infrastructure. We find that we can enable up to 6ns reduction in tRCD and up to 30% reduction in supply voltage.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6191cbb8f4_1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6191cbb8f4_1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next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64fc2071d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64fc2071d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6191cbb8f4_1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6191cbb8f4_1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g6191cbb8f4_1_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6191cbb8f4_1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63fc63cce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63fc63cce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 emphasize that the core ideas of EDEN are applicable to other memory technologies and scaling of other DRAM parameters such as refresh</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7" name="Shape 827"/>
        <p:cNvGrpSpPr/>
        <p:nvPr/>
      </p:nvGrpSpPr>
      <p:grpSpPr>
        <a:xfrm>
          <a:off x="0" y="0"/>
          <a:ext cx="0" cy="0"/>
          <a:chOff x="0" y="0"/>
          <a:chExt cx="0" cy="0"/>
        </a:xfrm>
      </p:grpSpPr>
      <p:sp>
        <p:nvSpPr>
          <p:cNvPr id="828" name="Google Shape;828;g6191cbb8f4_1_9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6191cbb8f4_1_9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6191cbb8f4_1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6191cbb8f4_1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4" name="Shape 844"/>
        <p:cNvGrpSpPr/>
        <p:nvPr/>
      </p:nvGrpSpPr>
      <p:grpSpPr>
        <a:xfrm>
          <a:off x="0" y="0"/>
          <a:ext cx="0" cy="0"/>
          <a:chOff x="0" y="0"/>
          <a:chExt cx="0" cy="0"/>
        </a:xfrm>
      </p:grpSpPr>
      <p:sp>
        <p:nvSpPr>
          <p:cNvPr id="845" name="Google Shape;845;g64fc2071d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64fc2071d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3" name="Shape 853"/>
        <p:cNvGrpSpPr/>
        <p:nvPr/>
      </p:nvGrpSpPr>
      <p:grpSpPr>
        <a:xfrm>
          <a:off x="0" y="0"/>
          <a:ext cx="0" cy="0"/>
          <a:chOff x="0" y="0"/>
          <a:chExt cx="0" cy="0"/>
        </a:xfrm>
      </p:grpSpPr>
      <p:sp>
        <p:nvSpPr>
          <p:cNvPr id="854" name="Google Shape;854;g6191cbb8f4_1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6191cbb8f4_1_9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1" name="Shape 861"/>
        <p:cNvGrpSpPr/>
        <p:nvPr/>
      </p:nvGrpSpPr>
      <p:grpSpPr>
        <a:xfrm>
          <a:off x="0" y="0"/>
          <a:ext cx="0" cy="0"/>
          <a:chOff x="0" y="0"/>
          <a:chExt cx="0" cy="0"/>
        </a:xfrm>
      </p:grpSpPr>
      <p:sp>
        <p:nvSpPr>
          <p:cNvPr id="862" name="Google Shape;862;g64ef98b623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64ef98b623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g64ef98b62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64ef98b62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0" name="Shape 880"/>
        <p:cNvGrpSpPr/>
        <p:nvPr/>
      </p:nvGrpSpPr>
      <p:grpSpPr>
        <a:xfrm>
          <a:off x="0" y="0"/>
          <a:ext cx="0" cy="0"/>
          <a:chOff x="0" y="0"/>
          <a:chExt cx="0" cy="0"/>
        </a:xfrm>
      </p:grpSpPr>
      <p:sp>
        <p:nvSpPr>
          <p:cNvPr id="881" name="Google Shape;881;g6191cbb8f4_1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6191cbb8f4_1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9" name="Shape 889"/>
        <p:cNvGrpSpPr/>
        <p:nvPr/>
      </p:nvGrpSpPr>
      <p:grpSpPr>
        <a:xfrm>
          <a:off x="0" y="0"/>
          <a:ext cx="0" cy="0"/>
          <a:chOff x="0" y="0"/>
          <a:chExt cx="0" cy="0"/>
        </a:xfrm>
      </p:grpSpPr>
      <p:sp>
        <p:nvSpPr>
          <p:cNvPr id="890" name="Google Shape;890;g6223ace822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6223ace822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9" name="Shape 899"/>
        <p:cNvGrpSpPr/>
        <p:nvPr/>
      </p:nvGrpSpPr>
      <p:grpSpPr>
        <a:xfrm>
          <a:off x="0" y="0"/>
          <a:ext cx="0" cy="0"/>
          <a:chOff x="0" y="0"/>
          <a:chExt cx="0" cy="0"/>
        </a:xfrm>
      </p:grpSpPr>
      <p:sp>
        <p:nvSpPr>
          <p:cNvPr id="900" name="Google Shape;900;g6191cbb8f4_1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6191cbb8f4_1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0" name="Shape 910"/>
        <p:cNvGrpSpPr/>
        <p:nvPr/>
      </p:nvGrpSpPr>
      <p:grpSpPr>
        <a:xfrm>
          <a:off x="0" y="0"/>
          <a:ext cx="0" cy="0"/>
          <a:chOff x="0" y="0"/>
          <a:chExt cx="0" cy="0"/>
        </a:xfrm>
      </p:grpSpPr>
      <p:sp>
        <p:nvSpPr>
          <p:cNvPr id="911" name="Google Shape;911;g6191cbb8f4_1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6191cbb8f4_1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4ef98b623_2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4ef98b623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this talk, we will first discuss the motivation behind our work. Then we’ll cover a little background on DNN and DRAM operation, then dive into the core EDEN mechanism. Finally, we will discuss evaluation of EDEN’s performance. Let’s dive into motivation first.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6223ace82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6223ace82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Deep neural networks, or DNNs, are widely used in many domains, from computer vision to robotics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png"/><Relationship Id="rId11" Type="http://schemas.openxmlformats.org/officeDocument/2006/relationships/image" Target="../media/image14.png"/><Relationship Id="rId10"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31.png"/><Relationship Id="rId8"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png"/><Relationship Id="rId4" Type="http://schemas.openxmlformats.org/officeDocument/2006/relationships/image" Target="../media/image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5.png"/><Relationship Id="rId4" Type="http://schemas.openxmlformats.org/officeDocument/2006/relationships/image" Target="../media/image1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5.png"/><Relationship Id="rId4" Type="http://schemas.openxmlformats.org/officeDocument/2006/relationships/image" Target="../media/image26.png"/><Relationship Id="rId5" Type="http://schemas.openxmlformats.org/officeDocument/2006/relationships/image" Target="../media/image2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5.png"/><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p:nvPr/>
        </p:nvSpPr>
        <p:spPr>
          <a:xfrm>
            <a:off x="0" y="6525"/>
            <a:ext cx="9144000" cy="30708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311700" y="316400"/>
            <a:ext cx="8520600" cy="102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38761D"/>
                </a:solidFill>
                <a:latin typeface="Cambria"/>
                <a:ea typeface="Cambria"/>
                <a:cs typeface="Cambria"/>
                <a:sym typeface="Cambria"/>
              </a:rPr>
              <a:t>EDEN</a:t>
            </a:r>
            <a:endParaRPr b="1">
              <a:solidFill>
                <a:srgbClr val="38761D"/>
              </a:solidFill>
              <a:latin typeface="Cambria"/>
              <a:ea typeface="Cambria"/>
              <a:cs typeface="Cambria"/>
              <a:sym typeface="Cambria"/>
            </a:endParaRPr>
          </a:p>
        </p:txBody>
      </p:sp>
      <p:sp>
        <p:nvSpPr>
          <p:cNvPr id="56" name="Google Shape;56;p13"/>
          <p:cNvSpPr txBox="1"/>
          <p:nvPr>
            <p:ph idx="1" type="subTitle"/>
          </p:nvPr>
        </p:nvSpPr>
        <p:spPr>
          <a:xfrm>
            <a:off x="0" y="1300925"/>
            <a:ext cx="9144000" cy="17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000000"/>
                </a:solidFill>
                <a:latin typeface="Cambria"/>
                <a:ea typeface="Cambria"/>
                <a:cs typeface="Cambria"/>
                <a:sym typeface="Cambria"/>
              </a:rPr>
              <a:t>Enabling Energy-Efficient, High-Performance</a:t>
            </a:r>
            <a:endParaRPr b="1">
              <a:solidFill>
                <a:srgbClr val="000000"/>
              </a:solidFill>
              <a:latin typeface="Cambria"/>
              <a:ea typeface="Cambria"/>
              <a:cs typeface="Cambria"/>
              <a:sym typeface="Cambria"/>
            </a:endParaRPr>
          </a:p>
          <a:p>
            <a:pPr indent="0" lvl="0" marL="0" rtl="0" algn="ctr">
              <a:spcBef>
                <a:spcPts val="0"/>
              </a:spcBef>
              <a:spcAft>
                <a:spcPts val="0"/>
              </a:spcAft>
              <a:buNone/>
            </a:pPr>
            <a:r>
              <a:rPr b="1" lang="en">
                <a:solidFill>
                  <a:srgbClr val="000000"/>
                </a:solidFill>
                <a:latin typeface="Cambria"/>
                <a:ea typeface="Cambria"/>
                <a:cs typeface="Cambria"/>
                <a:sym typeface="Cambria"/>
              </a:rPr>
              <a:t>Deep Neural Network Inference</a:t>
            </a:r>
            <a:endParaRPr b="1">
              <a:solidFill>
                <a:srgbClr val="000000"/>
              </a:solidFill>
              <a:latin typeface="Cambria"/>
              <a:ea typeface="Cambria"/>
              <a:cs typeface="Cambria"/>
              <a:sym typeface="Cambria"/>
            </a:endParaRPr>
          </a:p>
          <a:p>
            <a:pPr indent="0" lvl="0" marL="0" rtl="0" algn="ctr">
              <a:spcBef>
                <a:spcPts val="0"/>
              </a:spcBef>
              <a:spcAft>
                <a:spcPts val="0"/>
              </a:spcAft>
              <a:buNone/>
            </a:pPr>
            <a:r>
              <a:rPr b="1" lang="en">
                <a:solidFill>
                  <a:srgbClr val="000000"/>
                </a:solidFill>
                <a:latin typeface="Cambria"/>
                <a:ea typeface="Cambria"/>
                <a:cs typeface="Cambria"/>
                <a:sym typeface="Cambria"/>
              </a:rPr>
              <a:t>Using Approximate DRAM</a:t>
            </a:r>
            <a:endParaRPr b="1">
              <a:solidFill>
                <a:srgbClr val="000000"/>
              </a:solidFill>
              <a:latin typeface="Cambria"/>
              <a:ea typeface="Cambria"/>
              <a:cs typeface="Cambria"/>
              <a:sym typeface="Cambria"/>
            </a:endParaRPr>
          </a:p>
        </p:txBody>
      </p:sp>
      <p:pic>
        <p:nvPicPr>
          <p:cNvPr id="57" name="Google Shape;57;p13"/>
          <p:cNvPicPr preferRelativeResize="0"/>
          <p:nvPr/>
        </p:nvPicPr>
        <p:blipFill>
          <a:blip r:embed="rId3">
            <a:alphaModFix/>
          </a:blip>
          <a:stretch>
            <a:fillRect/>
          </a:stretch>
        </p:blipFill>
        <p:spPr>
          <a:xfrm>
            <a:off x="2091396" y="4190196"/>
            <a:ext cx="2506900" cy="924950"/>
          </a:xfrm>
          <a:prstGeom prst="rect">
            <a:avLst/>
          </a:prstGeom>
          <a:noFill/>
          <a:ln>
            <a:noFill/>
          </a:ln>
        </p:spPr>
      </p:pic>
      <p:sp>
        <p:nvSpPr>
          <p:cNvPr id="58" name="Google Shape;58;p13"/>
          <p:cNvSpPr txBox="1"/>
          <p:nvPr>
            <p:ph idx="1" type="subTitle"/>
          </p:nvPr>
        </p:nvSpPr>
        <p:spPr>
          <a:xfrm>
            <a:off x="0" y="3293925"/>
            <a:ext cx="9144000" cy="8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00000"/>
                </a:solidFill>
                <a:latin typeface="Cambria"/>
                <a:ea typeface="Cambria"/>
                <a:cs typeface="Cambria"/>
                <a:sym typeface="Cambria"/>
              </a:rPr>
              <a:t>Skanda Koppula</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Lois Orosa</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A. Giray Yaglikci</a:t>
            </a:r>
            <a:endParaRPr sz="2000">
              <a:solidFill>
                <a:srgbClr val="000000"/>
              </a:solidFill>
              <a:latin typeface="Cambria"/>
              <a:ea typeface="Cambria"/>
              <a:cs typeface="Cambria"/>
              <a:sym typeface="Cambria"/>
            </a:endParaRPr>
          </a:p>
          <a:p>
            <a:pPr indent="0" lvl="0" marL="0" rtl="0" algn="ctr">
              <a:spcBef>
                <a:spcPts val="0"/>
              </a:spcBef>
              <a:spcAft>
                <a:spcPts val="0"/>
              </a:spcAft>
              <a:buNone/>
            </a:pPr>
            <a:r>
              <a:rPr lang="en" sz="2000">
                <a:solidFill>
                  <a:srgbClr val="000000"/>
                </a:solidFill>
                <a:latin typeface="Cambria"/>
                <a:ea typeface="Cambria"/>
                <a:cs typeface="Cambria"/>
                <a:sym typeface="Cambria"/>
              </a:rPr>
              <a:t>Roknoddin Azizi</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Taha Shahroodi     Konstantinos Kanellopoulos</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Onur Mutlu</a:t>
            </a:r>
            <a:endParaRPr sz="2000">
              <a:solidFill>
                <a:srgbClr val="000000"/>
              </a:solidFill>
              <a:latin typeface="Cambria"/>
              <a:ea typeface="Cambria"/>
              <a:cs typeface="Cambria"/>
              <a:sym typeface="Cambria"/>
            </a:endParaRPr>
          </a:p>
        </p:txBody>
      </p:sp>
      <p:pic>
        <p:nvPicPr>
          <p:cNvPr id="59" name="Google Shape;59;p13"/>
          <p:cNvPicPr preferRelativeResize="0"/>
          <p:nvPr/>
        </p:nvPicPr>
        <p:blipFill>
          <a:blip r:embed="rId4">
            <a:alphaModFix/>
          </a:blip>
          <a:stretch>
            <a:fillRect/>
          </a:stretch>
        </p:blipFill>
        <p:spPr>
          <a:xfrm>
            <a:off x="4808850" y="4476375"/>
            <a:ext cx="1891525" cy="36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235500" y="12257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B45F06"/>
                </a:solidFill>
                <a:latin typeface="Cambria"/>
                <a:ea typeface="Cambria"/>
                <a:cs typeface="Cambria"/>
                <a:sym typeface="Cambria"/>
              </a:rPr>
              <a:t>Motivation</a:t>
            </a:r>
            <a:endParaRPr b="1">
              <a:solidFill>
                <a:srgbClr val="B45F06"/>
              </a:solidFill>
              <a:latin typeface="Cambria"/>
              <a:ea typeface="Cambria"/>
              <a:cs typeface="Cambria"/>
              <a:sym typeface="Cambria"/>
            </a:endParaRPr>
          </a:p>
        </p:txBody>
      </p:sp>
      <p:sp>
        <p:nvSpPr>
          <p:cNvPr id="147" name="Google Shape;147;p22"/>
          <p:cNvSpPr txBox="1"/>
          <p:nvPr>
            <p:ph idx="1" type="body"/>
          </p:nvPr>
        </p:nvSpPr>
        <p:spPr>
          <a:xfrm>
            <a:off x="163825" y="760550"/>
            <a:ext cx="8857200" cy="856800"/>
          </a:xfrm>
          <a:prstGeom prst="rect">
            <a:avLst/>
          </a:prstGeom>
          <a:solidFill>
            <a:srgbClr val="D9EAD3"/>
          </a:solidFill>
        </p:spPr>
        <p:txBody>
          <a:bodyPr anchorCtr="0" anchor="t" bIns="0" lIns="91425" spcFirstLastPara="1" rIns="91425" wrap="square" tIns="137150">
            <a:noAutofit/>
          </a:bodyPr>
          <a:lstStyle/>
          <a:p>
            <a:pPr indent="0" lvl="0" marL="0" rtl="0" algn="ctr">
              <a:spcBef>
                <a:spcPts val="0"/>
              </a:spcBef>
              <a:spcAft>
                <a:spcPts val="0"/>
              </a:spcAft>
              <a:buClr>
                <a:schemeClr val="dk1"/>
              </a:buClr>
              <a:buSzPts val="1100"/>
              <a:buFont typeface="Arial"/>
              <a:buNone/>
            </a:pPr>
            <a:r>
              <a:rPr b="1" lang="en">
                <a:solidFill>
                  <a:srgbClr val="990000"/>
                </a:solidFill>
                <a:latin typeface="Cambria"/>
                <a:ea typeface="Cambria"/>
                <a:cs typeface="Cambria"/>
                <a:sym typeface="Cambria"/>
              </a:rPr>
              <a:t>Deep neural networks (DNNs) are critical</a:t>
            </a:r>
            <a:endParaRPr b="1">
              <a:solidFill>
                <a:srgbClr val="990000"/>
              </a:solidFill>
              <a:latin typeface="Cambria"/>
              <a:ea typeface="Cambria"/>
              <a:cs typeface="Cambria"/>
              <a:sym typeface="Cambria"/>
            </a:endParaRPr>
          </a:p>
          <a:p>
            <a:pPr indent="0" lvl="0" marL="0" rtl="0" algn="ctr">
              <a:spcBef>
                <a:spcPts val="0"/>
              </a:spcBef>
              <a:spcAft>
                <a:spcPts val="0"/>
              </a:spcAft>
              <a:buClr>
                <a:schemeClr val="dk1"/>
              </a:buClr>
              <a:buSzPts val="1100"/>
              <a:buFont typeface="Arial"/>
              <a:buNone/>
            </a:pPr>
            <a:r>
              <a:rPr b="1" lang="en">
                <a:solidFill>
                  <a:srgbClr val="990000"/>
                </a:solidFill>
                <a:latin typeface="Cambria"/>
                <a:ea typeface="Cambria"/>
                <a:cs typeface="Cambria"/>
                <a:sym typeface="Cambria"/>
              </a:rPr>
              <a:t>in computer vision, robotics, and many other domains</a:t>
            </a:r>
            <a:endParaRPr b="1">
              <a:solidFill>
                <a:srgbClr val="990000"/>
              </a:solidFill>
              <a:latin typeface="Cambria"/>
              <a:ea typeface="Cambria"/>
              <a:cs typeface="Cambria"/>
              <a:sym typeface="Cambria"/>
            </a:endParaRPr>
          </a:p>
        </p:txBody>
      </p:sp>
      <p:pic>
        <p:nvPicPr>
          <p:cNvPr id="148" name="Google Shape;148;p22"/>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149" name="Google Shape;149;p22"/>
          <p:cNvSpPr txBox="1"/>
          <p:nvPr>
            <p:ph idx="1" type="body"/>
          </p:nvPr>
        </p:nvSpPr>
        <p:spPr>
          <a:xfrm>
            <a:off x="127725" y="3024100"/>
            <a:ext cx="8940000" cy="4932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741B47"/>
                </a:solidFill>
                <a:latin typeface="Cambria"/>
                <a:ea typeface="Cambria"/>
                <a:cs typeface="Cambria"/>
                <a:sym typeface="Cambria"/>
              </a:rPr>
              <a:t>Modern platforms for</a:t>
            </a:r>
            <a:r>
              <a:rPr b="1" lang="en">
                <a:solidFill>
                  <a:srgbClr val="741B47"/>
                </a:solidFill>
                <a:latin typeface="Cambria"/>
                <a:ea typeface="Cambria"/>
                <a:cs typeface="Cambria"/>
                <a:sym typeface="Cambria"/>
              </a:rPr>
              <a:t> DNN inference use DRAM</a:t>
            </a:r>
            <a:endParaRPr b="1">
              <a:solidFill>
                <a:srgbClr val="741B47"/>
              </a:solidFill>
              <a:latin typeface="Cambria"/>
              <a:ea typeface="Cambria"/>
              <a:cs typeface="Cambria"/>
              <a:sym typeface="Cambria"/>
            </a:endParaRPr>
          </a:p>
        </p:txBody>
      </p:sp>
      <p:pic>
        <p:nvPicPr>
          <p:cNvPr id="150" name="Google Shape;150;p22"/>
          <p:cNvPicPr preferRelativeResize="0"/>
          <p:nvPr/>
        </p:nvPicPr>
        <p:blipFill>
          <a:blip r:embed="rId4">
            <a:alphaModFix/>
          </a:blip>
          <a:stretch>
            <a:fillRect/>
          </a:stretch>
        </p:blipFill>
        <p:spPr>
          <a:xfrm>
            <a:off x="2580375" y="3764000"/>
            <a:ext cx="1498719" cy="899225"/>
          </a:xfrm>
          <a:prstGeom prst="rect">
            <a:avLst/>
          </a:prstGeom>
          <a:noFill/>
          <a:ln>
            <a:noFill/>
          </a:ln>
        </p:spPr>
      </p:pic>
      <p:pic>
        <p:nvPicPr>
          <p:cNvPr id="151" name="Google Shape;151;p22"/>
          <p:cNvPicPr preferRelativeResize="0"/>
          <p:nvPr/>
        </p:nvPicPr>
        <p:blipFill>
          <a:blip r:embed="rId5">
            <a:alphaModFix/>
          </a:blip>
          <a:stretch>
            <a:fillRect/>
          </a:stretch>
        </p:blipFill>
        <p:spPr>
          <a:xfrm>
            <a:off x="4520150" y="3726394"/>
            <a:ext cx="1764999" cy="974449"/>
          </a:xfrm>
          <a:prstGeom prst="rect">
            <a:avLst/>
          </a:prstGeom>
          <a:noFill/>
          <a:ln>
            <a:noFill/>
          </a:ln>
        </p:spPr>
      </p:pic>
      <p:pic>
        <p:nvPicPr>
          <p:cNvPr id="152" name="Google Shape;152;p22"/>
          <p:cNvPicPr preferRelativeResize="0"/>
          <p:nvPr/>
        </p:nvPicPr>
        <p:blipFill>
          <a:blip r:embed="rId6">
            <a:alphaModFix/>
          </a:blip>
          <a:stretch>
            <a:fillRect/>
          </a:stretch>
        </p:blipFill>
        <p:spPr>
          <a:xfrm>
            <a:off x="947550" y="3764000"/>
            <a:ext cx="991376" cy="743525"/>
          </a:xfrm>
          <a:prstGeom prst="rect">
            <a:avLst/>
          </a:prstGeom>
          <a:noFill/>
          <a:ln>
            <a:noFill/>
          </a:ln>
        </p:spPr>
      </p:pic>
      <p:pic>
        <p:nvPicPr>
          <p:cNvPr id="153" name="Google Shape;153;p22"/>
          <p:cNvPicPr preferRelativeResize="0"/>
          <p:nvPr/>
        </p:nvPicPr>
        <p:blipFill rotWithShape="1">
          <a:blip r:embed="rId7">
            <a:alphaModFix/>
          </a:blip>
          <a:srcRect b="5526" l="16763" r="0" t="0"/>
          <a:stretch/>
        </p:blipFill>
        <p:spPr>
          <a:xfrm rot="-5400000">
            <a:off x="7237113" y="3419161"/>
            <a:ext cx="993601" cy="1467377"/>
          </a:xfrm>
          <a:prstGeom prst="rect">
            <a:avLst/>
          </a:prstGeom>
          <a:noFill/>
          <a:ln>
            <a:noFill/>
          </a:ln>
        </p:spPr>
      </p:pic>
      <p:sp>
        <p:nvSpPr>
          <p:cNvPr id="154" name="Google Shape;154;p22"/>
          <p:cNvSpPr txBox="1"/>
          <p:nvPr/>
        </p:nvSpPr>
        <p:spPr>
          <a:xfrm>
            <a:off x="1087050" y="4426050"/>
            <a:ext cx="2886000" cy="3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mbria"/>
                <a:ea typeface="Cambria"/>
                <a:cs typeface="Cambria"/>
                <a:sym typeface="Cambria"/>
              </a:rPr>
              <a:t>Mobile CPUs</a:t>
            </a:r>
            <a:endParaRPr sz="1000">
              <a:latin typeface="Cambria"/>
              <a:ea typeface="Cambria"/>
              <a:cs typeface="Cambria"/>
              <a:sym typeface="Cambria"/>
            </a:endParaRPr>
          </a:p>
        </p:txBody>
      </p:sp>
      <p:sp>
        <p:nvSpPr>
          <p:cNvPr id="155" name="Google Shape;155;p22"/>
          <p:cNvSpPr txBox="1"/>
          <p:nvPr/>
        </p:nvSpPr>
        <p:spPr>
          <a:xfrm>
            <a:off x="3068250" y="4654650"/>
            <a:ext cx="2886000" cy="3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mbria"/>
                <a:ea typeface="Cambria"/>
                <a:cs typeface="Cambria"/>
                <a:sym typeface="Cambria"/>
              </a:rPr>
              <a:t>GPUs</a:t>
            </a:r>
            <a:endParaRPr sz="1000">
              <a:latin typeface="Cambria"/>
              <a:ea typeface="Cambria"/>
              <a:cs typeface="Cambria"/>
              <a:sym typeface="Cambria"/>
            </a:endParaRPr>
          </a:p>
        </p:txBody>
      </p:sp>
      <p:sp>
        <p:nvSpPr>
          <p:cNvPr id="156" name="Google Shape;156;p22"/>
          <p:cNvSpPr txBox="1"/>
          <p:nvPr/>
        </p:nvSpPr>
        <p:spPr>
          <a:xfrm>
            <a:off x="4544450" y="4588475"/>
            <a:ext cx="2985000" cy="3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Cambria"/>
                <a:ea typeface="Cambria"/>
                <a:cs typeface="Cambria"/>
                <a:sym typeface="Cambria"/>
              </a:rPr>
              <a:t>    Data Center Accelerators</a:t>
            </a:r>
            <a:endParaRPr sz="1000">
              <a:latin typeface="Cambria"/>
              <a:ea typeface="Cambria"/>
              <a:cs typeface="Cambria"/>
              <a:sym typeface="Cambria"/>
            </a:endParaRPr>
          </a:p>
        </p:txBody>
      </p:sp>
      <p:sp>
        <p:nvSpPr>
          <p:cNvPr id="157" name="Google Shape;157;p22"/>
          <p:cNvSpPr txBox="1"/>
          <p:nvPr/>
        </p:nvSpPr>
        <p:spPr>
          <a:xfrm>
            <a:off x="7000225" y="4619250"/>
            <a:ext cx="1712100" cy="3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Cambria"/>
                <a:ea typeface="Cambria"/>
                <a:cs typeface="Cambria"/>
                <a:sym typeface="Cambria"/>
              </a:rPr>
              <a:t>Edge-device Accelerators</a:t>
            </a:r>
            <a:endParaRPr sz="1000">
              <a:latin typeface="Cambria"/>
              <a:ea typeface="Cambria"/>
              <a:cs typeface="Cambria"/>
              <a:sym typeface="Cambria"/>
            </a:endParaRPr>
          </a:p>
        </p:txBody>
      </p:sp>
      <p:pic>
        <p:nvPicPr>
          <p:cNvPr id="158" name="Google Shape;158;p22"/>
          <p:cNvPicPr preferRelativeResize="0"/>
          <p:nvPr/>
        </p:nvPicPr>
        <p:blipFill rotWithShape="1">
          <a:blip r:embed="rId8">
            <a:alphaModFix/>
          </a:blip>
          <a:srcRect b="16488" l="15155" r="16172" t="16728"/>
          <a:stretch/>
        </p:blipFill>
        <p:spPr>
          <a:xfrm>
            <a:off x="6032049" y="1765650"/>
            <a:ext cx="1107826" cy="1077251"/>
          </a:xfrm>
          <a:prstGeom prst="rect">
            <a:avLst/>
          </a:prstGeom>
          <a:noFill/>
          <a:ln>
            <a:noFill/>
          </a:ln>
        </p:spPr>
      </p:pic>
      <p:pic>
        <p:nvPicPr>
          <p:cNvPr id="159" name="Google Shape;159;p22"/>
          <p:cNvPicPr preferRelativeResize="0"/>
          <p:nvPr/>
        </p:nvPicPr>
        <p:blipFill rotWithShape="1">
          <a:blip r:embed="rId9">
            <a:alphaModFix/>
          </a:blip>
          <a:srcRect b="21745" l="6716" r="54570" t="34712"/>
          <a:stretch/>
        </p:blipFill>
        <p:spPr>
          <a:xfrm>
            <a:off x="1503510" y="1722350"/>
            <a:ext cx="1298538" cy="1120550"/>
          </a:xfrm>
          <a:prstGeom prst="rect">
            <a:avLst/>
          </a:prstGeom>
          <a:noFill/>
          <a:ln>
            <a:noFill/>
          </a:ln>
        </p:spPr>
      </p:pic>
      <p:pic>
        <p:nvPicPr>
          <p:cNvPr id="160" name="Google Shape;160;p22"/>
          <p:cNvPicPr preferRelativeResize="0"/>
          <p:nvPr/>
        </p:nvPicPr>
        <p:blipFill>
          <a:blip r:embed="rId10">
            <a:alphaModFix/>
          </a:blip>
          <a:stretch>
            <a:fillRect/>
          </a:stretch>
        </p:blipFill>
        <p:spPr>
          <a:xfrm>
            <a:off x="3265348" y="1950936"/>
            <a:ext cx="663375" cy="663375"/>
          </a:xfrm>
          <a:prstGeom prst="rect">
            <a:avLst/>
          </a:prstGeom>
          <a:noFill/>
          <a:ln>
            <a:noFill/>
          </a:ln>
        </p:spPr>
      </p:pic>
      <p:pic>
        <p:nvPicPr>
          <p:cNvPr id="161" name="Google Shape;161;p22"/>
          <p:cNvPicPr preferRelativeResize="0"/>
          <p:nvPr/>
        </p:nvPicPr>
        <p:blipFill>
          <a:blip r:embed="rId11">
            <a:alphaModFix/>
          </a:blip>
          <a:stretch>
            <a:fillRect/>
          </a:stretch>
        </p:blipFill>
        <p:spPr>
          <a:xfrm>
            <a:off x="4307853" y="1882276"/>
            <a:ext cx="1603947" cy="899225"/>
          </a:xfrm>
          <a:prstGeom prst="rect">
            <a:avLst/>
          </a:prstGeom>
          <a:noFill/>
          <a:ln>
            <a:noFill/>
          </a:ln>
        </p:spPr>
      </p:pic>
      <p:sp>
        <p:nvSpPr>
          <p:cNvPr id="162" name="Google Shape;16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3"/>
          <p:cNvSpPr txBox="1"/>
          <p:nvPr>
            <p:ph type="title"/>
          </p:nvPr>
        </p:nvSpPr>
        <p:spPr>
          <a:xfrm>
            <a:off x="235500" y="12257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B45F06"/>
                </a:solidFill>
                <a:latin typeface="Cambria"/>
                <a:ea typeface="Cambria"/>
                <a:cs typeface="Cambria"/>
                <a:sym typeface="Cambria"/>
              </a:rPr>
              <a:t>Challenges of DNN Inference</a:t>
            </a:r>
            <a:endParaRPr b="1">
              <a:solidFill>
                <a:srgbClr val="B45F06"/>
              </a:solidFill>
              <a:latin typeface="Cambria"/>
              <a:ea typeface="Cambria"/>
              <a:cs typeface="Cambria"/>
              <a:sym typeface="Cambria"/>
            </a:endParaRPr>
          </a:p>
        </p:txBody>
      </p:sp>
      <p:sp>
        <p:nvSpPr>
          <p:cNvPr id="168" name="Google Shape;168;p23"/>
          <p:cNvSpPr txBox="1"/>
          <p:nvPr>
            <p:ph idx="1" type="body"/>
          </p:nvPr>
        </p:nvSpPr>
        <p:spPr>
          <a:xfrm>
            <a:off x="163825" y="1065350"/>
            <a:ext cx="8857200" cy="1471200"/>
          </a:xfrm>
          <a:prstGeom prst="rect">
            <a:avLst/>
          </a:prstGeom>
          <a:solidFill>
            <a:srgbClr val="D9EAD3"/>
          </a:solidFill>
        </p:spPr>
        <p:txBody>
          <a:bodyPr anchorCtr="0" anchor="t" bIns="0" lIns="91425" spcFirstLastPara="1" rIns="91425" wrap="square" tIns="137150">
            <a:noAutofit/>
          </a:bodyPr>
          <a:lstStyle/>
          <a:p>
            <a:pPr indent="0" lvl="0" marL="285750" rtl="0" algn="l">
              <a:spcBef>
                <a:spcPts val="0"/>
              </a:spcBef>
              <a:spcAft>
                <a:spcPts val="0"/>
              </a:spcAft>
              <a:buNone/>
            </a:pPr>
            <a:r>
              <a:rPr b="1" lang="en" sz="2400">
                <a:solidFill>
                  <a:srgbClr val="990000"/>
                </a:solidFill>
                <a:latin typeface="Cambria"/>
                <a:ea typeface="Cambria"/>
                <a:cs typeface="Cambria"/>
                <a:sym typeface="Cambria"/>
              </a:rPr>
              <a:t>DRAM has high energy consumption</a:t>
            </a:r>
            <a:endParaRPr b="1" sz="2400">
              <a:solidFill>
                <a:srgbClr val="990000"/>
              </a:solidFill>
              <a:latin typeface="Cambria"/>
              <a:ea typeface="Cambria"/>
              <a:cs typeface="Cambria"/>
              <a:sym typeface="Cambria"/>
            </a:endParaRPr>
          </a:p>
          <a:p>
            <a:pPr indent="-330200" lvl="0" marL="685800" rtl="0" algn="l">
              <a:spcBef>
                <a:spcPts val="0"/>
              </a:spcBef>
              <a:spcAft>
                <a:spcPts val="0"/>
              </a:spcAft>
              <a:buClr>
                <a:srgbClr val="000000"/>
              </a:buClr>
              <a:buSzPts val="1600"/>
              <a:buFont typeface="Cambria"/>
              <a:buChar char="●"/>
            </a:pPr>
            <a:r>
              <a:rPr b="1" lang="en" sz="2000">
                <a:solidFill>
                  <a:srgbClr val="000000"/>
                </a:solidFill>
                <a:latin typeface="Cambria"/>
                <a:ea typeface="Cambria"/>
                <a:cs typeface="Cambria"/>
                <a:sym typeface="Cambria"/>
              </a:rPr>
              <a:t>25% to 70% of system energy</a:t>
            </a:r>
            <a:r>
              <a:rPr lang="en" sz="2000">
                <a:solidFill>
                  <a:srgbClr val="000000"/>
                </a:solidFill>
                <a:latin typeface="Cambria"/>
                <a:ea typeface="Cambria"/>
                <a:cs typeface="Cambria"/>
                <a:sym typeface="Cambria"/>
              </a:rPr>
              <a:t> is consumed by DRAM in common 	DNN inference accelerators</a:t>
            </a:r>
            <a:endParaRPr b="1" sz="2000">
              <a:solidFill>
                <a:srgbClr val="000000"/>
              </a:solidFill>
              <a:latin typeface="Cambria"/>
              <a:ea typeface="Cambria"/>
              <a:cs typeface="Cambria"/>
              <a:sym typeface="Cambria"/>
            </a:endParaRPr>
          </a:p>
        </p:txBody>
      </p:sp>
      <p:pic>
        <p:nvPicPr>
          <p:cNvPr id="169" name="Google Shape;169;p23"/>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170" name="Google Shape;170;p23"/>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4"/>
          <p:cNvSpPr txBox="1"/>
          <p:nvPr>
            <p:ph type="title"/>
          </p:nvPr>
        </p:nvSpPr>
        <p:spPr>
          <a:xfrm>
            <a:off x="235500" y="12257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B45F06"/>
                </a:solidFill>
                <a:latin typeface="Cambria"/>
                <a:ea typeface="Cambria"/>
                <a:cs typeface="Cambria"/>
                <a:sym typeface="Cambria"/>
              </a:rPr>
              <a:t>Challenges of DNN Inference</a:t>
            </a:r>
            <a:endParaRPr b="1">
              <a:solidFill>
                <a:srgbClr val="B45F06"/>
              </a:solidFill>
              <a:latin typeface="Cambria"/>
              <a:ea typeface="Cambria"/>
              <a:cs typeface="Cambria"/>
              <a:sym typeface="Cambria"/>
            </a:endParaRPr>
          </a:p>
        </p:txBody>
      </p:sp>
      <p:sp>
        <p:nvSpPr>
          <p:cNvPr id="176" name="Google Shape;176;p24"/>
          <p:cNvSpPr txBox="1"/>
          <p:nvPr>
            <p:ph idx="1" type="body"/>
          </p:nvPr>
        </p:nvSpPr>
        <p:spPr>
          <a:xfrm>
            <a:off x="163825" y="1065350"/>
            <a:ext cx="8857200" cy="1471200"/>
          </a:xfrm>
          <a:prstGeom prst="rect">
            <a:avLst/>
          </a:prstGeom>
          <a:solidFill>
            <a:srgbClr val="D9EAD3"/>
          </a:solidFill>
        </p:spPr>
        <p:txBody>
          <a:bodyPr anchorCtr="0" anchor="t" bIns="0" lIns="91425" spcFirstLastPara="1" rIns="91425" wrap="square" tIns="137150">
            <a:noAutofit/>
          </a:bodyPr>
          <a:lstStyle/>
          <a:p>
            <a:pPr indent="0" lvl="0" marL="285750" rtl="0" algn="l">
              <a:spcBef>
                <a:spcPts val="0"/>
              </a:spcBef>
              <a:spcAft>
                <a:spcPts val="0"/>
              </a:spcAft>
              <a:buNone/>
            </a:pPr>
            <a:r>
              <a:rPr b="1" lang="en" sz="2400">
                <a:solidFill>
                  <a:srgbClr val="990000"/>
                </a:solidFill>
                <a:latin typeface="Cambria"/>
                <a:ea typeface="Cambria"/>
                <a:cs typeface="Cambria"/>
                <a:sym typeface="Cambria"/>
              </a:rPr>
              <a:t>DRAM has high energy consumption</a:t>
            </a:r>
            <a:endParaRPr b="1" sz="2400">
              <a:solidFill>
                <a:srgbClr val="990000"/>
              </a:solidFill>
              <a:latin typeface="Cambria"/>
              <a:ea typeface="Cambria"/>
              <a:cs typeface="Cambria"/>
              <a:sym typeface="Cambria"/>
            </a:endParaRPr>
          </a:p>
          <a:p>
            <a:pPr indent="-317500" lvl="0" marL="685800" rtl="0" algn="l">
              <a:spcBef>
                <a:spcPts val="0"/>
              </a:spcBef>
              <a:spcAft>
                <a:spcPts val="0"/>
              </a:spcAft>
              <a:buClr>
                <a:srgbClr val="000000"/>
              </a:buClr>
              <a:buSzPts val="1400"/>
              <a:buFont typeface="Cambria"/>
              <a:buChar char="●"/>
            </a:pPr>
            <a:r>
              <a:rPr b="1" lang="en" sz="2000">
                <a:solidFill>
                  <a:srgbClr val="000000"/>
                </a:solidFill>
                <a:latin typeface="Cambria"/>
                <a:ea typeface="Cambria"/>
                <a:cs typeface="Cambria"/>
                <a:sym typeface="Cambria"/>
              </a:rPr>
              <a:t>25% to 70% of system energy</a:t>
            </a:r>
            <a:r>
              <a:rPr lang="en" sz="2000">
                <a:solidFill>
                  <a:srgbClr val="000000"/>
                </a:solidFill>
                <a:latin typeface="Cambria"/>
                <a:ea typeface="Cambria"/>
                <a:cs typeface="Cambria"/>
                <a:sym typeface="Cambria"/>
              </a:rPr>
              <a:t> is consumed by DRAM in common 	DNN inference accelerators</a:t>
            </a:r>
            <a:endParaRPr b="1" sz="2000">
              <a:solidFill>
                <a:srgbClr val="000000"/>
              </a:solidFill>
              <a:latin typeface="Cambria"/>
              <a:ea typeface="Cambria"/>
              <a:cs typeface="Cambria"/>
              <a:sym typeface="Cambria"/>
            </a:endParaRPr>
          </a:p>
        </p:txBody>
      </p:sp>
      <p:pic>
        <p:nvPicPr>
          <p:cNvPr id="177" name="Google Shape;177;p24"/>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178" name="Google Shape;178;p24"/>
          <p:cNvSpPr txBox="1"/>
          <p:nvPr>
            <p:ph idx="1" type="body"/>
          </p:nvPr>
        </p:nvSpPr>
        <p:spPr>
          <a:xfrm>
            <a:off x="163825" y="2839150"/>
            <a:ext cx="8857200" cy="1424100"/>
          </a:xfrm>
          <a:prstGeom prst="rect">
            <a:avLst/>
          </a:prstGeom>
          <a:solidFill>
            <a:srgbClr val="D9EAD3"/>
          </a:solidFill>
        </p:spPr>
        <p:txBody>
          <a:bodyPr anchorCtr="0" anchor="t" bIns="0" lIns="91425" spcFirstLastPara="1" rIns="91425" wrap="square" tIns="137150">
            <a:noAutofit/>
          </a:bodyPr>
          <a:lstStyle/>
          <a:p>
            <a:pPr indent="0" lvl="0" marL="285750" rtl="0" algn="l">
              <a:spcBef>
                <a:spcPts val="0"/>
              </a:spcBef>
              <a:spcAft>
                <a:spcPts val="0"/>
              </a:spcAft>
              <a:buNone/>
            </a:pPr>
            <a:r>
              <a:rPr b="1" lang="en" sz="2400">
                <a:solidFill>
                  <a:srgbClr val="990000"/>
                </a:solidFill>
                <a:latin typeface="Cambria"/>
                <a:ea typeface="Cambria"/>
                <a:cs typeface="Cambria"/>
                <a:sym typeface="Cambria"/>
              </a:rPr>
              <a:t>DRAM can bottleneck performance</a:t>
            </a:r>
            <a:endParaRPr b="1" sz="2400">
              <a:solidFill>
                <a:srgbClr val="990000"/>
              </a:solidFill>
              <a:latin typeface="Cambria"/>
              <a:ea typeface="Cambria"/>
              <a:cs typeface="Cambria"/>
              <a:sym typeface="Cambria"/>
            </a:endParaRPr>
          </a:p>
          <a:p>
            <a:pPr indent="-317500" lvl="0" marL="685800" rtl="0" algn="l">
              <a:spcBef>
                <a:spcPts val="0"/>
              </a:spcBef>
              <a:spcAft>
                <a:spcPts val="0"/>
              </a:spcAft>
              <a:buClr>
                <a:srgbClr val="000000"/>
              </a:buClr>
              <a:buSzPts val="1400"/>
              <a:buFont typeface="Cambria"/>
              <a:buChar char="●"/>
            </a:pPr>
            <a:r>
              <a:rPr lang="en" sz="2000">
                <a:solidFill>
                  <a:srgbClr val="000000"/>
                </a:solidFill>
                <a:latin typeface="Cambria"/>
                <a:ea typeface="Cambria"/>
                <a:cs typeface="Cambria"/>
                <a:sym typeface="Cambria"/>
              </a:rPr>
              <a:t>Potential </a:t>
            </a:r>
            <a:r>
              <a:rPr b="1" lang="en" sz="2000">
                <a:solidFill>
                  <a:srgbClr val="000000"/>
                </a:solidFill>
                <a:latin typeface="Cambria"/>
                <a:ea typeface="Cambria"/>
                <a:cs typeface="Cambria"/>
                <a:sym typeface="Cambria"/>
              </a:rPr>
              <a:t>19% speedup</a:t>
            </a:r>
            <a:r>
              <a:rPr lang="en" sz="2000">
                <a:solidFill>
                  <a:srgbClr val="000000"/>
                </a:solidFill>
                <a:latin typeface="Cambria"/>
                <a:ea typeface="Cambria"/>
                <a:cs typeface="Cambria"/>
                <a:sym typeface="Cambria"/>
              </a:rPr>
              <a:t> by </a:t>
            </a:r>
            <a:r>
              <a:rPr b="1" lang="en" sz="2000">
                <a:solidFill>
                  <a:srgbClr val="000000"/>
                </a:solidFill>
                <a:latin typeface="Cambria"/>
                <a:ea typeface="Cambria"/>
                <a:cs typeface="Cambria"/>
                <a:sym typeface="Cambria"/>
              </a:rPr>
              <a:t>reducing DRAM latency </a:t>
            </a:r>
            <a:r>
              <a:rPr lang="en" sz="2000">
                <a:solidFill>
                  <a:srgbClr val="000000"/>
                </a:solidFill>
                <a:latin typeface="Cambria"/>
                <a:ea typeface="Cambria"/>
                <a:cs typeface="Cambria"/>
                <a:sym typeface="Cambria"/>
              </a:rPr>
              <a:t>on CPU </a:t>
            </a:r>
            <a:endParaRPr sz="2000">
              <a:solidFill>
                <a:srgbClr val="000000"/>
              </a:solidFill>
              <a:latin typeface="Cambria"/>
              <a:ea typeface="Cambria"/>
              <a:cs typeface="Cambria"/>
              <a:sym typeface="Cambria"/>
            </a:endParaRPr>
          </a:p>
          <a:p>
            <a:pPr indent="0" lvl="0" marL="457200" rtl="0" algn="l">
              <a:spcBef>
                <a:spcPts val="0"/>
              </a:spcBef>
              <a:spcAft>
                <a:spcPts val="0"/>
              </a:spcAft>
              <a:buNone/>
            </a:pPr>
            <a:r>
              <a:rPr lang="en" sz="2000">
                <a:solidFill>
                  <a:srgbClr val="000000"/>
                </a:solidFill>
                <a:latin typeface="Cambria"/>
                <a:ea typeface="Cambria"/>
                <a:cs typeface="Cambria"/>
                <a:sym typeface="Cambria"/>
              </a:rPr>
              <a:t>    for some DNNs</a:t>
            </a:r>
            <a:endParaRPr b="1" sz="2000">
              <a:solidFill>
                <a:srgbClr val="000000"/>
              </a:solidFill>
              <a:latin typeface="Cambria"/>
              <a:ea typeface="Cambria"/>
              <a:cs typeface="Cambria"/>
              <a:sym typeface="Cambria"/>
            </a:endParaRPr>
          </a:p>
        </p:txBody>
      </p:sp>
      <p:sp>
        <p:nvSpPr>
          <p:cNvPr id="179" name="Google Shape;179;p24"/>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5"/>
          <p:cNvSpPr txBox="1"/>
          <p:nvPr>
            <p:ph type="title"/>
          </p:nvPr>
        </p:nvSpPr>
        <p:spPr>
          <a:xfrm>
            <a:off x="235500" y="12257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B45F06"/>
                </a:solidFill>
                <a:latin typeface="Cambria"/>
                <a:ea typeface="Cambria"/>
                <a:cs typeface="Cambria"/>
                <a:sym typeface="Cambria"/>
              </a:rPr>
              <a:t>Challenges of DNN Inference</a:t>
            </a:r>
            <a:endParaRPr b="1">
              <a:solidFill>
                <a:srgbClr val="B45F06"/>
              </a:solidFill>
              <a:latin typeface="Cambria"/>
              <a:ea typeface="Cambria"/>
              <a:cs typeface="Cambria"/>
              <a:sym typeface="Cambria"/>
            </a:endParaRPr>
          </a:p>
        </p:txBody>
      </p:sp>
      <p:sp>
        <p:nvSpPr>
          <p:cNvPr id="185" name="Google Shape;185;p25"/>
          <p:cNvSpPr txBox="1"/>
          <p:nvPr>
            <p:ph idx="1" type="body"/>
          </p:nvPr>
        </p:nvSpPr>
        <p:spPr>
          <a:xfrm>
            <a:off x="163825" y="836750"/>
            <a:ext cx="8857200" cy="1189800"/>
          </a:xfrm>
          <a:prstGeom prst="rect">
            <a:avLst/>
          </a:prstGeom>
          <a:solidFill>
            <a:srgbClr val="D9EAD3"/>
          </a:solidFill>
        </p:spPr>
        <p:txBody>
          <a:bodyPr anchorCtr="0" anchor="t" bIns="0" lIns="91425" spcFirstLastPara="1" rIns="91425" wrap="square" tIns="64000">
            <a:noAutofit/>
          </a:bodyPr>
          <a:lstStyle/>
          <a:p>
            <a:pPr indent="0" lvl="0" marL="285750" rtl="0" algn="l">
              <a:spcBef>
                <a:spcPts val="0"/>
              </a:spcBef>
              <a:spcAft>
                <a:spcPts val="0"/>
              </a:spcAft>
              <a:buNone/>
            </a:pPr>
            <a:r>
              <a:rPr b="1" lang="en" sz="2400">
                <a:solidFill>
                  <a:srgbClr val="990000"/>
                </a:solidFill>
                <a:latin typeface="Cambria"/>
                <a:ea typeface="Cambria"/>
                <a:cs typeface="Cambria"/>
                <a:sym typeface="Cambria"/>
              </a:rPr>
              <a:t>DRAM has high energy consumption</a:t>
            </a:r>
            <a:endParaRPr b="1" sz="2400">
              <a:solidFill>
                <a:srgbClr val="990000"/>
              </a:solidFill>
              <a:latin typeface="Cambria"/>
              <a:ea typeface="Cambria"/>
              <a:cs typeface="Cambria"/>
              <a:sym typeface="Cambria"/>
            </a:endParaRPr>
          </a:p>
          <a:p>
            <a:pPr indent="-330200" lvl="0" marL="685800" rtl="0" algn="l">
              <a:spcBef>
                <a:spcPts val="0"/>
              </a:spcBef>
              <a:spcAft>
                <a:spcPts val="0"/>
              </a:spcAft>
              <a:buClr>
                <a:srgbClr val="000000"/>
              </a:buClr>
              <a:buSzPts val="1600"/>
              <a:buFont typeface="Cambria"/>
              <a:buChar char="●"/>
            </a:pPr>
            <a:r>
              <a:rPr b="1" lang="en" sz="2000">
                <a:solidFill>
                  <a:srgbClr val="000000"/>
                </a:solidFill>
                <a:latin typeface="Cambria"/>
                <a:ea typeface="Cambria"/>
                <a:cs typeface="Cambria"/>
                <a:sym typeface="Cambria"/>
              </a:rPr>
              <a:t>25% to 70% of system energy</a:t>
            </a:r>
            <a:r>
              <a:rPr lang="en" sz="2000">
                <a:solidFill>
                  <a:srgbClr val="000000"/>
                </a:solidFill>
                <a:latin typeface="Cambria"/>
                <a:ea typeface="Cambria"/>
                <a:cs typeface="Cambria"/>
                <a:sym typeface="Cambria"/>
              </a:rPr>
              <a:t> is consumed by DRAM in common 	DNN inference accelerators</a:t>
            </a:r>
            <a:endParaRPr b="1" sz="2000">
              <a:solidFill>
                <a:srgbClr val="000000"/>
              </a:solidFill>
              <a:latin typeface="Cambria"/>
              <a:ea typeface="Cambria"/>
              <a:cs typeface="Cambria"/>
              <a:sym typeface="Cambria"/>
            </a:endParaRPr>
          </a:p>
        </p:txBody>
      </p:sp>
      <p:pic>
        <p:nvPicPr>
          <p:cNvPr id="186" name="Google Shape;186;p25"/>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187" name="Google Shape;187;p25"/>
          <p:cNvSpPr txBox="1"/>
          <p:nvPr>
            <p:ph idx="1" type="body"/>
          </p:nvPr>
        </p:nvSpPr>
        <p:spPr>
          <a:xfrm>
            <a:off x="163825" y="2153350"/>
            <a:ext cx="8857200" cy="1256100"/>
          </a:xfrm>
          <a:prstGeom prst="rect">
            <a:avLst/>
          </a:prstGeom>
          <a:solidFill>
            <a:srgbClr val="D9EAD3"/>
          </a:solidFill>
        </p:spPr>
        <p:txBody>
          <a:bodyPr anchorCtr="0" anchor="t" bIns="0" lIns="91425" spcFirstLastPara="1" rIns="91425" wrap="square" tIns="91425">
            <a:noAutofit/>
          </a:bodyPr>
          <a:lstStyle/>
          <a:p>
            <a:pPr indent="0" lvl="0" marL="285750" rtl="0" algn="l">
              <a:spcBef>
                <a:spcPts val="0"/>
              </a:spcBef>
              <a:spcAft>
                <a:spcPts val="0"/>
              </a:spcAft>
              <a:buNone/>
            </a:pPr>
            <a:r>
              <a:rPr b="1" lang="en" sz="2400">
                <a:solidFill>
                  <a:srgbClr val="990000"/>
                </a:solidFill>
                <a:latin typeface="Cambria"/>
                <a:ea typeface="Cambria"/>
                <a:cs typeface="Cambria"/>
                <a:sym typeface="Cambria"/>
              </a:rPr>
              <a:t>DRAM can bottleneck performance</a:t>
            </a:r>
            <a:endParaRPr b="1" sz="2400">
              <a:solidFill>
                <a:srgbClr val="990000"/>
              </a:solidFill>
              <a:latin typeface="Cambria"/>
              <a:ea typeface="Cambria"/>
              <a:cs typeface="Cambria"/>
              <a:sym typeface="Cambria"/>
            </a:endParaRPr>
          </a:p>
          <a:p>
            <a:pPr indent="-330200" lvl="0" marL="685800" rtl="0" algn="l">
              <a:spcBef>
                <a:spcPts val="0"/>
              </a:spcBef>
              <a:spcAft>
                <a:spcPts val="0"/>
              </a:spcAft>
              <a:buClr>
                <a:srgbClr val="000000"/>
              </a:buClr>
              <a:buSzPts val="1600"/>
              <a:buFont typeface="Cambria"/>
              <a:buChar char="●"/>
            </a:pPr>
            <a:r>
              <a:rPr lang="en" sz="2000">
                <a:solidFill>
                  <a:srgbClr val="000000"/>
                </a:solidFill>
                <a:latin typeface="Cambria"/>
                <a:ea typeface="Cambria"/>
                <a:cs typeface="Cambria"/>
                <a:sym typeface="Cambria"/>
              </a:rPr>
              <a:t>Potential </a:t>
            </a:r>
            <a:r>
              <a:rPr b="1" lang="en" sz="2000">
                <a:solidFill>
                  <a:srgbClr val="000000"/>
                </a:solidFill>
                <a:latin typeface="Cambria"/>
                <a:ea typeface="Cambria"/>
                <a:cs typeface="Cambria"/>
                <a:sym typeface="Cambria"/>
              </a:rPr>
              <a:t>19% speedup</a:t>
            </a:r>
            <a:r>
              <a:rPr lang="en" sz="2000">
                <a:solidFill>
                  <a:srgbClr val="000000"/>
                </a:solidFill>
                <a:latin typeface="Cambria"/>
                <a:ea typeface="Cambria"/>
                <a:cs typeface="Cambria"/>
                <a:sym typeface="Cambria"/>
              </a:rPr>
              <a:t> by </a:t>
            </a:r>
            <a:r>
              <a:rPr b="1" lang="en" sz="2000">
                <a:solidFill>
                  <a:srgbClr val="000000"/>
                </a:solidFill>
                <a:latin typeface="Cambria"/>
                <a:ea typeface="Cambria"/>
                <a:cs typeface="Cambria"/>
                <a:sym typeface="Cambria"/>
              </a:rPr>
              <a:t>reducing DRAM latency </a:t>
            </a:r>
            <a:r>
              <a:rPr lang="en" sz="2000">
                <a:solidFill>
                  <a:srgbClr val="000000"/>
                </a:solidFill>
                <a:latin typeface="Cambria"/>
                <a:ea typeface="Cambria"/>
                <a:cs typeface="Cambria"/>
                <a:sym typeface="Cambria"/>
              </a:rPr>
              <a:t>on CPU </a:t>
            </a:r>
            <a:endParaRPr sz="2000">
              <a:solidFill>
                <a:srgbClr val="000000"/>
              </a:solidFill>
              <a:latin typeface="Cambria"/>
              <a:ea typeface="Cambria"/>
              <a:cs typeface="Cambria"/>
              <a:sym typeface="Cambria"/>
            </a:endParaRPr>
          </a:p>
          <a:p>
            <a:pPr indent="0" lvl="0" marL="457200" rtl="0" algn="l">
              <a:spcBef>
                <a:spcPts val="0"/>
              </a:spcBef>
              <a:spcAft>
                <a:spcPts val="0"/>
              </a:spcAft>
              <a:buNone/>
            </a:pPr>
            <a:r>
              <a:rPr lang="en" sz="2000">
                <a:solidFill>
                  <a:srgbClr val="000000"/>
                </a:solidFill>
                <a:latin typeface="Cambria"/>
                <a:ea typeface="Cambria"/>
                <a:cs typeface="Cambria"/>
                <a:sym typeface="Cambria"/>
              </a:rPr>
              <a:t>    for some DNNs</a:t>
            </a:r>
            <a:endParaRPr b="1" sz="2000">
              <a:solidFill>
                <a:srgbClr val="000000"/>
              </a:solidFill>
              <a:latin typeface="Cambria"/>
              <a:ea typeface="Cambria"/>
              <a:cs typeface="Cambria"/>
              <a:sym typeface="Cambria"/>
            </a:endParaRPr>
          </a:p>
        </p:txBody>
      </p:sp>
      <p:sp>
        <p:nvSpPr>
          <p:cNvPr id="188" name="Google Shape;188;p25"/>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25"/>
          <p:cNvSpPr/>
          <p:nvPr/>
        </p:nvSpPr>
        <p:spPr>
          <a:xfrm>
            <a:off x="82800" y="695275"/>
            <a:ext cx="8978400" cy="28134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5"/>
          <p:cNvSpPr/>
          <p:nvPr/>
        </p:nvSpPr>
        <p:spPr>
          <a:xfrm>
            <a:off x="289950" y="3495725"/>
            <a:ext cx="8564100" cy="1197300"/>
          </a:xfrm>
          <a:prstGeom prst="rect">
            <a:avLst/>
          </a:prstGeom>
          <a:solidFill>
            <a:srgbClr val="D9EAD3"/>
          </a:solidFill>
          <a:ln cap="flat" cmpd="sng" w="28575">
            <a:solidFill>
              <a:srgbClr val="38761D"/>
            </a:solidFill>
            <a:prstDash val="solid"/>
            <a:round/>
            <a:headEnd len="sm" w="sm" type="none"/>
            <a:tailEnd len="sm" w="sm" type="none"/>
          </a:ln>
        </p:spPr>
        <p:txBody>
          <a:bodyPr anchorCtr="0" anchor="ctr" bIns="91425" lIns="91425" spcFirstLastPara="1" rIns="182875" wrap="square" tIns="91425">
            <a:noAutofit/>
          </a:bodyPr>
          <a:lstStyle/>
          <a:p>
            <a:pPr indent="0" lvl="0" marL="0" rtl="0" algn="ctr">
              <a:lnSpc>
                <a:spcPct val="114000"/>
              </a:lnSpc>
              <a:spcBef>
                <a:spcPts val="0"/>
              </a:spcBef>
              <a:spcAft>
                <a:spcPts val="0"/>
              </a:spcAft>
              <a:buClr>
                <a:srgbClr val="000000"/>
              </a:buClr>
              <a:buSzPts val="1100"/>
              <a:buFont typeface="Arial"/>
              <a:buNone/>
            </a:pPr>
            <a:r>
              <a:rPr lang="en" sz="2400">
                <a:latin typeface="Cambria"/>
                <a:ea typeface="Cambria"/>
                <a:cs typeface="Cambria"/>
                <a:sym typeface="Cambria"/>
              </a:rPr>
              <a:t>How can we </a:t>
            </a:r>
            <a:r>
              <a:rPr b="1" lang="en" sz="2400">
                <a:solidFill>
                  <a:srgbClr val="741B47"/>
                </a:solidFill>
                <a:latin typeface="Cambria"/>
                <a:ea typeface="Cambria"/>
                <a:cs typeface="Cambria"/>
                <a:sym typeface="Cambria"/>
              </a:rPr>
              <a:t>reduce DRAM energy</a:t>
            </a:r>
            <a:r>
              <a:rPr lang="en" sz="2400">
                <a:latin typeface="Cambria"/>
                <a:ea typeface="Cambria"/>
                <a:cs typeface="Cambria"/>
                <a:sym typeface="Cambria"/>
              </a:rPr>
              <a:t> and </a:t>
            </a:r>
            <a:r>
              <a:rPr b="1" lang="en" sz="2400">
                <a:solidFill>
                  <a:srgbClr val="741B47"/>
                </a:solidFill>
                <a:latin typeface="Cambria"/>
                <a:ea typeface="Cambria"/>
                <a:cs typeface="Cambria"/>
                <a:sym typeface="Cambria"/>
              </a:rPr>
              <a:t>improve DRAM performance</a:t>
            </a:r>
            <a:r>
              <a:rPr lang="en" sz="2400">
                <a:latin typeface="Cambria"/>
                <a:ea typeface="Cambria"/>
                <a:cs typeface="Cambria"/>
                <a:sym typeface="Cambria"/>
              </a:rPr>
              <a:t> for DNN inference</a:t>
            </a:r>
            <a:r>
              <a:rPr lang="en" sz="2400">
                <a:latin typeface="Cambria"/>
                <a:ea typeface="Cambria"/>
                <a:cs typeface="Cambria"/>
                <a:sym typeface="Cambria"/>
              </a:rPr>
              <a:t>?</a:t>
            </a:r>
            <a:endParaRPr>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6"/>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Outline</a:t>
            </a:r>
            <a:endParaRPr b="1" sz="3200">
              <a:latin typeface="Cambria"/>
              <a:ea typeface="Cambria"/>
              <a:cs typeface="Cambria"/>
              <a:sym typeface="Cambria"/>
            </a:endParaRPr>
          </a:p>
        </p:txBody>
      </p:sp>
      <p:sp>
        <p:nvSpPr>
          <p:cNvPr id="196" name="Google Shape;196;p26"/>
          <p:cNvSpPr txBox="1"/>
          <p:nvPr>
            <p:ph idx="1" type="body"/>
          </p:nvPr>
        </p:nvSpPr>
        <p:spPr>
          <a:xfrm>
            <a:off x="566600" y="675525"/>
            <a:ext cx="7995000" cy="495300"/>
          </a:xfrm>
          <a:prstGeom prst="rect">
            <a:avLst/>
          </a:prstGeom>
          <a:solidFill>
            <a:srgbClr val="EFEFEF"/>
          </a:solidFill>
        </p:spPr>
        <p:txBody>
          <a:bodyPr anchorCtr="0" anchor="ctr" bIns="91425" lIns="91425" spcFirstLastPara="1" rIns="91425" wrap="square" tIns="91425">
            <a:noAutofit/>
          </a:bodyPr>
          <a:lstStyle/>
          <a:p>
            <a:pPr indent="-400050" lvl="0" marL="571500" rtl="0" algn="l">
              <a:spcBef>
                <a:spcPts val="0"/>
              </a:spcBef>
              <a:spcAft>
                <a:spcPts val="0"/>
              </a:spcAft>
              <a:buClr>
                <a:srgbClr val="B7B7B7"/>
              </a:buClr>
              <a:buSzPts val="2700"/>
              <a:buFont typeface="Cambria"/>
              <a:buAutoNum type="arabicPeriod"/>
            </a:pPr>
            <a:r>
              <a:rPr b="1" lang="en" sz="2700">
                <a:solidFill>
                  <a:srgbClr val="B7B7B7"/>
                </a:solidFill>
                <a:latin typeface="Cambria"/>
                <a:ea typeface="Cambria"/>
                <a:cs typeface="Cambria"/>
                <a:sym typeface="Cambria"/>
              </a:rPr>
              <a:t>Motivation and Problem</a:t>
            </a:r>
            <a:endParaRPr b="1" sz="2700">
              <a:solidFill>
                <a:srgbClr val="B7B7B7"/>
              </a:solidFill>
              <a:latin typeface="Cambria"/>
              <a:ea typeface="Cambria"/>
              <a:cs typeface="Cambria"/>
              <a:sym typeface="Cambria"/>
            </a:endParaRPr>
          </a:p>
        </p:txBody>
      </p:sp>
      <p:sp>
        <p:nvSpPr>
          <p:cNvPr id="197" name="Google Shape;197;p26"/>
          <p:cNvSpPr txBox="1"/>
          <p:nvPr>
            <p:ph idx="1" type="body"/>
          </p:nvPr>
        </p:nvSpPr>
        <p:spPr>
          <a:xfrm>
            <a:off x="574500" y="17653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3.   EDEN Mechanism</a:t>
            </a:r>
            <a:endParaRPr b="1" sz="2700">
              <a:solidFill>
                <a:srgbClr val="B7B7B7"/>
              </a:solidFill>
              <a:latin typeface="Cambria"/>
              <a:ea typeface="Cambria"/>
              <a:cs typeface="Cambria"/>
              <a:sym typeface="Cambria"/>
            </a:endParaRPr>
          </a:p>
        </p:txBody>
      </p:sp>
      <p:sp>
        <p:nvSpPr>
          <p:cNvPr id="198" name="Google Shape;198;p26"/>
          <p:cNvSpPr txBox="1"/>
          <p:nvPr>
            <p:ph idx="1" type="body"/>
          </p:nvPr>
        </p:nvSpPr>
        <p:spPr>
          <a:xfrm>
            <a:off x="1085000" y="267147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ii.   DNN Error Tolerance Characterization</a:t>
            </a:r>
            <a:endParaRPr b="1" sz="2200">
              <a:solidFill>
                <a:srgbClr val="B7B7B7"/>
              </a:solidFill>
              <a:latin typeface="Cambria"/>
              <a:ea typeface="Cambria"/>
              <a:cs typeface="Cambria"/>
              <a:sym typeface="Cambria"/>
            </a:endParaRPr>
          </a:p>
        </p:txBody>
      </p:sp>
      <p:sp>
        <p:nvSpPr>
          <p:cNvPr id="199" name="Google Shape;199;p26"/>
          <p:cNvSpPr txBox="1"/>
          <p:nvPr>
            <p:ph idx="1" type="body"/>
          </p:nvPr>
        </p:nvSpPr>
        <p:spPr>
          <a:xfrm>
            <a:off x="1085000" y="232112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     Boosting DNN Error Tolerance</a:t>
            </a:r>
            <a:endParaRPr b="1" sz="2200">
              <a:solidFill>
                <a:srgbClr val="B7B7B7"/>
              </a:solidFill>
              <a:latin typeface="Cambria"/>
              <a:ea typeface="Cambria"/>
              <a:cs typeface="Cambria"/>
              <a:sym typeface="Cambria"/>
            </a:endParaRPr>
          </a:p>
        </p:txBody>
      </p:sp>
      <p:sp>
        <p:nvSpPr>
          <p:cNvPr id="200" name="Google Shape;200;p26"/>
          <p:cNvSpPr txBox="1"/>
          <p:nvPr>
            <p:ph idx="1" type="body"/>
          </p:nvPr>
        </p:nvSpPr>
        <p:spPr>
          <a:xfrm>
            <a:off x="1085000" y="3017650"/>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iii.  DNN to DRAM Mapping</a:t>
            </a:r>
            <a:endParaRPr b="1" sz="2200">
              <a:solidFill>
                <a:srgbClr val="B7B7B7"/>
              </a:solidFill>
              <a:latin typeface="Cambria"/>
              <a:ea typeface="Cambria"/>
              <a:cs typeface="Cambria"/>
              <a:sym typeface="Cambria"/>
            </a:endParaRPr>
          </a:p>
        </p:txBody>
      </p:sp>
      <p:sp>
        <p:nvSpPr>
          <p:cNvPr id="201" name="Google Shape;201;p26"/>
          <p:cNvSpPr txBox="1"/>
          <p:nvPr>
            <p:ph idx="1" type="body"/>
          </p:nvPr>
        </p:nvSpPr>
        <p:spPr>
          <a:xfrm>
            <a:off x="574500" y="3756288"/>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4.   Evaluation</a:t>
            </a:r>
            <a:endParaRPr b="1" sz="2700">
              <a:solidFill>
                <a:srgbClr val="B7B7B7"/>
              </a:solidFill>
              <a:latin typeface="Cambria"/>
              <a:ea typeface="Cambria"/>
              <a:cs typeface="Cambria"/>
              <a:sym typeface="Cambria"/>
            </a:endParaRPr>
          </a:p>
        </p:txBody>
      </p:sp>
      <p:sp>
        <p:nvSpPr>
          <p:cNvPr id="202" name="Google Shape;202;p26"/>
          <p:cNvSpPr txBox="1"/>
          <p:nvPr>
            <p:ph idx="1" type="body"/>
          </p:nvPr>
        </p:nvSpPr>
        <p:spPr>
          <a:xfrm>
            <a:off x="1085000" y="336382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Enabling EDEN Using Error Models</a:t>
            </a:r>
            <a:endParaRPr b="1" sz="2200">
              <a:solidFill>
                <a:srgbClr val="B7B7B7"/>
              </a:solidFill>
              <a:latin typeface="Cambria"/>
              <a:ea typeface="Cambria"/>
              <a:cs typeface="Cambria"/>
              <a:sym typeface="Cambria"/>
            </a:endParaRPr>
          </a:p>
        </p:txBody>
      </p:sp>
      <p:pic>
        <p:nvPicPr>
          <p:cNvPr id="203" name="Google Shape;203;p26"/>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204" name="Google Shape;204;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5" name="Google Shape;205;p26"/>
          <p:cNvSpPr txBox="1"/>
          <p:nvPr>
            <p:ph idx="1" type="body"/>
          </p:nvPr>
        </p:nvSpPr>
        <p:spPr>
          <a:xfrm>
            <a:off x="566600" y="1209625"/>
            <a:ext cx="7995000" cy="495300"/>
          </a:xfrm>
          <a:prstGeom prst="rect">
            <a:avLst/>
          </a:prstGeom>
          <a:solidFill>
            <a:srgbClr val="D9EAD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000000"/>
                </a:solidFill>
                <a:latin typeface="Cambria"/>
                <a:ea typeface="Cambria"/>
                <a:cs typeface="Cambria"/>
                <a:sym typeface="Cambria"/>
              </a:rPr>
              <a:t>2.   DNN Basics and DRAM Parameters</a:t>
            </a:r>
            <a:endParaRPr b="1" sz="2700">
              <a:solidFill>
                <a:srgbClr val="000000"/>
              </a:solidFill>
              <a:latin typeface="Cambria"/>
              <a:ea typeface="Cambria"/>
              <a:cs typeface="Cambria"/>
              <a:sym typeface="Cambria"/>
            </a:endParaRPr>
          </a:p>
        </p:txBody>
      </p:sp>
      <p:sp>
        <p:nvSpPr>
          <p:cNvPr id="206" name="Google Shape;206;p26"/>
          <p:cNvSpPr txBox="1"/>
          <p:nvPr>
            <p:ph idx="1" type="body"/>
          </p:nvPr>
        </p:nvSpPr>
        <p:spPr>
          <a:xfrm>
            <a:off x="574500" y="42742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5.   Conclusion</a:t>
            </a:r>
            <a:endParaRPr b="1" sz="2700">
              <a:solidFill>
                <a:srgbClr val="B7B7B7"/>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7"/>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Deep Neural Network Inference</a:t>
            </a:r>
            <a:endParaRPr b="1" sz="3200">
              <a:solidFill>
                <a:srgbClr val="4C1130"/>
              </a:solidFill>
              <a:latin typeface="Cambria"/>
              <a:ea typeface="Cambria"/>
              <a:cs typeface="Cambria"/>
              <a:sym typeface="Cambria"/>
            </a:endParaRPr>
          </a:p>
        </p:txBody>
      </p:sp>
      <p:pic>
        <p:nvPicPr>
          <p:cNvPr id="212" name="Google Shape;212;p27"/>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213" name="Google Shape;21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4" name="Google Shape;214;p27"/>
          <p:cNvSpPr txBox="1"/>
          <p:nvPr>
            <p:ph idx="1" type="body"/>
          </p:nvPr>
        </p:nvSpPr>
        <p:spPr>
          <a:xfrm>
            <a:off x="238300" y="806000"/>
            <a:ext cx="8638500" cy="2434800"/>
          </a:xfrm>
          <a:prstGeom prst="rect">
            <a:avLst/>
          </a:prstGeom>
        </p:spPr>
        <p:txBody>
          <a:bodyPr anchorCtr="0" anchor="t" bIns="91425" lIns="91425" spcFirstLastPara="1" rIns="91425" wrap="square" tIns="91425">
            <a:noAutofit/>
          </a:bodyPr>
          <a:lstStyle/>
          <a:p>
            <a:pPr indent="-304800" lvl="0" marL="457200" rtl="0" algn="l">
              <a:lnSpc>
                <a:spcPct val="114000"/>
              </a:lnSpc>
              <a:spcBef>
                <a:spcPts val="0"/>
              </a:spcBef>
              <a:spcAft>
                <a:spcPts val="500"/>
              </a:spcAft>
              <a:buClr>
                <a:schemeClr val="dk1"/>
              </a:buClr>
              <a:buSzPts val="1200"/>
              <a:buFont typeface="Cambria"/>
              <a:buChar char="●"/>
            </a:pPr>
            <a:r>
              <a:rPr lang="en">
                <a:solidFill>
                  <a:schemeClr val="dk1"/>
                </a:solidFill>
                <a:latin typeface="Cambria"/>
                <a:ea typeface="Cambria"/>
                <a:cs typeface="Cambria"/>
                <a:sym typeface="Cambria"/>
              </a:rPr>
              <a:t>Modern DNNs can have </a:t>
            </a:r>
            <a:r>
              <a:rPr b="1" lang="en">
                <a:solidFill>
                  <a:schemeClr val="dk1"/>
                </a:solidFill>
                <a:latin typeface="Cambria"/>
                <a:ea typeface="Cambria"/>
                <a:cs typeface="Cambria"/>
                <a:sym typeface="Cambria"/>
              </a:rPr>
              <a:t>hundreds of layers</a:t>
            </a:r>
            <a:r>
              <a:rPr lang="en">
                <a:solidFill>
                  <a:schemeClr val="dk1"/>
                </a:solidFill>
                <a:latin typeface="Cambria"/>
                <a:ea typeface="Cambria"/>
                <a:cs typeface="Cambria"/>
                <a:sym typeface="Cambria"/>
              </a:rPr>
              <a:t> and between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5</a:t>
            </a:r>
            <a:r>
              <a:rPr lang="en">
                <a:solidFill>
                  <a:schemeClr val="dk1"/>
                </a:solidFill>
                <a:latin typeface="Cambria"/>
                <a:ea typeface="Cambria"/>
                <a:cs typeface="Cambria"/>
                <a:sym typeface="Cambria"/>
              </a:rPr>
              <a:t> and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9</a:t>
            </a:r>
            <a:r>
              <a:rPr lang="en">
                <a:solidFill>
                  <a:schemeClr val="dk1"/>
                </a:solidFill>
                <a:latin typeface="Cambria"/>
                <a:ea typeface="Cambria"/>
                <a:cs typeface="Cambria"/>
                <a:sym typeface="Cambria"/>
              </a:rPr>
              <a:t> weights</a:t>
            </a:r>
            <a:endParaRPr b="1">
              <a:solidFill>
                <a:srgbClr val="073763"/>
              </a:solidFill>
              <a:latin typeface="Cambria"/>
              <a:ea typeface="Cambria"/>
              <a:cs typeface="Cambria"/>
              <a:sym typeface="Cambr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8"/>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Deep Neural Network Inference</a:t>
            </a:r>
            <a:endParaRPr b="1" sz="3200">
              <a:solidFill>
                <a:srgbClr val="4C1130"/>
              </a:solidFill>
              <a:latin typeface="Cambria"/>
              <a:ea typeface="Cambria"/>
              <a:cs typeface="Cambria"/>
              <a:sym typeface="Cambria"/>
            </a:endParaRPr>
          </a:p>
        </p:txBody>
      </p:sp>
      <p:pic>
        <p:nvPicPr>
          <p:cNvPr id="220" name="Google Shape;220;p28"/>
          <p:cNvPicPr preferRelativeResize="0"/>
          <p:nvPr/>
        </p:nvPicPr>
        <p:blipFill>
          <a:blip r:embed="rId3">
            <a:alphaModFix/>
          </a:blip>
          <a:stretch>
            <a:fillRect/>
          </a:stretch>
        </p:blipFill>
        <p:spPr>
          <a:xfrm>
            <a:off x="1738425" y="3861875"/>
            <a:ext cx="5993402" cy="921375"/>
          </a:xfrm>
          <a:prstGeom prst="rect">
            <a:avLst/>
          </a:prstGeom>
          <a:noFill/>
          <a:ln>
            <a:noFill/>
          </a:ln>
        </p:spPr>
      </p:pic>
      <p:pic>
        <p:nvPicPr>
          <p:cNvPr id="221" name="Google Shape;221;p28"/>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222" name="Google Shape;22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3" name="Google Shape;223;p28"/>
          <p:cNvSpPr txBox="1"/>
          <p:nvPr>
            <p:ph idx="1" type="body"/>
          </p:nvPr>
        </p:nvSpPr>
        <p:spPr>
          <a:xfrm>
            <a:off x="238300" y="806000"/>
            <a:ext cx="8638500" cy="2434800"/>
          </a:xfrm>
          <a:prstGeom prst="rect">
            <a:avLst/>
          </a:prstGeom>
        </p:spPr>
        <p:txBody>
          <a:bodyPr anchorCtr="0" anchor="t" bIns="91425" lIns="91425" spcFirstLastPara="1" rIns="91425" wrap="square" tIns="91425">
            <a:noAutofit/>
          </a:bodyPr>
          <a:lstStyle/>
          <a:p>
            <a:pPr indent="-304800" lvl="0" marL="457200" rtl="0" algn="l">
              <a:lnSpc>
                <a:spcPct val="114000"/>
              </a:lnSpc>
              <a:spcBef>
                <a:spcPts val="0"/>
              </a:spcBef>
              <a:spcAft>
                <a:spcPts val="0"/>
              </a:spcAft>
              <a:buClr>
                <a:schemeClr val="dk1"/>
              </a:buClr>
              <a:buSzPts val="1200"/>
              <a:buFont typeface="Cambria"/>
              <a:buChar char="●"/>
            </a:pPr>
            <a:r>
              <a:rPr lang="en">
                <a:solidFill>
                  <a:schemeClr val="dk1"/>
                </a:solidFill>
                <a:latin typeface="Cambria"/>
                <a:ea typeface="Cambria"/>
                <a:cs typeface="Cambria"/>
                <a:sym typeface="Cambria"/>
              </a:rPr>
              <a:t>Modern DNNs can have </a:t>
            </a:r>
            <a:r>
              <a:rPr b="1" lang="en">
                <a:solidFill>
                  <a:schemeClr val="dk1"/>
                </a:solidFill>
                <a:latin typeface="Cambria"/>
                <a:ea typeface="Cambria"/>
                <a:cs typeface="Cambria"/>
                <a:sym typeface="Cambria"/>
              </a:rPr>
              <a:t>hundreds of layers</a:t>
            </a:r>
            <a:r>
              <a:rPr lang="en">
                <a:solidFill>
                  <a:schemeClr val="dk1"/>
                </a:solidFill>
                <a:latin typeface="Cambria"/>
                <a:ea typeface="Cambria"/>
                <a:cs typeface="Cambria"/>
                <a:sym typeface="Cambria"/>
              </a:rPr>
              <a:t> and between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5</a:t>
            </a:r>
            <a:r>
              <a:rPr lang="en">
                <a:solidFill>
                  <a:schemeClr val="dk1"/>
                </a:solidFill>
                <a:latin typeface="Cambria"/>
                <a:ea typeface="Cambria"/>
                <a:cs typeface="Cambria"/>
                <a:sym typeface="Cambria"/>
              </a:rPr>
              <a:t> and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9</a:t>
            </a:r>
            <a:r>
              <a:rPr lang="en">
                <a:solidFill>
                  <a:schemeClr val="dk1"/>
                </a:solidFill>
                <a:latin typeface="Cambria"/>
                <a:ea typeface="Cambria"/>
                <a:cs typeface="Cambria"/>
                <a:sym typeface="Cambria"/>
              </a:rPr>
              <a:t> weights</a:t>
            </a:r>
            <a:endParaRPr>
              <a:solidFill>
                <a:schemeClr val="dk1"/>
              </a:solidFill>
              <a:latin typeface="Cambria"/>
              <a:ea typeface="Cambria"/>
              <a:cs typeface="Cambria"/>
              <a:sym typeface="Cambria"/>
            </a:endParaRPr>
          </a:p>
          <a:p>
            <a:pPr indent="-304800" lvl="0" marL="457200" rtl="0" algn="l">
              <a:lnSpc>
                <a:spcPct val="114000"/>
              </a:lnSpc>
              <a:spcBef>
                <a:spcPts val="500"/>
              </a:spcBef>
              <a:spcAft>
                <a:spcPts val="0"/>
              </a:spcAft>
              <a:buClr>
                <a:schemeClr val="dk1"/>
              </a:buClr>
              <a:buSzPts val="1200"/>
              <a:buFont typeface="Cambria"/>
              <a:buChar char="●"/>
            </a:pPr>
            <a:r>
              <a:rPr b="1" lang="en">
                <a:solidFill>
                  <a:schemeClr val="dk1"/>
                </a:solidFill>
                <a:latin typeface="Cambria"/>
                <a:ea typeface="Cambria"/>
                <a:cs typeface="Cambria"/>
                <a:sym typeface="Cambria"/>
              </a:rPr>
              <a:t>Three main data types</a:t>
            </a:r>
            <a:r>
              <a:rPr lang="en">
                <a:solidFill>
                  <a:schemeClr val="dk1"/>
                </a:solidFill>
                <a:latin typeface="Cambria"/>
                <a:ea typeface="Cambria"/>
                <a:cs typeface="Cambria"/>
                <a:sym typeface="Cambria"/>
              </a:rPr>
              <a:t> compose a DNN layer:</a:t>
            </a:r>
            <a:endParaRPr>
              <a:solidFill>
                <a:schemeClr val="dk1"/>
              </a:solidFill>
              <a:latin typeface="Cambria"/>
              <a:ea typeface="Cambria"/>
              <a:cs typeface="Cambria"/>
              <a:sym typeface="Cambria"/>
            </a:endParaRPr>
          </a:p>
          <a:p>
            <a:pPr indent="-273050" lvl="0" marL="971550" rtl="0" algn="l">
              <a:spcBef>
                <a:spcPts val="500"/>
              </a:spcBef>
              <a:spcAft>
                <a:spcPts val="0"/>
              </a:spcAft>
              <a:buClr>
                <a:srgbClr val="000000"/>
              </a:buClr>
              <a:buSzPts val="1600"/>
              <a:buFont typeface="Cambria"/>
              <a:buAutoNum type="arabicPeriod"/>
            </a:pPr>
            <a:r>
              <a:rPr b="1" lang="en">
                <a:solidFill>
                  <a:srgbClr val="38761D"/>
                </a:solidFill>
                <a:latin typeface="Cambria"/>
                <a:ea typeface="Cambria"/>
                <a:cs typeface="Cambria"/>
                <a:sym typeface="Cambria"/>
              </a:rPr>
              <a:t>Weights</a:t>
            </a:r>
            <a:endParaRPr b="1">
              <a:solidFill>
                <a:srgbClr val="073763"/>
              </a:solidFill>
              <a:latin typeface="Cambria"/>
              <a:ea typeface="Cambria"/>
              <a:cs typeface="Cambria"/>
              <a:sym typeface="Cambria"/>
            </a:endParaRPr>
          </a:p>
        </p:txBody>
      </p:sp>
      <p:sp>
        <p:nvSpPr>
          <p:cNvPr id="224" name="Google Shape;224;p28"/>
          <p:cNvSpPr/>
          <p:nvPr/>
        </p:nvSpPr>
        <p:spPr>
          <a:xfrm>
            <a:off x="68350" y="4170950"/>
            <a:ext cx="8978400" cy="6123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9"/>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Deep Neural Network Inference</a:t>
            </a:r>
            <a:endParaRPr b="1" sz="3200">
              <a:solidFill>
                <a:srgbClr val="4C1130"/>
              </a:solidFill>
              <a:latin typeface="Cambria"/>
              <a:ea typeface="Cambria"/>
              <a:cs typeface="Cambria"/>
              <a:sym typeface="Cambria"/>
            </a:endParaRPr>
          </a:p>
        </p:txBody>
      </p:sp>
      <p:pic>
        <p:nvPicPr>
          <p:cNvPr id="230" name="Google Shape;230;p29"/>
          <p:cNvPicPr preferRelativeResize="0"/>
          <p:nvPr/>
        </p:nvPicPr>
        <p:blipFill>
          <a:blip r:embed="rId3">
            <a:alphaModFix/>
          </a:blip>
          <a:stretch>
            <a:fillRect/>
          </a:stretch>
        </p:blipFill>
        <p:spPr>
          <a:xfrm>
            <a:off x="1738425" y="3861875"/>
            <a:ext cx="5993402" cy="921375"/>
          </a:xfrm>
          <a:prstGeom prst="rect">
            <a:avLst/>
          </a:prstGeom>
          <a:noFill/>
          <a:ln>
            <a:noFill/>
          </a:ln>
        </p:spPr>
      </p:pic>
      <p:pic>
        <p:nvPicPr>
          <p:cNvPr id="231" name="Google Shape;231;p29"/>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232" name="Google Shape;23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3" name="Google Shape;233;p29"/>
          <p:cNvSpPr txBox="1"/>
          <p:nvPr>
            <p:ph idx="1" type="body"/>
          </p:nvPr>
        </p:nvSpPr>
        <p:spPr>
          <a:xfrm>
            <a:off x="238300" y="806000"/>
            <a:ext cx="8638500" cy="2434800"/>
          </a:xfrm>
          <a:prstGeom prst="rect">
            <a:avLst/>
          </a:prstGeom>
        </p:spPr>
        <p:txBody>
          <a:bodyPr anchorCtr="0" anchor="t" bIns="91425" lIns="91425" spcFirstLastPara="1" rIns="91425" wrap="square" tIns="91425">
            <a:noAutofit/>
          </a:bodyPr>
          <a:lstStyle/>
          <a:p>
            <a:pPr indent="-304800" lvl="0" marL="457200" rtl="0" algn="l">
              <a:lnSpc>
                <a:spcPct val="114000"/>
              </a:lnSpc>
              <a:spcBef>
                <a:spcPts val="0"/>
              </a:spcBef>
              <a:spcAft>
                <a:spcPts val="0"/>
              </a:spcAft>
              <a:buClr>
                <a:schemeClr val="dk1"/>
              </a:buClr>
              <a:buSzPts val="1200"/>
              <a:buFont typeface="Cambria"/>
              <a:buChar char="●"/>
            </a:pPr>
            <a:r>
              <a:rPr lang="en">
                <a:solidFill>
                  <a:schemeClr val="dk1"/>
                </a:solidFill>
                <a:latin typeface="Cambria"/>
                <a:ea typeface="Cambria"/>
                <a:cs typeface="Cambria"/>
                <a:sym typeface="Cambria"/>
              </a:rPr>
              <a:t>Modern DNNs can have </a:t>
            </a:r>
            <a:r>
              <a:rPr b="1" lang="en">
                <a:solidFill>
                  <a:schemeClr val="dk1"/>
                </a:solidFill>
                <a:latin typeface="Cambria"/>
                <a:ea typeface="Cambria"/>
                <a:cs typeface="Cambria"/>
                <a:sym typeface="Cambria"/>
              </a:rPr>
              <a:t>hundreds of layers</a:t>
            </a:r>
            <a:r>
              <a:rPr lang="en">
                <a:solidFill>
                  <a:schemeClr val="dk1"/>
                </a:solidFill>
                <a:latin typeface="Cambria"/>
                <a:ea typeface="Cambria"/>
                <a:cs typeface="Cambria"/>
                <a:sym typeface="Cambria"/>
              </a:rPr>
              <a:t> and between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5</a:t>
            </a:r>
            <a:r>
              <a:rPr lang="en">
                <a:solidFill>
                  <a:schemeClr val="dk1"/>
                </a:solidFill>
                <a:latin typeface="Cambria"/>
                <a:ea typeface="Cambria"/>
                <a:cs typeface="Cambria"/>
                <a:sym typeface="Cambria"/>
              </a:rPr>
              <a:t> and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9</a:t>
            </a:r>
            <a:r>
              <a:rPr lang="en">
                <a:solidFill>
                  <a:schemeClr val="dk1"/>
                </a:solidFill>
                <a:latin typeface="Cambria"/>
                <a:ea typeface="Cambria"/>
                <a:cs typeface="Cambria"/>
                <a:sym typeface="Cambria"/>
              </a:rPr>
              <a:t> weights</a:t>
            </a:r>
            <a:endParaRPr>
              <a:solidFill>
                <a:schemeClr val="dk1"/>
              </a:solidFill>
              <a:latin typeface="Cambria"/>
              <a:ea typeface="Cambria"/>
              <a:cs typeface="Cambria"/>
              <a:sym typeface="Cambria"/>
            </a:endParaRPr>
          </a:p>
          <a:p>
            <a:pPr indent="-304800" lvl="0" marL="457200" rtl="0" algn="l">
              <a:lnSpc>
                <a:spcPct val="114000"/>
              </a:lnSpc>
              <a:spcBef>
                <a:spcPts val="500"/>
              </a:spcBef>
              <a:spcAft>
                <a:spcPts val="0"/>
              </a:spcAft>
              <a:buClr>
                <a:schemeClr val="dk1"/>
              </a:buClr>
              <a:buSzPts val="1200"/>
              <a:buFont typeface="Cambria"/>
              <a:buChar char="●"/>
            </a:pPr>
            <a:r>
              <a:rPr b="1" lang="en">
                <a:solidFill>
                  <a:schemeClr val="dk1"/>
                </a:solidFill>
                <a:latin typeface="Cambria"/>
                <a:ea typeface="Cambria"/>
                <a:cs typeface="Cambria"/>
                <a:sym typeface="Cambria"/>
              </a:rPr>
              <a:t>Three main data types</a:t>
            </a:r>
            <a:r>
              <a:rPr lang="en">
                <a:solidFill>
                  <a:schemeClr val="dk1"/>
                </a:solidFill>
                <a:latin typeface="Cambria"/>
                <a:ea typeface="Cambria"/>
                <a:cs typeface="Cambria"/>
                <a:sym typeface="Cambria"/>
              </a:rPr>
              <a:t> compose a DNN layer:</a:t>
            </a:r>
            <a:endParaRPr>
              <a:solidFill>
                <a:schemeClr val="dk1"/>
              </a:solidFill>
              <a:latin typeface="Cambria"/>
              <a:ea typeface="Cambria"/>
              <a:cs typeface="Cambria"/>
              <a:sym typeface="Cambria"/>
            </a:endParaRPr>
          </a:p>
          <a:p>
            <a:pPr indent="-273050" lvl="0" marL="971550" rtl="0" algn="l">
              <a:spcBef>
                <a:spcPts val="500"/>
              </a:spcBef>
              <a:spcAft>
                <a:spcPts val="0"/>
              </a:spcAft>
              <a:buClr>
                <a:srgbClr val="000000"/>
              </a:buClr>
              <a:buSzPts val="1600"/>
              <a:buFont typeface="Cambria"/>
              <a:buAutoNum type="arabicPeriod"/>
            </a:pPr>
            <a:r>
              <a:rPr b="1" lang="en">
                <a:solidFill>
                  <a:srgbClr val="38761D"/>
                </a:solidFill>
                <a:latin typeface="Cambria"/>
                <a:ea typeface="Cambria"/>
                <a:cs typeface="Cambria"/>
                <a:sym typeface="Cambria"/>
              </a:rPr>
              <a:t>Weights</a:t>
            </a:r>
            <a:endParaRPr b="1">
              <a:solidFill>
                <a:srgbClr val="38761D"/>
              </a:solidFill>
              <a:latin typeface="Cambria"/>
              <a:ea typeface="Cambria"/>
              <a:cs typeface="Cambria"/>
              <a:sym typeface="Cambria"/>
            </a:endParaRPr>
          </a:p>
          <a:p>
            <a:pPr indent="-273050" lvl="0" marL="971550" rtl="0" algn="l">
              <a:spcBef>
                <a:spcPts val="0"/>
              </a:spcBef>
              <a:spcAft>
                <a:spcPts val="0"/>
              </a:spcAft>
              <a:buClr>
                <a:srgbClr val="000000"/>
              </a:buClr>
              <a:buSzPts val="1600"/>
              <a:buFont typeface="Cambria"/>
              <a:buAutoNum type="arabicPeriod"/>
            </a:pPr>
            <a:r>
              <a:rPr b="1" lang="en">
                <a:solidFill>
                  <a:srgbClr val="073763"/>
                </a:solidFill>
                <a:latin typeface="Cambria"/>
                <a:ea typeface="Cambria"/>
                <a:cs typeface="Cambria"/>
                <a:sym typeface="Cambria"/>
              </a:rPr>
              <a:t>Input Feature Maps (IFMs)</a:t>
            </a:r>
            <a:endParaRPr b="1">
              <a:solidFill>
                <a:srgbClr val="073763"/>
              </a:solidFill>
              <a:latin typeface="Cambria"/>
              <a:ea typeface="Cambria"/>
              <a:cs typeface="Cambria"/>
              <a:sym typeface="Cambria"/>
            </a:endParaRPr>
          </a:p>
        </p:txBody>
      </p:sp>
      <p:sp>
        <p:nvSpPr>
          <p:cNvPr id="234" name="Google Shape;234;p29"/>
          <p:cNvSpPr/>
          <p:nvPr/>
        </p:nvSpPr>
        <p:spPr>
          <a:xfrm>
            <a:off x="2806750" y="3809075"/>
            <a:ext cx="6240000" cy="9741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0"/>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Deep Neural Network Inference</a:t>
            </a:r>
            <a:endParaRPr b="1" sz="3200">
              <a:solidFill>
                <a:srgbClr val="4C1130"/>
              </a:solidFill>
              <a:latin typeface="Cambria"/>
              <a:ea typeface="Cambria"/>
              <a:cs typeface="Cambria"/>
              <a:sym typeface="Cambria"/>
            </a:endParaRPr>
          </a:p>
        </p:txBody>
      </p:sp>
      <p:pic>
        <p:nvPicPr>
          <p:cNvPr id="240" name="Google Shape;240;p30"/>
          <p:cNvPicPr preferRelativeResize="0"/>
          <p:nvPr/>
        </p:nvPicPr>
        <p:blipFill>
          <a:blip r:embed="rId3">
            <a:alphaModFix/>
          </a:blip>
          <a:stretch>
            <a:fillRect/>
          </a:stretch>
        </p:blipFill>
        <p:spPr>
          <a:xfrm>
            <a:off x="1738425" y="3861875"/>
            <a:ext cx="5993402" cy="921375"/>
          </a:xfrm>
          <a:prstGeom prst="rect">
            <a:avLst/>
          </a:prstGeom>
          <a:noFill/>
          <a:ln>
            <a:noFill/>
          </a:ln>
        </p:spPr>
      </p:pic>
      <p:pic>
        <p:nvPicPr>
          <p:cNvPr id="241" name="Google Shape;241;p30"/>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242" name="Google Shape;24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3" name="Google Shape;243;p30"/>
          <p:cNvSpPr txBox="1"/>
          <p:nvPr>
            <p:ph idx="1" type="body"/>
          </p:nvPr>
        </p:nvSpPr>
        <p:spPr>
          <a:xfrm>
            <a:off x="238300" y="806000"/>
            <a:ext cx="8638500" cy="2434800"/>
          </a:xfrm>
          <a:prstGeom prst="rect">
            <a:avLst/>
          </a:prstGeom>
        </p:spPr>
        <p:txBody>
          <a:bodyPr anchorCtr="0" anchor="t" bIns="91425" lIns="91425" spcFirstLastPara="1" rIns="91425" wrap="square" tIns="91425">
            <a:noAutofit/>
          </a:bodyPr>
          <a:lstStyle/>
          <a:p>
            <a:pPr indent="-304800" lvl="0" marL="457200" rtl="0" algn="l">
              <a:lnSpc>
                <a:spcPct val="114000"/>
              </a:lnSpc>
              <a:spcBef>
                <a:spcPts val="0"/>
              </a:spcBef>
              <a:spcAft>
                <a:spcPts val="0"/>
              </a:spcAft>
              <a:buClr>
                <a:schemeClr val="dk1"/>
              </a:buClr>
              <a:buSzPts val="1200"/>
              <a:buFont typeface="Cambria"/>
              <a:buChar char="●"/>
            </a:pPr>
            <a:r>
              <a:rPr lang="en">
                <a:solidFill>
                  <a:schemeClr val="dk1"/>
                </a:solidFill>
                <a:latin typeface="Cambria"/>
                <a:ea typeface="Cambria"/>
                <a:cs typeface="Cambria"/>
                <a:sym typeface="Cambria"/>
              </a:rPr>
              <a:t>Modern DNNs can have </a:t>
            </a:r>
            <a:r>
              <a:rPr b="1" lang="en">
                <a:solidFill>
                  <a:schemeClr val="dk1"/>
                </a:solidFill>
                <a:latin typeface="Cambria"/>
                <a:ea typeface="Cambria"/>
                <a:cs typeface="Cambria"/>
                <a:sym typeface="Cambria"/>
              </a:rPr>
              <a:t>hundreds of layers</a:t>
            </a:r>
            <a:r>
              <a:rPr lang="en">
                <a:solidFill>
                  <a:schemeClr val="dk1"/>
                </a:solidFill>
                <a:latin typeface="Cambria"/>
                <a:ea typeface="Cambria"/>
                <a:cs typeface="Cambria"/>
                <a:sym typeface="Cambria"/>
              </a:rPr>
              <a:t> and between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5</a:t>
            </a:r>
            <a:r>
              <a:rPr lang="en">
                <a:solidFill>
                  <a:schemeClr val="dk1"/>
                </a:solidFill>
                <a:latin typeface="Cambria"/>
                <a:ea typeface="Cambria"/>
                <a:cs typeface="Cambria"/>
                <a:sym typeface="Cambria"/>
              </a:rPr>
              <a:t> and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9</a:t>
            </a:r>
            <a:r>
              <a:rPr lang="en">
                <a:solidFill>
                  <a:schemeClr val="dk1"/>
                </a:solidFill>
                <a:latin typeface="Cambria"/>
                <a:ea typeface="Cambria"/>
                <a:cs typeface="Cambria"/>
                <a:sym typeface="Cambria"/>
              </a:rPr>
              <a:t> weights</a:t>
            </a:r>
            <a:endParaRPr>
              <a:solidFill>
                <a:schemeClr val="dk1"/>
              </a:solidFill>
              <a:latin typeface="Cambria"/>
              <a:ea typeface="Cambria"/>
              <a:cs typeface="Cambria"/>
              <a:sym typeface="Cambria"/>
            </a:endParaRPr>
          </a:p>
          <a:p>
            <a:pPr indent="-304800" lvl="0" marL="457200" rtl="0" algn="l">
              <a:lnSpc>
                <a:spcPct val="114000"/>
              </a:lnSpc>
              <a:spcBef>
                <a:spcPts val="500"/>
              </a:spcBef>
              <a:spcAft>
                <a:spcPts val="0"/>
              </a:spcAft>
              <a:buClr>
                <a:schemeClr val="dk1"/>
              </a:buClr>
              <a:buSzPts val="1200"/>
              <a:buFont typeface="Cambria"/>
              <a:buChar char="●"/>
            </a:pPr>
            <a:r>
              <a:rPr b="1" lang="en">
                <a:solidFill>
                  <a:schemeClr val="dk1"/>
                </a:solidFill>
                <a:latin typeface="Cambria"/>
                <a:ea typeface="Cambria"/>
                <a:cs typeface="Cambria"/>
                <a:sym typeface="Cambria"/>
              </a:rPr>
              <a:t>Three main data types</a:t>
            </a:r>
            <a:r>
              <a:rPr lang="en">
                <a:solidFill>
                  <a:schemeClr val="dk1"/>
                </a:solidFill>
                <a:latin typeface="Cambria"/>
                <a:ea typeface="Cambria"/>
                <a:cs typeface="Cambria"/>
                <a:sym typeface="Cambria"/>
              </a:rPr>
              <a:t> compose a DNN layer:</a:t>
            </a:r>
            <a:endParaRPr>
              <a:solidFill>
                <a:schemeClr val="dk1"/>
              </a:solidFill>
              <a:latin typeface="Cambria"/>
              <a:ea typeface="Cambria"/>
              <a:cs typeface="Cambria"/>
              <a:sym typeface="Cambria"/>
            </a:endParaRPr>
          </a:p>
          <a:p>
            <a:pPr indent="-273050" lvl="0" marL="971550" rtl="0" algn="l">
              <a:spcBef>
                <a:spcPts val="500"/>
              </a:spcBef>
              <a:spcAft>
                <a:spcPts val="0"/>
              </a:spcAft>
              <a:buClr>
                <a:srgbClr val="000000"/>
              </a:buClr>
              <a:buSzPts val="1600"/>
              <a:buFont typeface="Cambria"/>
              <a:buAutoNum type="arabicPeriod"/>
            </a:pPr>
            <a:r>
              <a:rPr b="1" lang="en">
                <a:solidFill>
                  <a:srgbClr val="38761D"/>
                </a:solidFill>
                <a:latin typeface="Cambria"/>
                <a:ea typeface="Cambria"/>
                <a:cs typeface="Cambria"/>
                <a:sym typeface="Cambria"/>
              </a:rPr>
              <a:t>Weights</a:t>
            </a:r>
            <a:endParaRPr b="1">
              <a:solidFill>
                <a:srgbClr val="38761D"/>
              </a:solidFill>
              <a:latin typeface="Cambria"/>
              <a:ea typeface="Cambria"/>
              <a:cs typeface="Cambria"/>
              <a:sym typeface="Cambria"/>
            </a:endParaRPr>
          </a:p>
          <a:p>
            <a:pPr indent="-273050" lvl="0" marL="971550" rtl="0" algn="l">
              <a:spcBef>
                <a:spcPts val="0"/>
              </a:spcBef>
              <a:spcAft>
                <a:spcPts val="0"/>
              </a:spcAft>
              <a:buClr>
                <a:srgbClr val="000000"/>
              </a:buClr>
              <a:buSzPts val="1600"/>
              <a:buFont typeface="Cambria"/>
              <a:buAutoNum type="arabicPeriod"/>
            </a:pPr>
            <a:r>
              <a:rPr b="1" lang="en">
                <a:solidFill>
                  <a:srgbClr val="073763"/>
                </a:solidFill>
                <a:latin typeface="Cambria"/>
                <a:ea typeface="Cambria"/>
                <a:cs typeface="Cambria"/>
                <a:sym typeface="Cambria"/>
              </a:rPr>
              <a:t>Input Feature Maps (IFMs)</a:t>
            </a:r>
            <a:endParaRPr b="1">
              <a:solidFill>
                <a:srgbClr val="073763"/>
              </a:solidFill>
              <a:latin typeface="Cambria"/>
              <a:ea typeface="Cambria"/>
              <a:cs typeface="Cambria"/>
              <a:sym typeface="Cambria"/>
            </a:endParaRPr>
          </a:p>
          <a:p>
            <a:pPr indent="-273050" lvl="0" marL="971550" rtl="0" algn="l">
              <a:spcBef>
                <a:spcPts val="0"/>
              </a:spcBef>
              <a:spcAft>
                <a:spcPts val="0"/>
              </a:spcAft>
              <a:buClr>
                <a:srgbClr val="000000"/>
              </a:buClr>
              <a:buSzPts val="1600"/>
              <a:buFont typeface="Cambria"/>
              <a:buAutoNum type="arabicPeriod"/>
            </a:pPr>
            <a:r>
              <a:rPr b="1" lang="en">
                <a:solidFill>
                  <a:srgbClr val="073763"/>
                </a:solidFill>
                <a:latin typeface="Cambria"/>
                <a:ea typeface="Cambria"/>
                <a:cs typeface="Cambria"/>
                <a:sym typeface="Cambria"/>
              </a:rPr>
              <a:t>Output Feature Maps (OFMs)</a:t>
            </a:r>
            <a:endParaRPr b="1">
              <a:solidFill>
                <a:schemeClr val="dk1"/>
              </a:solidFill>
              <a:latin typeface="Cambria"/>
              <a:ea typeface="Cambria"/>
              <a:cs typeface="Cambria"/>
              <a:sym typeface="Cambria"/>
            </a:endParaRPr>
          </a:p>
          <a:p>
            <a:pPr indent="0" lvl="0" marL="0" rtl="0" algn="l">
              <a:spcBef>
                <a:spcPts val="0"/>
              </a:spcBef>
              <a:spcAft>
                <a:spcPts val="0"/>
              </a:spcAft>
              <a:buNone/>
            </a:pPr>
            <a:r>
              <a:t/>
            </a:r>
            <a:endParaRPr b="1">
              <a:solidFill>
                <a:srgbClr val="073763"/>
              </a:solidFill>
              <a:latin typeface="Cambria"/>
              <a:ea typeface="Cambria"/>
              <a:cs typeface="Cambria"/>
              <a:sym typeface="Cambria"/>
            </a:endParaRPr>
          </a:p>
        </p:txBody>
      </p:sp>
      <p:sp>
        <p:nvSpPr>
          <p:cNvPr id="244" name="Google Shape;244;p30"/>
          <p:cNvSpPr/>
          <p:nvPr/>
        </p:nvSpPr>
        <p:spPr>
          <a:xfrm>
            <a:off x="4403900" y="3835513"/>
            <a:ext cx="6240000" cy="9741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0"/>
          <p:cNvSpPr/>
          <p:nvPr/>
        </p:nvSpPr>
        <p:spPr>
          <a:xfrm>
            <a:off x="-2596525" y="3835513"/>
            <a:ext cx="6240000" cy="9741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1"/>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Deep Neural Network Inference</a:t>
            </a:r>
            <a:endParaRPr b="1" sz="3200">
              <a:solidFill>
                <a:srgbClr val="4C1130"/>
              </a:solidFill>
              <a:latin typeface="Cambria"/>
              <a:ea typeface="Cambria"/>
              <a:cs typeface="Cambria"/>
              <a:sym typeface="Cambria"/>
            </a:endParaRPr>
          </a:p>
        </p:txBody>
      </p:sp>
      <p:pic>
        <p:nvPicPr>
          <p:cNvPr id="251" name="Google Shape;251;p31"/>
          <p:cNvPicPr preferRelativeResize="0"/>
          <p:nvPr/>
        </p:nvPicPr>
        <p:blipFill>
          <a:blip r:embed="rId3">
            <a:alphaModFix/>
          </a:blip>
          <a:stretch>
            <a:fillRect/>
          </a:stretch>
        </p:blipFill>
        <p:spPr>
          <a:xfrm>
            <a:off x="1738425" y="3861875"/>
            <a:ext cx="5993402" cy="921375"/>
          </a:xfrm>
          <a:prstGeom prst="rect">
            <a:avLst/>
          </a:prstGeom>
          <a:noFill/>
          <a:ln>
            <a:noFill/>
          </a:ln>
        </p:spPr>
      </p:pic>
      <p:pic>
        <p:nvPicPr>
          <p:cNvPr id="252" name="Google Shape;252;p31"/>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253" name="Google Shape;253;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4" name="Google Shape;254;p31"/>
          <p:cNvSpPr txBox="1"/>
          <p:nvPr>
            <p:ph idx="1" type="body"/>
          </p:nvPr>
        </p:nvSpPr>
        <p:spPr>
          <a:xfrm>
            <a:off x="238300" y="806000"/>
            <a:ext cx="8638500" cy="2434800"/>
          </a:xfrm>
          <a:prstGeom prst="rect">
            <a:avLst/>
          </a:prstGeom>
        </p:spPr>
        <p:txBody>
          <a:bodyPr anchorCtr="0" anchor="t" bIns="91425" lIns="91425" spcFirstLastPara="1" rIns="91425" wrap="square" tIns="91425">
            <a:noAutofit/>
          </a:bodyPr>
          <a:lstStyle/>
          <a:p>
            <a:pPr indent="-304800" lvl="0" marL="457200" rtl="0" algn="l">
              <a:lnSpc>
                <a:spcPct val="114000"/>
              </a:lnSpc>
              <a:spcBef>
                <a:spcPts val="0"/>
              </a:spcBef>
              <a:spcAft>
                <a:spcPts val="0"/>
              </a:spcAft>
              <a:buClr>
                <a:schemeClr val="dk1"/>
              </a:buClr>
              <a:buSzPts val="1200"/>
              <a:buFont typeface="Cambria"/>
              <a:buChar char="●"/>
            </a:pPr>
            <a:r>
              <a:rPr lang="en">
                <a:solidFill>
                  <a:schemeClr val="dk1"/>
                </a:solidFill>
                <a:latin typeface="Cambria"/>
                <a:ea typeface="Cambria"/>
                <a:cs typeface="Cambria"/>
                <a:sym typeface="Cambria"/>
              </a:rPr>
              <a:t>Modern DNNs can have </a:t>
            </a:r>
            <a:r>
              <a:rPr b="1" lang="en">
                <a:solidFill>
                  <a:schemeClr val="dk1"/>
                </a:solidFill>
                <a:latin typeface="Cambria"/>
                <a:ea typeface="Cambria"/>
                <a:cs typeface="Cambria"/>
                <a:sym typeface="Cambria"/>
              </a:rPr>
              <a:t>hundreds of layers</a:t>
            </a:r>
            <a:r>
              <a:rPr lang="en">
                <a:solidFill>
                  <a:schemeClr val="dk1"/>
                </a:solidFill>
                <a:latin typeface="Cambria"/>
                <a:ea typeface="Cambria"/>
                <a:cs typeface="Cambria"/>
                <a:sym typeface="Cambria"/>
              </a:rPr>
              <a:t> and between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5</a:t>
            </a:r>
            <a:r>
              <a:rPr lang="en">
                <a:solidFill>
                  <a:schemeClr val="dk1"/>
                </a:solidFill>
                <a:latin typeface="Cambria"/>
                <a:ea typeface="Cambria"/>
                <a:cs typeface="Cambria"/>
                <a:sym typeface="Cambria"/>
              </a:rPr>
              <a:t> and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9</a:t>
            </a:r>
            <a:r>
              <a:rPr lang="en">
                <a:solidFill>
                  <a:schemeClr val="dk1"/>
                </a:solidFill>
                <a:latin typeface="Cambria"/>
                <a:ea typeface="Cambria"/>
                <a:cs typeface="Cambria"/>
                <a:sym typeface="Cambria"/>
              </a:rPr>
              <a:t> weights</a:t>
            </a:r>
            <a:endParaRPr>
              <a:solidFill>
                <a:schemeClr val="dk1"/>
              </a:solidFill>
              <a:latin typeface="Cambria"/>
              <a:ea typeface="Cambria"/>
              <a:cs typeface="Cambria"/>
              <a:sym typeface="Cambria"/>
            </a:endParaRPr>
          </a:p>
          <a:p>
            <a:pPr indent="-304800" lvl="0" marL="457200" rtl="0" algn="l">
              <a:lnSpc>
                <a:spcPct val="114000"/>
              </a:lnSpc>
              <a:spcBef>
                <a:spcPts val="500"/>
              </a:spcBef>
              <a:spcAft>
                <a:spcPts val="0"/>
              </a:spcAft>
              <a:buClr>
                <a:schemeClr val="dk1"/>
              </a:buClr>
              <a:buSzPts val="1200"/>
              <a:buFont typeface="Cambria"/>
              <a:buChar char="●"/>
            </a:pPr>
            <a:r>
              <a:rPr b="1" lang="en">
                <a:solidFill>
                  <a:schemeClr val="dk1"/>
                </a:solidFill>
                <a:latin typeface="Cambria"/>
                <a:ea typeface="Cambria"/>
                <a:cs typeface="Cambria"/>
                <a:sym typeface="Cambria"/>
              </a:rPr>
              <a:t>Three main data types</a:t>
            </a:r>
            <a:r>
              <a:rPr lang="en">
                <a:solidFill>
                  <a:schemeClr val="dk1"/>
                </a:solidFill>
                <a:latin typeface="Cambria"/>
                <a:ea typeface="Cambria"/>
                <a:cs typeface="Cambria"/>
                <a:sym typeface="Cambria"/>
              </a:rPr>
              <a:t> compose a DNN layer:</a:t>
            </a:r>
            <a:endParaRPr>
              <a:solidFill>
                <a:schemeClr val="dk1"/>
              </a:solidFill>
              <a:latin typeface="Cambria"/>
              <a:ea typeface="Cambria"/>
              <a:cs typeface="Cambria"/>
              <a:sym typeface="Cambria"/>
            </a:endParaRPr>
          </a:p>
          <a:p>
            <a:pPr indent="-273050" lvl="0" marL="971550" rtl="0" algn="l">
              <a:spcBef>
                <a:spcPts val="500"/>
              </a:spcBef>
              <a:spcAft>
                <a:spcPts val="0"/>
              </a:spcAft>
              <a:buClr>
                <a:srgbClr val="000000"/>
              </a:buClr>
              <a:buSzPts val="1600"/>
              <a:buFont typeface="Cambria"/>
              <a:buAutoNum type="arabicPeriod"/>
            </a:pPr>
            <a:r>
              <a:rPr b="1" lang="en">
                <a:solidFill>
                  <a:srgbClr val="38761D"/>
                </a:solidFill>
                <a:latin typeface="Cambria"/>
                <a:ea typeface="Cambria"/>
                <a:cs typeface="Cambria"/>
                <a:sym typeface="Cambria"/>
              </a:rPr>
              <a:t>Weights</a:t>
            </a:r>
            <a:endParaRPr b="1">
              <a:solidFill>
                <a:srgbClr val="38761D"/>
              </a:solidFill>
              <a:latin typeface="Cambria"/>
              <a:ea typeface="Cambria"/>
              <a:cs typeface="Cambria"/>
              <a:sym typeface="Cambria"/>
            </a:endParaRPr>
          </a:p>
          <a:p>
            <a:pPr indent="-273050" lvl="0" marL="971550" rtl="0" algn="l">
              <a:spcBef>
                <a:spcPts val="0"/>
              </a:spcBef>
              <a:spcAft>
                <a:spcPts val="0"/>
              </a:spcAft>
              <a:buClr>
                <a:srgbClr val="000000"/>
              </a:buClr>
              <a:buSzPts val="1600"/>
              <a:buFont typeface="Cambria"/>
              <a:buAutoNum type="arabicPeriod"/>
            </a:pPr>
            <a:r>
              <a:rPr b="1" lang="en">
                <a:solidFill>
                  <a:srgbClr val="073763"/>
                </a:solidFill>
                <a:latin typeface="Cambria"/>
                <a:ea typeface="Cambria"/>
                <a:cs typeface="Cambria"/>
                <a:sym typeface="Cambria"/>
              </a:rPr>
              <a:t>Input Feature Maps (IFMs)</a:t>
            </a:r>
            <a:endParaRPr b="1">
              <a:solidFill>
                <a:srgbClr val="073763"/>
              </a:solidFill>
              <a:latin typeface="Cambria"/>
              <a:ea typeface="Cambria"/>
              <a:cs typeface="Cambria"/>
              <a:sym typeface="Cambria"/>
            </a:endParaRPr>
          </a:p>
          <a:p>
            <a:pPr indent="-273050" lvl="0" marL="971550" rtl="0" algn="l">
              <a:spcBef>
                <a:spcPts val="0"/>
              </a:spcBef>
              <a:spcAft>
                <a:spcPts val="0"/>
              </a:spcAft>
              <a:buClr>
                <a:srgbClr val="000000"/>
              </a:buClr>
              <a:buSzPts val="1600"/>
              <a:buFont typeface="Cambria"/>
              <a:buAutoNum type="arabicPeriod"/>
            </a:pPr>
            <a:r>
              <a:rPr b="1" lang="en">
                <a:solidFill>
                  <a:srgbClr val="073763"/>
                </a:solidFill>
                <a:latin typeface="Cambria"/>
                <a:ea typeface="Cambria"/>
                <a:cs typeface="Cambria"/>
                <a:sym typeface="Cambria"/>
              </a:rPr>
              <a:t>Output Feature Maps (OFMs)</a:t>
            </a:r>
            <a:endParaRPr b="1">
              <a:solidFill>
                <a:srgbClr val="073763"/>
              </a:solidFill>
              <a:latin typeface="Cambria"/>
              <a:ea typeface="Cambria"/>
              <a:cs typeface="Cambria"/>
              <a:sym typeface="Cambria"/>
            </a:endParaRPr>
          </a:p>
          <a:p>
            <a:pPr indent="-304800" lvl="0" marL="457200" rtl="0" algn="l">
              <a:spcBef>
                <a:spcPts val="1000"/>
              </a:spcBef>
              <a:spcAft>
                <a:spcPts val="0"/>
              </a:spcAft>
              <a:buClr>
                <a:srgbClr val="000000"/>
              </a:buClr>
              <a:buSzPts val="1200"/>
              <a:buFont typeface="Cambria"/>
              <a:buChar char="●"/>
            </a:pPr>
            <a:r>
              <a:rPr lang="en">
                <a:solidFill>
                  <a:schemeClr val="dk1"/>
                </a:solidFill>
                <a:latin typeface="Cambria"/>
                <a:ea typeface="Cambria"/>
                <a:cs typeface="Cambria"/>
                <a:sym typeface="Cambria"/>
              </a:rPr>
              <a:t>Large DNN weight/IFM counts enable </a:t>
            </a:r>
            <a:r>
              <a:rPr b="1" lang="en">
                <a:solidFill>
                  <a:schemeClr val="dk1"/>
                </a:solidFill>
                <a:latin typeface="Cambria"/>
                <a:ea typeface="Cambria"/>
                <a:cs typeface="Cambria"/>
                <a:sym typeface="Cambria"/>
              </a:rPr>
              <a:t>high learning capacity</a:t>
            </a:r>
            <a:endParaRPr b="1">
              <a:solidFill>
                <a:schemeClr val="dk1"/>
              </a:solidFill>
              <a:latin typeface="Cambria"/>
              <a:ea typeface="Cambria"/>
              <a:cs typeface="Cambria"/>
              <a:sym typeface="Cambria"/>
            </a:endParaRPr>
          </a:p>
          <a:p>
            <a:pPr indent="0" lvl="0" marL="0" rtl="0" algn="l">
              <a:spcBef>
                <a:spcPts val="0"/>
              </a:spcBef>
              <a:spcAft>
                <a:spcPts val="0"/>
              </a:spcAft>
              <a:buNone/>
            </a:pPr>
            <a:r>
              <a:t/>
            </a:r>
            <a:endParaRPr b="1">
              <a:solidFill>
                <a:srgbClr val="073763"/>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p:nvPr/>
        </p:nvSpPr>
        <p:spPr>
          <a:xfrm>
            <a:off x="137250" y="163400"/>
            <a:ext cx="8907900" cy="531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txBox="1"/>
          <p:nvPr>
            <p:ph type="title"/>
          </p:nvPr>
        </p:nvSpPr>
        <p:spPr>
          <a:xfrm>
            <a:off x="235500" y="122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mbria"/>
                <a:ea typeface="Cambria"/>
                <a:cs typeface="Cambria"/>
                <a:sym typeface="Cambria"/>
              </a:rPr>
              <a:t>Summary</a:t>
            </a:r>
            <a:endParaRPr b="1">
              <a:latin typeface="Cambria"/>
              <a:ea typeface="Cambria"/>
              <a:cs typeface="Cambria"/>
              <a:sym typeface="Cambria"/>
            </a:endParaRPr>
          </a:p>
        </p:txBody>
      </p:sp>
      <p:sp>
        <p:nvSpPr>
          <p:cNvPr id="66" name="Google Shape;66;p14"/>
          <p:cNvSpPr txBox="1"/>
          <p:nvPr>
            <p:ph idx="1" type="body"/>
          </p:nvPr>
        </p:nvSpPr>
        <p:spPr>
          <a:xfrm>
            <a:off x="203925" y="695275"/>
            <a:ext cx="8661600" cy="41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solidFill>
                  <a:srgbClr val="B45F06"/>
                </a:solidFill>
                <a:latin typeface="Cambria"/>
                <a:ea typeface="Cambria"/>
                <a:cs typeface="Cambria"/>
                <a:sym typeface="Cambria"/>
              </a:rPr>
              <a:t>Motivation</a:t>
            </a:r>
            <a:r>
              <a:rPr lang="en" sz="1600">
                <a:solidFill>
                  <a:schemeClr val="dk1"/>
                </a:solidFill>
                <a:latin typeface="Cambria"/>
                <a:ea typeface="Cambria"/>
                <a:cs typeface="Cambria"/>
                <a:sym typeface="Cambria"/>
              </a:rPr>
              <a:t>: Deep Neural Networks (DNNs) are important in many domains (vision, robotics, ...)</a:t>
            </a:r>
            <a:endParaRPr b="1" sz="1600">
              <a:latin typeface="Cambria"/>
              <a:ea typeface="Cambria"/>
              <a:cs typeface="Cambria"/>
              <a:sym typeface="Cambria"/>
            </a:endParaRPr>
          </a:p>
        </p:txBody>
      </p:sp>
      <p:pic>
        <p:nvPicPr>
          <p:cNvPr id="67" name="Google Shape;67;p14"/>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68" name="Google Shape;6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2"/>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Deep Neural Network Inference</a:t>
            </a:r>
            <a:endParaRPr b="1" sz="3200">
              <a:solidFill>
                <a:srgbClr val="4C1130"/>
              </a:solidFill>
              <a:latin typeface="Cambria"/>
              <a:ea typeface="Cambria"/>
              <a:cs typeface="Cambria"/>
              <a:sym typeface="Cambria"/>
            </a:endParaRPr>
          </a:p>
        </p:txBody>
      </p:sp>
      <p:pic>
        <p:nvPicPr>
          <p:cNvPr id="260" name="Google Shape;260;p32"/>
          <p:cNvPicPr preferRelativeResize="0"/>
          <p:nvPr/>
        </p:nvPicPr>
        <p:blipFill>
          <a:blip r:embed="rId3">
            <a:alphaModFix/>
          </a:blip>
          <a:stretch>
            <a:fillRect/>
          </a:stretch>
        </p:blipFill>
        <p:spPr>
          <a:xfrm>
            <a:off x="1738425" y="3861875"/>
            <a:ext cx="5993402" cy="921375"/>
          </a:xfrm>
          <a:prstGeom prst="rect">
            <a:avLst/>
          </a:prstGeom>
          <a:noFill/>
          <a:ln>
            <a:noFill/>
          </a:ln>
        </p:spPr>
      </p:pic>
      <p:pic>
        <p:nvPicPr>
          <p:cNvPr id="261" name="Google Shape;261;p32"/>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262" name="Google Shape;26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3" name="Google Shape;263;p32"/>
          <p:cNvSpPr txBox="1"/>
          <p:nvPr>
            <p:ph idx="1" type="body"/>
          </p:nvPr>
        </p:nvSpPr>
        <p:spPr>
          <a:xfrm>
            <a:off x="238300" y="806000"/>
            <a:ext cx="8743500" cy="2434800"/>
          </a:xfrm>
          <a:prstGeom prst="rect">
            <a:avLst/>
          </a:prstGeom>
        </p:spPr>
        <p:txBody>
          <a:bodyPr anchorCtr="0" anchor="t" bIns="91425" lIns="91425" spcFirstLastPara="1" rIns="91425" wrap="square" tIns="91425">
            <a:noAutofit/>
          </a:bodyPr>
          <a:lstStyle/>
          <a:p>
            <a:pPr indent="-304800" lvl="0" marL="457200" rtl="0" algn="l">
              <a:lnSpc>
                <a:spcPct val="114000"/>
              </a:lnSpc>
              <a:spcBef>
                <a:spcPts val="0"/>
              </a:spcBef>
              <a:spcAft>
                <a:spcPts val="0"/>
              </a:spcAft>
              <a:buClr>
                <a:schemeClr val="dk1"/>
              </a:buClr>
              <a:buSzPts val="1200"/>
              <a:buFont typeface="Cambria"/>
              <a:buChar char="●"/>
            </a:pPr>
            <a:r>
              <a:rPr lang="en">
                <a:solidFill>
                  <a:schemeClr val="dk1"/>
                </a:solidFill>
                <a:latin typeface="Cambria"/>
                <a:ea typeface="Cambria"/>
                <a:cs typeface="Cambria"/>
                <a:sym typeface="Cambria"/>
              </a:rPr>
              <a:t>Modern DNNs can have </a:t>
            </a:r>
            <a:r>
              <a:rPr b="1" lang="en">
                <a:solidFill>
                  <a:schemeClr val="dk1"/>
                </a:solidFill>
                <a:latin typeface="Cambria"/>
                <a:ea typeface="Cambria"/>
                <a:cs typeface="Cambria"/>
                <a:sym typeface="Cambria"/>
              </a:rPr>
              <a:t>hundreds of layers</a:t>
            </a:r>
            <a:r>
              <a:rPr lang="en">
                <a:solidFill>
                  <a:schemeClr val="dk1"/>
                </a:solidFill>
                <a:latin typeface="Cambria"/>
                <a:ea typeface="Cambria"/>
                <a:cs typeface="Cambria"/>
                <a:sym typeface="Cambria"/>
              </a:rPr>
              <a:t> and between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5</a:t>
            </a:r>
            <a:r>
              <a:rPr lang="en">
                <a:solidFill>
                  <a:schemeClr val="dk1"/>
                </a:solidFill>
                <a:latin typeface="Cambria"/>
                <a:ea typeface="Cambria"/>
                <a:cs typeface="Cambria"/>
                <a:sym typeface="Cambria"/>
              </a:rPr>
              <a:t> and </a:t>
            </a:r>
            <a:r>
              <a:rPr b="1" lang="en">
                <a:solidFill>
                  <a:schemeClr val="dk1"/>
                </a:solidFill>
                <a:latin typeface="Cambria"/>
                <a:ea typeface="Cambria"/>
                <a:cs typeface="Cambria"/>
                <a:sym typeface="Cambria"/>
              </a:rPr>
              <a:t>10</a:t>
            </a:r>
            <a:r>
              <a:rPr b="1" baseline="30000" lang="en">
                <a:solidFill>
                  <a:schemeClr val="dk1"/>
                </a:solidFill>
                <a:latin typeface="Cambria"/>
                <a:ea typeface="Cambria"/>
                <a:cs typeface="Cambria"/>
                <a:sym typeface="Cambria"/>
              </a:rPr>
              <a:t>9</a:t>
            </a:r>
            <a:r>
              <a:rPr lang="en">
                <a:solidFill>
                  <a:schemeClr val="dk1"/>
                </a:solidFill>
                <a:latin typeface="Cambria"/>
                <a:ea typeface="Cambria"/>
                <a:cs typeface="Cambria"/>
                <a:sym typeface="Cambria"/>
              </a:rPr>
              <a:t> weights</a:t>
            </a:r>
            <a:endParaRPr>
              <a:solidFill>
                <a:schemeClr val="dk1"/>
              </a:solidFill>
              <a:latin typeface="Cambria"/>
              <a:ea typeface="Cambria"/>
              <a:cs typeface="Cambria"/>
              <a:sym typeface="Cambria"/>
            </a:endParaRPr>
          </a:p>
          <a:p>
            <a:pPr indent="-304800" lvl="0" marL="457200" rtl="0" algn="l">
              <a:lnSpc>
                <a:spcPct val="114000"/>
              </a:lnSpc>
              <a:spcBef>
                <a:spcPts val="500"/>
              </a:spcBef>
              <a:spcAft>
                <a:spcPts val="0"/>
              </a:spcAft>
              <a:buClr>
                <a:schemeClr val="dk1"/>
              </a:buClr>
              <a:buSzPts val="1200"/>
              <a:buFont typeface="Cambria"/>
              <a:buChar char="●"/>
            </a:pPr>
            <a:r>
              <a:rPr b="1" lang="en">
                <a:solidFill>
                  <a:schemeClr val="dk1"/>
                </a:solidFill>
                <a:latin typeface="Cambria"/>
                <a:ea typeface="Cambria"/>
                <a:cs typeface="Cambria"/>
                <a:sym typeface="Cambria"/>
              </a:rPr>
              <a:t>Three main data types</a:t>
            </a:r>
            <a:r>
              <a:rPr lang="en">
                <a:solidFill>
                  <a:schemeClr val="dk1"/>
                </a:solidFill>
                <a:latin typeface="Cambria"/>
                <a:ea typeface="Cambria"/>
                <a:cs typeface="Cambria"/>
                <a:sym typeface="Cambria"/>
              </a:rPr>
              <a:t> compose a DNN layer:</a:t>
            </a:r>
            <a:endParaRPr>
              <a:solidFill>
                <a:schemeClr val="dk1"/>
              </a:solidFill>
              <a:latin typeface="Cambria"/>
              <a:ea typeface="Cambria"/>
              <a:cs typeface="Cambria"/>
              <a:sym typeface="Cambria"/>
            </a:endParaRPr>
          </a:p>
          <a:p>
            <a:pPr indent="-273050" lvl="0" marL="971550" rtl="0" algn="l">
              <a:spcBef>
                <a:spcPts val="500"/>
              </a:spcBef>
              <a:spcAft>
                <a:spcPts val="0"/>
              </a:spcAft>
              <a:buClr>
                <a:srgbClr val="000000"/>
              </a:buClr>
              <a:buSzPts val="1600"/>
              <a:buFont typeface="Cambria"/>
              <a:buAutoNum type="arabicPeriod"/>
            </a:pPr>
            <a:r>
              <a:rPr b="1" lang="en">
                <a:solidFill>
                  <a:srgbClr val="38761D"/>
                </a:solidFill>
                <a:latin typeface="Cambria"/>
                <a:ea typeface="Cambria"/>
                <a:cs typeface="Cambria"/>
                <a:sym typeface="Cambria"/>
              </a:rPr>
              <a:t>Weights</a:t>
            </a:r>
            <a:endParaRPr b="1">
              <a:solidFill>
                <a:srgbClr val="38761D"/>
              </a:solidFill>
              <a:latin typeface="Cambria"/>
              <a:ea typeface="Cambria"/>
              <a:cs typeface="Cambria"/>
              <a:sym typeface="Cambria"/>
            </a:endParaRPr>
          </a:p>
          <a:p>
            <a:pPr indent="-273050" lvl="0" marL="971550" rtl="0" algn="l">
              <a:spcBef>
                <a:spcPts val="0"/>
              </a:spcBef>
              <a:spcAft>
                <a:spcPts val="0"/>
              </a:spcAft>
              <a:buClr>
                <a:srgbClr val="000000"/>
              </a:buClr>
              <a:buSzPts val="1600"/>
              <a:buFont typeface="Cambria"/>
              <a:buAutoNum type="arabicPeriod"/>
            </a:pPr>
            <a:r>
              <a:rPr b="1" lang="en">
                <a:solidFill>
                  <a:srgbClr val="073763"/>
                </a:solidFill>
                <a:latin typeface="Cambria"/>
                <a:ea typeface="Cambria"/>
                <a:cs typeface="Cambria"/>
                <a:sym typeface="Cambria"/>
              </a:rPr>
              <a:t>Input Feature Maps (IFMs)</a:t>
            </a:r>
            <a:endParaRPr b="1">
              <a:solidFill>
                <a:srgbClr val="073763"/>
              </a:solidFill>
              <a:latin typeface="Cambria"/>
              <a:ea typeface="Cambria"/>
              <a:cs typeface="Cambria"/>
              <a:sym typeface="Cambria"/>
            </a:endParaRPr>
          </a:p>
          <a:p>
            <a:pPr indent="-273050" lvl="0" marL="971550" rtl="0" algn="l">
              <a:spcBef>
                <a:spcPts val="0"/>
              </a:spcBef>
              <a:spcAft>
                <a:spcPts val="0"/>
              </a:spcAft>
              <a:buClr>
                <a:srgbClr val="000000"/>
              </a:buClr>
              <a:buSzPts val="1600"/>
              <a:buFont typeface="Cambria"/>
              <a:buAutoNum type="arabicPeriod"/>
            </a:pPr>
            <a:r>
              <a:rPr b="1" lang="en">
                <a:solidFill>
                  <a:srgbClr val="073763"/>
                </a:solidFill>
                <a:latin typeface="Cambria"/>
                <a:ea typeface="Cambria"/>
                <a:cs typeface="Cambria"/>
                <a:sym typeface="Cambria"/>
              </a:rPr>
              <a:t>Output Feature Maps (OFMs)</a:t>
            </a:r>
            <a:endParaRPr b="1">
              <a:solidFill>
                <a:srgbClr val="073763"/>
              </a:solidFill>
              <a:latin typeface="Cambria"/>
              <a:ea typeface="Cambria"/>
              <a:cs typeface="Cambria"/>
              <a:sym typeface="Cambria"/>
            </a:endParaRPr>
          </a:p>
          <a:p>
            <a:pPr indent="-304800" lvl="0" marL="457200" rtl="0" algn="l">
              <a:spcBef>
                <a:spcPts val="1000"/>
              </a:spcBef>
              <a:spcAft>
                <a:spcPts val="0"/>
              </a:spcAft>
              <a:buClr>
                <a:srgbClr val="000000"/>
              </a:buClr>
              <a:buSzPts val="1200"/>
              <a:buFont typeface="Cambria"/>
              <a:buChar char="●"/>
            </a:pPr>
            <a:r>
              <a:rPr lang="en">
                <a:solidFill>
                  <a:schemeClr val="dk1"/>
                </a:solidFill>
                <a:latin typeface="Cambria"/>
                <a:ea typeface="Cambria"/>
                <a:cs typeface="Cambria"/>
                <a:sym typeface="Cambria"/>
              </a:rPr>
              <a:t>Large DNN weight/IFM counts enable </a:t>
            </a:r>
            <a:r>
              <a:rPr b="1" lang="en">
                <a:solidFill>
                  <a:schemeClr val="dk1"/>
                </a:solidFill>
                <a:latin typeface="Cambria"/>
                <a:ea typeface="Cambria"/>
                <a:cs typeface="Cambria"/>
                <a:sym typeface="Cambria"/>
              </a:rPr>
              <a:t>high learning capacity</a:t>
            </a:r>
            <a:endParaRPr b="1">
              <a:solidFill>
                <a:schemeClr val="dk1"/>
              </a:solidFill>
              <a:latin typeface="Cambria"/>
              <a:ea typeface="Cambria"/>
              <a:cs typeface="Cambria"/>
              <a:sym typeface="Cambria"/>
            </a:endParaRPr>
          </a:p>
          <a:p>
            <a:pPr indent="-304800" lvl="0" marL="457200" rtl="0" algn="l">
              <a:spcBef>
                <a:spcPts val="1000"/>
              </a:spcBef>
              <a:spcAft>
                <a:spcPts val="0"/>
              </a:spcAft>
              <a:buClr>
                <a:schemeClr val="dk1"/>
              </a:buClr>
              <a:buSzPts val="1200"/>
              <a:buFont typeface="Cambria"/>
              <a:buChar char="●"/>
            </a:pPr>
            <a:r>
              <a:rPr lang="en">
                <a:solidFill>
                  <a:schemeClr val="dk1"/>
                </a:solidFill>
                <a:latin typeface="Cambria"/>
                <a:ea typeface="Cambria"/>
                <a:cs typeface="Cambria"/>
                <a:sym typeface="Cambria"/>
              </a:rPr>
              <a:t>If the weights/IFMs have </a:t>
            </a:r>
            <a:r>
              <a:rPr b="1" lang="en">
                <a:solidFill>
                  <a:schemeClr val="dk1"/>
                </a:solidFill>
                <a:latin typeface="Cambria"/>
                <a:ea typeface="Cambria"/>
                <a:cs typeface="Cambria"/>
                <a:sym typeface="Cambria"/>
              </a:rPr>
              <a:t>small bit errors, </a:t>
            </a:r>
            <a:r>
              <a:rPr lang="en">
                <a:solidFill>
                  <a:schemeClr val="dk1"/>
                </a:solidFill>
                <a:latin typeface="Cambria"/>
                <a:ea typeface="Cambria"/>
                <a:cs typeface="Cambria"/>
                <a:sym typeface="Cambria"/>
              </a:rPr>
              <a:t>a DNN can </a:t>
            </a:r>
            <a:r>
              <a:rPr b="1" lang="en">
                <a:solidFill>
                  <a:schemeClr val="dk1"/>
                </a:solidFill>
                <a:latin typeface="Cambria"/>
                <a:ea typeface="Cambria"/>
                <a:cs typeface="Cambria"/>
                <a:sym typeface="Cambria"/>
              </a:rPr>
              <a:t>still maintain accuracy</a:t>
            </a:r>
            <a:endParaRPr b="1">
              <a:solidFill>
                <a:schemeClr val="dk1"/>
              </a:solidFill>
              <a:latin typeface="Cambria"/>
              <a:ea typeface="Cambria"/>
              <a:cs typeface="Cambria"/>
              <a:sym typeface="Cambria"/>
            </a:endParaRPr>
          </a:p>
          <a:p>
            <a:pPr indent="0" lvl="0" marL="0" rtl="0" algn="l">
              <a:spcBef>
                <a:spcPts val="0"/>
              </a:spcBef>
              <a:spcAft>
                <a:spcPts val="0"/>
              </a:spcAft>
              <a:buNone/>
            </a:pPr>
            <a:r>
              <a:t/>
            </a:r>
            <a:endParaRPr b="1">
              <a:solidFill>
                <a:srgbClr val="073763"/>
              </a:solidFill>
              <a:latin typeface="Cambria"/>
              <a:ea typeface="Cambria"/>
              <a:cs typeface="Cambria"/>
              <a:sym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pic>
        <p:nvPicPr>
          <p:cNvPr id="268" name="Google Shape;268;p33"/>
          <p:cNvPicPr preferRelativeResize="0"/>
          <p:nvPr/>
        </p:nvPicPr>
        <p:blipFill rotWithShape="1">
          <a:blip r:embed="rId3">
            <a:alphaModFix/>
          </a:blip>
          <a:srcRect b="0" l="0" r="0" t="0"/>
          <a:stretch/>
        </p:blipFill>
        <p:spPr>
          <a:xfrm>
            <a:off x="3104350" y="341800"/>
            <a:ext cx="2472900" cy="2472900"/>
          </a:xfrm>
          <a:prstGeom prst="rect">
            <a:avLst/>
          </a:prstGeom>
          <a:noFill/>
          <a:ln>
            <a:noFill/>
          </a:ln>
        </p:spPr>
      </p:pic>
      <p:sp>
        <p:nvSpPr>
          <p:cNvPr id="269" name="Google Shape;269;p33"/>
          <p:cNvSpPr/>
          <p:nvPr/>
        </p:nvSpPr>
        <p:spPr>
          <a:xfrm>
            <a:off x="4573600" y="2316175"/>
            <a:ext cx="452100" cy="871200"/>
          </a:xfrm>
          <a:prstGeom prst="upDownArrow">
            <a:avLst>
              <a:gd fmla="val 50000" name="adj1"/>
              <a:gd fmla="val 50000" name="adj2"/>
            </a:avLst>
          </a:prstGeom>
          <a:no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70" name="Google Shape;270;p33"/>
          <p:cNvSpPr txBox="1"/>
          <p:nvPr/>
        </p:nvSpPr>
        <p:spPr>
          <a:xfrm>
            <a:off x="2672950" y="2544433"/>
            <a:ext cx="2283900" cy="378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Memory </a:t>
            </a:r>
            <a:endParaRPr/>
          </a:p>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Bus</a:t>
            </a:r>
            <a:endParaRPr/>
          </a:p>
        </p:txBody>
      </p:sp>
      <p:sp>
        <p:nvSpPr>
          <p:cNvPr id="271" name="Google Shape;271;p33"/>
          <p:cNvSpPr/>
          <p:nvPr/>
        </p:nvSpPr>
        <p:spPr>
          <a:xfrm>
            <a:off x="1625300" y="3339775"/>
            <a:ext cx="5612100" cy="1091100"/>
          </a:xfrm>
          <a:prstGeom prst="roundRect">
            <a:avLst>
              <a:gd fmla="val 5955" name="adj"/>
            </a:avLst>
          </a:prstGeom>
          <a:solidFill>
            <a:srgbClr val="EFEFEF"/>
          </a:solidFill>
          <a:ln cap="flat" cmpd="sng" w="9525">
            <a:solidFill>
              <a:srgbClr val="000000"/>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spcBef>
                <a:spcPts val="1000"/>
              </a:spcBef>
              <a:spcAft>
                <a:spcPts val="0"/>
              </a:spcAft>
              <a:buNone/>
            </a:pPr>
            <a:r>
              <a:rPr b="1" lang="en" sz="2400">
                <a:solidFill>
                  <a:srgbClr val="000000"/>
                </a:solidFill>
                <a:latin typeface="Cambria"/>
                <a:ea typeface="Cambria"/>
                <a:cs typeface="Cambria"/>
                <a:sym typeface="Cambria"/>
              </a:rPr>
              <a:t>CPU</a:t>
            </a:r>
            <a:r>
              <a:rPr b="1" lang="en" sz="2400">
                <a:latin typeface="Cambria"/>
                <a:ea typeface="Cambria"/>
                <a:cs typeface="Cambria"/>
                <a:sym typeface="Cambria"/>
              </a:rPr>
              <a:t>, </a:t>
            </a:r>
            <a:r>
              <a:rPr b="1" lang="en" sz="2400">
                <a:solidFill>
                  <a:srgbClr val="000000"/>
                </a:solidFill>
                <a:latin typeface="Cambria"/>
                <a:ea typeface="Cambria"/>
                <a:cs typeface="Cambria"/>
                <a:sym typeface="Cambria"/>
              </a:rPr>
              <a:t>GPU</a:t>
            </a:r>
            <a:r>
              <a:rPr b="1" lang="en" sz="2400">
                <a:latin typeface="Cambria"/>
                <a:ea typeface="Cambria"/>
                <a:cs typeface="Cambria"/>
                <a:sym typeface="Cambria"/>
              </a:rPr>
              <a:t>,</a:t>
            </a:r>
            <a:r>
              <a:rPr lang="en" sz="2400">
                <a:latin typeface="Cambria"/>
                <a:ea typeface="Cambria"/>
                <a:cs typeface="Cambria"/>
                <a:sym typeface="Cambria"/>
              </a:rPr>
              <a:t> or </a:t>
            </a:r>
            <a:r>
              <a:rPr b="1" lang="en" sz="2400">
                <a:latin typeface="Cambria"/>
                <a:ea typeface="Cambria"/>
                <a:cs typeface="Cambria"/>
                <a:sym typeface="Cambria"/>
              </a:rPr>
              <a:t>DNN Accelerator</a:t>
            </a:r>
            <a:endParaRPr sz="2400"/>
          </a:p>
        </p:txBody>
      </p:sp>
      <p:sp>
        <p:nvSpPr>
          <p:cNvPr id="272" name="Google Shape;272;p33"/>
          <p:cNvSpPr/>
          <p:nvPr/>
        </p:nvSpPr>
        <p:spPr>
          <a:xfrm>
            <a:off x="3436450" y="3426950"/>
            <a:ext cx="1712100" cy="529500"/>
          </a:xfrm>
          <a:prstGeom prst="roundRect">
            <a:avLst>
              <a:gd fmla="val 16667" name="adj"/>
            </a:avLst>
          </a:prstGeom>
          <a:solidFill>
            <a:srgbClr val="EEA0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000000"/>
                </a:solidFill>
                <a:latin typeface="Cambria"/>
                <a:ea typeface="Cambria"/>
                <a:cs typeface="Cambria"/>
                <a:sym typeface="Cambria"/>
              </a:rPr>
              <a:t>Memory Controller</a:t>
            </a:r>
            <a:endParaRPr/>
          </a:p>
        </p:txBody>
      </p:sp>
      <p:pic>
        <p:nvPicPr>
          <p:cNvPr id="273" name="Google Shape;273;p33"/>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274" name="Google Shape;274;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5" name="Google Shape;275;p33"/>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DNN Inference Using DRAM</a:t>
            </a:r>
            <a:endParaRPr b="1" sz="3200">
              <a:solidFill>
                <a:srgbClr val="4C1130"/>
              </a:solidFill>
              <a:latin typeface="Cambria"/>
              <a:ea typeface="Cambria"/>
              <a:cs typeface="Cambria"/>
              <a:sym typeface="Cambria"/>
            </a:endParaRPr>
          </a:p>
        </p:txBody>
      </p:sp>
      <p:pic>
        <p:nvPicPr>
          <p:cNvPr id="276" name="Google Shape;276;p33"/>
          <p:cNvPicPr preferRelativeResize="0"/>
          <p:nvPr/>
        </p:nvPicPr>
        <p:blipFill rotWithShape="1">
          <a:blip r:embed="rId5">
            <a:alphaModFix/>
          </a:blip>
          <a:srcRect b="0" l="0" r="0" t="7544"/>
          <a:stretch/>
        </p:blipFill>
        <p:spPr>
          <a:xfrm>
            <a:off x="4656550" y="4460376"/>
            <a:ext cx="1037326" cy="529500"/>
          </a:xfrm>
          <a:prstGeom prst="rect">
            <a:avLst/>
          </a:prstGeom>
          <a:noFill/>
          <a:ln>
            <a:noFill/>
          </a:ln>
        </p:spPr>
      </p:pic>
      <p:pic>
        <p:nvPicPr>
          <p:cNvPr id="277" name="Google Shape;277;p33"/>
          <p:cNvPicPr preferRelativeResize="0"/>
          <p:nvPr/>
        </p:nvPicPr>
        <p:blipFill>
          <a:blip r:embed="rId6">
            <a:alphaModFix/>
          </a:blip>
          <a:stretch>
            <a:fillRect/>
          </a:stretch>
        </p:blipFill>
        <p:spPr>
          <a:xfrm>
            <a:off x="2968725" y="4460375"/>
            <a:ext cx="797349" cy="444633"/>
          </a:xfrm>
          <a:prstGeom prst="rect">
            <a:avLst/>
          </a:prstGeom>
          <a:noFill/>
          <a:ln>
            <a:noFill/>
          </a:ln>
        </p:spPr>
      </p:pic>
      <p:pic>
        <p:nvPicPr>
          <p:cNvPr id="278" name="Google Shape;278;p33"/>
          <p:cNvPicPr preferRelativeResize="0"/>
          <p:nvPr/>
        </p:nvPicPr>
        <p:blipFill>
          <a:blip r:embed="rId7">
            <a:alphaModFix/>
          </a:blip>
          <a:stretch>
            <a:fillRect/>
          </a:stretch>
        </p:blipFill>
        <p:spPr>
          <a:xfrm>
            <a:off x="2345651" y="4484124"/>
            <a:ext cx="623076" cy="434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id="283" name="Google Shape;283;p34"/>
          <p:cNvPicPr preferRelativeResize="0"/>
          <p:nvPr/>
        </p:nvPicPr>
        <p:blipFill rotWithShape="1">
          <a:blip r:embed="rId3">
            <a:alphaModFix/>
          </a:blip>
          <a:srcRect b="0" l="0" r="0" t="0"/>
          <a:stretch/>
        </p:blipFill>
        <p:spPr>
          <a:xfrm>
            <a:off x="894550" y="341800"/>
            <a:ext cx="2472900" cy="2472900"/>
          </a:xfrm>
          <a:prstGeom prst="rect">
            <a:avLst/>
          </a:prstGeom>
          <a:noFill/>
          <a:ln>
            <a:noFill/>
          </a:ln>
        </p:spPr>
      </p:pic>
      <p:sp>
        <p:nvSpPr>
          <p:cNvPr id="284" name="Google Shape;284;p34"/>
          <p:cNvSpPr/>
          <p:nvPr/>
        </p:nvSpPr>
        <p:spPr>
          <a:xfrm>
            <a:off x="2363800" y="2316175"/>
            <a:ext cx="452100" cy="871200"/>
          </a:xfrm>
          <a:prstGeom prst="upDownArrow">
            <a:avLst>
              <a:gd fmla="val 50000" name="adj1"/>
              <a:gd fmla="val 50000" name="adj2"/>
            </a:avLst>
          </a:prstGeom>
          <a:no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85" name="Google Shape;285;p34"/>
          <p:cNvSpPr txBox="1"/>
          <p:nvPr/>
        </p:nvSpPr>
        <p:spPr>
          <a:xfrm>
            <a:off x="463150" y="2544433"/>
            <a:ext cx="2283900" cy="378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Memory </a:t>
            </a:r>
            <a:endParaRPr/>
          </a:p>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Bus</a:t>
            </a:r>
            <a:endParaRPr/>
          </a:p>
        </p:txBody>
      </p:sp>
      <p:sp>
        <p:nvSpPr>
          <p:cNvPr id="286" name="Google Shape;286;p34"/>
          <p:cNvSpPr/>
          <p:nvPr/>
        </p:nvSpPr>
        <p:spPr>
          <a:xfrm>
            <a:off x="1015700" y="3339775"/>
            <a:ext cx="2177400" cy="1189500"/>
          </a:xfrm>
          <a:prstGeom prst="roundRect">
            <a:avLst>
              <a:gd fmla="val 5955" name="adj"/>
            </a:avLst>
          </a:prstGeom>
          <a:solidFill>
            <a:srgbClr val="EFEFEF"/>
          </a:solidFill>
          <a:ln cap="flat" cmpd="sng" w="9525">
            <a:solidFill>
              <a:srgbClr val="000000"/>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b="1" lang="en" sz="2400">
                <a:latin typeface="Cambria"/>
                <a:ea typeface="Cambria"/>
                <a:cs typeface="Cambria"/>
                <a:sym typeface="Cambria"/>
              </a:rPr>
              <a:t>Compute Unit</a:t>
            </a:r>
            <a:endParaRPr sz="2400"/>
          </a:p>
        </p:txBody>
      </p:sp>
      <p:sp>
        <p:nvSpPr>
          <p:cNvPr id="287" name="Google Shape;287;p34"/>
          <p:cNvSpPr/>
          <p:nvPr/>
        </p:nvSpPr>
        <p:spPr>
          <a:xfrm>
            <a:off x="1221350" y="3411000"/>
            <a:ext cx="1712100" cy="529500"/>
          </a:xfrm>
          <a:prstGeom prst="roundRect">
            <a:avLst>
              <a:gd fmla="val 16667" name="adj"/>
            </a:avLst>
          </a:prstGeom>
          <a:solidFill>
            <a:srgbClr val="EEA0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000000"/>
                </a:solidFill>
                <a:latin typeface="Cambria"/>
                <a:ea typeface="Cambria"/>
                <a:cs typeface="Cambria"/>
                <a:sym typeface="Cambria"/>
              </a:rPr>
              <a:t>Memory Controller</a:t>
            </a:r>
            <a:endParaRPr/>
          </a:p>
        </p:txBody>
      </p:sp>
      <p:pic>
        <p:nvPicPr>
          <p:cNvPr id="288" name="Google Shape;288;p34"/>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289" name="Google Shape;289;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0" name="Google Shape;290;p34"/>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DRAM Parameters</a:t>
            </a:r>
            <a:endParaRPr b="1" sz="3200">
              <a:solidFill>
                <a:srgbClr val="4C1130"/>
              </a:solidFill>
              <a:latin typeface="Cambria"/>
              <a:ea typeface="Cambria"/>
              <a:cs typeface="Cambria"/>
              <a:sym typeface="Cambria"/>
            </a:endParaRPr>
          </a:p>
        </p:txBody>
      </p:sp>
      <p:sp>
        <p:nvSpPr>
          <p:cNvPr id="291" name="Google Shape;291;p34"/>
          <p:cNvSpPr txBox="1"/>
          <p:nvPr>
            <p:ph idx="1" type="body"/>
          </p:nvPr>
        </p:nvSpPr>
        <p:spPr>
          <a:xfrm>
            <a:off x="4382025" y="953850"/>
            <a:ext cx="4188600" cy="8208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114300" rtl="0" algn="l">
              <a:lnSpc>
                <a:spcPct val="114000"/>
              </a:lnSpc>
              <a:spcBef>
                <a:spcPts val="0"/>
              </a:spcBef>
              <a:spcAft>
                <a:spcPts val="0"/>
              </a:spcAft>
              <a:buNone/>
            </a:pPr>
            <a:r>
              <a:rPr lang="en">
                <a:solidFill>
                  <a:schemeClr val="dk1"/>
                </a:solidFill>
                <a:latin typeface="Cambria"/>
                <a:ea typeface="Cambria"/>
                <a:cs typeface="Cambria"/>
                <a:sym typeface="Cambria"/>
              </a:rPr>
              <a:t>DRAM operates at a </a:t>
            </a:r>
            <a:r>
              <a:rPr b="1" lang="en">
                <a:solidFill>
                  <a:schemeClr val="dk1"/>
                </a:solidFill>
                <a:latin typeface="Cambria"/>
                <a:ea typeface="Cambria"/>
                <a:cs typeface="Cambria"/>
                <a:sym typeface="Cambria"/>
              </a:rPr>
              <a:t>standard voltage</a:t>
            </a:r>
            <a:endParaRPr b="1">
              <a:solidFill>
                <a:srgbClr val="000000"/>
              </a:solidFill>
              <a:latin typeface="Cambria"/>
              <a:ea typeface="Cambria"/>
              <a:cs typeface="Cambria"/>
              <a:sym typeface="Cambria"/>
            </a:endParaRPr>
          </a:p>
          <a:p>
            <a:pPr indent="0" lvl="0" marL="0" rtl="0" algn="l">
              <a:spcBef>
                <a:spcPts val="500"/>
              </a:spcBef>
              <a:spcAft>
                <a:spcPts val="0"/>
              </a:spcAft>
              <a:buNone/>
            </a:pPr>
            <a:r>
              <a:rPr b="1" lang="en">
                <a:solidFill>
                  <a:srgbClr val="000000"/>
                </a:solidFill>
                <a:latin typeface="Cambria"/>
                <a:ea typeface="Cambria"/>
                <a:cs typeface="Cambria"/>
                <a:sym typeface="Cambria"/>
              </a:rPr>
              <a:t>   </a:t>
            </a:r>
            <a:r>
              <a:rPr lang="en">
                <a:solidFill>
                  <a:srgbClr val="000000"/>
                </a:solidFill>
                <a:latin typeface="Cambria"/>
                <a:ea typeface="Cambria"/>
                <a:cs typeface="Cambria"/>
                <a:sym typeface="Cambria"/>
              </a:rPr>
              <a:t>(e.g., DDR3 at 1.35V)</a:t>
            </a:r>
            <a:endParaRPr>
              <a:solidFill>
                <a:srgbClr val="000000"/>
              </a:solidFill>
              <a:latin typeface="Cambria"/>
              <a:ea typeface="Cambria"/>
              <a:cs typeface="Cambria"/>
              <a:sym typeface="Cambria"/>
            </a:endParaRPr>
          </a:p>
        </p:txBody>
      </p:sp>
      <p:cxnSp>
        <p:nvCxnSpPr>
          <p:cNvPr id="292" name="Google Shape;292;p34"/>
          <p:cNvCxnSpPr>
            <a:endCxn id="283" idx="3"/>
          </p:cNvCxnSpPr>
          <p:nvPr/>
        </p:nvCxnSpPr>
        <p:spPr>
          <a:xfrm flipH="1">
            <a:off x="3367450" y="1357450"/>
            <a:ext cx="1014600" cy="2208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pic>
        <p:nvPicPr>
          <p:cNvPr id="297" name="Google Shape;297;p35"/>
          <p:cNvPicPr preferRelativeResize="0"/>
          <p:nvPr/>
        </p:nvPicPr>
        <p:blipFill rotWithShape="1">
          <a:blip r:embed="rId3">
            <a:alphaModFix/>
          </a:blip>
          <a:srcRect b="0" l="0" r="0" t="0"/>
          <a:stretch/>
        </p:blipFill>
        <p:spPr>
          <a:xfrm>
            <a:off x="894550" y="341800"/>
            <a:ext cx="2472900" cy="2472900"/>
          </a:xfrm>
          <a:prstGeom prst="rect">
            <a:avLst/>
          </a:prstGeom>
          <a:noFill/>
          <a:ln>
            <a:noFill/>
          </a:ln>
        </p:spPr>
      </p:pic>
      <p:sp>
        <p:nvSpPr>
          <p:cNvPr id="298" name="Google Shape;298;p35"/>
          <p:cNvSpPr/>
          <p:nvPr/>
        </p:nvSpPr>
        <p:spPr>
          <a:xfrm>
            <a:off x="2363800" y="2316175"/>
            <a:ext cx="452100" cy="871200"/>
          </a:xfrm>
          <a:prstGeom prst="upDownArrow">
            <a:avLst>
              <a:gd fmla="val 50000" name="adj1"/>
              <a:gd fmla="val 50000" name="adj2"/>
            </a:avLst>
          </a:prstGeom>
          <a:no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299" name="Google Shape;299;p35"/>
          <p:cNvSpPr txBox="1"/>
          <p:nvPr/>
        </p:nvSpPr>
        <p:spPr>
          <a:xfrm>
            <a:off x="463150" y="2544433"/>
            <a:ext cx="2283900" cy="378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Memory </a:t>
            </a:r>
            <a:endParaRPr/>
          </a:p>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Bus</a:t>
            </a:r>
            <a:endParaRPr/>
          </a:p>
        </p:txBody>
      </p:sp>
      <p:sp>
        <p:nvSpPr>
          <p:cNvPr id="300" name="Google Shape;300;p35"/>
          <p:cNvSpPr/>
          <p:nvPr/>
        </p:nvSpPr>
        <p:spPr>
          <a:xfrm>
            <a:off x="1015700" y="3339775"/>
            <a:ext cx="2177400" cy="1189500"/>
          </a:xfrm>
          <a:prstGeom prst="roundRect">
            <a:avLst>
              <a:gd fmla="val 5955" name="adj"/>
            </a:avLst>
          </a:prstGeom>
          <a:solidFill>
            <a:srgbClr val="EFEFEF"/>
          </a:solidFill>
          <a:ln cap="flat" cmpd="sng" w="9525">
            <a:solidFill>
              <a:srgbClr val="000000"/>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b="1" lang="en" sz="2400">
                <a:latin typeface="Cambria"/>
                <a:ea typeface="Cambria"/>
                <a:cs typeface="Cambria"/>
                <a:sym typeface="Cambria"/>
              </a:rPr>
              <a:t>Compute Unit</a:t>
            </a:r>
            <a:endParaRPr sz="2400"/>
          </a:p>
        </p:txBody>
      </p:sp>
      <p:sp>
        <p:nvSpPr>
          <p:cNvPr id="301" name="Google Shape;301;p35"/>
          <p:cNvSpPr/>
          <p:nvPr/>
        </p:nvSpPr>
        <p:spPr>
          <a:xfrm>
            <a:off x="1221350" y="3411000"/>
            <a:ext cx="1712100" cy="529500"/>
          </a:xfrm>
          <a:prstGeom prst="roundRect">
            <a:avLst>
              <a:gd fmla="val 16667" name="adj"/>
            </a:avLst>
          </a:prstGeom>
          <a:solidFill>
            <a:srgbClr val="EEA0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000000"/>
                </a:solidFill>
                <a:latin typeface="Cambria"/>
                <a:ea typeface="Cambria"/>
                <a:cs typeface="Cambria"/>
                <a:sym typeface="Cambria"/>
              </a:rPr>
              <a:t>Memory Controller</a:t>
            </a:r>
            <a:endParaRPr/>
          </a:p>
        </p:txBody>
      </p:sp>
      <p:pic>
        <p:nvPicPr>
          <p:cNvPr id="302" name="Google Shape;302;p35"/>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303" name="Google Shape;303;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4" name="Google Shape;304;p35"/>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DRAM Parameters</a:t>
            </a:r>
            <a:endParaRPr b="1" sz="3200">
              <a:solidFill>
                <a:srgbClr val="4C1130"/>
              </a:solidFill>
              <a:latin typeface="Cambria"/>
              <a:ea typeface="Cambria"/>
              <a:cs typeface="Cambria"/>
              <a:sym typeface="Cambria"/>
            </a:endParaRPr>
          </a:p>
        </p:txBody>
      </p:sp>
      <p:sp>
        <p:nvSpPr>
          <p:cNvPr id="305" name="Google Shape;305;p35"/>
          <p:cNvSpPr txBox="1"/>
          <p:nvPr>
            <p:ph idx="1" type="body"/>
          </p:nvPr>
        </p:nvSpPr>
        <p:spPr>
          <a:xfrm>
            <a:off x="4382025" y="2249250"/>
            <a:ext cx="4279200" cy="10905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114300" rtl="0" algn="l">
              <a:lnSpc>
                <a:spcPct val="114000"/>
              </a:lnSpc>
              <a:spcBef>
                <a:spcPts val="0"/>
              </a:spcBef>
              <a:spcAft>
                <a:spcPts val="500"/>
              </a:spcAft>
              <a:buNone/>
            </a:pPr>
            <a:r>
              <a:rPr lang="en">
                <a:solidFill>
                  <a:srgbClr val="000000"/>
                </a:solidFill>
                <a:latin typeface="Cambria"/>
                <a:ea typeface="Cambria"/>
                <a:cs typeface="Cambria"/>
                <a:sym typeface="Cambria"/>
              </a:rPr>
              <a:t>Accessing data follows a </a:t>
            </a:r>
            <a:r>
              <a:rPr b="1" lang="en">
                <a:solidFill>
                  <a:srgbClr val="000000"/>
                </a:solidFill>
                <a:latin typeface="Cambria"/>
                <a:ea typeface="Cambria"/>
                <a:cs typeface="Cambria"/>
                <a:sym typeface="Cambria"/>
              </a:rPr>
              <a:t>sequence of MC commands</a:t>
            </a:r>
            <a:r>
              <a:rPr lang="en">
                <a:solidFill>
                  <a:srgbClr val="000000"/>
                </a:solidFill>
                <a:latin typeface="Cambria"/>
                <a:ea typeface="Cambria"/>
                <a:cs typeface="Cambria"/>
                <a:sym typeface="Cambria"/>
              </a:rPr>
              <a:t> with</a:t>
            </a:r>
            <a:r>
              <a:rPr b="1" lang="en">
                <a:solidFill>
                  <a:srgbClr val="000000"/>
                </a:solidFill>
                <a:latin typeface="Cambria"/>
                <a:ea typeface="Cambria"/>
                <a:cs typeface="Cambria"/>
                <a:sym typeface="Cambria"/>
              </a:rPr>
              <a:t> standard timing</a:t>
            </a:r>
            <a:r>
              <a:rPr b="1" lang="en">
                <a:solidFill>
                  <a:srgbClr val="000000"/>
                </a:solidFill>
                <a:latin typeface="Cambria"/>
                <a:ea typeface="Cambria"/>
                <a:cs typeface="Cambria"/>
                <a:sym typeface="Cambria"/>
              </a:rPr>
              <a:t> parameters</a:t>
            </a:r>
            <a:endParaRPr b="1">
              <a:solidFill>
                <a:srgbClr val="000000"/>
              </a:solidFill>
              <a:latin typeface="Cambria"/>
              <a:ea typeface="Cambria"/>
              <a:cs typeface="Cambria"/>
              <a:sym typeface="Cambria"/>
            </a:endParaRPr>
          </a:p>
        </p:txBody>
      </p:sp>
      <p:cxnSp>
        <p:nvCxnSpPr>
          <p:cNvPr id="306" name="Google Shape;306;p35"/>
          <p:cNvCxnSpPr>
            <a:stCxn id="305" idx="1"/>
            <a:endCxn id="301" idx="3"/>
          </p:cNvCxnSpPr>
          <p:nvPr/>
        </p:nvCxnSpPr>
        <p:spPr>
          <a:xfrm flipH="1">
            <a:off x="2933325" y="2794500"/>
            <a:ext cx="1448700" cy="8814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id="311" name="Google Shape;311;p36"/>
          <p:cNvPicPr preferRelativeResize="0"/>
          <p:nvPr/>
        </p:nvPicPr>
        <p:blipFill rotWithShape="1">
          <a:blip r:embed="rId3">
            <a:alphaModFix/>
          </a:blip>
          <a:srcRect b="0" l="0" r="0" t="0"/>
          <a:stretch/>
        </p:blipFill>
        <p:spPr>
          <a:xfrm>
            <a:off x="894550" y="341800"/>
            <a:ext cx="2472900" cy="2472900"/>
          </a:xfrm>
          <a:prstGeom prst="rect">
            <a:avLst/>
          </a:prstGeom>
          <a:noFill/>
          <a:ln>
            <a:noFill/>
          </a:ln>
        </p:spPr>
      </p:pic>
      <p:sp>
        <p:nvSpPr>
          <p:cNvPr id="312" name="Google Shape;312;p36"/>
          <p:cNvSpPr/>
          <p:nvPr/>
        </p:nvSpPr>
        <p:spPr>
          <a:xfrm>
            <a:off x="2363800" y="2316175"/>
            <a:ext cx="452100" cy="871200"/>
          </a:xfrm>
          <a:prstGeom prst="upDownArrow">
            <a:avLst>
              <a:gd fmla="val 50000" name="adj1"/>
              <a:gd fmla="val 50000" name="adj2"/>
            </a:avLst>
          </a:prstGeom>
          <a:noFill/>
          <a:ln cap="flat" cmpd="sng" w="381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313" name="Google Shape;313;p36"/>
          <p:cNvSpPr txBox="1"/>
          <p:nvPr/>
        </p:nvSpPr>
        <p:spPr>
          <a:xfrm>
            <a:off x="463150" y="2544433"/>
            <a:ext cx="2283900" cy="378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Memory </a:t>
            </a:r>
            <a:endParaRPr/>
          </a:p>
          <a:p>
            <a:pPr indent="0" lvl="0" marL="0" marR="0" rtl="0" algn="ctr">
              <a:lnSpc>
                <a:spcPct val="100000"/>
              </a:lnSpc>
              <a:spcBef>
                <a:spcPts val="0"/>
              </a:spcBef>
              <a:spcAft>
                <a:spcPts val="0"/>
              </a:spcAft>
              <a:buNone/>
            </a:pPr>
            <a:r>
              <a:rPr i="1" lang="en" sz="2400">
                <a:solidFill>
                  <a:srgbClr val="000000"/>
                </a:solidFill>
                <a:latin typeface="Cambria"/>
                <a:ea typeface="Cambria"/>
                <a:cs typeface="Cambria"/>
                <a:sym typeface="Cambria"/>
              </a:rPr>
              <a:t>Bus</a:t>
            </a:r>
            <a:endParaRPr/>
          </a:p>
        </p:txBody>
      </p:sp>
      <p:sp>
        <p:nvSpPr>
          <p:cNvPr id="314" name="Google Shape;314;p36"/>
          <p:cNvSpPr/>
          <p:nvPr/>
        </p:nvSpPr>
        <p:spPr>
          <a:xfrm>
            <a:off x="1015700" y="3339775"/>
            <a:ext cx="2177400" cy="1189500"/>
          </a:xfrm>
          <a:prstGeom prst="roundRect">
            <a:avLst>
              <a:gd fmla="val 5955" name="adj"/>
            </a:avLst>
          </a:prstGeom>
          <a:solidFill>
            <a:srgbClr val="EFEFEF"/>
          </a:solidFill>
          <a:ln cap="flat" cmpd="sng" w="9525">
            <a:solidFill>
              <a:srgbClr val="000000"/>
            </a:solidFill>
            <a:prstDash val="solid"/>
            <a:round/>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b="1" lang="en" sz="2400">
                <a:latin typeface="Cambria"/>
                <a:ea typeface="Cambria"/>
                <a:cs typeface="Cambria"/>
                <a:sym typeface="Cambria"/>
              </a:rPr>
              <a:t>Compute Unit</a:t>
            </a:r>
            <a:endParaRPr sz="2400"/>
          </a:p>
        </p:txBody>
      </p:sp>
      <p:sp>
        <p:nvSpPr>
          <p:cNvPr id="315" name="Google Shape;315;p36"/>
          <p:cNvSpPr/>
          <p:nvPr/>
        </p:nvSpPr>
        <p:spPr>
          <a:xfrm>
            <a:off x="1221350" y="3411000"/>
            <a:ext cx="1712100" cy="529500"/>
          </a:xfrm>
          <a:prstGeom prst="roundRect">
            <a:avLst>
              <a:gd fmla="val 16667" name="adj"/>
            </a:avLst>
          </a:prstGeom>
          <a:solidFill>
            <a:srgbClr val="EEA0A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rgbClr val="000000"/>
                </a:solidFill>
                <a:latin typeface="Cambria"/>
                <a:ea typeface="Cambria"/>
                <a:cs typeface="Cambria"/>
                <a:sym typeface="Cambria"/>
              </a:rPr>
              <a:t>Memory Controller</a:t>
            </a:r>
            <a:endParaRPr/>
          </a:p>
        </p:txBody>
      </p:sp>
      <p:pic>
        <p:nvPicPr>
          <p:cNvPr id="316" name="Google Shape;316;p36"/>
          <p:cNvPicPr preferRelativeResize="0"/>
          <p:nvPr/>
        </p:nvPicPr>
        <p:blipFill rotWithShape="1">
          <a:blip r:embed="rId4">
            <a:alphaModFix/>
          </a:blip>
          <a:srcRect b="46912" l="0" r="0" t="0"/>
          <a:stretch/>
        </p:blipFill>
        <p:spPr>
          <a:xfrm>
            <a:off x="0" y="4975225"/>
            <a:ext cx="797350" cy="168275"/>
          </a:xfrm>
          <a:prstGeom prst="rect">
            <a:avLst/>
          </a:prstGeom>
          <a:noFill/>
          <a:ln>
            <a:noFill/>
          </a:ln>
        </p:spPr>
      </p:pic>
      <p:sp>
        <p:nvSpPr>
          <p:cNvPr id="317" name="Google Shape;317;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8" name="Google Shape;318;p36"/>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4C1130"/>
                </a:solidFill>
                <a:latin typeface="Cambria"/>
                <a:ea typeface="Cambria"/>
                <a:cs typeface="Cambria"/>
                <a:sym typeface="Cambria"/>
              </a:rPr>
              <a:t>DRAM Parameters</a:t>
            </a:r>
            <a:endParaRPr b="1" sz="3200">
              <a:solidFill>
                <a:srgbClr val="4C1130"/>
              </a:solidFill>
              <a:latin typeface="Cambria"/>
              <a:ea typeface="Cambria"/>
              <a:cs typeface="Cambria"/>
              <a:sym typeface="Cambria"/>
            </a:endParaRPr>
          </a:p>
        </p:txBody>
      </p:sp>
      <p:sp>
        <p:nvSpPr>
          <p:cNvPr id="319" name="Google Shape;319;p36"/>
          <p:cNvSpPr txBox="1"/>
          <p:nvPr>
            <p:ph idx="1" type="body"/>
          </p:nvPr>
        </p:nvSpPr>
        <p:spPr>
          <a:xfrm>
            <a:off x="4382025" y="2249250"/>
            <a:ext cx="4279200" cy="10905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114300" rtl="0" algn="l">
              <a:lnSpc>
                <a:spcPct val="114000"/>
              </a:lnSpc>
              <a:spcBef>
                <a:spcPts val="0"/>
              </a:spcBef>
              <a:spcAft>
                <a:spcPts val="500"/>
              </a:spcAft>
              <a:buNone/>
            </a:pPr>
            <a:r>
              <a:rPr lang="en">
                <a:solidFill>
                  <a:srgbClr val="000000"/>
                </a:solidFill>
                <a:latin typeface="Cambria"/>
                <a:ea typeface="Cambria"/>
                <a:cs typeface="Cambria"/>
                <a:sym typeface="Cambria"/>
              </a:rPr>
              <a:t>Accessing data follows a </a:t>
            </a:r>
            <a:r>
              <a:rPr b="1" lang="en">
                <a:solidFill>
                  <a:srgbClr val="000000"/>
                </a:solidFill>
                <a:latin typeface="Cambria"/>
                <a:ea typeface="Cambria"/>
                <a:cs typeface="Cambria"/>
                <a:sym typeface="Cambria"/>
              </a:rPr>
              <a:t>sequence of MC commands</a:t>
            </a:r>
            <a:r>
              <a:rPr lang="en">
                <a:solidFill>
                  <a:srgbClr val="000000"/>
                </a:solidFill>
                <a:latin typeface="Cambria"/>
                <a:ea typeface="Cambria"/>
                <a:cs typeface="Cambria"/>
                <a:sym typeface="Cambria"/>
              </a:rPr>
              <a:t> with</a:t>
            </a:r>
            <a:r>
              <a:rPr b="1" lang="en">
                <a:solidFill>
                  <a:srgbClr val="000000"/>
                </a:solidFill>
                <a:latin typeface="Cambria"/>
                <a:ea typeface="Cambria"/>
                <a:cs typeface="Cambria"/>
                <a:sym typeface="Cambria"/>
              </a:rPr>
              <a:t> standard timing parameters</a:t>
            </a:r>
            <a:endParaRPr b="1">
              <a:solidFill>
                <a:srgbClr val="000000"/>
              </a:solidFill>
              <a:latin typeface="Cambria"/>
              <a:ea typeface="Cambria"/>
              <a:cs typeface="Cambria"/>
              <a:sym typeface="Cambria"/>
            </a:endParaRPr>
          </a:p>
        </p:txBody>
      </p:sp>
      <p:cxnSp>
        <p:nvCxnSpPr>
          <p:cNvPr id="320" name="Google Shape;320;p36"/>
          <p:cNvCxnSpPr>
            <a:stCxn id="319" idx="1"/>
            <a:endCxn id="315" idx="3"/>
          </p:cNvCxnSpPr>
          <p:nvPr/>
        </p:nvCxnSpPr>
        <p:spPr>
          <a:xfrm flipH="1">
            <a:off x="2933325" y="2794500"/>
            <a:ext cx="1448700" cy="881400"/>
          </a:xfrm>
          <a:prstGeom prst="straightConnector1">
            <a:avLst/>
          </a:prstGeom>
          <a:noFill/>
          <a:ln cap="flat" cmpd="sng" w="19050">
            <a:solidFill>
              <a:schemeClr val="dk2"/>
            </a:solidFill>
            <a:prstDash val="solid"/>
            <a:round/>
            <a:headEnd len="med" w="med" type="none"/>
            <a:tailEnd len="med" w="med" type="none"/>
          </a:ln>
        </p:spPr>
      </p:cxnSp>
      <p:pic>
        <p:nvPicPr>
          <p:cNvPr id="321" name="Google Shape;321;p36"/>
          <p:cNvPicPr preferRelativeResize="0"/>
          <p:nvPr/>
        </p:nvPicPr>
        <p:blipFill>
          <a:blip r:embed="rId5">
            <a:alphaModFix/>
          </a:blip>
          <a:stretch>
            <a:fillRect/>
          </a:stretch>
        </p:blipFill>
        <p:spPr>
          <a:xfrm>
            <a:off x="4199349" y="3477236"/>
            <a:ext cx="4644553" cy="794383"/>
          </a:xfrm>
          <a:prstGeom prst="rect">
            <a:avLst/>
          </a:prstGeom>
          <a:noFill/>
          <a:ln>
            <a:noFill/>
          </a:ln>
        </p:spPr>
      </p:pic>
      <p:sp>
        <p:nvSpPr>
          <p:cNvPr id="322" name="Google Shape;322;p36"/>
          <p:cNvSpPr/>
          <p:nvPr/>
        </p:nvSpPr>
        <p:spPr>
          <a:xfrm>
            <a:off x="4937425" y="4082725"/>
            <a:ext cx="1099200" cy="9741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6"/>
          <p:cNvSpPr/>
          <p:nvPr/>
        </p:nvSpPr>
        <p:spPr>
          <a:xfrm>
            <a:off x="6036525" y="3975700"/>
            <a:ext cx="2472900" cy="9390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6"/>
          <p:cNvSpPr/>
          <p:nvPr/>
        </p:nvSpPr>
        <p:spPr>
          <a:xfrm>
            <a:off x="6268375" y="3447475"/>
            <a:ext cx="2625300" cy="4929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37"/>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Outline</a:t>
            </a:r>
            <a:endParaRPr b="1" sz="3200">
              <a:latin typeface="Cambria"/>
              <a:ea typeface="Cambria"/>
              <a:cs typeface="Cambria"/>
              <a:sym typeface="Cambria"/>
            </a:endParaRPr>
          </a:p>
        </p:txBody>
      </p:sp>
      <p:sp>
        <p:nvSpPr>
          <p:cNvPr id="330" name="Google Shape;330;p37"/>
          <p:cNvSpPr txBox="1"/>
          <p:nvPr>
            <p:ph idx="1" type="body"/>
          </p:nvPr>
        </p:nvSpPr>
        <p:spPr>
          <a:xfrm>
            <a:off x="566600" y="675525"/>
            <a:ext cx="7995000" cy="495300"/>
          </a:xfrm>
          <a:prstGeom prst="rect">
            <a:avLst/>
          </a:prstGeom>
          <a:solidFill>
            <a:srgbClr val="EFEFEF"/>
          </a:solidFill>
        </p:spPr>
        <p:txBody>
          <a:bodyPr anchorCtr="0" anchor="ctr" bIns="91425" lIns="91425" spcFirstLastPara="1" rIns="91425" wrap="square" tIns="91425">
            <a:noAutofit/>
          </a:bodyPr>
          <a:lstStyle/>
          <a:p>
            <a:pPr indent="-400050" lvl="0" marL="571500" rtl="0" algn="l">
              <a:spcBef>
                <a:spcPts val="0"/>
              </a:spcBef>
              <a:spcAft>
                <a:spcPts val="0"/>
              </a:spcAft>
              <a:buClr>
                <a:srgbClr val="B7B7B7"/>
              </a:buClr>
              <a:buSzPts val="2700"/>
              <a:buFont typeface="Cambria"/>
              <a:buAutoNum type="arabicPeriod"/>
            </a:pPr>
            <a:r>
              <a:rPr b="1" lang="en" sz="2700">
                <a:solidFill>
                  <a:srgbClr val="B7B7B7"/>
                </a:solidFill>
                <a:latin typeface="Cambria"/>
                <a:ea typeface="Cambria"/>
                <a:cs typeface="Cambria"/>
                <a:sym typeface="Cambria"/>
              </a:rPr>
              <a:t>Motivation and Problem</a:t>
            </a:r>
            <a:endParaRPr b="1" sz="2700">
              <a:solidFill>
                <a:srgbClr val="B7B7B7"/>
              </a:solidFill>
              <a:latin typeface="Cambria"/>
              <a:ea typeface="Cambria"/>
              <a:cs typeface="Cambria"/>
              <a:sym typeface="Cambria"/>
            </a:endParaRPr>
          </a:p>
        </p:txBody>
      </p:sp>
      <p:sp>
        <p:nvSpPr>
          <p:cNvPr id="331" name="Google Shape;331;p37"/>
          <p:cNvSpPr txBox="1"/>
          <p:nvPr>
            <p:ph idx="1" type="body"/>
          </p:nvPr>
        </p:nvSpPr>
        <p:spPr>
          <a:xfrm>
            <a:off x="566600" y="1853275"/>
            <a:ext cx="7995000" cy="495300"/>
          </a:xfrm>
          <a:prstGeom prst="rect">
            <a:avLst/>
          </a:prstGeom>
          <a:solidFill>
            <a:srgbClr val="D9EAD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000000"/>
                </a:solidFill>
                <a:latin typeface="Cambria"/>
                <a:ea typeface="Cambria"/>
                <a:cs typeface="Cambria"/>
                <a:sym typeface="Cambria"/>
              </a:rPr>
              <a:t>3.   EDEN Mechanism</a:t>
            </a:r>
            <a:endParaRPr b="1" sz="2700">
              <a:solidFill>
                <a:srgbClr val="000000"/>
              </a:solidFill>
              <a:latin typeface="Cambria"/>
              <a:ea typeface="Cambria"/>
              <a:cs typeface="Cambria"/>
              <a:sym typeface="Cambria"/>
            </a:endParaRPr>
          </a:p>
        </p:txBody>
      </p:sp>
      <p:sp>
        <p:nvSpPr>
          <p:cNvPr id="332" name="Google Shape;332;p37"/>
          <p:cNvSpPr txBox="1"/>
          <p:nvPr>
            <p:ph idx="1" type="body"/>
          </p:nvPr>
        </p:nvSpPr>
        <p:spPr>
          <a:xfrm>
            <a:off x="1084900" y="29241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ii.   DNN Error Tolerance Characterization</a:t>
            </a:r>
            <a:endParaRPr b="1" sz="2400">
              <a:solidFill>
                <a:srgbClr val="B7B7B7"/>
              </a:solidFill>
              <a:latin typeface="Cambria"/>
              <a:ea typeface="Cambria"/>
              <a:cs typeface="Cambria"/>
              <a:sym typeface="Cambria"/>
            </a:endParaRPr>
          </a:p>
        </p:txBody>
      </p:sp>
      <p:sp>
        <p:nvSpPr>
          <p:cNvPr id="333" name="Google Shape;333;p37"/>
          <p:cNvSpPr txBox="1"/>
          <p:nvPr>
            <p:ph idx="1" type="body"/>
          </p:nvPr>
        </p:nvSpPr>
        <p:spPr>
          <a:xfrm>
            <a:off x="1084900" y="242142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     Boosting DNN Error Tolerance</a:t>
            </a:r>
            <a:endParaRPr b="1" sz="2400">
              <a:solidFill>
                <a:srgbClr val="B7B7B7"/>
              </a:solidFill>
              <a:latin typeface="Cambria"/>
              <a:ea typeface="Cambria"/>
              <a:cs typeface="Cambria"/>
              <a:sym typeface="Cambria"/>
            </a:endParaRPr>
          </a:p>
        </p:txBody>
      </p:sp>
      <p:sp>
        <p:nvSpPr>
          <p:cNvPr id="334" name="Google Shape;334;p37"/>
          <p:cNvSpPr txBox="1"/>
          <p:nvPr>
            <p:ph idx="1" type="body"/>
          </p:nvPr>
        </p:nvSpPr>
        <p:spPr>
          <a:xfrm>
            <a:off x="1084900" y="34207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iii.  DNN to DRAM Mapping</a:t>
            </a:r>
            <a:endParaRPr b="1" sz="2400">
              <a:solidFill>
                <a:srgbClr val="B7B7B7"/>
              </a:solidFill>
              <a:latin typeface="Cambria"/>
              <a:ea typeface="Cambria"/>
              <a:cs typeface="Cambria"/>
              <a:sym typeface="Cambria"/>
            </a:endParaRPr>
          </a:p>
        </p:txBody>
      </p:sp>
      <p:sp>
        <p:nvSpPr>
          <p:cNvPr id="335" name="Google Shape;335;p37"/>
          <p:cNvSpPr txBox="1"/>
          <p:nvPr>
            <p:ph idx="1" type="body"/>
          </p:nvPr>
        </p:nvSpPr>
        <p:spPr>
          <a:xfrm>
            <a:off x="566600" y="44630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4.   Evaluation</a:t>
            </a:r>
            <a:endParaRPr b="1" sz="2700">
              <a:solidFill>
                <a:srgbClr val="B7B7B7"/>
              </a:solidFill>
              <a:latin typeface="Cambria"/>
              <a:ea typeface="Cambria"/>
              <a:cs typeface="Cambria"/>
              <a:sym typeface="Cambria"/>
            </a:endParaRPr>
          </a:p>
        </p:txBody>
      </p:sp>
      <p:sp>
        <p:nvSpPr>
          <p:cNvPr id="336" name="Google Shape;336;p37"/>
          <p:cNvSpPr txBox="1"/>
          <p:nvPr>
            <p:ph idx="1" type="body"/>
          </p:nvPr>
        </p:nvSpPr>
        <p:spPr>
          <a:xfrm>
            <a:off x="1084900" y="39173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Enabling EDEN Using Error Models</a:t>
            </a:r>
            <a:endParaRPr b="1" sz="2400">
              <a:solidFill>
                <a:srgbClr val="B7B7B7"/>
              </a:solidFill>
              <a:latin typeface="Cambria"/>
              <a:ea typeface="Cambria"/>
              <a:cs typeface="Cambria"/>
              <a:sym typeface="Cambria"/>
            </a:endParaRPr>
          </a:p>
        </p:txBody>
      </p:sp>
      <p:pic>
        <p:nvPicPr>
          <p:cNvPr id="337" name="Google Shape;337;p37"/>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38" name="Google Shape;338;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9" name="Google Shape;339;p37"/>
          <p:cNvSpPr txBox="1"/>
          <p:nvPr>
            <p:ph idx="1" type="body"/>
          </p:nvPr>
        </p:nvSpPr>
        <p:spPr>
          <a:xfrm>
            <a:off x="566600" y="1243675"/>
            <a:ext cx="7995000" cy="495300"/>
          </a:xfrm>
          <a:prstGeom prst="rect">
            <a:avLst/>
          </a:prstGeom>
          <a:solidFill>
            <a:srgbClr val="EFEFEF"/>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2.   DNN Basics and DRAM Parameters</a:t>
            </a:r>
            <a:endParaRPr b="1" sz="2700">
              <a:solidFill>
                <a:srgbClr val="B7B7B7"/>
              </a:solidFill>
              <a:latin typeface="Cambria"/>
              <a:ea typeface="Cambria"/>
              <a:cs typeface="Cambria"/>
              <a:sym typeface="Cambr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38"/>
          <p:cNvSpPr txBox="1"/>
          <p:nvPr>
            <p:ph idx="1" type="body"/>
          </p:nvPr>
        </p:nvSpPr>
        <p:spPr>
          <a:xfrm>
            <a:off x="398700" y="1185025"/>
            <a:ext cx="8433600" cy="1152900"/>
          </a:xfrm>
          <a:prstGeom prst="rect">
            <a:avLst/>
          </a:prstGeom>
          <a:solidFill>
            <a:srgbClr val="D9EAD3"/>
          </a:solidFill>
        </p:spPr>
        <p:txBody>
          <a:bodyPr anchorCtr="0" anchor="ctr" bIns="91425" lIns="91425" spcFirstLastPara="1" rIns="91425" wrap="square" tIns="274300">
            <a:noAutofit/>
          </a:bodyPr>
          <a:lstStyle/>
          <a:p>
            <a:pPr indent="-381000" lvl="0" marL="742950" rtl="0" algn="l">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DNNs have an </a:t>
            </a:r>
            <a:r>
              <a:rPr b="1" lang="en" sz="2400">
                <a:solidFill>
                  <a:srgbClr val="990000"/>
                </a:solidFill>
                <a:latin typeface="Cambria"/>
                <a:ea typeface="Cambria"/>
                <a:cs typeface="Cambria"/>
                <a:sym typeface="Cambria"/>
              </a:rPr>
              <a:t>intrinsic robustness</a:t>
            </a:r>
            <a:r>
              <a:rPr lang="en" sz="2400">
                <a:solidFill>
                  <a:srgbClr val="000000"/>
                </a:solidFill>
                <a:latin typeface="Cambria"/>
                <a:ea typeface="Cambria"/>
                <a:cs typeface="Cambria"/>
                <a:sym typeface="Cambria"/>
              </a:rPr>
              <a:t> </a:t>
            </a:r>
            <a:r>
              <a:rPr b="1" lang="en" sz="2400">
                <a:solidFill>
                  <a:srgbClr val="990000"/>
                </a:solidFill>
                <a:latin typeface="Cambria"/>
                <a:ea typeface="Cambria"/>
                <a:cs typeface="Cambria"/>
                <a:sym typeface="Cambria"/>
              </a:rPr>
              <a:t>to errors</a:t>
            </a:r>
            <a:endParaRPr sz="2400">
              <a:solidFill>
                <a:srgbClr val="000000"/>
              </a:solidFill>
              <a:latin typeface="Cambria"/>
              <a:ea typeface="Cambria"/>
              <a:cs typeface="Cambria"/>
              <a:sym typeface="Cambria"/>
            </a:endParaRPr>
          </a:p>
          <a:p>
            <a:pPr indent="0" lvl="0" marL="742950" rtl="0" algn="l">
              <a:spcBef>
                <a:spcPts val="0"/>
              </a:spcBef>
              <a:spcAft>
                <a:spcPts val="1000"/>
              </a:spcAft>
              <a:buNone/>
            </a:pPr>
            <a:r>
              <a:rPr lang="en" sz="2400">
                <a:solidFill>
                  <a:srgbClr val="000000"/>
                </a:solidFill>
                <a:latin typeface="Cambria"/>
                <a:ea typeface="Cambria"/>
                <a:cs typeface="Cambria"/>
                <a:sym typeface="Cambria"/>
              </a:rPr>
              <a:t>in the weight and feature map data types</a:t>
            </a:r>
            <a:endParaRPr sz="2400">
              <a:solidFill>
                <a:srgbClr val="274E13"/>
              </a:solidFill>
              <a:latin typeface="Cambria"/>
              <a:ea typeface="Cambria"/>
              <a:cs typeface="Cambria"/>
              <a:sym typeface="Cambria"/>
            </a:endParaRPr>
          </a:p>
        </p:txBody>
      </p:sp>
      <p:sp>
        <p:nvSpPr>
          <p:cNvPr id="345" name="Google Shape;345;p38"/>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B45F06"/>
                </a:solidFill>
                <a:latin typeface="Cambria"/>
                <a:ea typeface="Cambria"/>
                <a:cs typeface="Cambria"/>
                <a:sym typeface="Cambria"/>
              </a:rPr>
              <a:t>Observations</a:t>
            </a:r>
            <a:endParaRPr b="1" sz="3200">
              <a:solidFill>
                <a:srgbClr val="B45F06"/>
              </a:solidFill>
              <a:latin typeface="Cambria"/>
              <a:ea typeface="Cambria"/>
              <a:cs typeface="Cambria"/>
              <a:sym typeface="Cambria"/>
            </a:endParaRPr>
          </a:p>
        </p:txBody>
      </p:sp>
      <p:pic>
        <p:nvPicPr>
          <p:cNvPr id="346" name="Google Shape;346;p38"/>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47" name="Google Shape;347;p38"/>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39"/>
          <p:cNvSpPr txBox="1"/>
          <p:nvPr>
            <p:ph idx="1" type="body"/>
          </p:nvPr>
        </p:nvSpPr>
        <p:spPr>
          <a:xfrm>
            <a:off x="398700" y="1185025"/>
            <a:ext cx="8433600" cy="1152900"/>
          </a:xfrm>
          <a:prstGeom prst="rect">
            <a:avLst/>
          </a:prstGeom>
          <a:solidFill>
            <a:srgbClr val="D9EAD3"/>
          </a:solidFill>
        </p:spPr>
        <p:txBody>
          <a:bodyPr anchorCtr="0" anchor="ctr" bIns="91425" lIns="91425" spcFirstLastPara="1" rIns="91425" wrap="square" tIns="274300">
            <a:noAutofit/>
          </a:bodyPr>
          <a:lstStyle/>
          <a:p>
            <a:pPr indent="-381000" lvl="0" marL="742950" rtl="0" algn="l">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DNNs have an </a:t>
            </a:r>
            <a:r>
              <a:rPr b="1" lang="en" sz="2400">
                <a:solidFill>
                  <a:srgbClr val="990000"/>
                </a:solidFill>
                <a:latin typeface="Cambria"/>
                <a:ea typeface="Cambria"/>
                <a:cs typeface="Cambria"/>
                <a:sym typeface="Cambria"/>
              </a:rPr>
              <a:t>intrinsic robustness</a:t>
            </a:r>
            <a:r>
              <a:rPr lang="en" sz="2400">
                <a:solidFill>
                  <a:srgbClr val="000000"/>
                </a:solidFill>
                <a:latin typeface="Cambria"/>
                <a:ea typeface="Cambria"/>
                <a:cs typeface="Cambria"/>
                <a:sym typeface="Cambria"/>
              </a:rPr>
              <a:t> </a:t>
            </a:r>
            <a:r>
              <a:rPr b="1" lang="en" sz="2400">
                <a:solidFill>
                  <a:srgbClr val="990000"/>
                </a:solidFill>
                <a:latin typeface="Cambria"/>
                <a:ea typeface="Cambria"/>
                <a:cs typeface="Cambria"/>
                <a:sym typeface="Cambria"/>
              </a:rPr>
              <a:t>to errors</a:t>
            </a:r>
            <a:endParaRPr sz="2400">
              <a:solidFill>
                <a:srgbClr val="000000"/>
              </a:solidFill>
              <a:latin typeface="Cambria"/>
              <a:ea typeface="Cambria"/>
              <a:cs typeface="Cambria"/>
              <a:sym typeface="Cambria"/>
            </a:endParaRPr>
          </a:p>
          <a:p>
            <a:pPr indent="0" lvl="0" marL="742950" rtl="0" algn="l">
              <a:spcBef>
                <a:spcPts val="0"/>
              </a:spcBef>
              <a:spcAft>
                <a:spcPts val="1000"/>
              </a:spcAft>
              <a:buNone/>
            </a:pPr>
            <a:r>
              <a:rPr lang="en" sz="2400">
                <a:solidFill>
                  <a:srgbClr val="000000"/>
                </a:solidFill>
                <a:latin typeface="Cambria"/>
                <a:ea typeface="Cambria"/>
                <a:cs typeface="Cambria"/>
                <a:sym typeface="Cambria"/>
              </a:rPr>
              <a:t>in the weight and feature map data types</a:t>
            </a:r>
            <a:endParaRPr sz="2400">
              <a:solidFill>
                <a:srgbClr val="274E13"/>
              </a:solidFill>
              <a:latin typeface="Cambria"/>
              <a:ea typeface="Cambria"/>
              <a:cs typeface="Cambria"/>
              <a:sym typeface="Cambria"/>
            </a:endParaRPr>
          </a:p>
        </p:txBody>
      </p:sp>
      <p:sp>
        <p:nvSpPr>
          <p:cNvPr id="353" name="Google Shape;353;p39"/>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B45F06"/>
                </a:solidFill>
                <a:latin typeface="Cambria"/>
                <a:ea typeface="Cambria"/>
                <a:cs typeface="Cambria"/>
                <a:sym typeface="Cambria"/>
              </a:rPr>
              <a:t>Observations</a:t>
            </a:r>
            <a:endParaRPr b="1" sz="3200">
              <a:solidFill>
                <a:srgbClr val="B45F06"/>
              </a:solidFill>
              <a:latin typeface="Cambria"/>
              <a:ea typeface="Cambria"/>
              <a:cs typeface="Cambria"/>
              <a:sym typeface="Cambria"/>
            </a:endParaRPr>
          </a:p>
        </p:txBody>
      </p:sp>
      <p:pic>
        <p:nvPicPr>
          <p:cNvPr id="354" name="Google Shape;354;p39"/>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55" name="Google Shape;355;p39"/>
          <p:cNvSpPr txBox="1"/>
          <p:nvPr/>
        </p:nvSpPr>
        <p:spPr>
          <a:xfrm>
            <a:off x="398700" y="2635500"/>
            <a:ext cx="8433600" cy="1544700"/>
          </a:xfrm>
          <a:prstGeom prst="rect">
            <a:avLst/>
          </a:prstGeom>
          <a:solidFill>
            <a:srgbClr val="D9EAD3"/>
          </a:solidFill>
          <a:ln>
            <a:noFill/>
          </a:ln>
        </p:spPr>
        <p:txBody>
          <a:bodyPr anchorCtr="0" anchor="t" bIns="91425" lIns="91425" spcFirstLastPara="1" rIns="91425" wrap="square" tIns="182875">
            <a:noAutofit/>
          </a:bodyPr>
          <a:lstStyle/>
          <a:p>
            <a:pPr indent="-457200" lvl="0" marL="742950" rtl="0" algn="l">
              <a:lnSpc>
                <a:spcPct val="114000"/>
              </a:lnSpc>
              <a:spcBef>
                <a:spcPts val="0"/>
              </a:spcBef>
              <a:spcAft>
                <a:spcPts val="2400"/>
              </a:spcAft>
              <a:buNone/>
            </a:pPr>
            <a:r>
              <a:rPr lang="en" sz="2400">
                <a:solidFill>
                  <a:schemeClr val="dk1"/>
                </a:solidFill>
                <a:latin typeface="Cambria"/>
                <a:ea typeface="Cambria"/>
                <a:cs typeface="Cambria"/>
                <a:sym typeface="Cambria"/>
              </a:rPr>
              <a:t>2.   DNN inference systems can </a:t>
            </a:r>
            <a:r>
              <a:rPr b="1" lang="en" sz="2400">
                <a:solidFill>
                  <a:srgbClr val="351C75"/>
                </a:solidFill>
                <a:latin typeface="Cambria"/>
                <a:ea typeface="Cambria"/>
                <a:cs typeface="Cambria"/>
                <a:sym typeface="Cambria"/>
              </a:rPr>
              <a:t>reduce DRAM energy consumption</a:t>
            </a:r>
            <a:r>
              <a:rPr lang="en" sz="2400">
                <a:solidFill>
                  <a:schemeClr val="dk1"/>
                </a:solidFill>
                <a:latin typeface="Cambria"/>
                <a:ea typeface="Cambria"/>
                <a:cs typeface="Cambria"/>
                <a:sym typeface="Cambria"/>
              </a:rPr>
              <a:t> and </a:t>
            </a:r>
            <a:r>
              <a:rPr b="1" lang="en" sz="2400">
                <a:solidFill>
                  <a:srgbClr val="351C75"/>
                </a:solidFill>
                <a:latin typeface="Cambria"/>
                <a:ea typeface="Cambria"/>
                <a:cs typeface="Cambria"/>
                <a:sym typeface="Cambria"/>
              </a:rPr>
              <a:t>latency</a:t>
            </a:r>
            <a:r>
              <a:rPr lang="en" sz="2400">
                <a:solidFill>
                  <a:schemeClr val="dk1"/>
                </a:solidFill>
                <a:latin typeface="Cambria"/>
                <a:ea typeface="Cambria"/>
                <a:cs typeface="Cambria"/>
                <a:sym typeface="Cambria"/>
              </a:rPr>
              <a:t> if they tolerate </a:t>
            </a:r>
            <a:r>
              <a:rPr b="1" lang="en" sz="2400">
                <a:solidFill>
                  <a:srgbClr val="990000"/>
                </a:solidFill>
                <a:latin typeface="Cambria"/>
                <a:ea typeface="Cambria"/>
                <a:cs typeface="Cambria"/>
                <a:sym typeface="Cambria"/>
              </a:rPr>
              <a:t>more bit errors</a:t>
            </a:r>
            <a:endParaRPr b="1">
              <a:solidFill>
                <a:srgbClr val="990000"/>
              </a:solidFill>
            </a:endParaRPr>
          </a:p>
        </p:txBody>
      </p:sp>
      <p:sp>
        <p:nvSpPr>
          <p:cNvPr id="356" name="Google Shape;356;p39"/>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0"/>
          <p:cNvSpPr txBox="1"/>
          <p:nvPr>
            <p:ph idx="1" type="body"/>
          </p:nvPr>
        </p:nvSpPr>
        <p:spPr>
          <a:xfrm>
            <a:off x="398700" y="1185025"/>
            <a:ext cx="8433600" cy="1152900"/>
          </a:xfrm>
          <a:prstGeom prst="rect">
            <a:avLst/>
          </a:prstGeom>
          <a:solidFill>
            <a:srgbClr val="D9EAD3"/>
          </a:solidFill>
        </p:spPr>
        <p:txBody>
          <a:bodyPr anchorCtr="0" anchor="ctr" bIns="91425" lIns="91425" spcFirstLastPara="1" rIns="91425" wrap="square" tIns="274300">
            <a:noAutofit/>
          </a:bodyPr>
          <a:lstStyle/>
          <a:p>
            <a:pPr indent="-381000" lvl="0" marL="742950" rtl="0" algn="l">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DNNs have an </a:t>
            </a:r>
            <a:r>
              <a:rPr b="1" lang="en" sz="2400">
                <a:solidFill>
                  <a:srgbClr val="990000"/>
                </a:solidFill>
                <a:latin typeface="Cambria"/>
                <a:ea typeface="Cambria"/>
                <a:cs typeface="Cambria"/>
                <a:sym typeface="Cambria"/>
              </a:rPr>
              <a:t>intrinsic robustness</a:t>
            </a:r>
            <a:r>
              <a:rPr lang="en" sz="2400">
                <a:solidFill>
                  <a:srgbClr val="000000"/>
                </a:solidFill>
                <a:latin typeface="Cambria"/>
                <a:ea typeface="Cambria"/>
                <a:cs typeface="Cambria"/>
                <a:sym typeface="Cambria"/>
              </a:rPr>
              <a:t> </a:t>
            </a:r>
            <a:r>
              <a:rPr b="1" lang="en" sz="2400">
                <a:solidFill>
                  <a:srgbClr val="990000"/>
                </a:solidFill>
                <a:latin typeface="Cambria"/>
                <a:ea typeface="Cambria"/>
                <a:cs typeface="Cambria"/>
                <a:sym typeface="Cambria"/>
              </a:rPr>
              <a:t>to errors</a:t>
            </a:r>
            <a:endParaRPr sz="2400">
              <a:solidFill>
                <a:srgbClr val="000000"/>
              </a:solidFill>
              <a:latin typeface="Cambria"/>
              <a:ea typeface="Cambria"/>
              <a:cs typeface="Cambria"/>
              <a:sym typeface="Cambria"/>
            </a:endParaRPr>
          </a:p>
          <a:p>
            <a:pPr indent="0" lvl="0" marL="742950" rtl="0" algn="l">
              <a:spcBef>
                <a:spcPts val="0"/>
              </a:spcBef>
              <a:spcAft>
                <a:spcPts val="1000"/>
              </a:spcAft>
              <a:buNone/>
            </a:pPr>
            <a:r>
              <a:rPr lang="en" sz="2400">
                <a:solidFill>
                  <a:srgbClr val="000000"/>
                </a:solidFill>
                <a:latin typeface="Cambria"/>
                <a:ea typeface="Cambria"/>
                <a:cs typeface="Cambria"/>
                <a:sym typeface="Cambria"/>
              </a:rPr>
              <a:t>in input, weight, and output data types</a:t>
            </a:r>
            <a:endParaRPr sz="2400">
              <a:solidFill>
                <a:srgbClr val="274E13"/>
              </a:solidFill>
              <a:latin typeface="Cambria"/>
              <a:ea typeface="Cambria"/>
              <a:cs typeface="Cambria"/>
              <a:sym typeface="Cambria"/>
            </a:endParaRPr>
          </a:p>
        </p:txBody>
      </p:sp>
      <p:sp>
        <p:nvSpPr>
          <p:cNvPr id="362" name="Google Shape;362;p40"/>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B45F06"/>
                </a:solidFill>
                <a:latin typeface="Cambria"/>
                <a:ea typeface="Cambria"/>
                <a:cs typeface="Cambria"/>
                <a:sym typeface="Cambria"/>
              </a:rPr>
              <a:t>Insight</a:t>
            </a:r>
            <a:endParaRPr b="1" sz="3200">
              <a:solidFill>
                <a:srgbClr val="B45F06"/>
              </a:solidFill>
              <a:latin typeface="Cambria"/>
              <a:ea typeface="Cambria"/>
              <a:cs typeface="Cambria"/>
              <a:sym typeface="Cambria"/>
            </a:endParaRPr>
          </a:p>
        </p:txBody>
      </p:sp>
      <p:pic>
        <p:nvPicPr>
          <p:cNvPr id="363" name="Google Shape;363;p40"/>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64" name="Google Shape;364;p40"/>
          <p:cNvSpPr txBox="1"/>
          <p:nvPr/>
        </p:nvSpPr>
        <p:spPr>
          <a:xfrm>
            <a:off x="398700" y="2635500"/>
            <a:ext cx="8433600" cy="1152900"/>
          </a:xfrm>
          <a:prstGeom prst="rect">
            <a:avLst/>
          </a:prstGeom>
          <a:solidFill>
            <a:srgbClr val="D9EAD3"/>
          </a:solidFill>
          <a:ln>
            <a:noFill/>
          </a:ln>
        </p:spPr>
        <p:txBody>
          <a:bodyPr anchorCtr="0" anchor="t" bIns="91425" lIns="91425" spcFirstLastPara="1" rIns="91425" wrap="square" tIns="182875">
            <a:noAutofit/>
          </a:bodyPr>
          <a:lstStyle/>
          <a:p>
            <a:pPr indent="-457200" lvl="0" marL="742950" rtl="0" algn="l">
              <a:lnSpc>
                <a:spcPct val="114000"/>
              </a:lnSpc>
              <a:spcBef>
                <a:spcPts val="0"/>
              </a:spcBef>
              <a:spcAft>
                <a:spcPts val="2400"/>
              </a:spcAft>
              <a:buNone/>
            </a:pPr>
            <a:r>
              <a:rPr lang="en" sz="2400">
                <a:solidFill>
                  <a:schemeClr val="dk1"/>
                </a:solidFill>
                <a:latin typeface="Cambria"/>
                <a:ea typeface="Cambria"/>
                <a:cs typeface="Cambria"/>
                <a:sym typeface="Cambria"/>
              </a:rPr>
              <a:t>2.   DRAM can be </a:t>
            </a:r>
            <a:r>
              <a:rPr b="1" lang="en" sz="2400">
                <a:solidFill>
                  <a:srgbClr val="351C75"/>
                </a:solidFill>
                <a:latin typeface="Cambria"/>
                <a:ea typeface="Cambria"/>
                <a:cs typeface="Cambria"/>
                <a:sym typeface="Cambria"/>
              </a:rPr>
              <a:t>more energy-efficient</a:t>
            </a:r>
            <a:r>
              <a:rPr lang="en" sz="2400">
                <a:solidFill>
                  <a:schemeClr val="dk1"/>
                </a:solidFill>
                <a:latin typeface="Cambria"/>
                <a:ea typeface="Cambria"/>
                <a:cs typeface="Cambria"/>
                <a:sym typeface="Cambria"/>
              </a:rPr>
              <a:t> and </a:t>
            </a:r>
            <a:r>
              <a:rPr b="1" lang="en" sz="2400">
                <a:solidFill>
                  <a:srgbClr val="351C75"/>
                </a:solidFill>
                <a:latin typeface="Cambria"/>
                <a:ea typeface="Cambria"/>
                <a:cs typeface="Cambria"/>
                <a:sym typeface="Cambria"/>
              </a:rPr>
              <a:t>lower latency</a:t>
            </a:r>
            <a:r>
              <a:rPr lang="en" sz="2400">
                <a:solidFill>
                  <a:schemeClr val="dk1"/>
                </a:solidFill>
                <a:latin typeface="Cambria"/>
                <a:ea typeface="Cambria"/>
                <a:cs typeface="Cambria"/>
                <a:sym typeface="Cambria"/>
              </a:rPr>
              <a:t> if we tolerate </a:t>
            </a:r>
            <a:r>
              <a:rPr b="1" lang="en" sz="2400">
                <a:solidFill>
                  <a:srgbClr val="990000"/>
                </a:solidFill>
                <a:latin typeface="Cambria"/>
                <a:ea typeface="Cambria"/>
                <a:cs typeface="Cambria"/>
                <a:sym typeface="Cambria"/>
              </a:rPr>
              <a:t>low bit reliability</a:t>
            </a:r>
            <a:endParaRPr b="1">
              <a:solidFill>
                <a:srgbClr val="990000"/>
              </a:solidFill>
            </a:endParaRPr>
          </a:p>
        </p:txBody>
      </p:sp>
      <p:sp>
        <p:nvSpPr>
          <p:cNvPr id="365" name="Google Shape;365;p40"/>
          <p:cNvSpPr/>
          <p:nvPr/>
        </p:nvSpPr>
        <p:spPr>
          <a:xfrm>
            <a:off x="281250" y="857475"/>
            <a:ext cx="8718600" cy="3464100"/>
          </a:xfrm>
          <a:prstGeom prst="rect">
            <a:avLst/>
          </a:prstGeom>
          <a:solidFill>
            <a:srgbClr val="FFFFFF">
              <a:alpha val="865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0"/>
          <p:cNvSpPr/>
          <p:nvPr/>
        </p:nvSpPr>
        <p:spPr>
          <a:xfrm>
            <a:off x="333000" y="1944575"/>
            <a:ext cx="8564100" cy="1541700"/>
          </a:xfrm>
          <a:prstGeom prst="rect">
            <a:avLst/>
          </a:prstGeom>
          <a:solidFill>
            <a:srgbClr val="D9EAD3"/>
          </a:solidFill>
          <a:ln cap="flat" cmpd="sng" w="28575">
            <a:solidFill>
              <a:srgbClr val="38761D"/>
            </a:solidFill>
            <a:prstDash val="solid"/>
            <a:round/>
            <a:headEnd len="sm" w="sm" type="none"/>
            <a:tailEnd len="sm" w="sm" type="none"/>
          </a:ln>
        </p:spPr>
        <p:txBody>
          <a:bodyPr anchorCtr="0" anchor="ctr" bIns="91425" lIns="91425" spcFirstLastPara="1" rIns="182875" wrap="square" tIns="91425">
            <a:noAutofit/>
          </a:bodyPr>
          <a:lstStyle/>
          <a:p>
            <a:pPr indent="0" lvl="0" marL="0" rtl="0" algn="ctr">
              <a:lnSpc>
                <a:spcPct val="114000"/>
              </a:lnSpc>
              <a:spcBef>
                <a:spcPts val="0"/>
              </a:spcBef>
              <a:spcAft>
                <a:spcPts val="0"/>
              </a:spcAft>
              <a:buClr>
                <a:srgbClr val="000000"/>
              </a:buClr>
              <a:buSzPts val="1100"/>
              <a:buFont typeface="Arial"/>
              <a:buNone/>
            </a:pPr>
            <a:r>
              <a:rPr b="1" lang="en" sz="2400">
                <a:solidFill>
                  <a:srgbClr val="B45F06"/>
                </a:solidFill>
                <a:latin typeface="Cambria"/>
                <a:ea typeface="Cambria"/>
                <a:cs typeface="Cambria"/>
                <a:sym typeface="Cambria"/>
              </a:rPr>
              <a:t>Approximate DRAM</a:t>
            </a:r>
            <a:r>
              <a:rPr lang="en" sz="2400">
                <a:latin typeface="Cambria"/>
                <a:ea typeface="Cambria"/>
                <a:cs typeface="Cambria"/>
                <a:sym typeface="Cambria"/>
              </a:rPr>
              <a:t> (voltage and latency-scaled DRAM)</a:t>
            </a:r>
            <a:endParaRPr sz="2400">
              <a:latin typeface="Cambria"/>
              <a:ea typeface="Cambria"/>
              <a:cs typeface="Cambria"/>
              <a:sym typeface="Cambria"/>
            </a:endParaRPr>
          </a:p>
          <a:p>
            <a:pPr indent="0" lvl="0" marL="0" rtl="0" algn="ctr">
              <a:lnSpc>
                <a:spcPct val="114000"/>
              </a:lnSpc>
              <a:spcBef>
                <a:spcPts val="0"/>
              </a:spcBef>
              <a:spcAft>
                <a:spcPts val="0"/>
              </a:spcAft>
              <a:buClr>
                <a:srgbClr val="000000"/>
              </a:buClr>
              <a:buSzPts val="1100"/>
              <a:buFont typeface="Arial"/>
              <a:buNone/>
            </a:pPr>
            <a:r>
              <a:rPr lang="en" sz="2400">
                <a:latin typeface="Cambria"/>
                <a:ea typeface="Cambria"/>
                <a:cs typeface="Cambria"/>
                <a:sym typeface="Cambria"/>
              </a:rPr>
              <a:t> can provide </a:t>
            </a:r>
            <a:r>
              <a:rPr b="1" lang="en" sz="2400">
                <a:solidFill>
                  <a:srgbClr val="741B47"/>
                </a:solidFill>
                <a:latin typeface="Cambria"/>
                <a:ea typeface="Cambria"/>
                <a:cs typeface="Cambria"/>
                <a:sym typeface="Cambria"/>
              </a:rPr>
              <a:t>higher energy-efficiency</a:t>
            </a:r>
            <a:r>
              <a:rPr lang="en" sz="2400">
                <a:latin typeface="Cambria"/>
                <a:ea typeface="Cambria"/>
                <a:cs typeface="Cambria"/>
                <a:sym typeface="Cambria"/>
              </a:rPr>
              <a:t> and </a:t>
            </a:r>
            <a:r>
              <a:rPr b="1" lang="en" sz="2400">
                <a:solidFill>
                  <a:srgbClr val="741B47"/>
                </a:solidFill>
                <a:latin typeface="Cambria"/>
                <a:ea typeface="Cambria"/>
                <a:cs typeface="Cambria"/>
                <a:sym typeface="Cambria"/>
              </a:rPr>
              <a:t>performance</a:t>
            </a:r>
            <a:endParaRPr b="1" sz="2400">
              <a:solidFill>
                <a:srgbClr val="741B47"/>
              </a:solidFill>
              <a:latin typeface="Cambria"/>
              <a:ea typeface="Cambria"/>
              <a:cs typeface="Cambria"/>
              <a:sym typeface="Cambria"/>
            </a:endParaRPr>
          </a:p>
          <a:p>
            <a:pPr indent="0" lvl="0" marL="0" rtl="0" algn="ctr">
              <a:lnSpc>
                <a:spcPct val="114000"/>
              </a:lnSpc>
              <a:spcBef>
                <a:spcPts val="0"/>
              </a:spcBef>
              <a:spcAft>
                <a:spcPts val="0"/>
              </a:spcAft>
              <a:buClr>
                <a:srgbClr val="000000"/>
              </a:buClr>
              <a:buSzPts val="1100"/>
              <a:buFont typeface="Arial"/>
              <a:buNone/>
            </a:pPr>
            <a:r>
              <a:rPr lang="en" sz="2400">
                <a:latin typeface="Cambria"/>
                <a:ea typeface="Cambria"/>
                <a:cs typeface="Cambria"/>
                <a:sym typeface="Cambria"/>
              </a:rPr>
              <a:t>for</a:t>
            </a:r>
            <a:r>
              <a:rPr b="1" lang="en" sz="2400">
                <a:solidFill>
                  <a:srgbClr val="741B47"/>
                </a:solidFill>
                <a:latin typeface="Cambria"/>
                <a:ea typeface="Cambria"/>
                <a:cs typeface="Cambria"/>
                <a:sym typeface="Cambria"/>
              </a:rPr>
              <a:t> </a:t>
            </a:r>
            <a:r>
              <a:rPr b="1" lang="en" sz="2400">
                <a:solidFill>
                  <a:srgbClr val="1155CC"/>
                </a:solidFill>
                <a:latin typeface="Cambria"/>
                <a:ea typeface="Cambria"/>
                <a:cs typeface="Cambria"/>
                <a:sym typeface="Cambria"/>
              </a:rPr>
              <a:t>error-tolerant DNN inference </a:t>
            </a:r>
            <a:r>
              <a:rPr lang="en" sz="2400">
                <a:latin typeface="Cambria"/>
                <a:ea typeface="Cambria"/>
                <a:cs typeface="Cambria"/>
                <a:sym typeface="Cambria"/>
              </a:rPr>
              <a:t>workloads</a:t>
            </a:r>
            <a:endParaRPr sz="2400">
              <a:latin typeface="Cambria"/>
              <a:ea typeface="Cambria"/>
              <a:cs typeface="Cambria"/>
              <a:sym typeface="Cambria"/>
            </a:endParaRPr>
          </a:p>
        </p:txBody>
      </p:sp>
      <p:sp>
        <p:nvSpPr>
          <p:cNvPr id="367" name="Google Shape;367;p40"/>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41"/>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EDEN</a:t>
            </a:r>
            <a:r>
              <a:rPr b="1" lang="en" sz="3200">
                <a:latin typeface="Cambria"/>
                <a:ea typeface="Cambria"/>
                <a:cs typeface="Cambria"/>
                <a:sym typeface="Cambria"/>
              </a:rPr>
              <a:t>: Key Idea</a:t>
            </a:r>
            <a:endParaRPr b="1" sz="3200">
              <a:latin typeface="Cambria"/>
              <a:ea typeface="Cambria"/>
              <a:cs typeface="Cambria"/>
              <a:sym typeface="Cambria"/>
            </a:endParaRPr>
          </a:p>
        </p:txBody>
      </p:sp>
      <p:pic>
        <p:nvPicPr>
          <p:cNvPr id="373" name="Google Shape;373;p41"/>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74" name="Google Shape;374;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5" name="Google Shape;375;p41"/>
          <p:cNvSpPr txBox="1"/>
          <p:nvPr>
            <p:ph idx="1" type="body"/>
          </p:nvPr>
        </p:nvSpPr>
        <p:spPr>
          <a:xfrm>
            <a:off x="561800" y="880225"/>
            <a:ext cx="8520600" cy="18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700">
                <a:solidFill>
                  <a:schemeClr val="dk1"/>
                </a:solidFill>
                <a:latin typeface="Cambria"/>
                <a:ea typeface="Cambria"/>
                <a:cs typeface="Cambria"/>
                <a:sym typeface="Cambria"/>
              </a:rPr>
              <a:t>Enable </a:t>
            </a:r>
            <a:r>
              <a:rPr b="1" lang="en" sz="2700">
                <a:solidFill>
                  <a:srgbClr val="B45F06"/>
                </a:solidFill>
                <a:latin typeface="Cambria"/>
                <a:ea typeface="Cambria"/>
                <a:cs typeface="Cambria"/>
                <a:sym typeface="Cambria"/>
              </a:rPr>
              <a:t>accurate, efficient</a:t>
            </a:r>
            <a:r>
              <a:rPr b="1" lang="en" sz="2700">
                <a:solidFill>
                  <a:srgbClr val="5B0F00"/>
                </a:solidFill>
                <a:latin typeface="Cambria"/>
                <a:ea typeface="Cambria"/>
                <a:cs typeface="Cambria"/>
                <a:sym typeface="Cambria"/>
              </a:rPr>
              <a:t> </a:t>
            </a:r>
            <a:r>
              <a:rPr lang="en" sz="2700">
                <a:solidFill>
                  <a:schemeClr val="dk1"/>
                </a:solidFill>
                <a:latin typeface="Cambria"/>
                <a:ea typeface="Cambria"/>
                <a:cs typeface="Cambria"/>
                <a:sym typeface="Cambria"/>
              </a:rPr>
              <a:t>DNN inference using </a:t>
            </a:r>
            <a:r>
              <a:rPr b="1" lang="en" sz="2700">
                <a:solidFill>
                  <a:srgbClr val="B45F06"/>
                </a:solidFill>
                <a:latin typeface="Cambria"/>
                <a:ea typeface="Cambria"/>
                <a:cs typeface="Cambria"/>
                <a:sym typeface="Cambria"/>
              </a:rPr>
              <a:t>approximate DRAM</a:t>
            </a:r>
            <a:r>
              <a:rPr lang="en" sz="2700">
                <a:solidFill>
                  <a:schemeClr val="dk1"/>
                </a:solidFill>
                <a:latin typeface="Cambria"/>
                <a:ea typeface="Cambria"/>
                <a:cs typeface="Cambria"/>
                <a:sym typeface="Cambria"/>
              </a:rPr>
              <a:t> through</a:t>
            </a:r>
            <a:r>
              <a:rPr lang="en" sz="2700">
                <a:solidFill>
                  <a:srgbClr val="274E13"/>
                </a:solidFill>
                <a:latin typeface="Cambria"/>
                <a:ea typeface="Cambria"/>
                <a:cs typeface="Cambria"/>
                <a:sym typeface="Cambria"/>
              </a:rPr>
              <a:t> </a:t>
            </a:r>
            <a:r>
              <a:rPr b="1" lang="en" sz="2700">
                <a:solidFill>
                  <a:srgbClr val="274E13"/>
                </a:solidFill>
                <a:latin typeface="Cambria"/>
                <a:ea typeface="Cambria"/>
                <a:cs typeface="Cambria"/>
                <a:sym typeface="Cambria"/>
              </a:rPr>
              <a:t>3 key steps</a:t>
            </a:r>
            <a:r>
              <a:rPr lang="en" sz="2700">
                <a:solidFill>
                  <a:schemeClr val="dk1"/>
                </a:solidFill>
                <a:latin typeface="Cambria"/>
                <a:ea typeface="Cambria"/>
                <a:cs typeface="Cambria"/>
                <a:sym typeface="Cambria"/>
              </a:rPr>
              <a:t>:</a:t>
            </a:r>
            <a:endParaRPr sz="2400">
              <a:solidFill>
                <a:srgbClr val="000000"/>
              </a:solidFill>
              <a:latin typeface="Cambria"/>
              <a:ea typeface="Cambria"/>
              <a:cs typeface="Cambria"/>
              <a:sym typeface="Cambria"/>
            </a:endParaRPr>
          </a:p>
        </p:txBody>
      </p:sp>
      <p:sp>
        <p:nvSpPr>
          <p:cNvPr id="376" name="Google Shape;376;p41"/>
          <p:cNvSpPr txBox="1"/>
          <p:nvPr>
            <p:ph idx="1" type="body"/>
          </p:nvPr>
        </p:nvSpPr>
        <p:spPr>
          <a:xfrm>
            <a:off x="971875" y="2087825"/>
            <a:ext cx="7152300" cy="1765500"/>
          </a:xfrm>
          <a:prstGeom prst="rect">
            <a:avLst/>
          </a:prstGeom>
          <a:noFill/>
          <a:ln cap="flat" cmpd="sng" w="19050">
            <a:solidFill>
              <a:srgbClr val="274E13"/>
            </a:solidFill>
            <a:prstDash val="solid"/>
            <a:round/>
            <a:headEnd len="sm" w="sm" type="none"/>
            <a:tailEnd len="sm" w="sm" type="none"/>
          </a:ln>
        </p:spPr>
        <p:txBody>
          <a:bodyPr anchorCtr="0" anchor="ctr" bIns="91425" lIns="182875" spcFirstLastPara="1" rIns="91425" wrap="square" tIns="91425">
            <a:noAutofit/>
          </a:bodyPr>
          <a:lstStyle/>
          <a:p>
            <a:pPr indent="0" lvl="0" marL="0" rtl="0" algn="l">
              <a:spcBef>
                <a:spcPts val="0"/>
              </a:spcBef>
              <a:spcAft>
                <a:spcPts val="0"/>
              </a:spcAft>
              <a:buNone/>
            </a:pPr>
            <a:r>
              <a:rPr b="1" lang="en" sz="2700">
                <a:solidFill>
                  <a:srgbClr val="000000"/>
                </a:solidFill>
                <a:latin typeface="Cambria"/>
                <a:ea typeface="Cambria"/>
                <a:cs typeface="Cambria"/>
                <a:sym typeface="Cambria"/>
              </a:rPr>
              <a:t>1.   DNN error tolerance boosting</a:t>
            </a:r>
            <a:endParaRPr b="1" sz="2700">
              <a:solidFill>
                <a:srgbClr val="000000"/>
              </a:solidFill>
              <a:latin typeface="Cambria"/>
              <a:ea typeface="Cambria"/>
              <a:cs typeface="Cambria"/>
              <a:sym typeface="Cambria"/>
            </a:endParaRPr>
          </a:p>
          <a:p>
            <a:pPr indent="0" lvl="0" marL="0" rtl="0" algn="l">
              <a:spcBef>
                <a:spcPts val="0"/>
              </a:spcBef>
              <a:spcAft>
                <a:spcPts val="0"/>
              </a:spcAft>
              <a:buNone/>
            </a:pPr>
            <a:r>
              <a:rPr b="1" lang="en" sz="2700">
                <a:solidFill>
                  <a:srgbClr val="000000"/>
                </a:solidFill>
                <a:latin typeface="Cambria"/>
                <a:ea typeface="Cambria"/>
                <a:cs typeface="Cambria"/>
                <a:sym typeface="Cambria"/>
              </a:rPr>
              <a:t>2.   DNN and DRAM characterization</a:t>
            </a:r>
            <a:endParaRPr b="1" sz="2700">
              <a:solidFill>
                <a:srgbClr val="000000"/>
              </a:solidFill>
              <a:latin typeface="Cambria"/>
              <a:ea typeface="Cambria"/>
              <a:cs typeface="Cambria"/>
              <a:sym typeface="Cambria"/>
            </a:endParaRPr>
          </a:p>
          <a:p>
            <a:pPr indent="0" lvl="0" marL="0" rtl="0" algn="l">
              <a:spcBef>
                <a:spcPts val="0"/>
              </a:spcBef>
              <a:spcAft>
                <a:spcPts val="0"/>
              </a:spcAft>
              <a:buNone/>
            </a:pPr>
            <a:r>
              <a:rPr b="1" lang="en" sz="2700">
                <a:solidFill>
                  <a:srgbClr val="000000"/>
                </a:solidFill>
                <a:latin typeface="Cambria"/>
                <a:ea typeface="Cambria"/>
                <a:cs typeface="Cambria"/>
                <a:sym typeface="Cambria"/>
              </a:rPr>
              <a:t>3.   DNN to DRAM mapping</a:t>
            </a:r>
            <a:endParaRPr b="1" sz="2700">
              <a:solidFill>
                <a:srgbClr val="000000"/>
              </a:solidFill>
              <a:latin typeface="Cambria"/>
              <a:ea typeface="Cambria"/>
              <a:cs typeface="Cambria"/>
              <a:sym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5"/>
          <p:cNvSpPr/>
          <p:nvPr/>
        </p:nvSpPr>
        <p:spPr>
          <a:xfrm>
            <a:off x="137250" y="163400"/>
            <a:ext cx="8907900" cy="531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txBox="1"/>
          <p:nvPr>
            <p:ph type="title"/>
          </p:nvPr>
        </p:nvSpPr>
        <p:spPr>
          <a:xfrm>
            <a:off x="235500" y="122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mbria"/>
                <a:ea typeface="Cambria"/>
                <a:cs typeface="Cambria"/>
                <a:sym typeface="Cambria"/>
              </a:rPr>
              <a:t>Summary</a:t>
            </a:r>
            <a:endParaRPr b="1">
              <a:latin typeface="Cambria"/>
              <a:ea typeface="Cambria"/>
              <a:cs typeface="Cambria"/>
              <a:sym typeface="Cambria"/>
            </a:endParaRPr>
          </a:p>
        </p:txBody>
      </p:sp>
      <p:sp>
        <p:nvSpPr>
          <p:cNvPr id="75" name="Google Shape;75;p15"/>
          <p:cNvSpPr txBox="1"/>
          <p:nvPr>
            <p:ph idx="1" type="body"/>
          </p:nvPr>
        </p:nvSpPr>
        <p:spPr>
          <a:xfrm>
            <a:off x="203925" y="695275"/>
            <a:ext cx="8661600" cy="41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solidFill>
                  <a:srgbClr val="B45F06"/>
                </a:solidFill>
                <a:latin typeface="Cambria"/>
                <a:ea typeface="Cambria"/>
                <a:cs typeface="Cambria"/>
                <a:sym typeface="Cambria"/>
              </a:rPr>
              <a:t>Motivation</a:t>
            </a:r>
            <a:r>
              <a:rPr lang="en" sz="1600">
                <a:solidFill>
                  <a:schemeClr val="dk1"/>
                </a:solidFill>
                <a:latin typeface="Cambria"/>
                <a:ea typeface="Cambria"/>
                <a:cs typeface="Cambria"/>
                <a:sym typeface="Cambria"/>
              </a:rPr>
              <a:t>: Deep Neural Networks (DNNs) are important in many domains (vision, robotics, ...)</a:t>
            </a:r>
            <a:endParaRPr sz="1600">
              <a:solidFill>
                <a:schemeClr val="dk1"/>
              </a:solidFill>
              <a:latin typeface="Cambria"/>
              <a:ea typeface="Cambria"/>
              <a:cs typeface="Cambria"/>
              <a:sym typeface="Cambria"/>
            </a:endParaRPr>
          </a:p>
          <a:p>
            <a:pPr indent="0" lvl="0" marL="0" rtl="0" algn="l">
              <a:spcBef>
                <a:spcPts val="0"/>
              </a:spcBef>
              <a:spcAft>
                <a:spcPts val="0"/>
              </a:spcAft>
              <a:buNone/>
            </a:pPr>
            <a:r>
              <a:rPr b="1" lang="en" sz="1600" u="sng">
                <a:solidFill>
                  <a:srgbClr val="351C75"/>
                </a:solidFill>
                <a:latin typeface="Cambria"/>
                <a:ea typeface="Cambria"/>
                <a:cs typeface="Cambria"/>
                <a:sym typeface="Cambria"/>
              </a:rPr>
              <a:t>Problem</a:t>
            </a:r>
            <a:r>
              <a:rPr lang="en" sz="1600">
                <a:solidFill>
                  <a:schemeClr val="dk1"/>
                </a:solidFill>
                <a:latin typeface="Cambria"/>
                <a:ea typeface="Cambria"/>
                <a:cs typeface="Cambria"/>
                <a:sym typeface="Cambria"/>
              </a:rPr>
              <a:t>:</a:t>
            </a:r>
            <a:r>
              <a:rPr i="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Challenges of DNN Inference:</a:t>
            </a:r>
            <a:endParaRPr sz="16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energy consumption → </a:t>
            </a:r>
            <a:r>
              <a:rPr lang="en" sz="1600">
                <a:solidFill>
                  <a:schemeClr val="dk1"/>
                </a:solidFill>
                <a:latin typeface="Cambria"/>
                <a:ea typeface="Cambria"/>
                <a:cs typeface="Cambria"/>
                <a:sym typeface="Cambria"/>
              </a:rPr>
              <a:t>high</a:t>
            </a:r>
            <a:r>
              <a:rPr b="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energy cost of DNN inference</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500"/>
              </a:spcAft>
              <a:buClr>
                <a:schemeClr val="dk1"/>
              </a:buClr>
              <a:buSzPts val="1200"/>
              <a:buFont typeface="Cambria"/>
              <a:buChar char="●"/>
            </a:pPr>
            <a:r>
              <a:rPr b="1" lang="en" sz="1600">
                <a:solidFill>
                  <a:schemeClr val="dk1"/>
                </a:solidFill>
                <a:latin typeface="Cambria"/>
                <a:ea typeface="Cambria"/>
                <a:cs typeface="Cambria"/>
                <a:sym typeface="Cambria"/>
              </a:rPr>
              <a:t>High DRAM latency → </a:t>
            </a:r>
            <a:r>
              <a:rPr lang="en" sz="1600">
                <a:solidFill>
                  <a:schemeClr val="dk1"/>
                </a:solidFill>
                <a:latin typeface="Cambria"/>
                <a:ea typeface="Cambria"/>
                <a:cs typeface="Cambria"/>
                <a:sym typeface="Cambria"/>
              </a:rPr>
              <a:t>DNN inference slowdowns</a:t>
            </a:r>
            <a:endParaRPr b="1" sz="1600">
              <a:latin typeface="Cambria"/>
              <a:ea typeface="Cambria"/>
              <a:cs typeface="Cambria"/>
              <a:sym typeface="Cambria"/>
            </a:endParaRPr>
          </a:p>
        </p:txBody>
      </p:sp>
      <p:pic>
        <p:nvPicPr>
          <p:cNvPr id="76" name="Google Shape;76;p15"/>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7" name="Google Shape;7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2"/>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EDEN</a:t>
            </a:r>
            <a:r>
              <a:rPr b="1" lang="en" sz="3200">
                <a:latin typeface="Cambria"/>
                <a:ea typeface="Cambria"/>
                <a:cs typeface="Cambria"/>
                <a:sym typeface="Cambria"/>
              </a:rPr>
              <a:t>: Inputs</a:t>
            </a:r>
            <a:endParaRPr b="1" sz="3200">
              <a:latin typeface="Cambria"/>
              <a:ea typeface="Cambria"/>
              <a:cs typeface="Cambria"/>
              <a:sym typeface="Cambria"/>
            </a:endParaRPr>
          </a:p>
        </p:txBody>
      </p:sp>
      <p:pic>
        <p:nvPicPr>
          <p:cNvPr id="382" name="Google Shape;382;p42"/>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83" name="Google Shape;383;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4" name="Google Shape;384;p42"/>
          <p:cNvSpPr txBox="1"/>
          <p:nvPr>
            <p:ph idx="1" type="body"/>
          </p:nvPr>
        </p:nvSpPr>
        <p:spPr>
          <a:xfrm>
            <a:off x="500550" y="966500"/>
            <a:ext cx="8520600" cy="1853700"/>
          </a:xfrm>
          <a:prstGeom prst="rect">
            <a:avLst/>
          </a:prstGeom>
        </p:spPr>
        <p:txBody>
          <a:bodyPr anchorCtr="0" anchor="t" bIns="91425" lIns="91425" spcFirstLastPara="1" rIns="91425" wrap="square" tIns="91425">
            <a:noAutofit/>
          </a:bodyPr>
          <a:lstStyle/>
          <a:p>
            <a:pPr indent="-971550" lvl="0" marL="971550" rtl="0" algn="l">
              <a:lnSpc>
                <a:spcPct val="100000"/>
              </a:lnSpc>
              <a:spcBef>
                <a:spcPts val="0"/>
              </a:spcBef>
              <a:spcAft>
                <a:spcPts val="0"/>
              </a:spcAft>
              <a:buClr>
                <a:schemeClr val="dk1"/>
              </a:buClr>
              <a:buSzPts val="1100"/>
              <a:buFont typeface="Arial"/>
              <a:buNone/>
            </a:pPr>
            <a:r>
              <a:rPr b="1" lang="en" sz="2600">
                <a:solidFill>
                  <a:schemeClr val="dk1"/>
                </a:solidFill>
                <a:latin typeface="Cambria"/>
                <a:ea typeface="Cambria"/>
                <a:cs typeface="Cambria"/>
                <a:sym typeface="Cambria"/>
              </a:rPr>
              <a:t>Inputs to EDEN:</a:t>
            </a:r>
            <a:endParaRPr sz="2600">
              <a:solidFill>
                <a:schemeClr val="dk1"/>
              </a:solidFill>
              <a:latin typeface="Cambria"/>
              <a:ea typeface="Cambria"/>
              <a:cs typeface="Cambria"/>
              <a:sym typeface="Cambria"/>
            </a:endParaRPr>
          </a:p>
          <a:p>
            <a:pPr indent="-971550" lvl="0" marL="1428750" rtl="0" algn="l">
              <a:lnSpc>
                <a:spcPct val="100000"/>
              </a:lnSpc>
              <a:spcBef>
                <a:spcPts val="0"/>
              </a:spcBef>
              <a:spcAft>
                <a:spcPts val="0"/>
              </a:spcAft>
              <a:buClr>
                <a:schemeClr val="dk1"/>
              </a:buClr>
              <a:buSzPts val="1100"/>
              <a:buFont typeface="Arial"/>
              <a:buNone/>
            </a:pPr>
            <a:r>
              <a:rPr lang="en" sz="2600">
                <a:solidFill>
                  <a:schemeClr val="dk1"/>
                </a:solidFill>
                <a:latin typeface="Cambria"/>
                <a:ea typeface="Cambria"/>
                <a:cs typeface="Cambria"/>
                <a:sym typeface="Cambria"/>
              </a:rPr>
              <a:t> (1) </a:t>
            </a:r>
            <a:r>
              <a:rPr b="1" lang="en" sz="2600">
                <a:solidFill>
                  <a:srgbClr val="38761D"/>
                </a:solidFill>
                <a:latin typeface="Cambria"/>
                <a:ea typeface="Cambria"/>
                <a:cs typeface="Cambria"/>
                <a:sym typeface="Cambria"/>
              </a:rPr>
              <a:t>user-specified DNN accuracy goal</a:t>
            </a:r>
            <a:endParaRPr b="1" sz="2600">
              <a:solidFill>
                <a:srgbClr val="38761D"/>
              </a:solidFill>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b="1" lang="en" sz="2600">
                <a:solidFill>
                  <a:srgbClr val="134F5C"/>
                </a:solidFill>
                <a:latin typeface="Cambria"/>
                <a:ea typeface="Cambria"/>
                <a:cs typeface="Cambria"/>
                <a:sym typeface="Cambria"/>
              </a:rPr>
              <a:t>       </a:t>
            </a:r>
            <a:r>
              <a:rPr lang="en" sz="2600">
                <a:solidFill>
                  <a:srgbClr val="000000"/>
                </a:solidFill>
                <a:latin typeface="Cambria"/>
                <a:ea typeface="Cambria"/>
                <a:cs typeface="Cambria"/>
                <a:sym typeface="Cambria"/>
              </a:rPr>
              <a:t>(2)</a:t>
            </a:r>
            <a:r>
              <a:rPr b="1" lang="en" sz="2600">
                <a:solidFill>
                  <a:srgbClr val="134F5C"/>
                </a:solidFill>
                <a:latin typeface="Cambria"/>
                <a:ea typeface="Cambria"/>
                <a:cs typeface="Cambria"/>
                <a:sym typeface="Cambria"/>
              </a:rPr>
              <a:t> </a:t>
            </a:r>
            <a:r>
              <a:rPr b="1" lang="en" sz="2600">
                <a:solidFill>
                  <a:srgbClr val="38761D"/>
                </a:solidFill>
                <a:latin typeface="Cambria"/>
                <a:ea typeface="Cambria"/>
                <a:cs typeface="Cambria"/>
                <a:sym typeface="Cambria"/>
              </a:rPr>
              <a:t>pre-trained model</a:t>
            </a:r>
            <a:r>
              <a:rPr lang="en" sz="2600">
                <a:solidFill>
                  <a:srgbClr val="000000"/>
                </a:solidFill>
                <a:latin typeface="Cambria"/>
                <a:ea typeface="Cambria"/>
                <a:cs typeface="Cambria"/>
                <a:sym typeface="Cambria"/>
              </a:rPr>
              <a:t> </a:t>
            </a:r>
            <a:endParaRPr sz="2600">
              <a:solidFill>
                <a:srgbClr val="000000"/>
              </a:solidFill>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lang="en" sz="2600">
                <a:solidFill>
                  <a:srgbClr val="000000"/>
                </a:solidFill>
                <a:latin typeface="Cambria"/>
                <a:ea typeface="Cambria"/>
                <a:cs typeface="Cambria"/>
                <a:sym typeface="Cambria"/>
              </a:rPr>
              <a:t>       </a:t>
            </a:r>
            <a:r>
              <a:rPr lang="en" sz="2600">
                <a:solidFill>
                  <a:srgbClr val="000000"/>
                </a:solidFill>
                <a:latin typeface="Cambria"/>
                <a:ea typeface="Cambria"/>
                <a:cs typeface="Cambria"/>
                <a:sym typeface="Cambria"/>
              </a:rPr>
              <a:t>(3)</a:t>
            </a:r>
            <a:r>
              <a:rPr b="1" lang="en" sz="2600">
                <a:solidFill>
                  <a:srgbClr val="B45F06"/>
                </a:solidFill>
                <a:latin typeface="Cambria"/>
                <a:ea typeface="Cambria"/>
                <a:cs typeface="Cambria"/>
                <a:sym typeface="Cambria"/>
              </a:rPr>
              <a:t> </a:t>
            </a:r>
            <a:r>
              <a:rPr b="1" lang="en" sz="2600">
                <a:solidFill>
                  <a:srgbClr val="38761D"/>
                </a:solidFill>
                <a:latin typeface="Cambria"/>
                <a:ea typeface="Cambria"/>
                <a:cs typeface="Cambria"/>
                <a:sym typeface="Cambria"/>
              </a:rPr>
              <a:t>target DRAM device </a:t>
            </a:r>
            <a:endParaRPr b="1" sz="2600">
              <a:solidFill>
                <a:srgbClr val="38761D"/>
              </a:solidFill>
              <a:latin typeface="Cambria"/>
              <a:ea typeface="Cambria"/>
              <a:cs typeface="Cambria"/>
              <a:sym typeface="Cambr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43"/>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1:</a:t>
            </a:r>
            <a:r>
              <a:rPr b="1" lang="en" sz="3200">
                <a:latin typeface="Cambria"/>
                <a:ea typeface="Cambria"/>
                <a:cs typeface="Cambria"/>
                <a:sym typeface="Cambria"/>
              </a:rPr>
              <a:t> Boosting DNN Error Tolerance</a:t>
            </a:r>
            <a:endParaRPr b="1" sz="3200">
              <a:latin typeface="Cambria"/>
              <a:ea typeface="Cambria"/>
              <a:cs typeface="Cambria"/>
              <a:sym typeface="Cambria"/>
            </a:endParaRPr>
          </a:p>
        </p:txBody>
      </p:sp>
      <p:pic>
        <p:nvPicPr>
          <p:cNvPr id="390" name="Google Shape;390;p43"/>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91" name="Google Shape;391;p43"/>
          <p:cNvSpPr txBox="1"/>
          <p:nvPr>
            <p:ph idx="1" type="body"/>
          </p:nvPr>
        </p:nvSpPr>
        <p:spPr>
          <a:xfrm>
            <a:off x="398700" y="956425"/>
            <a:ext cx="8433600" cy="1529400"/>
          </a:xfrm>
          <a:prstGeom prst="rect">
            <a:avLst/>
          </a:prstGeom>
        </p:spPr>
        <p:txBody>
          <a:bodyPr anchorCtr="0" anchor="t" bIns="91425" lIns="91425" spcFirstLastPara="1" rIns="91425" wrap="square" tIns="91425">
            <a:noAutofit/>
          </a:bodyPr>
          <a:lstStyle/>
          <a:p>
            <a:pPr indent="-685800" lvl="0" marL="742950" rtl="0" algn="l">
              <a:spcBef>
                <a:spcPts val="0"/>
              </a:spcBef>
              <a:spcAft>
                <a:spcPts val="0"/>
              </a:spcAft>
              <a:buNone/>
            </a:pPr>
            <a:r>
              <a:rPr b="1" lang="en" sz="2400">
                <a:solidFill>
                  <a:srgbClr val="000000"/>
                </a:solidFill>
                <a:latin typeface="Cambria"/>
                <a:ea typeface="Cambria"/>
                <a:cs typeface="Cambria"/>
                <a:sym typeface="Cambria"/>
              </a:rPr>
              <a:t>Goal:</a:t>
            </a:r>
            <a:r>
              <a:rPr lang="en" sz="2400">
                <a:solidFill>
                  <a:srgbClr val="000000"/>
                </a:solidFill>
                <a:latin typeface="Cambria"/>
                <a:ea typeface="Cambria"/>
                <a:cs typeface="Cambria"/>
                <a:sym typeface="Cambria"/>
              </a:rPr>
              <a:t> Better maintain accuracy</a:t>
            </a:r>
            <a:r>
              <a:rPr lang="en" sz="2400">
                <a:solidFill>
                  <a:srgbClr val="000000"/>
                </a:solidFill>
                <a:latin typeface="Cambria"/>
                <a:ea typeface="Cambria"/>
                <a:cs typeface="Cambria"/>
                <a:sym typeface="Cambria"/>
              </a:rPr>
              <a:t> </a:t>
            </a:r>
            <a:r>
              <a:rPr lang="en" sz="2400">
                <a:solidFill>
                  <a:srgbClr val="000000"/>
                </a:solidFill>
                <a:latin typeface="Cambria"/>
                <a:ea typeface="Cambria"/>
                <a:cs typeface="Cambria"/>
                <a:sym typeface="Cambria"/>
              </a:rPr>
              <a:t>when</a:t>
            </a:r>
            <a:r>
              <a:rPr lang="en" sz="2400">
                <a:solidFill>
                  <a:srgbClr val="000000"/>
                </a:solidFill>
                <a:latin typeface="Cambria"/>
                <a:ea typeface="Cambria"/>
                <a:cs typeface="Cambria"/>
                <a:sym typeface="Cambria"/>
              </a:rPr>
              <a:t> the DNN is exposed to bit  errors</a:t>
            </a:r>
            <a:endParaRPr sz="2400">
              <a:solidFill>
                <a:srgbClr val="000000"/>
              </a:solidFill>
              <a:latin typeface="Cambria"/>
              <a:ea typeface="Cambria"/>
              <a:cs typeface="Cambria"/>
              <a:sym typeface="Cambria"/>
            </a:endParaRPr>
          </a:p>
          <a:p>
            <a:pPr indent="0" lvl="0" marL="57150" rtl="0" algn="l">
              <a:lnSpc>
                <a:spcPct val="114000"/>
              </a:lnSpc>
              <a:spcBef>
                <a:spcPts val="1000"/>
              </a:spcBef>
              <a:spcAft>
                <a:spcPts val="2400"/>
              </a:spcAft>
              <a:buNone/>
            </a:pPr>
            <a:r>
              <a:t/>
            </a:r>
            <a:endParaRPr sz="2400">
              <a:solidFill>
                <a:srgbClr val="000000"/>
              </a:solidFill>
              <a:latin typeface="Cambria"/>
              <a:ea typeface="Cambria"/>
              <a:cs typeface="Cambria"/>
              <a:sym typeface="Cambria"/>
            </a:endParaRPr>
          </a:p>
        </p:txBody>
      </p:sp>
      <p:sp>
        <p:nvSpPr>
          <p:cNvPr id="392" name="Google Shape;392;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44"/>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1:</a:t>
            </a:r>
            <a:r>
              <a:rPr b="1" lang="en" sz="3200">
                <a:latin typeface="Cambria"/>
                <a:ea typeface="Cambria"/>
                <a:cs typeface="Cambria"/>
                <a:sym typeface="Cambria"/>
              </a:rPr>
              <a:t> Boosting DNN Error Tolerance</a:t>
            </a:r>
            <a:endParaRPr b="1" sz="3200">
              <a:latin typeface="Cambria"/>
              <a:ea typeface="Cambria"/>
              <a:cs typeface="Cambria"/>
              <a:sym typeface="Cambria"/>
            </a:endParaRPr>
          </a:p>
        </p:txBody>
      </p:sp>
      <p:pic>
        <p:nvPicPr>
          <p:cNvPr id="398" name="Google Shape;398;p44"/>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399" name="Google Shape;399;p44"/>
          <p:cNvSpPr txBox="1"/>
          <p:nvPr>
            <p:ph idx="1" type="body"/>
          </p:nvPr>
        </p:nvSpPr>
        <p:spPr>
          <a:xfrm>
            <a:off x="398700" y="956425"/>
            <a:ext cx="8520600" cy="1529400"/>
          </a:xfrm>
          <a:prstGeom prst="rect">
            <a:avLst/>
          </a:prstGeom>
        </p:spPr>
        <p:txBody>
          <a:bodyPr anchorCtr="0" anchor="t" bIns="91425" lIns="91425" spcFirstLastPara="1" rIns="91425" wrap="square" tIns="91425">
            <a:noAutofit/>
          </a:bodyPr>
          <a:lstStyle/>
          <a:p>
            <a:pPr indent="-685800" lvl="0" marL="742950" rtl="0" algn="l">
              <a:spcBef>
                <a:spcPts val="0"/>
              </a:spcBef>
              <a:spcAft>
                <a:spcPts val="0"/>
              </a:spcAft>
              <a:buNone/>
            </a:pPr>
            <a:r>
              <a:rPr b="1" lang="en" sz="2400">
                <a:solidFill>
                  <a:srgbClr val="000000"/>
                </a:solidFill>
                <a:latin typeface="Cambria"/>
                <a:ea typeface="Cambria"/>
                <a:cs typeface="Cambria"/>
                <a:sym typeface="Cambria"/>
              </a:rPr>
              <a:t>Goal:</a:t>
            </a:r>
            <a:r>
              <a:rPr lang="en" sz="2400">
                <a:solidFill>
                  <a:srgbClr val="000000"/>
                </a:solidFill>
                <a:latin typeface="Cambria"/>
                <a:ea typeface="Cambria"/>
                <a:cs typeface="Cambria"/>
                <a:sym typeface="Cambria"/>
              </a:rPr>
              <a:t> </a:t>
            </a:r>
            <a:r>
              <a:rPr lang="en" sz="2400">
                <a:solidFill>
                  <a:srgbClr val="000000"/>
                </a:solidFill>
                <a:latin typeface="Cambria"/>
                <a:ea typeface="Cambria"/>
                <a:cs typeface="Cambria"/>
                <a:sym typeface="Cambria"/>
              </a:rPr>
              <a:t>Maintain accuracy</a:t>
            </a:r>
            <a:r>
              <a:rPr lang="en" sz="2400">
                <a:solidFill>
                  <a:srgbClr val="000000"/>
                </a:solidFill>
                <a:latin typeface="Cambria"/>
                <a:ea typeface="Cambria"/>
                <a:cs typeface="Cambria"/>
                <a:sym typeface="Cambria"/>
              </a:rPr>
              <a:t> when the DNN is exposed to bit errors</a:t>
            </a:r>
            <a:endParaRPr sz="2400">
              <a:solidFill>
                <a:srgbClr val="000000"/>
              </a:solidFill>
              <a:latin typeface="Cambria"/>
              <a:ea typeface="Cambria"/>
              <a:cs typeface="Cambria"/>
              <a:sym typeface="Cambria"/>
            </a:endParaRPr>
          </a:p>
          <a:p>
            <a:pPr indent="-1771650" lvl="0" marL="1828800" rtl="0" algn="l">
              <a:lnSpc>
                <a:spcPct val="114000"/>
              </a:lnSpc>
              <a:spcBef>
                <a:spcPts val="1000"/>
              </a:spcBef>
              <a:spcAft>
                <a:spcPts val="2400"/>
              </a:spcAft>
              <a:buNone/>
            </a:pPr>
            <a:r>
              <a:rPr b="1" lang="en" sz="2400">
                <a:solidFill>
                  <a:srgbClr val="000000"/>
                </a:solidFill>
                <a:latin typeface="Cambria"/>
                <a:ea typeface="Cambria"/>
                <a:cs typeface="Cambria"/>
                <a:sym typeface="Cambria"/>
              </a:rPr>
              <a:t>Mechanism: </a:t>
            </a:r>
            <a:r>
              <a:rPr b="1" lang="en" sz="2400">
                <a:solidFill>
                  <a:srgbClr val="741B47"/>
                </a:solidFill>
                <a:latin typeface="Cambria"/>
                <a:ea typeface="Cambria"/>
                <a:cs typeface="Cambria"/>
                <a:sym typeface="Cambria"/>
              </a:rPr>
              <a:t>Retrain</a:t>
            </a:r>
            <a:r>
              <a:rPr lang="en" sz="2400">
                <a:solidFill>
                  <a:srgbClr val="000000"/>
                </a:solidFill>
                <a:latin typeface="Cambria"/>
                <a:ea typeface="Cambria"/>
                <a:cs typeface="Cambria"/>
                <a:sym typeface="Cambria"/>
              </a:rPr>
              <a:t> the DNN with </a:t>
            </a:r>
            <a:r>
              <a:rPr b="1" lang="en" sz="2400">
                <a:solidFill>
                  <a:srgbClr val="741B47"/>
                </a:solidFill>
                <a:latin typeface="Cambria"/>
                <a:ea typeface="Cambria"/>
                <a:cs typeface="Cambria"/>
                <a:sym typeface="Cambria"/>
              </a:rPr>
              <a:t>approximate memory</a:t>
            </a:r>
            <a:r>
              <a:rPr lang="en" sz="2400">
                <a:solidFill>
                  <a:srgbClr val="000000"/>
                </a:solidFill>
                <a:latin typeface="Cambria"/>
                <a:ea typeface="Cambria"/>
                <a:cs typeface="Cambria"/>
                <a:sym typeface="Cambria"/>
              </a:rPr>
              <a:t> to adapt the DNN to unreliable cells</a:t>
            </a:r>
            <a:endParaRPr sz="2400">
              <a:solidFill>
                <a:srgbClr val="000000"/>
              </a:solidFill>
              <a:latin typeface="Cambria"/>
              <a:ea typeface="Cambria"/>
              <a:cs typeface="Cambria"/>
              <a:sym typeface="Cambria"/>
            </a:endParaRPr>
          </a:p>
        </p:txBody>
      </p:sp>
      <p:pic>
        <p:nvPicPr>
          <p:cNvPr id="400" name="Google Shape;400;p44"/>
          <p:cNvPicPr preferRelativeResize="0"/>
          <p:nvPr/>
        </p:nvPicPr>
        <p:blipFill rotWithShape="1">
          <a:blip r:embed="rId4">
            <a:alphaModFix/>
          </a:blip>
          <a:srcRect b="0" l="0" r="0" t="0"/>
          <a:stretch/>
        </p:blipFill>
        <p:spPr>
          <a:xfrm>
            <a:off x="4251547" y="2742700"/>
            <a:ext cx="978300" cy="1023600"/>
          </a:xfrm>
          <a:prstGeom prst="rect">
            <a:avLst/>
          </a:prstGeom>
          <a:noFill/>
          <a:ln>
            <a:noFill/>
          </a:ln>
        </p:spPr>
      </p:pic>
      <p:sp>
        <p:nvSpPr>
          <p:cNvPr id="401" name="Google Shape;401;p44"/>
          <p:cNvSpPr txBox="1"/>
          <p:nvPr/>
        </p:nvSpPr>
        <p:spPr>
          <a:xfrm>
            <a:off x="2481050" y="2569575"/>
            <a:ext cx="47070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ambria"/>
                <a:ea typeface="Cambria"/>
                <a:cs typeface="Cambria"/>
                <a:sym typeface="Cambria"/>
              </a:rPr>
              <a:t>Forward Pass using Approximate DRAM</a:t>
            </a:r>
            <a:endParaRPr b="1" sz="1800">
              <a:latin typeface="Cambria"/>
              <a:ea typeface="Cambria"/>
              <a:cs typeface="Cambria"/>
              <a:sym typeface="Cambria"/>
            </a:endParaRPr>
          </a:p>
        </p:txBody>
      </p:sp>
      <p:sp>
        <p:nvSpPr>
          <p:cNvPr id="402" name="Google Shape;402;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3" name="Google Shape;403;p44"/>
          <p:cNvSpPr txBox="1"/>
          <p:nvPr/>
        </p:nvSpPr>
        <p:spPr>
          <a:xfrm>
            <a:off x="1612175" y="3012350"/>
            <a:ext cx="7974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Input</a:t>
            </a:r>
            <a:endParaRPr sz="1800">
              <a:latin typeface="Cambria"/>
              <a:ea typeface="Cambria"/>
              <a:cs typeface="Cambria"/>
              <a:sym typeface="Cambria"/>
            </a:endParaRPr>
          </a:p>
        </p:txBody>
      </p:sp>
      <p:sp>
        <p:nvSpPr>
          <p:cNvPr id="404" name="Google Shape;404;p44"/>
          <p:cNvSpPr txBox="1"/>
          <p:nvPr/>
        </p:nvSpPr>
        <p:spPr>
          <a:xfrm>
            <a:off x="6949475" y="2903875"/>
            <a:ext cx="12015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Output</a:t>
            </a:r>
            <a:endParaRPr sz="1800">
              <a:latin typeface="Cambria"/>
              <a:ea typeface="Cambria"/>
              <a:cs typeface="Cambria"/>
              <a:sym typeface="Cambria"/>
            </a:endParaRPr>
          </a:p>
          <a:p>
            <a:pPr indent="0" lvl="0" marL="0" rtl="0" algn="l">
              <a:spcBef>
                <a:spcPts val="0"/>
              </a:spcBef>
              <a:spcAft>
                <a:spcPts val="0"/>
              </a:spcAft>
              <a:buNone/>
            </a:pPr>
            <a:r>
              <a:rPr lang="en" sz="1800">
                <a:latin typeface="Cambria"/>
                <a:ea typeface="Cambria"/>
                <a:cs typeface="Cambria"/>
                <a:sym typeface="Cambria"/>
              </a:rPr>
              <a:t>and Loss</a:t>
            </a:r>
            <a:endParaRPr sz="1800">
              <a:latin typeface="Cambria"/>
              <a:ea typeface="Cambria"/>
              <a:cs typeface="Cambria"/>
              <a:sym typeface="Cambria"/>
            </a:endParaRPr>
          </a:p>
        </p:txBody>
      </p:sp>
      <p:cxnSp>
        <p:nvCxnSpPr>
          <p:cNvPr id="405" name="Google Shape;405;p44"/>
          <p:cNvCxnSpPr/>
          <p:nvPr/>
        </p:nvCxnSpPr>
        <p:spPr>
          <a:xfrm flipH="1" rot="10800000">
            <a:off x="2333375" y="3240200"/>
            <a:ext cx="4616100" cy="26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45"/>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1:</a:t>
            </a:r>
            <a:r>
              <a:rPr b="1" lang="en" sz="3200">
                <a:latin typeface="Cambria"/>
                <a:ea typeface="Cambria"/>
                <a:cs typeface="Cambria"/>
                <a:sym typeface="Cambria"/>
              </a:rPr>
              <a:t> Boosting DNN Error Tolerance</a:t>
            </a:r>
            <a:endParaRPr b="1" sz="3200">
              <a:latin typeface="Cambria"/>
              <a:ea typeface="Cambria"/>
              <a:cs typeface="Cambria"/>
              <a:sym typeface="Cambria"/>
            </a:endParaRPr>
          </a:p>
        </p:txBody>
      </p:sp>
      <p:pic>
        <p:nvPicPr>
          <p:cNvPr id="411" name="Google Shape;411;p45"/>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12" name="Google Shape;412;p45"/>
          <p:cNvSpPr txBox="1"/>
          <p:nvPr>
            <p:ph idx="1" type="body"/>
          </p:nvPr>
        </p:nvSpPr>
        <p:spPr>
          <a:xfrm>
            <a:off x="398700" y="956425"/>
            <a:ext cx="8433600" cy="1529400"/>
          </a:xfrm>
          <a:prstGeom prst="rect">
            <a:avLst/>
          </a:prstGeom>
        </p:spPr>
        <p:txBody>
          <a:bodyPr anchorCtr="0" anchor="t" bIns="91425" lIns="91425" spcFirstLastPara="1" rIns="91425" wrap="square" tIns="91425">
            <a:noAutofit/>
          </a:bodyPr>
          <a:lstStyle/>
          <a:p>
            <a:pPr indent="-685800" lvl="0" marL="742950" rtl="0" algn="l">
              <a:spcBef>
                <a:spcPts val="0"/>
              </a:spcBef>
              <a:spcAft>
                <a:spcPts val="0"/>
              </a:spcAft>
              <a:buNone/>
            </a:pPr>
            <a:r>
              <a:rPr b="1" lang="en" sz="2400">
                <a:solidFill>
                  <a:srgbClr val="000000"/>
                </a:solidFill>
                <a:latin typeface="Cambria"/>
                <a:ea typeface="Cambria"/>
                <a:cs typeface="Cambria"/>
                <a:sym typeface="Cambria"/>
              </a:rPr>
              <a:t>Goal:</a:t>
            </a:r>
            <a:r>
              <a:rPr lang="en" sz="2400">
                <a:solidFill>
                  <a:srgbClr val="000000"/>
                </a:solidFill>
                <a:latin typeface="Cambria"/>
                <a:ea typeface="Cambria"/>
                <a:cs typeface="Cambria"/>
                <a:sym typeface="Cambria"/>
              </a:rPr>
              <a:t> Maintain accuracy when the DNN is exposed to bit errors</a:t>
            </a:r>
            <a:endParaRPr sz="2400">
              <a:solidFill>
                <a:srgbClr val="000000"/>
              </a:solidFill>
              <a:latin typeface="Cambria"/>
              <a:ea typeface="Cambria"/>
              <a:cs typeface="Cambria"/>
              <a:sym typeface="Cambria"/>
            </a:endParaRPr>
          </a:p>
          <a:p>
            <a:pPr indent="-1771650" lvl="0" marL="1828800" rtl="0" algn="l">
              <a:lnSpc>
                <a:spcPct val="114000"/>
              </a:lnSpc>
              <a:spcBef>
                <a:spcPts val="1000"/>
              </a:spcBef>
              <a:spcAft>
                <a:spcPts val="2400"/>
              </a:spcAft>
              <a:buNone/>
            </a:pPr>
            <a:r>
              <a:rPr b="1" lang="en" sz="2400">
                <a:solidFill>
                  <a:srgbClr val="000000"/>
                </a:solidFill>
                <a:latin typeface="Cambria"/>
                <a:ea typeface="Cambria"/>
                <a:cs typeface="Cambria"/>
                <a:sym typeface="Cambria"/>
              </a:rPr>
              <a:t>Mechanism: </a:t>
            </a:r>
            <a:r>
              <a:rPr b="1" lang="en" sz="2400">
                <a:solidFill>
                  <a:srgbClr val="741B47"/>
                </a:solidFill>
                <a:latin typeface="Cambria"/>
                <a:ea typeface="Cambria"/>
                <a:cs typeface="Cambria"/>
                <a:sym typeface="Cambria"/>
              </a:rPr>
              <a:t>Retrain</a:t>
            </a:r>
            <a:r>
              <a:rPr lang="en" sz="2400">
                <a:solidFill>
                  <a:srgbClr val="000000"/>
                </a:solidFill>
                <a:latin typeface="Cambria"/>
                <a:ea typeface="Cambria"/>
                <a:cs typeface="Cambria"/>
                <a:sym typeface="Cambria"/>
              </a:rPr>
              <a:t> the DNN with </a:t>
            </a:r>
            <a:r>
              <a:rPr b="1" lang="en" sz="2400">
                <a:solidFill>
                  <a:srgbClr val="741B47"/>
                </a:solidFill>
                <a:latin typeface="Cambria"/>
                <a:ea typeface="Cambria"/>
                <a:cs typeface="Cambria"/>
                <a:sym typeface="Cambria"/>
              </a:rPr>
              <a:t>approximate memory</a:t>
            </a:r>
            <a:r>
              <a:rPr lang="en" sz="2400">
                <a:solidFill>
                  <a:srgbClr val="000000"/>
                </a:solidFill>
                <a:latin typeface="Cambria"/>
                <a:ea typeface="Cambria"/>
                <a:cs typeface="Cambria"/>
                <a:sym typeface="Cambria"/>
              </a:rPr>
              <a:t> to adapt the DNN to unreliable cells</a:t>
            </a:r>
            <a:endParaRPr sz="2400">
              <a:solidFill>
                <a:srgbClr val="000000"/>
              </a:solidFill>
              <a:latin typeface="Cambria"/>
              <a:ea typeface="Cambria"/>
              <a:cs typeface="Cambria"/>
              <a:sym typeface="Cambria"/>
            </a:endParaRPr>
          </a:p>
        </p:txBody>
      </p:sp>
      <p:sp>
        <p:nvSpPr>
          <p:cNvPr id="413" name="Google Shape;413;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414" name="Google Shape;414;p45"/>
          <p:cNvGrpSpPr/>
          <p:nvPr/>
        </p:nvGrpSpPr>
        <p:grpSpPr>
          <a:xfrm>
            <a:off x="1392200" y="2569575"/>
            <a:ext cx="6758775" cy="2315700"/>
            <a:chOff x="1392200" y="2569575"/>
            <a:chExt cx="6758775" cy="2315700"/>
          </a:xfrm>
        </p:grpSpPr>
        <p:pic>
          <p:nvPicPr>
            <p:cNvPr id="415" name="Google Shape;415;p45"/>
            <p:cNvPicPr preferRelativeResize="0"/>
            <p:nvPr/>
          </p:nvPicPr>
          <p:blipFill rotWithShape="1">
            <a:blip r:embed="rId4">
              <a:alphaModFix/>
            </a:blip>
            <a:srcRect b="0" l="0" r="0" t="0"/>
            <a:stretch/>
          </p:blipFill>
          <p:spPr>
            <a:xfrm>
              <a:off x="4251547" y="2742700"/>
              <a:ext cx="978300" cy="1023600"/>
            </a:xfrm>
            <a:prstGeom prst="rect">
              <a:avLst/>
            </a:prstGeom>
            <a:noFill/>
            <a:ln>
              <a:noFill/>
            </a:ln>
          </p:spPr>
        </p:pic>
        <p:sp>
          <p:nvSpPr>
            <p:cNvPr id="416" name="Google Shape;416;p45"/>
            <p:cNvSpPr txBox="1"/>
            <p:nvPr/>
          </p:nvSpPr>
          <p:spPr>
            <a:xfrm>
              <a:off x="2481050" y="2569575"/>
              <a:ext cx="47070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ambria"/>
                  <a:ea typeface="Cambria"/>
                  <a:cs typeface="Cambria"/>
                  <a:sym typeface="Cambria"/>
                </a:rPr>
                <a:t>Forward Pass using Approximate DRAM</a:t>
              </a:r>
              <a:endParaRPr b="1" sz="1800">
                <a:latin typeface="Cambria"/>
                <a:ea typeface="Cambria"/>
                <a:cs typeface="Cambria"/>
                <a:sym typeface="Cambria"/>
              </a:endParaRPr>
            </a:p>
          </p:txBody>
        </p:sp>
        <p:pic>
          <p:nvPicPr>
            <p:cNvPr id="417" name="Google Shape;417;p45"/>
            <p:cNvPicPr preferRelativeResize="0"/>
            <p:nvPr/>
          </p:nvPicPr>
          <p:blipFill>
            <a:blip r:embed="rId5">
              <a:alphaModFix/>
            </a:blip>
            <a:stretch>
              <a:fillRect/>
            </a:stretch>
          </p:blipFill>
          <p:spPr>
            <a:xfrm>
              <a:off x="4071633" y="3835899"/>
              <a:ext cx="1525836" cy="492866"/>
            </a:xfrm>
            <a:prstGeom prst="rect">
              <a:avLst/>
            </a:prstGeom>
            <a:noFill/>
            <a:ln>
              <a:noFill/>
            </a:ln>
          </p:spPr>
        </p:pic>
        <p:sp>
          <p:nvSpPr>
            <p:cNvPr id="418" name="Google Shape;418;p45"/>
            <p:cNvSpPr txBox="1"/>
            <p:nvPr/>
          </p:nvSpPr>
          <p:spPr>
            <a:xfrm>
              <a:off x="2862050" y="4398375"/>
              <a:ext cx="47070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ambria"/>
                  <a:ea typeface="Cambria"/>
                  <a:cs typeface="Cambria"/>
                  <a:sym typeface="Cambria"/>
                </a:rPr>
                <a:t>Backward Pass using Reliable DRAM</a:t>
              </a:r>
              <a:endParaRPr b="1" sz="1800">
                <a:latin typeface="Cambria"/>
                <a:ea typeface="Cambria"/>
                <a:cs typeface="Cambria"/>
                <a:sym typeface="Cambria"/>
              </a:endParaRPr>
            </a:p>
          </p:txBody>
        </p:sp>
        <p:sp>
          <p:nvSpPr>
            <p:cNvPr id="419" name="Google Shape;419;p45"/>
            <p:cNvSpPr txBox="1"/>
            <p:nvPr/>
          </p:nvSpPr>
          <p:spPr>
            <a:xfrm>
              <a:off x="1392200" y="3965100"/>
              <a:ext cx="1141800" cy="59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ambria"/>
                  <a:ea typeface="Cambria"/>
                  <a:cs typeface="Cambria"/>
                  <a:sym typeface="Cambria"/>
                </a:rPr>
                <a:t>Gradient</a:t>
              </a:r>
              <a:endParaRPr sz="1800">
                <a:latin typeface="Cambria"/>
                <a:ea typeface="Cambria"/>
                <a:cs typeface="Cambria"/>
                <a:sym typeface="Cambria"/>
              </a:endParaRPr>
            </a:p>
            <a:p>
              <a:pPr indent="0" lvl="0" marL="0" rtl="0" algn="ctr">
                <a:spcBef>
                  <a:spcPts val="0"/>
                </a:spcBef>
                <a:spcAft>
                  <a:spcPts val="0"/>
                </a:spcAft>
                <a:buNone/>
              </a:pPr>
              <a:r>
                <a:rPr lang="en" sz="1800">
                  <a:latin typeface="Cambria"/>
                  <a:ea typeface="Cambria"/>
                  <a:cs typeface="Cambria"/>
                  <a:sym typeface="Cambria"/>
                </a:rPr>
                <a:t>Update</a:t>
              </a:r>
              <a:endParaRPr sz="1800">
                <a:latin typeface="Cambria"/>
                <a:ea typeface="Cambria"/>
                <a:cs typeface="Cambria"/>
                <a:sym typeface="Cambria"/>
              </a:endParaRPr>
            </a:p>
          </p:txBody>
        </p:sp>
        <p:sp>
          <p:nvSpPr>
            <p:cNvPr id="420" name="Google Shape;420;p45"/>
            <p:cNvSpPr txBox="1"/>
            <p:nvPr/>
          </p:nvSpPr>
          <p:spPr>
            <a:xfrm>
              <a:off x="1612175" y="3012350"/>
              <a:ext cx="7974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Input</a:t>
              </a:r>
              <a:endParaRPr sz="1800">
                <a:latin typeface="Cambria"/>
                <a:ea typeface="Cambria"/>
                <a:cs typeface="Cambria"/>
                <a:sym typeface="Cambria"/>
              </a:endParaRPr>
            </a:p>
          </p:txBody>
        </p:sp>
        <p:sp>
          <p:nvSpPr>
            <p:cNvPr id="421" name="Google Shape;421;p45"/>
            <p:cNvSpPr txBox="1"/>
            <p:nvPr/>
          </p:nvSpPr>
          <p:spPr>
            <a:xfrm>
              <a:off x="6949475" y="2903875"/>
              <a:ext cx="12015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Output</a:t>
              </a:r>
              <a:endParaRPr sz="1800">
                <a:latin typeface="Cambria"/>
                <a:ea typeface="Cambria"/>
                <a:cs typeface="Cambria"/>
                <a:sym typeface="Cambria"/>
              </a:endParaRPr>
            </a:p>
            <a:p>
              <a:pPr indent="0" lvl="0" marL="0" rtl="0" algn="l">
                <a:spcBef>
                  <a:spcPts val="0"/>
                </a:spcBef>
                <a:spcAft>
                  <a:spcPts val="0"/>
                </a:spcAft>
                <a:buNone/>
              </a:pPr>
              <a:r>
                <a:rPr lang="en" sz="1800">
                  <a:latin typeface="Cambria"/>
                  <a:ea typeface="Cambria"/>
                  <a:cs typeface="Cambria"/>
                  <a:sym typeface="Cambria"/>
                </a:rPr>
                <a:t>and Loss</a:t>
              </a:r>
              <a:endParaRPr sz="1800">
                <a:latin typeface="Cambria"/>
                <a:ea typeface="Cambria"/>
                <a:cs typeface="Cambria"/>
                <a:sym typeface="Cambria"/>
              </a:endParaRPr>
            </a:p>
          </p:txBody>
        </p:sp>
        <p:cxnSp>
          <p:nvCxnSpPr>
            <p:cNvPr id="422" name="Google Shape;422;p45"/>
            <p:cNvCxnSpPr/>
            <p:nvPr/>
          </p:nvCxnSpPr>
          <p:spPr>
            <a:xfrm flipH="1" rot="10800000">
              <a:off x="2333375" y="3240200"/>
              <a:ext cx="4616100" cy="26400"/>
            </a:xfrm>
            <a:prstGeom prst="straightConnector1">
              <a:avLst/>
            </a:prstGeom>
            <a:noFill/>
            <a:ln cap="flat" cmpd="sng" w="9525">
              <a:solidFill>
                <a:schemeClr val="dk2"/>
              </a:solidFill>
              <a:prstDash val="solid"/>
              <a:round/>
              <a:headEnd len="med" w="med" type="none"/>
              <a:tailEnd len="med" w="med" type="triangle"/>
            </a:ln>
          </p:spPr>
        </p:cxnSp>
        <p:cxnSp>
          <p:nvCxnSpPr>
            <p:cNvPr id="423" name="Google Shape;423;p45"/>
            <p:cNvCxnSpPr/>
            <p:nvPr/>
          </p:nvCxnSpPr>
          <p:spPr>
            <a:xfrm flipH="1">
              <a:off x="2457825" y="4325750"/>
              <a:ext cx="4968300" cy="40800"/>
            </a:xfrm>
            <a:prstGeom prst="straightConnector1">
              <a:avLst/>
            </a:prstGeom>
            <a:noFill/>
            <a:ln cap="flat" cmpd="sng" w="9525">
              <a:solidFill>
                <a:schemeClr val="dk2"/>
              </a:solidFill>
              <a:prstDash val="solid"/>
              <a:round/>
              <a:headEnd len="med" w="med" type="none"/>
              <a:tailEnd len="med" w="med" type="triangle"/>
            </a:ln>
          </p:spPr>
        </p:cxnSp>
        <p:cxnSp>
          <p:nvCxnSpPr>
            <p:cNvPr id="424" name="Google Shape;424;p45"/>
            <p:cNvCxnSpPr/>
            <p:nvPr/>
          </p:nvCxnSpPr>
          <p:spPr>
            <a:xfrm flipH="1">
              <a:off x="7421325" y="3579075"/>
              <a:ext cx="4800" cy="7497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pic>
        <p:nvPicPr>
          <p:cNvPr id="429" name="Google Shape;429;p46"/>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30" name="Google Shape;430;p46"/>
          <p:cNvSpPr txBox="1"/>
          <p:nvPr>
            <p:ph idx="1" type="body"/>
          </p:nvPr>
        </p:nvSpPr>
        <p:spPr>
          <a:xfrm>
            <a:off x="100975" y="880225"/>
            <a:ext cx="8844000" cy="1193400"/>
          </a:xfrm>
          <a:prstGeom prst="rect">
            <a:avLst/>
          </a:prstGeom>
        </p:spPr>
        <p:txBody>
          <a:bodyPr anchorCtr="0" anchor="t" bIns="91425" lIns="91425" spcFirstLastPara="1" rIns="91425" wrap="square" tIns="91425">
            <a:noAutofit/>
          </a:bodyPr>
          <a:lstStyle/>
          <a:p>
            <a:pPr indent="-1371600" lvl="0" marL="1828800" rtl="0" algn="l">
              <a:lnSpc>
                <a:spcPct val="100000"/>
              </a:lnSpc>
              <a:spcBef>
                <a:spcPts val="0"/>
              </a:spcBef>
              <a:spcAft>
                <a:spcPts val="0"/>
              </a:spcAft>
              <a:buNone/>
            </a:pPr>
            <a:r>
              <a:rPr lang="en" sz="2200">
                <a:solidFill>
                  <a:srgbClr val="000000"/>
                </a:solidFill>
                <a:latin typeface="Cambria"/>
                <a:ea typeface="Cambria"/>
                <a:cs typeface="Cambria"/>
                <a:sym typeface="Cambria"/>
              </a:rPr>
              <a:t>For</a:t>
            </a:r>
            <a:r>
              <a:rPr lang="en" sz="2200">
                <a:solidFill>
                  <a:srgbClr val="000000"/>
                </a:solidFill>
                <a:latin typeface="Cambria"/>
                <a:ea typeface="Cambria"/>
                <a:cs typeface="Cambria"/>
                <a:sym typeface="Cambria"/>
              </a:rPr>
              <a:t> </a:t>
            </a:r>
            <a:r>
              <a:rPr b="1" lang="en" sz="2200">
                <a:solidFill>
                  <a:srgbClr val="000000"/>
                </a:solidFill>
                <a:latin typeface="Cambria"/>
                <a:ea typeface="Cambria"/>
                <a:cs typeface="Cambria"/>
                <a:sym typeface="Cambria"/>
              </a:rPr>
              <a:t>high</a:t>
            </a:r>
            <a:r>
              <a:rPr lang="en" sz="2200">
                <a:solidFill>
                  <a:srgbClr val="000000"/>
                </a:solidFill>
                <a:latin typeface="Cambria"/>
                <a:ea typeface="Cambria"/>
                <a:cs typeface="Cambria"/>
                <a:sym typeface="Cambria"/>
              </a:rPr>
              <a:t> error</a:t>
            </a:r>
            <a:r>
              <a:rPr lang="en" sz="2200">
                <a:solidFill>
                  <a:srgbClr val="000000"/>
                </a:solidFill>
                <a:latin typeface="Cambria"/>
                <a:ea typeface="Cambria"/>
                <a:cs typeface="Cambria"/>
                <a:sym typeface="Cambria"/>
              </a:rPr>
              <a:t> rates, </a:t>
            </a:r>
            <a:r>
              <a:rPr b="1" lang="en" sz="2200">
                <a:solidFill>
                  <a:srgbClr val="990000"/>
                </a:solidFill>
                <a:latin typeface="Cambria"/>
                <a:ea typeface="Cambria"/>
                <a:cs typeface="Cambria"/>
                <a:sym typeface="Cambria"/>
              </a:rPr>
              <a:t>accuracy collapses</a:t>
            </a:r>
            <a:r>
              <a:rPr lang="en" sz="2200">
                <a:solidFill>
                  <a:srgbClr val="000000"/>
                </a:solidFill>
                <a:latin typeface="Cambria"/>
                <a:ea typeface="Cambria"/>
                <a:cs typeface="Cambria"/>
                <a:sym typeface="Cambria"/>
              </a:rPr>
              <a:t> </a:t>
            </a:r>
            <a:r>
              <a:rPr lang="en" sz="2200">
                <a:solidFill>
                  <a:schemeClr val="dk1"/>
                </a:solidFill>
                <a:latin typeface="Cambria"/>
                <a:ea typeface="Cambria"/>
                <a:cs typeface="Cambria"/>
                <a:sym typeface="Cambria"/>
              </a:rPr>
              <a:t>at the start of retraining.</a:t>
            </a:r>
            <a:endParaRPr sz="2200">
              <a:solidFill>
                <a:srgbClr val="000000"/>
              </a:solidFill>
              <a:latin typeface="Cambria"/>
              <a:ea typeface="Cambria"/>
              <a:cs typeface="Cambria"/>
              <a:sym typeface="Cambria"/>
            </a:endParaRPr>
          </a:p>
          <a:p>
            <a:pPr indent="457200" lvl="0" marL="0" rtl="0" algn="l">
              <a:lnSpc>
                <a:spcPct val="100000"/>
              </a:lnSpc>
              <a:spcBef>
                <a:spcPts val="1000"/>
              </a:spcBef>
              <a:spcAft>
                <a:spcPts val="1000"/>
              </a:spcAft>
              <a:buNone/>
            </a:pPr>
            <a:r>
              <a:rPr lang="en" sz="2200">
                <a:solidFill>
                  <a:srgbClr val="000000"/>
                </a:solidFill>
                <a:latin typeface="Cambria"/>
                <a:ea typeface="Cambria"/>
                <a:cs typeface="Cambria"/>
                <a:sym typeface="Cambria"/>
              </a:rPr>
              <a:t>Backward pa</a:t>
            </a:r>
            <a:r>
              <a:rPr lang="en" sz="2200">
                <a:solidFill>
                  <a:srgbClr val="000000"/>
                </a:solidFill>
                <a:latin typeface="Cambria"/>
                <a:ea typeface="Cambria"/>
                <a:cs typeface="Cambria"/>
                <a:sym typeface="Cambria"/>
              </a:rPr>
              <a:t>ss becomes polluted with </a:t>
            </a:r>
            <a:r>
              <a:rPr lang="en" sz="2200">
                <a:solidFill>
                  <a:srgbClr val="0C343D"/>
                </a:solidFill>
                <a:latin typeface="Cambria"/>
                <a:ea typeface="Cambria"/>
                <a:cs typeface="Cambria"/>
                <a:sym typeface="Cambria"/>
              </a:rPr>
              <a:t>zero-information updates</a:t>
            </a:r>
            <a:endParaRPr sz="2400">
              <a:solidFill>
                <a:srgbClr val="0C343D"/>
              </a:solidFill>
              <a:latin typeface="Cambria"/>
              <a:ea typeface="Cambria"/>
              <a:cs typeface="Cambria"/>
              <a:sym typeface="Cambria"/>
            </a:endParaRPr>
          </a:p>
        </p:txBody>
      </p:sp>
      <p:sp>
        <p:nvSpPr>
          <p:cNvPr id="431" name="Google Shape;431;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2" name="Google Shape;432;p46"/>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1:</a:t>
            </a:r>
            <a:r>
              <a:rPr b="1" lang="en" sz="3200">
                <a:latin typeface="Cambria"/>
                <a:ea typeface="Cambria"/>
                <a:cs typeface="Cambria"/>
                <a:sym typeface="Cambria"/>
              </a:rPr>
              <a:t> Failures during Boosting</a:t>
            </a:r>
            <a:endParaRPr b="1" sz="3200">
              <a:latin typeface="Cambria"/>
              <a:ea typeface="Cambria"/>
              <a:cs typeface="Cambria"/>
              <a:sym typeface="Cambria"/>
            </a:endParaRPr>
          </a:p>
        </p:txBody>
      </p:sp>
      <p:pic>
        <p:nvPicPr>
          <p:cNvPr id="433" name="Google Shape;433;p46"/>
          <p:cNvPicPr preferRelativeResize="0"/>
          <p:nvPr/>
        </p:nvPicPr>
        <p:blipFill>
          <a:blip r:embed="rId4">
            <a:alphaModFix/>
          </a:blip>
          <a:stretch>
            <a:fillRect/>
          </a:stretch>
        </p:blipFill>
        <p:spPr>
          <a:xfrm>
            <a:off x="3467633" y="2821174"/>
            <a:ext cx="1525836" cy="492866"/>
          </a:xfrm>
          <a:prstGeom prst="rect">
            <a:avLst/>
          </a:prstGeom>
          <a:noFill/>
          <a:ln>
            <a:noFill/>
          </a:ln>
        </p:spPr>
      </p:pic>
      <p:sp>
        <p:nvSpPr>
          <p:cNvPr id="434" name="Google Shape;434;p46"/>
          <p:cNvSpPr txBox="1"/>
          <p:nvPr/>
        </p:nvSpPr>
        <p:spPr>
          <a:xfrm>
            <a:off x="2258050" y="3383650"/>
            <a:ext cx="47070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ambria"/>
                <a:ea typeface="Cambria"/>
                <a:cs typeface="Cambria"/>
                <a:sym typeface="Cambria"/>
              </a:rPr>
              <a:t>Backward Pass using Reliable DRAM</a:t>
            </a:r>
            <a:endParaRPr b="1" sz="1800">
              <a:latin typeface="Cambria"/>
              <a:ea typeface="Cambria"/>
              <a:cs typeface="Cambria"/>
              <a:sym typeface="Cambria"/>
            </a:endParaRPr>
          </a:p>
        </p:txBody>
      </p:sp>
      <p:sp>
        <p:nvSpPr>
          <p:cNvPr id="435" name="Google Shape;435;p46"/>
          <p:cNvSpPr txBox="1"/>
          <p:nvPr/>
        </p:nvSpPr>
        <p:spPr>
          <a:xfrm>
            <a:off x="788200" y="2950375"/>
            <a:ext cx="1141800" cy="59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CC0000"/>
                </a:solidFill>
                <a:latin typeface="Cambria"/>
                <a:ea typeface="Cambria"/>
                <a:cs typeface="Cambria"/>
                <a:sym typeface="Cambria"/>
              </a:rPr>
              <a:t>Bad/Zero</a:t>
            </a:r>
            <a:endParaRPr sz="1800">
              <a:solidFill>
                <a:srgbClr val="CC0000"/>
              </a:solidFill>
              <a:latin typeface="Cambria"/>
              <a:ea typeface="Cambria"/>
              <a:cs typeface="Cambria"/>
              <a:sym typeface="Cambria"/>
            </a:endParaRPr>
          </a:p>
          <a:p>
            <a:pPr indent="0" lvl="0" marL="0" rtl="0" algn="ctr">
              <a:spcBef>
                <a:spcPts val="0"/>
              </a:spcBef>
              <a:spcAft>
                <a:spcPts val="0"/>
              </a:spcAft>
              <a:buNone/>
            </a:pPr>
            <a:r>
              <a:rPr lang="en" sz="1800">
                <a:solidFill>
                  <a:srgbClr val="CC0000"/>
                </a:solidFill>
                <a:latin typeface="Cambria"/>
                <a:ea typeface="Cambria"/>
                <a:cs typeface="Cambria"/>
                <a:sym typeface="Cambria"/>
              </a:rPr>
              <a:t>Gradient</a:t>
            </a:r>
            <a:endParaRPr sz="1800">
              <a:solidFill>
                <a:srgbClr val="CC0000"/>
              </a:solidFill>
              <a:latin typeface="Cambria"/>
              <a:ea typeface="Cambria"/>
              <a:cs typeface="Cambria"/>
              <a:sym typeface="Cambria"/>
            </a:endParaRPr>
          </a:p>
        </p:txBody>
      </p:sp>
      <p:sp>
        <p:nvSpPr>
          <p:cNvPr id="436" name="Google Shape;436;p46"/>
          <p:cNvSpPr txBox="1"/>
          <p:nvPr/>
        </p:nvSpPr>
        <p:spPr>
          <a:xfrm>
            <a:off x="6787650" y="2900650"/>
            <a:ext cx="17001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Output</a:t>
            </a:r>
            <a:endParaRPr sz="1800">
              <a:latin typeface="Cambria"/>
              <a:ea typeface="Cambria"/>
              <a:cs typeface="Cambria"/>
              <a:sym typeface="Cambria"/>
            </a:endParaRPr>
          </a:p>
          <a:p>
            <a:pPr indent="0" lvl="0" marL="0" rtl="0" algn="l">
              <a:spcBef>
                <a:spcPts val="0"/>
              </a:spcBef>
              <a:spcAft>
                <a:spcPts val="0"/>
              </a:spcAft>
              <a:buNone/>
            </a:pPr>
            <a:r>
              <a:rPr lang="en" sz="1800">
                <a:latin typeface="Cambria"/>
                <a:ea typeface="Cambria"/>
                <a:cs typeface="Cambria"/>
                <a:sym typeface="Cambria"/>
              </a:rPr>
              <a:t>and High </a:t>
            </a:r>
            <a:r>
              <a:rPr lang="en" sz="1800">
                <a:latin typeface="Cambria"/>
                <a:ea typeface="Cambria"/>
                <a:cs typeface="Cambria"/>
                <a:sym typeface="Cambria"/>
              </a:rPr>
              <a:t>Loss</a:t>
            </a:r>
            <a:endParaRPr sz="1800">
              <a:latin typeface="Cambria"/>
              <a:ea typeface="Cambria"/>
              <a:cs typeface="Cambria"/>
              <a:sym typeface="Cambria"/>
            </a:endParaRPr>
          </a:p>
        </p:txBody>
      </p:sp>
      <p:cxnSp>
        <p:nvCxnSpPr>
          <p:cNvPr id="437" name="Google Shape;437;p46"/>
          <p:cNvCxnSpPr/>
          <p:nvPr/>
        </p:nvCxnSpPr>
        <p:spPr>
          <a:xfrm flipH="1">
            <a:off x="1853825" y="3311025"/>
            <a:ext cx="4968300" cy="40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pic>
        <p:nvPicPr>
          <p:cNvPr id="442" name="Google Shape;442;p47"/>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43" name="Google Shape;443;p47"/>
          <p:cNvSpPr txBox="1"/>
          <p:nvPr>
            <p:ph idx="1" type="body"/>
          </p:nvPr>
        </p:nvSpPr>
        <p:spPr>
          <a:xfrm>
            <a:off x="332850" y="1029200"/>
            <a:ext cx="7797600" cy="14565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b="1" lang="en" sz="2400">
                <a:solidFill>
                  <a:srgbClr val="000000"/>
                </a:solidFill>
                <a:latin typeface="Cambria"/>
                <a:ea typeface="Cambria"/>
                <a:cs typeface="Cambria"/>
                <a:sym typeface="Cambria"/>
              </a:rPr>
              <a:t>Goal: </a:t>
            </a:r>
            <a:r>
              <a:rPr lang="en" sz="2400">
                <a:solidFill>
                  <a:srgbClr val="000000"/>
                </a:solidFill>
                <a:latin typeface="Cambria"/>
                <a:ea typeface="Cambria"/>
                <a:cs typeface="Cambria"/>
                <a:sym typeface="Cambria"/>
              </a:rPr>
              <a:t>Avoid early retraining collapse</a:t>
            </a:r>
            <a:endParaRPr sz="2400">
              <a:solidFill>
                <a:srgbClr val="000000"/>
              </a:solidFill>
              <a:latin typeface="Cambria"/>
              <a:ea typeface="Cambria"/>
              <a:cs typeface="Cambria"/>
              <a:sym typeface="Cambria"/>
            </a:endParaRPr>
          </a:p>
          <a:p>
            <a:pPr indent="0" lvl="0" marL="457200" rtl="0" algn="l">
              <a:lnSpc>
                <a:spcPct val="100000"/>
              </a:lnSpc>
              <a:spcBef>
                <a:spcPts val="1000"/>
              </a:spcBef>
              <a:spcAft>
                <a:spcPts val="2400"/>
              </a:spcAft>
              <a:buNone/>
            </a:pPr>
            <a:r>
              <a:t/>
            </a:r>
            <a:endParaRPr sz="2400">
              <a:solidFill>
                <a:srgbClr val="000000"/>
              </a:solidFill>
              <a:latin typeface="Cambria"/>
              <a:ea typeface="Cambria"/>
              <a:cs typeface="Cambria"/>
              <a:sym typeface="Cambria"/>
            </a:endParaRPr>
          </a:p>
        </p:txBody>
      </p:sp>
      <p:sp>
        <p:nvSpPr>
          <p:cNvPr id="444" name="Google Shape;444;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5" name="Google Shape;445;p47"/>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1:</a:t>
            </a:r>
            <a:r>
              <a:rPr b="1" lang="en" sz="3200">
                <a:latin typeface="Cambria"/>
                <a:ea typeface="Cambria"/>
                <a:cs typeface="Cambria"/>
                <a:sym typeface="Cambria"/>
              </a:rPr>
              <a:t> Mitigating Failures</a:t>
            </a:r>
            <a:endParaRPr b="1" sz="3200">
              <a:latin typeface="Cambria"/>
              <a:ea typeface="Cambria"/>
              <a:cs typeface="Cambria"/>
              <a:sym typeface="Cambri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pic>
        <p:nvPicPr>
          <p:cNvPr id="450" name="Google Shape;450;p48"/>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51" name="Google Shape;451;p48"/>
          <p:cNvSpPr txBox="1"/>
          <p:nvPr>
            <p:ph idx="1" type="body"/>
          </p:nvPr>
        </p:nvSpPr>
        <p:spPr>
          <a:xfrm>
            <a:off x="332850" y="1029200"/>
            <a:ext cx="7797600" cy="14565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b="1" lang="en" sz="2400">
                <a:solidFill>
                  <a:srgbClr val="000000"/>
                </a:solidFill>
                <a:latin typeface="Cambria"/>
                <a:ea typeface="Cambria"/>
                <a:cs typeface="Cambria"/>
                <a:sym typeface="Cambria"/>
              </a:rPr>
              <a:t>Goal: </a:t>
            </a:r>
            <a:r>
              <a:rPr lang="en" sz="2400">
                <a:solidFill>
                  <a:srgbClr val="000000"/>
                </a:solidFill>
                <a:latin typeface="Cambria"/>
                <a:ea typeface="Cambria"/>
                <a:cs typeface="Cambria"/>
                <a:sym typeface="Cambria"/>
              </a:rPr>
              <a:t>Avoid early retraining collapse</a:t>
            </a:r>
            <a:endParaRPr sz="2400">
              <a:solidFill>
                <a:srgbClr val="000000"/>
              </a:solidFill>
              <a:latin typeface="Cambria"/>
              <a:ea typeface="Cambria"/>
              <a:cs typeface="Cambria"/>
              <a:sym typeface="Cambria"/>
            </a:endParaRPr>
          </a:p>
          <a:p>
            <a:pPr indent="-1714500" lvl="0" marL="2171700" rtl="0" algn="l">
              <a:lnSpc>
                <a:spcPct val="100000"/>
              </a:lnSpc>
              <a:spcBef>
                <a:spcPts val="1000"/>
              </a:spcBef>
              <a:spcAft>
                <a:spcPts val="2400"/>
              </a:spcAft>
              <a:buNone/>
            </a:pPr>
            <a:r>
              <a:rPr b="1" lang="en" sz="2400">
                <a:solidFill>
                  <a:srgbClr val="000000"/>
                </a:solidFill>
                <a:latin typeface="Cambria"/>
                <a:ea typeface="Cambria"/>
                <a:cs typeface="Cambria"/>
                <a:sym typeface="Cambria"/>
              </a:rPr>
              <a:t>Mechanism: </a:t>
            </a:r>
            <a:r>
              <a:rPr lang="en" sz="2400">
                <a:solidFill>
                  <a:srgbClr val="000000"/>
                </a:solidFill>
                <a:latin typeface="Cambria"/>
                <a:ea typeface="Cambria"/>
                <a:cs typeface="Cambria"/>
                <a:sym typeface="Cambria"/>
              </a:rPr>
              <a:t>Gradually </a:t>
            </a:r>
            <a:r>
              <a:rPr b="1" lang="en" sz="2400">
                <a:solidFill>
                  <a:srgbClr val="741B47"/>
                </a:solidFill>
                <a:latin typeface="Cambria"/>
                <a:ea typeface="Cambria"/>
                <a:cs typeface="Cambria"/>
                <a:sym typeface="Cambria"/>
              </a:rPr>
              <a:t>increase the error rate</a:t>
            </a:r>
            <a:r>
              <a:rPr lang="en" sz="2400">
                <a:solidFill>
                  <a:srgbClr val="000000"/>
                </a:solidFill>
                <a:latin typeface="Cambria"/>
                <a:ea typeface="Cambria"/>
                <a:cs typeface="Cambria"/>
                <a:sym typeface="Cambria"/>
              </a:rPr>
              <a:t> of the approximate DRAM during retraining     to build error tolerance</a:t>
            </a:r>
            <a:endParaRPr sz="2400">
              <a:solidFill>
                <a:srgbClr val="000000"/>
              </a:solidFill>
              <a:latin typeface="Cambria"/>
              <a:ea typeface="Cambria"/>
              <a:cs typeface="Cambria"/>
              <a:sym typeface="Cambria"/>
            </a:endParaRPr>
          </a:p>
        </p:txBody>
      </p:sp>
      <p:sp>
        <p:nvSpPr>
          <p:cNvPr id="452" name="Google Shape;452;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3" name="Google Shape;453;p48"/>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1:</a:t>
            </a:r>
            <a:r>
              <a:rPr b="1" lang="en" sz="3200">
                <a:latin typeface="Cambria"/>
                <a:ea typeface="Cambria"/>
                <a:cs typeface="Cambria"/>
                <a:sym typeface="Cambria"/>
              </a:rPr>
              <a:t> Mitigating Failures</a:t>
            </a:r>
            <a:endParaRPr b="1" sz="3200">
              <a:latin typeface="Cambria"/>
              <a:ea typeface="Cambria"/>
              <a:cs typeface="Cambria"/>
              <a:sym typeface="Cambria"/>
            </a:endParaRPr>
          </a:p>
        </p:txBody>
      </p:sp>
      <p:pic>
        <p:nvPicPr>
          <p:cNvPr id="454" name="Google Shape;454;p48"/>
          <p:cNvPicPr preferRelativeResize="0"/>
          <p:nvPr/>
        </p:nvPicPr>
        <p:blipFill rotWithShape="1">
          <a:blip r:embed="rId4">
            <a:alphaModFix/>
          </a:blip>
          <a:srcRect b="0" l="0" r="0" t="0"/>
          <a:stretch/>
        </p:blipFill>
        <p:spPr>
          <a:xfrm>
            <a:off x="3641947" y="3657100"/>
            <a:ext cx="978300" cy="1023600"/>
          </a:xfrm>
          <a:prstGeom prst="rect">
            <a:avLst/>
          </a:prstGeom>
          <a:noFill/>
          <a:ln>
            <a:noFill/>
          </a:ln>
        </p:spPr>
      </p:pic>
      <p:sp>
        <p:nvSpPr>
          <p:cNvPr id="455" name="Google Shape;455;p48"/>
          <p:cNvSpPr txBox="1"/>
          <p:nvPr/>
        </p:nvSpPr>
        <p:spPr>
          <a:xfrm>
            <a:off x="2100050" y="3179175"/>
            <a:ext cx="47070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ambria"/>
                <a:ea typeface="Cambria"/>
                <a:cs typeface="Cambria"/>
                <a:sym typeface="Cambria"/>
              </a:rPr>
              <a:t>Forward Pass using Approximate DRAM</a:t>
            </a:r>
            <a:endParaRPr b="1" sz="1800">
              <a:latin typeface="Cambria"/>
              <a:ea typeface="Cambria"/>
              <a:cs typeface="Cambria"/>
              <a:sym typeface="Cambria"/>
            </a:endParaRPr>
          </a:p>
          <a:p>
            <a:pPr indent="0" lvl="0" marL="0" rtl="0" algn="ctr">
              <a:spcBef>
                <a:spcPts val="0"/>
              </a:spcBef>
              <a:spcAft>
                <a:spcPts val="0"/>
              </a:spcAft>
              <a:buNone/>
            </a:pPr>
            <a:r>
              <a:rPr b="1" lang="en" sz="1800">
                <a:latin typeface="Cambria"/>
                <a:ea typeface="Cambria"/>
                <a:cs typeface="Cambria"/>
                <a:sym typeface="Cambria"/>
              </a:rPr>
              <a:t>with increasing BER</a:t>
            </a:r>
            <a:endParaRPr b="1" sz="1800">
              <a:latin typeface="Cambria"/>
              <a:ea typeface="Cambria"/>
              <a:cs typeface="Cambria"/>
              <a:sym typeface="Cambria"/>
            </a:endParaRPr>
          </a:p>
        </p:txBody>
      </p:sp>
      <p:sp>
        <p:nvSpPr>
          <p:cNvPr id="456" name="Google Shape;456;p48"/>
          <p:cNvSpPr txBox="1"/>
          <p:nvPr/>
        </p:nvSpPr>
        <p:spPr>
          <a:xfrm>
            <a:off x="1383575" y="3621950"/>
            <a:ext cx="7974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Input</a:t>
            </a:r>
            <a:endParaRPr sz="1800">
              <a:latin typeface="Cambria"/>
              <a:ea typeface="Cambria"/>
              <a:cs typeface="Cambria"/>
              <a:sym typeface="Cambria"/>
            </a:endParaRPr>
          </a:p>
        </p:txBody>
      </p:sp>
      <p:sp>
        <p:nvSpPr>
          <p:cNvPr id="457" name="Google Shape;457;p48"/>
          <p:cNvSpPr txBox="1"/>
          <p:nvPr/>
        </p:nvSpPr>
        <p:spPr>
          <a:xfrm>
            <a:off x="6720875" y="3513475"/>
            <a:ext cx="12015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Output</a:t>
            </a:r>
            <a:endParaRPr sz="1800">
              <a:latin typeface="Cambria"/>
              <a:ea typeface="Cambria"/>
              <a:cs typeface="Cambria"/>
              <a:sym typeface="Cambria"/>
            </a:endParaRPr>
          </a:p>
          <a:p>
            <a:pPr indent="0" lvl="0" marL="0" rtl="0" algn="l">
              <a:spcBef>
                <a:spcPts val="0"/>
              </a:spcBef>
              <a:spcAft>
                <a:spcPts val="0"/>
              </a:spcAft>
              <a:buNone/>
            </a:pPr>
            <a:r>
              <a:rPr lang="en" sz="1800">
                <a:latin typeface="Cambria"/>
                <a:ea typeface="Cambria"/>
                <a:cs typeface="Cambria"/>
                <a:sym typeface="Cambria"/>
              </a:rPr>
              <a:t>and Loss</a:t>
            </a:r>
            <a:endParaRPr sz="1800">
              <a:latin typeface="Cambria"/>
              <a:ea typeface="Cambria"/>
              <a:cs typeface="Cambria"/>
              <a:sym typeface="Cambria"/>
            </a:endParaRPr>
          </a:p>
        </p:txBody>
      </p:sp>
      <p:cxnSp>
        <p:nvCxnSpPr>
          <p:cNvPr id="458" name="Google Shape;458;p48"/>
          <p:cNvCxnSpPr/>
          <p:nvPr/>
        </p:nvCxnSpPr>
        <p:spPr>
          <a:xfrm flipH="1" rot="10800000">
            <a:off x="2104775" y="3849800"/>
            <a:ext cx="4616100" cy="26400"/>
          </a:xfrm>
          <a:prstGeom prst="straightConnector1">
            <a:avLst/>
          </a:prstGeom>
          <a:noFill/>
          <a:ln cap="flat" cmpd="sng" w="9525">
            <a:solidFill>
              <a:schemeClr val="dk2"/>
            </a:solidFill>
            <a:prstDash val="solid"/>
            <a:round/>
            <a:headEnd len="med" w="med" type="none"/>
            <a:tailEnd len="med" w="med" type="triangle"/>
          </a:ln>
        </p:spPr>
      </p:cxnSp>
      <p:pic>
        <p:nvPicPr>
          <p:cNvPr id="459" name="Google Shape;459;p48"/>
          <p:cNvPicPr preferRelativeResize="0"/>
          <p:nvPr/>
        </p:nvPicPr>
        <p:blipFill>
          <a:blip r:embed="rId5">
            <a:alphaModFix/>
          </a:blip>
          <a:stretch>
            <a:fillRect/>
          </a:stretch>
        </p:blipFill>
        <p:spPr>
          <a:xfrm>
            <a:off x="4684049" y="3932751"/>
            <a:ext cx="474599" cy="435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pic>
        <p:nvPicPr>
          <p:cNvPr id="464" name="Google Shape;464;p49"/>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65" name="Google Shape;465;p49"/>
          <p:cNvSpPr txBox="1"/>
          <p:nvPr>
            <p:ph idx="1" type="body"/>
          </p:nvPr>
        </p:nvSpPr>
        <p:spPr>
          <a:xfrm>
            <a:off x="332850" y="1029200"/>
            <a:ext cx="7797600" cy="32538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b="1" lang="en" sz="2400">
                <a:solidFill>
                  <a:srgbClr val="000000"/>
                </a:solidFill>
                <a:latin typeface="Cambria"/>
                <a:ea typeface="Cambria"/>
                <a:cs typeface="Cambria"/>
                <a:sym typeface="Cambria"/>
              </a:rPr>
              <a:t>Goal: </a:t>
            </a:r>
            <a:r>
              <a:rPr lang="en" sz="2400">
                <a:solidFill>
                  <a:srgbClr val="000000"/>
                </a:solidFill>
                <a:latin typeface="Cambria"/>
                <a:ea typeface="Cambria"/>
                <a:cs typeface="Cambria"/>
                <a:sym typeface="Cambria"/>
              </a:rPr>
              <a:t>Avoid early retraining collapse</a:t>
            </a:r>
            <a:endParaRPr sz="2400">
              <a:solidFill>
                <a:srgbClr val="000000"/>
              </a:solidFill>
              <a:latin typeface="Cambria"/>
              <a:ea typeface="Cambria"/>
              <a:cs typeface="Cambria"/>
              <a:sym typeface="Cambria"/>
            </a:endParaRPr>
          </a:p>
          <a:p>
            <a:pPr indent="-1714500" lvl="0" marL="2171700" rtl="0" algn="l">
              <a:lnSpc>
                <a:spcPct val="100000"/>
              </a:lnSpc>
              <a:spcBef>
                <a:spcPts val="1000"/>
              </a:spcBef>
              <a:spcAft>
                <a:spcPts val="0"/>
              </a:spcAft>
              <a:buNone/>
            </a:pPr>
            <a:r>
              <a:rPr b="1" lang="en" sz="2400">
                <a:solidFill>
                  <a:srgbClr val="000000"/>
                </a:solidFill>
                <a:latin typeface="Cambria"/>
                <a:ea typeface="Cambria"/>
                <a:cs typeface="Cambria"/>
                <a:sym typeface="Cambria"/>
              </a:rPr>
              <a:t>Mechanism: </a:t>
            </a:r>
            <a:r>
              <a:rPr lang="en" sz="2400">
                <a:solidFill>
                  <a:srgbClr val="000000"/>
                </a:solidFill>
                <a:latin typeface="Cambria"/>
                <a:ea typeface="Cambria"/>
                <a:cs typeface="Cambria"/>
                <a:sym typeface="Cambria"/>
              </a:rPr>
              <a:t>Gradually </a:t>
            </a:r>
            <a:r>
              <a:rPr b="1" lang="en" sz="2400">
                <a:solidFill>
                  <a:srgbClr val="741B47"/>
                </a:solidFill>
                <a:latin typeface="Cambria"/>
                <a:ea typeface="Cambria"/>
                <a:cs typeface="Cambria"/>
                <a:sym typeface="Cambria"/>
              </a:rPr>
              <a:t>increase the error rate</a:t>
            </a:r>
            <a:r>
              <a:rPr lang="en" sz="2400">
                <a:solidFill>
                  <a:srgbClr val="000000"/>
                </a:solidFill>
                <a:latin typeface="Cambria"/>
                <a:ea typeface="Cambria"/>
                <a:cs typeface="Cambria"/>
                <a:sym typeface="Cambria"/>
              </a:rPr>
              <a:t> of the approximate DRAM during retraining     to build error tolerance</a:t>
            </a:r>
            <a:endParaRPr sz="2400">
              <a:solidFill>
                <a:srgbClr val="000000"/>
              </a:solidFill>
              <a:latin typeface="Cambria"/>
              <a:ea typeface="Cambria"/>
              <a:cs typeface="Cambria"/>
              <a:sym typeface="Cambria"/>
            </a:endParaRPr>
          </a:p>
          <a:p>
            <a:pPr indent="-1714500" lvl="0" marL="2171700" rtl="0" algn="l">
              <a:lnSpc>
                <a:spcPct val="100000"/>
              </a:lnSpc>
              <a:spcBef>
                <a:spcPts val="2400"/>
              </a:spcBef>
              <a:spcAft>
                <a:spcPts val="2400"/>
              </a:spcAft>
              <a:buNone/>
            </a:pPr>
            <a:r>
              <a:rPr lang="en" sz="2400">
                <a:solidFill>
                  <a:srgbClr val="000000"/>
                </a:solidFill>
                <a:latin typeface="Cambria"/>
                <a:ea typeface="Cambria"/>
                <a:cs typeface="Cambria"/>
                <a:sym typeface="Cambria"/>
              </a:rPr>
              <a:t>	</a:t>
            </a:r>
            <a:r>
              <a:rPr b="1" lang="en" sz="2400">
                <a:solidFill>
                  <a:srgbClr val="000000"/>
                </a:solidFill>
                <a:latin typeface="Cambria"/>
                <a:ea typeface="Cambria"/>
                <a:cs typeface="Cambria"/>
                <a:sym typeface="Cambria"/>
              </a:rPr>
              <a:t>Filter</a:t>
            </a:r>
            <a:r>
              <a:rPr b="1" lang="en" sz="2400">
                <a:solidFill>
                  <a:srgbClr val="000000"/>
                </a:solidFill>
                <a:latin typeface="Cambria"/>
                <a:ea typeface="Cambria"/>
                <a:cs typeface="Cambria"/>
                <a:sym typeface="Cambria"/>
              </a:rPr>
              <a:t> </a:t>
            </a:r>
            <a:r>
              <a:rPr b="1" lang="en" sz="2400">
                <a:solidFill>
                  <a:srgbClr val="073763"/>
                </a:solidFill>
                <a:latin typeface="Cambria"/>
                <a:ea typeface="Cambria"/>
                <a:cs typeface="Cambria"/>
                <a:sym typeface="Cambria"/>
              </a:rPr>
              <a:t>out-of-range values</a:t>
            </a:r>
            <a:r>
              <a:rPr lang="en" sz="2400">
                <a:solidFill>
                  <a:srgbClr val="073763"/>
                </a:solidFill>
                <a:latin typeface="Cambria"/>
                <a:ea typeface="Cambria"/>
                <a:cs typeface="Cambria"/>
                <a:sym typeface="Cambria"/>
              </a:rPr>
              <a:t> </a:t>
            </a:r>
            <a:r>
              <a:rPr lang="en" sz="2400">
                <a:solidFill>
                  <a:srgbClr val="000000"/>
                </a:solidFill>
                <a:latin typeface="Cambria"/>
                <a:ea typeface="Cambria"/>
                <a:cs typeface="Cambria"/>
                <a:sym typeface="Cambria"/>
              </a:rPr>
              <a:t>(e.g., &gt;10</a:t>
            </a:r>
            <a:r>
              <a:rPr baseline="30000" lang="en" sz="2400">
                <a:solidFill>
                  <a:srgbClr val="000000"/>
                </a:solidFill>
                <a:latin typeface="Cambria"/>
                <a:ea typeface="Cambria"/>
                <a:cs typeface="Cambria"/>
                <a:sym typeface="Cambria"/>
              </a:rPr>
              <a:t>15</a:t>
            </a:r>
            <a:r>
              <a:rPr lang="en" sz="2400">
                <a:solidFill>
                  <a:srgbClr val="000000"/>
                </a:solidFill>
                <a:latin typeface="Cambria"/>
                <a:ea typeface="Cambria"/>
                <a:cs typeface="Cambria"/>
                <a:sym typeface="Cambria"/>
              </a:rPr>
              <a:t>) based on knowledge of the DNN weight and IFM distribution</a:t>
            </a:r>
            <a:endParaRPr sz="2400">
              <a:solidFill>
                <a:srgbClr val="000000"/>
              </a:solidFill>
              <a:latin typeface="Cambria"/>
              <a:ea typeface="Cambria"/>
              <a:cs typeface="Cambria"/>
              <a:sym typeface="Cambria"/>
            </a:endParaRPr>
          </a:p>
        </p:txBody>
      </p:sp>
      <p:sp>
        <p:nvSpPr>
          <p:cNvPr id="466" name="Google Shape;466;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7" name="Google Shape;467;p49"/>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1:</a:t>
            </a:r>
            <a:r>
              <a:rPr b="1" lang="en" sz="3200">
                <a:latin typeface="Cambria"/>
                <a:ea typeface="Cambria"/>
                <a:cs typeface="Cambria"/>
                <a:sym typeface="Cambria"/>
              </a:rPr>
              <a:t> Mitigating Failures</a:t>
            </a:r>
            <a:endParaRPr b="1" sz="3200">
              <a:latin typeface="Cambria"/>
              <a:ea typeface="Cambria"/>
              <a:cs typeface="Cambria"/>
              <a:sym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50"/>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Outline</a:t>
            </a:r>
            <a:endParaRPr b="1" sz="3200">
              <a:latin typeface="Cambria"/>
              <a:ea typeface="Cambria"/>
              <a:cs typeface="Cambria"/>
              <a:sym typeface="Cambria"/>
            </a:endParaRPr>
          </a:p>
        </p:txBody>
      </p:sp>
      <p:sp>
        <p:nvSpPr>
          <p:cNvPr id="473" name="Google Shape;473;p50"/>
          <p:cNvSpPr txBox="1"/>
          <p:nvPr>
            <p:ph idx="1" type="body"/>
          </p:nvPr>
        </p:nvSpPr>
        <p:spPr>
          <a:xfrm>
            <a:off x="566600" y="675525"/>
            <a:ext cx="7995000" cy="495300"/>
          </a:xfrm>
          <a:prstGeom prst="rect">
            <a:avLst/>
          </a:prstGeom>
          <a:solidFill>
            <a:srgbClr val="EFEFEF"/>
          </a:solidFill>
        </p:spPr>
        <p:txBody>
          <a:bodyPr anchorCtr="0" anchor="ctr" bIns="91425" lIns="91425" spcFirstLastPara="1" rIns="91425" wrap="square" tIns="91425">
            <a:noAutofit/>
          </a:bodyPr>
          <a:lstStyle/>
          <a:p>
            <a:pPr indent="-400050" lvl="0" marL="571500" rtl="0" algn="l">
              <a:spcBef>
                <a:spcPts val="0"/>
              </a:spcBef>
              <a:spcAft>
                <a:spcPts val="0"/>
              </a:spcAft>
              <a:buClr>
                <a:srgbClr val="B7B7B7"/>
              </a:buClr>
              <a:buSzPts val="2700"/>
              <a:buFont typeface="Cambria"/>
              <a:buAutoNum type="arabicPeriod"/>
            </a:pPr>
            <a:r>
              <a:rPr b="1" lang="en" sz="2700">
                <a:solidFill>
                  <a:srgbClr val="B7B7B7"/>
                </a:solidFill>
                <a:latin typeface="Cambria"/>
                <a:ea typeface="Cambria"/>
                <a:cs typeface="Cambria"/>
                <a:sym typeface="Cambria"/>
              </a:rPr>
              <a:t>Motivation and Problem</a:t>
            </a:r>
            <a:endParaRPr b="1" sz="2700">
              <a:solidFill>
                <a:srgbClr val="B7B7B7"/>
              </a:solidFill>
              <a:latin typeface="Cambria"/>
              <a:ea typeface="Cambria"/>
              <a:cs typeface="Cambria"/>
              <a:sym typeface="Cambria"/>
            </a:endParaRPr>
          </a:p>
        </p:txBody>
      </p:sp>
      <p:sp>
        <p:nvSpPr>
          <p:cNvPr id="474" name="Google Shape;474;p50"/>
          <p:cNvSpPr txBox="1"/>
          <p:nvPr>
            <p:ph idx="1" type="body"/>
          </p:nvPr>
        </p:nvSpPr>
        <p:spPr>
          <a:xfrm>
            <a:off x="566600" y="1853275"/>
            <a:ext cx="7995000" cy="495300"/>
          </a:xfrm>
          <a:prstGeom prst="rect">
            <a:avLst/>
          </a:prstGeom>
          <a:solidFill>
            <a:srgbClr val="EFEFEF"/>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3.   EDEN Mechanism</a:t>
            </a:r>
            <a:endParaRPr b="1" sz="2700">
              <a:solidFill>
                <a:srgbClr val="B7B7B7"/>
              </a:solidFill>
              <a:latin typeface="Cambria"/>
              <a:ea typeface="Cambria"/>
              <a:cs typeface="Cambria"/>
              <a:sym typeface="Cambria"/>
            </a:endParaRPr>
          </a:p>
        </p:txBody>
      </p:sp>
      <p:sp>
        <p:nvSpPr>
          <p:cNvPr id="475" name="Google Shape;475;p50"/>
          <p:cNvSpPr txBox="1"/>
          <p:nvPr>
            <p:ph idx="1" type="body"/>
          </p:nvPr>
        </p:nvSpPr>
        <p:spPr>
          <a:xfrm>
            <a:off x="1084900" y="2924175"/>
            <a:ext cx="7476600" cy="4299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0000"/>
                </a:solidFill>
                <a:latin typeface="Cambria"/>
                <a:ea typeface="Cambria"/>
                <a:cs typeface="Cambria"/>
                <a:sym typeface="Cambria"/>
              </a:rPr>
              <a:t>ii.   DNN Error Tolerance Characterization</a:t>
            </a:r>
            <a:endParaRPr b="1" sz="2400">
              <a:solidFill>
                <a:srgbClr val="000000"/>
              </a:solidFill>
              <a:latin typeface="Cambria"/>
              <a:ea typeface="Cambria"/>
              <a:cs typeface="Cambria"/>
              <a:sym typeface="Cambria"/>
            </a:endParaRPr>
          </a:p>
        </p:txBody>
      </p:sp>
      <p:sp>
        <p:nvSpPr>
          <p:cNvPr id="476" name="Google Shape;476;p50"/>
          <p:cNvSpPr txBox="1"/>
          <p:nvPr>
            <p:ph idx="1" type="body"/>
          </p:nvPr>
        </p:nvSpPr>
        <p:spPr>
          <a:xfrm>
            <a:off x="1084900" y="242142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     Boosting DNN Error Tolerance</a:t>
            </a:r>
            <a:endParaRPr b="1" sz="2400">
              <a:solidFill>
                <a:srgbClr val="B7B7B7"/>
              </a:solidFill>
              <a:latin typeface="Cambria"/>
              <a:ea typeface="Cambria"/>
              <a:cs typeface="Cambria"/>
              <a:sym typeface="Cambria"/>
            </a:endParaRPr>
          </a:p>
        </p:txBody>
      </p:sp>
      <p:sp>
        <p:nvSpPr>
          <p:cNvPr id="477" name="Google Shape;477;p50"/>
          <p:cNvSpPr txBox="1"/>
          <p:nvPr>
            <p:ph idx="1" type="body"/>
          </p:nvPr>
        </p:nvSpPr>
        <p:spPr>
          <a:xfrm>
            <a:off x="1084900" y="34207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iii.  DNN to DRAM Mapping</a:t>
            </a:r>
            <a:endParaRPr b="1" sz="2400">
              <a:solidFill>
                <a:srgbClr val="B7B7B7"/>
              </a:solidFill>
              <a:latin typeface="Cambria"/>
              <a:ea typeface="Cambria"/>
              <a:cs typeface="Cambria"/>
              <a:sym typeface="Cambria"/>
            </a:endParaRPr>
          </a:p>
        </p:txBody>
      </p:sp>
      <p:sp>
        <p:nvSpPr>
          <p:cNvPr id="478" name="Google Shape;478;p50"/>
          <p:cNvSpPr txBox="1"/>
          <p:nvPr>
            <p:ph idx="1" type="body"/>
          </p:nvPr>
        </p:nvSpPr>
        <p:spPr>
          <a:xfrm>
            <a:off x="566600" y="44630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4.   Evaluation</a:t>
            </a:r>
            <a:endParaRPr b="1" sz="2700">
              <a:solidFill>
                <a:srgbClr val="B7B7B7"/>
              </a:solidFill>
              <a:latin typeface="Cambria"/>
              <a:ea typeface="Cambria"/>
              <a:cs typeface="Cambria"/>
              <a:sym typeface="Cambria"/>
            </a:endParaRPr>
          </a:p>
        </p:txBody>
      </p:sp>
      <p:sp>
        <p:nvSpPr>
          <p:cNvPr id="479" name="Google Shape;479;p50"/>
          <p:cNvSpPr txBox="1"/>
          <p:nvPr>
            <p:ph idx="1" type="body"/>
          </p:nvPr>
        </p:nvSpPr>
        <p:spPr>
          <a:xfrm>
            <a:off x="1084900" y="39173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Enabling EDEN Using Error Models</a:t>
            </a:r>
            <a:endParaRPr b="1" sz="2400">
              <a:solidFill>
                <a:srgbClr val="B7B7B7"/>
              </a:solidFill>
              <a:latin typeface="Cambria"/>
              <a:ea typeface="Cambria"/>
              <a:cs typeface="Cambria"/>
              <a:sym typeface="Cambria"/>
            </a:endParaRPr>
          </a:p>
        </p:txBody>
      </p:sp>
      <p:pic>
        <p:nvPicPr>
          <p:cNvPr id="480" name="Google Shape;480;p50"/>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81" name="Google Shape;481;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2" name="Google Shape;482;p50"/>
          <p:cNvSpPr txBox="1"/>
          <p:nvPr>
            <p:ph idx="1" type="body"/>
          </p:nvPr>
        </p:nvSpPr>
        <p:spPr>
          <a:xfrm>
            <a:off x="566600" y="1243675"/>
            <a:ext cx="7995000" cy="495300"/>
          </a:xfrm>
          <a:prstGeom prst="rect">
            <a:avLst/>
          </a:prstGeom>
          <a:solidFill>
            <a:srgbClr val="EFEFEF"/>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2.   DNN Basics and DRAM Parameters</a:t>
            </a:r>
            <a:endParaRPr b="1" sz="2700">
              <a:solidFill>
                <a:srgbClr val="B7B7B7"/>
              </a:solidFill>
              <a:latin typeface="Cambria"/>
              <a:ea typeface="Cambria"/>
              <a:cs typeface="Cambria"/>
              <a:sym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id="487" name="Google Shape;487;p51"/>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88" name="Google Shape;488;p51"/>
          <p:cNvSpPr txBox="1"/>
          <p:nvPr>
            <p:ph idx="1" type="body"/>
          </p:nvPr>
        </p:nvSpPr>
        <p:spPr>
          <a:xfrm>
            <a:off x="138650" y="956425"/>
            <a:ext cx="8758800" cy="1529400"/>
          </a:xfrm>
          <a:prstGeom prst="rect">
            <a:avLst/>
          </a:prstGeom>
        </p:spPr>
        <p:txBody>
          <a:bodyPr anchorCtr="0" anchor="t" bIns="91425" lIns="91425" spcFirstLastPara="1" rIns="91425" wrap="square" tIns="91425">
            <a:noAutofit/>
          </a:bodyPr>
          <a:lstStyle/>
          <a:p>
            <a:pPr indent="-800100" lvl="0" marL="1257300" rtl="0" algn="l">
              <a:lnSpc>
                <a:spcPct val="100000"/>
              </a:lnSpc>
              <a:spcBef>
                <a:spcPts val="0"/>
              </a:spcBef>
              <a:spcAft>
                <a:spcPts val="0"/>
              </a:spcAft>
              <a:buNone/>
            </a:pPr>
            <a:r>
              <a:rPr b="1" lang="en" sz="2400">
                <a:solidFill>
                  <a:srgbClr val="000000"/>
                </a:solidFill>
                <a:latin typeface="Cambria"/>
                <a:ea typeface="Cambria"/>
                <a:cs typeface="Cambria"/>
                <a:sym typeface="Cambria"/>
              </a:rPr>
              <a:t>Goal</a:t>
            </a:r>
            <a:r>
              <a:rPr b="1" lang="en" sz="2400">
                <a:solidFill>
                  <a:srgbClr val="000000"/>
                </a:solidFill>
                <a:latin typeface="Cambria"/>
                <a:ea typeface="Cambria"/>
                <a:cs typeface="Cambria"/>
                <a:sym typeface="Cambria"/>
              </a:rPr>
              <a:t>:</a:t>
            </a:r>
            <a:r>
              <a:rPr lang="en" sz="2400">
                <a:solidFill>
                  <a:srgbClr val="000000"/>
                </a:solidFill>
                <a:latin typeface="Cambria"/>
                <a:ea typeface="Cambria"/>
                <a:cs typeface="Cambria"/>
                <a:sym typeface="Cambria"/>
              </a:rPr>
              <a:t> </a:t>
            </a:r>
            <a:r>
              <a:rPr b="1" lang="en" sz="2400">
                <a:solidFill>
                  <a:srgbClr val="990000"/>
                </a:solidFill>
                <a:latin typeface="Cambria"/>
                <a:ea typeface="Cambria"/>
                <a:cs typeface="Cambria"/>
                <a:sym typeface="Cambria"/>
              </a:rPr>
              <a:t>Find the highest tolerable error rates</a:t>
            </a:r>
            <a:r>
              <a:rPr lang="en" sz="2400">
                <a:solidFill>
                  <a:srgbClr val="000000"/>
                </a:solidFill>
                <a:latin typeface="Cambria"/>
                <a:ea typeface="Cambria"/>
                <a:cs typeface="Cambria"/>
                <a:sym typeface="Cambria"/>
              </a:rPr>
              <a:t> of the DNN</a:t>
            </a:r>
            <a:endParaRPr sz="2400">
              <a:solidFill>
                <a:srgbClr val="000000"/>
              </a:solidFill>
              <a:latin typeface="Cambria"/>
              <a:ea typeface="Cambria"/>
              <a:cs typeface="Cambria"/>
              <a:sym typeface="Cambria"/>
            </a:endParaRPr>
          </a:p>
          <a:p>
            <a:pPr indent="-485775" lvl="0" marL="1743075" rtl="0" algn="l">
              <a:lnSpc>
                <a:spcPct val="100000"/>
              </a:lnSpc>
              <a:spcBef>
                <a:spcPts val="0"/>
              </a:spcBef>
              <a:spcAft>
                <a:spcPts val="1000"/>
              </a:spcAft>
              <a:buNone/>
            </a:pPr>
            <a:r>
              <a:rPr lang="en" sz="2400">
                <a:solidFill>
                  <a:srgbClr val="000000"/>
                </a:solidFill>
                <a:latin typeface="Cambria"/>
                <a:ea typeface="Cambria"/>
                <a:cs typeface="Cambria"/>
                <a:sym typeface="Cambria"/>
              </a:rPr>
              <a:t>and the corresponding DRAM parameters</a:t>
            </a:r>
            <a:endParaRPr sz="2400">
              <a:solidFill>
                <a:srgbClr val="000000"/>
              </a:solidFill>
              <a:latin typeface="Cambria"/>
              <a:ea typeface="Cambria"/>
              <a:cs typeface="Cambria"/>
              <a:sym typeface="Cambria"/>
            </a:endParaRPr>
          </a:p>
        </p:txBody>
      </p:sp>
      <p:sp>
        <p:nvSpPr>
          <p:cNvPr id="489" name="Google Shape;489;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0" name="Google Shape;490;p51"/>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Error Tolerance Characterization</a:t>
            </a:r>
            <a:endParaRPr b="1" sz="3200">
              <a:latin typeface="Cambria"/>
              <a:ea typeface="Cambria"/>
              <a:cs typeface="Cambria"/>
              <a:sym typeface="Cambr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6"/>
          <p:cNvSpPr/>
          <p:nvPr/>
        </p:nvSpPr>
        <p:spPr>
          <a:xfrm>
            <a:off x="137250" y="163400"/>
            <a:ext cx="8907900" cy="531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6"/>
          <p:cNvSpPr txBox="1"/>
          <p:nvPr>
            <p:ph type="title"/>
          </p:nvPr>
        </p:nvSpPr>
        <p:spPr>
          <a:xfrm>
            <a:off x="235500" y="122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mbria"/>
                <a:ea typeface="Cambria"/>
                <a:cs typeface="Cambria"/>
                <a:sym typeface="Cambria"/>
              </a:rPr>
              <a:t>Summary</a:t>
            </a:r>
            <a:endParaRPr b="1">
              <a:latin typeface="Cambria"/>
              <a:ea typeface="Cambria"/>
              <a:cs typeface="Cambria"/>
              <a:sym typeface="Cambria"/>
            </a:endParaRPr>
          </a:p>
        </p:txBody>
      </p:sp>
      <p:sp>
        <p:nvSpPr>
          <p:cNvPr id="84" name="Google Shape;84;p16"/>
          <p:cNvSpPr txBox="1"/>
          <p:nvPr>
            <p:ph idx="1" type="body"/>
          </p:nvPr>
        </p:nvSpPr>
        <p:spPr>
          <a:xfrm>
            <a:off x="203925" y="695275"/>
            <a:ext cx="8661600" cy="41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solidFill>
                  <a:srgbClr val="B45F06"/>
                </a:solidFill>
                <a:latin typeface="Cambria"/>
                <a:ea typeface="Cambria"/>
                <a:cs typeface="Cambria"/>
                <a:sym typeface="Cambria"/>
              </a:rPr>
              <a:t>Motivation</a:t>
            </a:r>
            <a:r>
              <a:rPr lang="en" sz="1600">
                <a:solidFill>
                  <a:schemeClr val="dk1"/>
                </a:solidFill>
                <a:latin typeface="Cambria"/>
                <a:ea typeface="Cambria"/>
                <a:cs typeface="Cambria"/>
                <a:sym typeface="Cambria"/>
              </a:rPr>
              <a:t>: Deep Neural Networks (DNNs) are important in many domains (vision, robotics, ...)</a:t>
            </a:r>
            <a:endParaRPr sz="1600">
              <a:solidFill>
                <a:schemeClr val="dk1"/>
              </a:solidFill>
              <a:latin typeface="Cambria"/>
              <a:ea typeface="Cambria"/>
              <a:cs typeface="Cambria"/>
              <a:sym typeface="Cambria"/>
            </a:endParaRPr>
          </a:p>
          <a:p>
            <a:pPr indent="0" lvl="0" marL="0" rtl="0" algn="l">
              <a:spcBef>
                <a:spcPts val="0"/>
              </a:spcBef>
              <a:spcAft>
                <a:spcPts val="0"/>
              </a:spcAft>
              <a:buNone/>
            </a:pPr>
            <a:r>
              <a:rPr b="1" lang="en" sz="1600" u="sng">
                <a:solidFill>
                  <a:srgbClr val="351C75"/>
                </a:solidFill>
                <a:latin typeface="Cambria"/>
                <a:ea typeface="Cambria"/>
                <a:cs typeface="Cambria"/>
                <a:sym typeface="Cambria"/>
              </a:rPr>
              <a:t>Problem</a:t>
            </a:r>
            <a:r>
              <a:rPr lang="en" sz="1600">
                <a:solidFill>
                  <a:schemeClr val="dk1"/>
                </a:solidFill>
                <a:latin typeface="Cambria"/>
                <a:ea typeface="Cambria"/>
                <a:cs typeface="Cambria"/>
                <a:sym typeface="Cambria"/>
              </a:rPr>
              <a:t>:</a:t>
            </a:r>
            <a:r>
              <a:rPr i="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Challenges of DNN Inference:</a:t>
            </a:r>
            <a:endParaRPr sz="16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energy consumption → </a:t>
            </a:r>
            <a:r>
              <a:rPr lang="en" sz="1600">
                <a:solidFill>
                  <a:schemeClr val="dk1"/>
                </a:solidFill>
                <a:latin typeface="Cambria"/>
                <a:ea typeface="Cambria"/>
                <a:cs typeface="Cambria"/>
                <a:sym typeface="Cambria"/>
              </a:rPr>
              <a:t>high</a:t>
            </a:r>
            <a:r>
              <a:rPr b="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energy cost of DNN inference</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latency → </a:t>
            </a:r>
            <a:r>
              <a:rPr lang="en" sz="1600">
                <a:solidFill>
                  <a:schemeClr val="dk1"/>
                </a:solidFill>
                <a:latin typeface="Cambria"/>
                <a:ea typeface="Cambria"/>
                <a:cs typeface="Cambria"/>
                <a:sym typeface="Cambria"/>
              </a:rPr>
              <a:t>DNN inference slowdowns</a:t>
            </a:r>
            <a:endParaRPr b="1" sz="1600">
              <a:solidFill>
                <a:schemeClr val="dk1"/>
              </a:solidFill>
              <a:latin typeface="Cambria"/>
              <a:ea typeface="Cambria"/>
              <a:cs typeface="Cambria"/>
              <a:sym typeface="Cambria"/>
            </a:endParaRPr>
          </a:p>
          <a:p>
            <a:pPr indent="-571500" lvl="0" marL="571500" rtl="0" algn="l">
              <a:spcBef>
                <a:spcPts val="500"/>
              </a:spcBef>
              <a:spcAft>
                <a:spcPts val="0"/>
              </a:spcAft>
              <a:buNone/>
            </a:pPr>
            <a:r>
              <a:rPr b="1" lang="en" sz="1600" u="sng">
                <a:solidFill>
                  <a:srgbClr val="990000"/>
                </a:solidFill>
                <a:latin typeface="Cambria"/>
                <a:ea typeface="Cambria"/>
                <a:cs typeface="Cambria"/>
                <a:sym typeface="Cambria"/>
              </a:rPr>
              <a:t>Goal:</a:t>
            </a:r>
            <a:r>
              <a:rPr b="1" lang="en" sz="1600">
                <a:solidFill>
                  <a:srgbClr val="990000"/>
                </a:solidFill>
                <a:latin typeface="Cambria"/>
                <a:ea typeface="Cambria"/>
                <a:cs typeface="Cambria"/>
                <a:sym typeface="Cambria"/>
              </a:rPr>
              <a:t>  </a:t>
            </a:r>
            <a:r>
              <a:rPr lang="en" sz="1600">
                <a:solidFill>
                  <a:schemeClr val="dk1"/>
                </a:solidFill>
                <a:latin typeface="Cambria"/>
                <a:ea typeface="Cambria"/>
                <a:cs typeface="Cambria"/>
                <a:sym typeface="Cambria"/>
              </a:rPr>
              <a:t>Reduce </a:t>
            </a:r>
            <a:r>
              <a:rPr b="1" lang="en" sz="1600">
                <a:solidFill>
                  <a:schemeClr val="dk1"/>
                </a:solidFill>
                <a:latin typeface="Cambria"/>
                <a:ea typeface="Cambria"/>
                <a:cs typeface="Cambria"/>
                <a:sym typeface="Cambria"/>
              </a:rPr>
              <a:t>DRAM voltage and timing</a:t>
            </a:r>
            <a:r>
              <a:rPr lang="en" sz="1600">
                <a:solidFill>
                  <a:schemeClr val="dk1"/>
                </a:solidFill>
                <a:latin typeface="Cambria"/>
                <a:ea typeface="Cambria"/>
                <a:cs typeface="Cambria"/>
                <a:sym typeface="Cambria"/>
              </a:rPr>
              <a:t> for </a:t>
            </a:r>
            <a:r>
              <a:rPr b="1" lang="en" sz="1600">
                <a:solidFill>
                  <a:schemeClr val="dk1"/>
                </a:solidFill>
                <a:latin typeface="Cambria"/>
                <a:ea typeface="Cambria"/>
                <a:cs typeface="Cambria"/>
                <a:sym typeface="Cambria"/>
              </a:rPr>
              <a:t>error tolerant</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DNN inference workloads, </a:t>
            </a:r>
            <a:r>
              <a:rPr lang="en" sz="1600">
                <a:solidFill>
                  <a:schemeClr val="dk1"/>
                </a:solidFill>
                <a:latin typeface="Cambria"/>
                <a:ea typeface="Cambria"/>
                <a:cs typeface="Cambria"/>
                <a:sym typeface="Cambria"/>
              </a:rPr>
              <a:t>exploiting the trade-off between bit error rate and energy/performance</a:t>
            </a:r>
            <a:endParaRPr b="1" sz="1600">
              <a:latin typeface="Cambria"/>
              <a:ea typeface="Cambria"/>
              <a:cs typeface="Cambria"/>
              <a:sym typeface="Cambria"/>
            </a:endParaRPr>
          </a:p>
        </p:txBody>
      </p:sp>
      <p:pic>
        <p:nvPicPr>
          <p:cNvPr id="85" name="Google Shape;85;p16"/>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6" name="Google Shape;8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pic>
        <p:nvPicPr>
          <p:cNvPr id="495" name="Google Shape;495;p52"/>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496" name="Google Shape;496;p52"/>
          <p:cNvSpPr txBox="1"/>
          <p:nvPr>
            <p:ph idx="1" type="body"/>
          </p:nvPr>
        </p:nvSpPr>
        <p:spPr>
          <a:xfrm>
            <a:off x="138650" y="956425"/>
            <a:ext cx="8758800" cy="1529400"/>
          </a:xfrm>
          <a:prstGeom prst="rect">
            <a:avLst/>
          </a:prstGeom>
        </p:spPr>
        <p:txBody>
          <a:bodyPr anchorCtr="0" anchor="t" bIns="91425" lIns="91425" spcFirstLastPara="1" rIns="91425" wrap="square" tIns="91425">
            <a:noAutofit/>
          </a:bodyPr>
          <a:lstStyle/>
          <a:p>
            <a:pPr indent="-800100" lvl="0" marL="1257300" rtl="0" algn="l">
              <a:lnSpc>
                <a:spcPct val="100000"/>
              </a:lnSpc>
              <a:spcBef>
                <a:spcPts val="0"/>
              </a:spcBef>
              <a:spcAft>
                <a:spcPts val="0"/>
              </a:spcAft>
              <a:buNone/>
            </a:pPr>
            <a:r>
              <a:rPr b="1" lang="en" sz="2400">
                <a:solidFill>
                  <a:srgbClr val="000000"/>
                </a:solidFill>
                <a:latin typeface="Cambria"/>
                <a:ea typeface="Cambria"/>
                <a:cs typeface="Cambria"/>
                <a:sym typeface="Cambria"/>
              </a:rPr>
              <a:t>Goal:</a:t>
            </a:r>
            <a:r>
              <a:rPr lang="en" sz="2400">
                <a:solidFill>
                  <a:srgbClr val="000000"/>
                </a:solidFill>
                <a:latin typeface="Cambria"/>
                <a:ea typeface="Cambria"/>
                <a:cs typeface="Cambria"/>
                <a:sym typeface="Cambria"/>
              </a:rPr>
              <a:t> </a:t>
            </a:r>
            <a:r>
              <a:rPr b="1" lang="en" sz="2400">
                <a:solidFill>
                  <a:srgbClr val="990000"/>
                </a:solidFill>
                <a:latin typeface="Cambria"/>
                <a:ea typeface="Cambria"/>
                <a:cs typeface="Cambria"/>
                <a:sym typeface="Cambria"/>
              </a:rPr>
              <a:t>Find the highest tolerable error rates</a:t>
            </a:r>
            <a:r>
              <a:rPr lang="en" sz="2400">
                <a:solidFill>
                  <a:srgbClr val="000000"/>
                </a:solidFill>
                <a:latin typeface="Cambria"/>
                <a:ea typeface="Cambria"/>
                <a:cs typeface="Cambria"/>
                <a:sym typeface="Cambria"/>
              </a:rPr>
              <a:t> of the DNN</a:t>
            </a:r>
            <a:endParaRPr sz="2400">
              <a:solidFill>
                <a:srgbClr val="000000"/>
              </a:solidFill>
              <a:latin typeface="Cambria"/>
              <a:ea typeface="Cambria"/>
              <a:cs typeface="Cambria"/>
              <a:sym typeface="Cambria"/>
            </a:endParaRPr>
          </a:p>
          <a:p>
            <a:pPr indent="-485775" lvl="0" marL="1743075" rtl="0" algn="l">
              <a:lnSpc>
                <a:spcPct val="100000"/>
              </a:lnSpc>
              <a:spcBef>
                <a:spcPts val="0"/>
              </a:spcBef>
              <a:spcAft>
                <a:spcPts val="0"/>
              </a:spcAft>
              <a:buNone/>
            </a:pPr>
            <a:r>
              <a:rPr lang="en" sz="2400">
                <a:solidFill>
                  <a:srgbClr val="000000"/>
                </a:solidFill>
                <a:latin typeface="Cambria"/>
                <a:ea typeface="Cambria"/>
                <a:cs typeface="Cambria"/>
                <a:sym typeface="Cambria"/>
              </a:rPr>
              <a:t>and the corresponding DRAM parameters</a:t>
            </a:r>
            <a:endParaRPr sz="2400">
              <a:solidFill>
                <a:srgbClr val="000000"/>
              </a:solidFill>
              <a:latin typeface="Cambria"/>
              <a:ea typeface="Cambria"/>
              <a:cs typeface="Cambria"/>
              <a:sym typeface="Cambria"/>
            </a:endParaRPr>
          </a:p>
          <a:p>
            <a:pPr indent="-1771650" lvl="0" marL="2228850" rtl="0" algn="l">
              <a:lnSpc>
                <a:spcPct val="100000"/>
              </a:lnSpc>
              <a:spcBef>
                <a:spcPts val="1000"/>
              </a:spcBef>
              <a:spcAft>
                <a:spcPts val="2400"/>
              </a:spcAft>
              <a:buNone/>
            </a:pPr>
            <a:r>
              <a:rPr b="1" lang="en" sz="2400">
                <a:solidFill>
                  <a:srgbClr val="000000"/>
                </a:solidFill>
                <a:latin typeface="Cambria"/>
                <a:ea typeface="Cambria"/>
                <a:cs typeface="Cambria"/>
                <a:sym typeface="Cambria"/>
              </a:rPr>
              <a:t>Mechanism: </a:t>
            </a:r>
            <a:r>
              <a:rPr lang="en" sz="2400">
                <a:solidFill>
                  <a:srgbClr val="000000"/>
                </a:solidFill>
                <a:latin typeface="Cambria"/>
                <a:ea typeface="Cambria"/>
                <a:cs typeface="Cambria"/>
                <a:sym typeface="Cambria"/>
              </a:rPr>
              <a:t>Systematically </a:t>
            </a:r>
            <a:r>
              <a:rPr b="1" lang="en" sz="2400">
                <a:solidFill>
                  <a:srgbClr val="BF9000"/>
                </a:solidFill>
                <a:latin typeface="Cambria"/>
                <a:ea typeface="Cambria"/>
                <a:cs typeface="Cambria"/>
                <a:sym typeface="Cambria"/>
              </a:rPr>
              <a:t>measure error resilience</a:t>
            </a:r>
            <a:r>
              <a:rPr lang="en" sz="2400">
                <a:solidFill>
                  <a:srgbClr val="000000"/>
                </a:solidFill>
                <a:latin typeface="Cambria"/>
                <a:ea typeface="Cambria"/>
                <a:cs typeface="Cambria"/>
                <a:sym typeface="Cambria"/>
              </a:rPr>
              <a:t> of </a:t>
            </a:r>
            <a:r>
              <a:rPr b="1" lang="en" sz="2400">
                <a:solidFill>
                  <a:srgbClr val="BF9000"/>
                </a:solidFill>
                <a:latin typeface="Cambria"/>
                <a:ea typeface="Cambria"/>
                <a:cs typeface="Cambria"/>
                <a:sym typeface="Cambria"/>
              </a:rPr>
              <a:t>each DNN data type</a:t>
            </a:r>
            <a:r>
              <a:rPr lang="en" sz="2400">
                <a:solidFill>
                  <a:srgbClr val="000000"/>
                </a:solidFill>
                <a:latin typeface="Cambria"/>
                <a:ea typeface="Cambria"/>
                <a:cs typeface="Cambria"/>
                <a:sym typeface="Cambria"/>
              </a:rPr>
              <a:t> on the approximate DRAM</a:t>
            </a:r>
            <a:endParaRPr sz="2400">
              <a:solidFill>
                <a:srgbClr val="000000"/>
              </a:solidFill>
              <a:latin typeface="Cambria"/>
              <a:ea typeface="Cambria"/>
              <a:cs typeface="Cambria"/>
              <a:sym typeface="Cambria"/>
            </a:endParaRPr>
          </a:p>
        </p:txBody>
      </p:sp>
      <p:sp>
        <p:nvSpPr>
          <p:cNvPr id="497" name="Google Shape;497;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8" name="Google Shape;498;p52"/>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Error Tolerance Characterization</a:t>
            </a:r>
            <a:endParaRPr b="1" sz="3200">
              <a:latin typeface="Cambria"/>
              <a:ea typeface="Cambria"/>
              <a:cs typeface="Cambria"/>
              <a:sym typeface="Cambri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pic>
        <p:nvPicPr>
          <p:cNvPr id="503" name="Google Shape;503;p53"/>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04" name="Google Shape;504;p53"/>
          <p:cNvSpPr txBox="1"/>
          <p:nvPr>
            <p:ph idx="1" type="body"/>
          </p:nvPr>
        </p:nvSpPr>
        <p:spPr>
          <a:xfrm>
            <a:off x="138650" y="956425"/>
            <a:ext cx="8758800" cy="1529400"/>
          </a:xfrm>
          <a:prstGeom prst="rect">
            <a:avLst/>
          </a:prstGeom>
        </p:spPr>
        <p:txBody>
          <a:bodyPr anchorCtr="0" anchor="t" bIns="91425" lIns="91425" spcFirstLastPara="1" rIns="91425" wrap="square" tIns="91425">
            <a:noAutofit/>
          </a:bodyPr>
          <a:lstStyle/>
          <a:p>
            <a:pPr indent="-800100" lvl="0" marL="1257300" rtl="0" algn="l">
              <a:lnSpc>
                <a:spcPct val="100000"/>
              </a:lnSpc>
              <a:spcBef>
                <a:spcPts val="0"/>
              </a:spcBef>
              <a:spcAft>
                <a:spcPts val="0"/>
              </a:spcAft>
              <a:buNone/>
            </a:pPr>
            <a:r>
              <a:rPr b="1" lang="en" sz="2400">
                <a:solidFill>
                  <a:srgbClr val="000000"/>
                </a:solidFill>
                <a:latin typeface="Cambria"/>
                <a:ea typeface="Cambria"/>
                <a:cs typeface="Cambria"/>
                <a:sym typeface="Cambria"/>
              </a:rPr>
              <a:t>Goal:</a:t>
            </a:r>
            <a:r>
              <a:rPr lang="en" sz="2400">
                <a:solidFill>
                  <a:srgbClr val="000000"/>
                </a:solidFill>
                <a:latin typeface="Cambria"/>
                <a:ea typeface="Cambria"/>
                <a:cs typeface="Cambria"/>
                <a:sym typeface="Cambria"/>
              </a:rPr>
              <a:t> </a:t>
            </a:r>
            <a:r>
              <a:rPr b="1" lang="en" sz="2400">
                <a:solidFill>
                  <a:srgbClr val="990000"/>
                </a:solidFill>
                <a:latin typeface="Cambria"/>
                <a:ea typeface="Cambria"/>
                <a:cs typeface="Cambria"/>
                <a:sym typeface="Cambria"/>
              </a:rPr>
              <a:t>Find the highest tolerable error rates</a:t>
            </a:r>
            <a:r>
              <a:rPr lang="en" sz="2400">
                <a:solidFill>
                  <a:srgbClr val="000000"/>
                </a:solidFill>
                <a:latin typeface="Cambria"/>
                <a:ea typeface="Cambria"/>
                <a:cs typeface="Cambria"/>
                <a:sym typeface="Cambria"/>
              </a:rPr>
              <a:t> of the DNN</a:t>
            </a:r>
            <a:endParaRPr sz="2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 		     and the corresponding DRAM parameters</a:t>
            </a:r>
            <a:endParaRPr sz="2400">
              <a:solidFill>
                <a:srgbClr val="000000"/>
              </a:solidFill>
              <a:latin typeface="Cambria"/>
              <a:ea typeface="Cambria"/>
              <a:cs typeface="Cambria"/>
              <a:sym typeface="Cambria"/>
            </a:endParaRPr>
          </a:p>
          <a:p>
            <a:pPr indent="-1771650" lvl="0" marL="2228850" rtl="0" algn="l">
              <a:lnSpc>
                <a:spcPct val="100000"/>
              </a:lnSpc>
              <a:spcBef>
                <a:spcPts val="1000"/>
              </a:spcBef>
              <a:spcAft>
                <a:spcPts val="0"/>
              </a:spcAft>
              <a:buNone/>
            </a:pPr>
            <a:r>
              <a:rPr b="1" lang="en" sz="2400">
                <a:solidFill>
                  <a:srgbClr val="000000"/>
                </a:solidFill>
                <a:latin typeface="Cambria"/>
                <a:ea typeface="Cambria"/>
                <a:cs typeface="Cambria"/>
                <a:sym typeface="Cambria"/>
              </a:rPr>
              <a:t>Mechanism: </a:t>
            </a:r>
            <a:r>
              <a:rPr lang="en" sz="2400">
                <a:solidFill>
                  <a:srgbClr val="000000"/>
                </a:solidFill>
                <a:latin typeface="Cambria"/>
                <a:ea typeface="Cambria"/>
                <a:cs typeface="Cambria"/>
                <a:sym typeface="Cambria"/>
              </a:rPr>
              <a:t>Systematically </a:t>
            </a:r>
            <a:r>
              <a:rPr b="1" lang="en" sz="2400">
                <a:solidFill>
                  <a:srgbClr val="BF9000"/>
                </a:solidFill>
                <a:latin typeface="Cambria"/>
                <a:ea typeface="Cambria"/>
                <a:cs typeface="Cambria"/>
                <a:sym typeface="Cambria"/>
              </a:rPr>
              <a:t>measure error resilience</a:t>
            </a:r>
            <a:r>
              <a:rPr lang="en" sz="2400">
                <a:solidFill>
                  <a:srgbClr val="000000"/>
                </a:solidFill>
                <a:latin typeface="Cambria"/>
                <a:ea typeface="Cambria"/>
                <a:cs typeface="Cambria"/>
                <a:sym typeface="Cambria"/>
              </a:rPr>
              <a:t> of </a:t>
            </a:r>
            <a:r>
              <a:rPr b="1" lang="en" sz="2400">
                <a:solidFill>
                  <a:srgbClr val="BF9000"/>
                </a:solidFill>
                <a:latin typeface="Cambria"/>
                <a:ea typeface="Cambria"/>
                <a:cs typeface="Cambria"/>
                <a:sym typeface="Cambria"/>
              </a:rPr>
              <a:t>each DNN data type</a:t>
            </a:r>
            <a:r>
              <a:rPr lang="en" sz="2400">
                <a:solidFill>
                  <a:srgbClr val="000000"/>
                </a:solidFill>
                <a:latin typeface="Cambria"/>
                <a:ea typeface="Cambria"/>
                <a:cs typeface="Cambria"/>
                <a:sym typeface="Cambria"/>
              </a:rPr>
              <a:t> on the approximate DRAM</a:t>
            </a:r>
            <a:endParaRPr sz="2400">
              <a:solidFill>
                <a:srgbClr val="000000"/>
              </a:solidFill>
              <a:latin typeface="Cambria"/>
              <a:ea typeface="Cambria"/>
              <a:cs typeface="Cambria"/>
              <a:sym typeface="Cambria"/>
            </a:endParaRPr>
          </a:p>
          <a:p>
            <a:pPr indent="-1771650" lvl="0" marL="2228850" rtl="0" algn="l">
              <a:lnSpc>
                <a:spcPct val="100000"/>
              </a:lnSpc>
              <a:spcBef>
                <a:spcPts val="2400"/>
              </a:spcBef>
              <a:spcAft>
                <a:spcPts val="0"/>
              </a:spcAft>
              <a:buClr>
                <a:schemeClr val="dk1"/>
              </a:buClr>
              <a:buSzPts val="1100"/>
              <a:buFont typeface="Arial"/>
              <a:buNone/>
            </a:pPr>
            <a:r>
              <a:rPr b="1" lang="en" sz="2400">
                <a:solidFill>
                  <a:schemeClr val="dk1"/>
                </a:solidFill>
                <a:latin typeface="Cambria"/>
                <a:ea typeface="Cambria"/>
                <a:cs typeface="Cambria"/>
                <a:sym typeface="Cambria"/>
              </a:rPr>
              <a:t>Two ways</a:t>
            </a:r>
            <a:r>
              <a:rPr lang="en" sz="2400">
                <a:solidFill>
                  <a:schemeClr val="dk1"/>
                </a:solidFill>
                <a:latin typeface="Cambria"/>
                <a:ea typeface="Cambria"/>
                <a:cs typeface="Cambria"/>
                <a:sym typeface="Cambria"/>
              </a:rPr>
              <a:t> to perform this testing:</a:t>
            </a:r>
            <a:endParaRPr sz="2400">
              <a:solidFill>
                <a:schemeClr val="dk1"/>
              </a:solidFill>
              <a:latin typeface="Cambria"/>
              <a:ea typeface="Cambria"/>
              <a:cs typeface="Cambria"/>
              <a:sym typeface="Cambria"/>
            </a:endParaRPr>
          </a:p>
          <a:p>
            <a:pPr indent="-381000" lvl="0" marL="1371600" rtl="0" algn="l">
              <a:lnSpc>
                <a:spcPct val="100000"/>
              </a:lnSpc>
              <a:spcBef>
                <a:spcPts val="1000"/>
              </a:spcBef>
              <a:spcAft>
                <a:spcPts val="0"/>
              </a:spcAft>
              <a:buClr>
                <a:srgbClr val="000000"/>
              </a:buClr>
              <a:buSzPts val="2400"/>
              <a:buFont typeface="Cambria"/>
              <a:buAutoNum type="arabicPeriod"/>
            </a:pPr>
            <a:r>
              <a:rPr b="1" lang="en" sz="2400">
                <a:solidFill>
                  <a:srgbClr val="1C4587"/>
                </a:solidFill>
                <a:latin typeface="Cambria"/>
                <a:ea typeface="Cambria"/>
                <a:cs typeface="Cambria"/>
                <a:sym typeface="Cambria"/>
              </a:rPr>
              <a:t>Coarse-grained characterization</a:t>
            </a:r>
            <a:endParaRPr b="1" sz="2400">
              <a:solidFill>
                <a:srgbClr val="1C4587"/>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b="1" lang="en" sz="2400">
                <a:solidFill>
                  <a:srgbClr val="741B47"/>
                </a:solidFill>
                <a:latin typeface="Cambria"/>
                <a:ea typeface="Cambria"/>
                <a:cs typeface="Cambria"/>
                <a:sym typeface="Cambria"/>
              </a:rPr>
              <a:t>Fine-grained characterization</a:t>
            </a:r>
            <a:endParaRPr b="1" sz="2400">
              <a:solidFill>
                <a:srgbClr val="741B47"/>
              </a:solidFill>
              <a:latin typeface="Cambria"/>
              <a:ea typeface="Cambria"/>
              <a:cs typeface="Cambria"/>
              <a:sym typeface="Cambria"/>
            </a:endParaRPr>
          </a:p>
        </p:txBody>
      </p:sp>
      <p:sp>
        <p:nvSpPr>
          <p:cNvPr id="505" name="Google Shape;505;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6" name="Google Shape;506;p53"/>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Error Tolerance Characterization</a:t>
            </a:r>
            <a:endParaRPr b="1" sz="3200">
              <a:latin typeface="Cambria"/>
              <a:ea typeface="Cambria"/>
              <a:cs typeface="Cambria"/>
              <a:sym typeface="Cambria"/>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pic>
        <p:nvPicPr>
          <p:cNvPr id="511" name="Google Shape;511;p54"/>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12" name="Google Shape;512;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3" name="Google Shape;513;p54"/>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Coarse-Grained Characterization</a:t>
            </a:r>
            <a:endParaRPr b="1" sz="3200">
              <a:latin typeface="Cambria"/>
              <a:ea typeface="Cambria"/>
              <a:cs typeface="Cambria"/>
              <a:sym typeface="Cambria"/>
            </a:endParaRPr>
          </a:p>
        </p:txBody>
      </p:sp>
      <p:sp>
        <p:nvSpPr>
          <p:cNvPr id="514" name="Google Shape;514;p54"/>
          <p:cNvSpPr txBox="1"/>
          <p:nvPr>
            <p:ph idx="1" type="body"/>
          </p:nvPr>
        </p:nvSpPr>
        <p:spPr>
          <a:xfrm>
            <a:off x="368325" y="956425"/>
            <a:ext cx="82989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1000"/>
              </a:spcAft>
              <a:buNone/>
            </a:pPr>
            <a:r>
              <a:rPr lang="en" sz="2400">
                <a:solidFill>
                  <a:srgbClr val="000000"/>
                </a:solidFill>
                <a:latin typeface="Cambria"/>
                <a:ea typeface="Cambria"/>
                <a:cs typeface="Cambria"/>
                <a:sym typeface="Cambria"/>
              </a:rPr>
              <a:t>   </a:t>
            </a:r>
            <a:r>
              <a:rPr b="1" lang="en" sz="2400">
                <a:solidFill>
                  <a:srgbClr val="4C1130"/>
                </a:solidFill>
                <a:latin typeface="Cambria"/>
                <a:ea typeface="Cambria"/>
                <a:cs typeface="Cambria"/>
                <a:sym typeface="Cambria"/>
              </a:rPr>
              <a:t>Reduce</a:t>
            </a:r>
            <a:r>
              <a:rPr b="1" lang="en" sz="2400">
                <a:solidFill>
                  <a:srgbClr val="4C1130"/>
                </a:solidFill>
                <a:latin typeface="Cambria"/>
                <a:ea typeface="Cambria"/>
                <a:cs typeface="Cambria"/>
                <a:sym typeface="Cambria"/>
              </a:rPr>
              <a:t> voltage/latency</a:t>
            </a:r>
            <a:r>
              <a:rPr lang="en" sz="2400">
                <a:solidFill>
                  <a:srgbClr val="000000"/>
                </a:solidFill>
                <a:latin typeface="Cambria"/>
                <a:ea typeface="Cambria"/>
                <a:cs typeface="Cambria"/>
                <a:sym typeface="Cambria"/>
              </a:rPr>
              <a:t> of all DNN data types </a:t>
            </a:r>
            <a:r>
              <a:rPr b="1" lang="en" sz="2400">
                <a:solidFill>
                  <a:srgbClr val="4C1130"/>
                </a:solidFill>
                <a:latin typeface="Cambria"/>
                <a:ea typeface="Cambria"/>
                <a:cs typeface="Cambria"/>
                <a:sym typeface="Cambria"/>
              </a:rPr>
              <a:t>equally</a:t>
            </a:r>
            <a:endParaRPr sz="2400">
              <a:solidFill>
                <a:srgbClr val="000000"/>
              </a:solidFill>
              <a:latin typeface="Cambria"/>
              <a:ea typeface="Cambria"/>
              <a:cs typeface="Cambria"/>
              <a:sym typeface="Cambri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pic>
        <p:nvPicPr>
          <p:cNvPr id="519" name="Google Shape;519;p55"/>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20" name="Google Shape;520;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1" name="Google Shape;521;p55"/>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Coarse-Grained Characterization</a:t>
            </a:r>
            <a:endParaRPr b="1" sz="3200">
              <a:latin typeface="Cambria"/>
              <a:ea typeface="Cambria"/>
              <a:cs typeface="Cambria"/>
              <a:sym typeface="Cambria"/>
            </a:endParaRPr>
          </a:p>
        </p:txBody>
      </p:sp>
      <p:sp>
        <p:nvSpPr>
          <p:cNvPr id="522" name="Google Shape;522;p55"/>
          <p:cNvSpPr txBox="1"/>
          <p:nvPr>
            <p:ph idx="1" type="body"/>
          </p:nvPr>
        </p:nvSpPr>
        <p:spPr>
          <a:xfrm>
            <a:off x="368325" y="956425"/>
            <a:ext cx="82989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   </a:t>
            </a:r>
            <a:r>
              <a:rPr b="1" lang="en" sz="2400">
                <a:solidFill>
                  <a:srgbClr val="4C1130"/>
                </a:solidFill>
                <a:latin typeface="Cambria"/>
                <a:ea typeface="Cambria"/>
                <a:cs typeface="Cambria"/>
                <a:sym typeface="Cambria"/>
              </a:rPr>
              <a:t>Reduce voltage/latency</a:t>
            </a:r>
            <a:r>
              <a:rPr lang="en" sz="2400">
                <a:solidFill>
                  <a:srgbClr val="000000"/>
                </a:solidFill>
                <a:latin typeface="Cambria"/>
                <a:ea typeface="Cambria"/>
                <a:cs typeface="Cambria"/>
                <a:sym typeface="Cambria"/>
              </a:rPr>
              <a:t> of all DNN data types </a:t>
            </a:r>
            <a:r>
              <a:rPr b="1" lang="en" sz="2400">
                <a:solidFill>
                  <a:srgbClr val="4C1130"/>
                </a:solidFill>
                <a:latin typeface="Cambria"/>
                <a:ea typeface="Cambria"/>
                <a:cs typeface="Cambria"/>
                <a:sym typeface="Cambria"/>
              </a:rPr>
              <a:t>equally</a:t>
            </a:r>
            <a:endParaRPr b="1" sz="2400">
              <a:solidFill>
                <a:srgbClr val="4C1130"/>
              </a:solidFill>
              <a:latin typeface="Cambria"/>
              <a:ea typeface="Cambria"/>
              <a:cs typeface="Cambria"/>
              <a:sym typeface="Cambria"/>
            </a:endParaRPr>
          </a:p>
          <a:p>
            <a:pPr indent="-317500" lvl="0" marL="657225" rtl="0" algn="l">
              <a:lnSpc>
                <a:spcPct val="100000"/>
              </a:lnSpc>
              <a:spcBef>
                <a:spcPts val="1000"/>
              </a:spcBef>
              <a:spcAft>
                <a:spcPts val="1000"/>
              </a:spcAft>
              <a:buClr>
                <a:srgbClr val="000000"/>
              </a:buClr>
              <a:buSzPts val="1400"/>
              <a:buFont typeface="Cambria"/>
              <a:buChar char="●"/>
            </a:pPr>
            <a:r>
              <a:rPr b="1" lang="en" sz="2400">
                <a:solidFill>
                  <a:srgbClr val="38761D"/>
                </a:solidFill>
                <a:latin typeface="Cambria"/>
                <a:ea typeface="Cambria"/>
                <a:cs typeface="Cambria"/>
                <a:sym typeface="Cambria"/>
              </a:rPr>
              <a:t>Easy to perform on commodity DRAM</a:t>
            </a:r>
            <a:endParaRPr sz="2400">
              <a:solidFill>
                <a:srgbClr val="000000"/>
              </a:solidFill>
              <a:latin typeface="Cambria"/>
              <a:ea typeface="Cambria"/>
              <a:cs typeface="Cambria"/>
              <a:sym typeface="Cambri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pic>
        <p:nvPicPr>
          <p:cNvPr id="527" name="Google Shape;527;p56"/>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28" name="Google Shape;528;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9" name="Google Shape;529;p56"/>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Coarse-Grained Characterization</a:t>
            </a:r>
            <a:endParaRPr b="1" sz="3200">
              <a:latin typeface="Cambria"/>
              <a:ea typeface="Cambria"/>
              <a:cs typeface="Cambria"/>
              <a:sym typeface="Cambria"/>
            </a:endParaRPr>
          </a:p>
        </p:txBody>
      </p:sp>
      <p:sp>
        <p:nvSpPr>
          <p:cNvPr id="530" name="Google Shape;530;p56"/>
          <p:cNvSpPr txBox="1"/>
          <p:nvPr>
            <p:ph idx="1" type="body"/>
          </p:nvPr>
        </p:nvSpPr>
        <p:spPr>
          <a:xfrm>
            <a:off x="368325" y="956425"/>
            <a:ext cx="82989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   </a:t>
            </a:r>
            <a:r>
              <a:rPr b="1" lang="en" sz="2400">
                <a:solidFill>
                  <a:srgbClr val="4C1130"/>
                </a:solidFill>
                <a:latin typeface="Cambria"/>
                <a:ea typeface="Cambria"/>
                <a:cs typeface="Cambria"/>
                <a:sym typeface="Cambria"/>
              </a:rPr>
              <a:t>Reduce voltage/latency</a:t>
            </a:r>
            <a:r>
              <a:rPr lang="en" sz="2400">
                <a:solidFill>
                  <a:srgbClr val="000000"/>
                </a:solidFill>
                <a:latin typeface="Cambria"/>
                <a:ea typeface="Cambria"/>
                <a:cs typeface="Cambria"/>
                <a:sym typeface="Cambria"/>
              </a:rPr>
              <a:t> of all DNN data types </a:t>
            </a:r>
            <a:r>
              <a:rPr b="1" lang="en" sz="2400">
                <a:solidFill>
                  <a:srgbClr val="4C1130"/>
                </a:solidFill>
                <a:latin typeface="Cambria"/>
                <a:ea typeface="Cambria"/>
                <a:cs typeface="Cambria"/>
                <a:sym typeface="Cambria"/>
              </a:rPr>
              <a:t>equally</a:t>
            </a:r>
            <a:endParaRPr b="1" sz="2400">
              <a:solidFill>
                <a:srgbClr val="4C1130"/>
              </a:solidFill>
              <a:latin typeface="Cambria"/>
              <a:ea typeface="Cambria"/>
              <a:cs typeface="Cambria"/>
              <a:sym typeface="Cambria"/>
            </a:endParaRPr>
          </a:p>
          <a:p>
            <a:pPr indent="-288925" lvl="0" marL="657225" rtl="0" algn="l">
              <a:lnSpc>
                <a:spcPct val="100000"/>
              </a:lnSpc>
              <a:spcBef>
                <a:spcPts val="1000"/>
              </a:spcBef>
              <a:spcAft>
                <a:spcPts val="0"/>
              </a:spcAft>
              <a:buClr>
                <a:srgbClr val="000000"/>
              </a:buClr>
              <a:buSzPts val="1400"/>
              <a:buFont typeface="Cambria"/>
              <a:buChar char="●"/>
            </a:pPr>
            <a:r>
              <a:rPr b="1" lang="en" sz="2400">
                <a:solidFill>
                  <a:srgbClr val="38761D"/>
                </a:solidFill>
                <a:latin typeface="Cambria"/>
                <a:ea typeface="Cambria"/>
                <a:cs typeface="Cambria"/>
                <a:sym typeface="Cambria"/>
              </a:rPr>
              <a:t>Easy to perform on commodity DRAM</a:t>
            </a:r>
            <a:endParaRPr b="1" sz="2400">
              <a:solidFill>
                <a:srgbClr val="38761D"/>
              </a:solidFill>
              <a:latin typeface="Cambria"/>
              <a:ea typeface="Cambria"/>
              <a:cs typeface="Cambria"/>
              <a:sym typeface="Cambria"/>
            </a:endParaRPr>
          </a:p>
          <a:p>
            <a:pPr indent="-317500" lvl="0" marL="685800" rtl="0" algn="l">
              <a:lnSpc>
                <a:spcPct val="100000"/>
              </a:lnSpc>
              <a:spcBef>
                <a:spcPts val="100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Voltage and latency reduction is</a:t>
            </a:r>
            <a:r>
              <a:rPr lang="en" sz="2400">
                <a:solidFill>
                  <a:srgbClr val="990000"/>
                </a:solidFill>
                <a:latin typeface="Cambria"/>
                <a:ea typeface="Cambria"/>
                <a:cs typeface="Cambria"/>
                <a:sym typeface="Cambria"/>
              </a:rPr>
              <a:t> </a:t>
            </a:r>
            <a:r>
              <a:rPr b="1" lang="en" sz="2400">
                <a:solidFill>
                  <a:srgbClr val="CC0000"/>
                </a:solidFill>
                <a:latin typeface="Cambria"/>
                <a:ea typeface="Cambria"/>
                <a:cs typeface="Cambria"/>
                <a:sym typeface="Cambria"/>
              </a:rPr>
              <a:t>limited by the most error sensitive</a:t>
            </a:r>
            <a:r>
              <a:rPr lang="en" sz="2400">
                <a:solidFill>
                  <a:srgbClr val="CC0000"/>
                </a:solidFill>
                <a:latin typeface="Cambria"/>
                <a:ea typeface="Cambria"/>
                <a:cs typeface="Cambria"/>
                <a:sym typeface="Cambria"/>
              </a:rPr>
              <a:t> </a:t>
            </a:r>
            <a:r>
              <a:rPr b="1" lang="en" sz="2400">
                <a:solidFill>
                  <a:srgbClr val="CC0000"/>
                </a:solidFill>
                <a:latin typeface="Cambria"/>
                <a:ea typeface="Cambria"/>
                <a:cs typeface="Cambria"/>
                <a:sym typeface="Cambria"/>
              </a:rPr>
              <a:t>data </a:t>
            </a:r>
            <a:r>
              <a:rPr lang="en" sz="2400">
                <a:solidFill>
                  <a:srgbClr val="000000"/>
                </a:solidFill>
                <a:latin typeface="Cambria"/>
                <a:ea typeface="Cambria"/>
                <a:cs typeface="Cambria"/>
                <a:sym typeface="Cambria"/>
              </a:rPr>
              <a:t>in the DNN</a:t>
            </a:r>
            <a:endParaRPr sz="2400">
              <a:solidFill>
                <a:srgbClr val="000000"/>
              </a:solidFill>
              <a:latin typeface="Cambria"/>
              <a:ea typeface="Cambria"/>
              <a:cs typeface="Cambria"/>
              <a:sym typeface="Cambri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pic>
        <p:nvPicPr>
          <p:cNvPr id="535" name="Google Shape;535;p57"/>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36" name="Google Shape;536;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7" name="Google Shape;537;p57"/>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Fine-Grained Characterization</a:t>
            </a:r>
            <a:endParaRPr b="1" sz="3200">
              <a:latin typeface="Cambria"/>
              <a:ea typeface="Cambria"/>
              <a:cs typeface="Cambria"/>
              <a:sym typeface="Cambria"/>
            </a:endParaRPr>
          </a:p>
        </p:txBody>
      </p:sp>
      <p:sp>
        <p:nvSpPr>
          <p:cNvPr id="538" name="Google Shape;538;p57"/>
          <p:cNvSpPr txBox="1"/>
          <p:nvPr>
            <p:ph idx="1" type="body"/>
          </p:nvPr>
        </p:nvSpPr>
        <p:spPr>
          <a:xfrm>
            <a:off x="513175" y="956425"/>
            <a:ext cx="8319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Scale</a:t>
            </a:r>
            <a:r>
              <a:rPr b="1" lang="en" sz="2400">
                <a:solidFill>
                  <a:srgbClr val="351C75"/>
                </a:solidFill>
                <a:latin typeface="Cambria"/>
                <a:ea typeface="Cambria"/>
                <a:cs typeface="Cambria"/>
                <a:sym typeface="Cambria"/>
              </a:rPr>
              <a:t> voltage and latency differently</a:t>
            </a:r>
            <a:r>
              <a:rPr lang="en" sz="2400">
                <a:solidFill>
                  <a:schemeClr val="dk1"/>
                </a:solidFill>
                <a:latin typeface="Cambria"/>
                <a:ea typeface="Cambria"/>
                <a:cs typeface="Cambria"/>
                <a:sym typeface="Cambria"/>
              </a:rPr>
              <a:t> for </a:t>
            </a:r>
            <a:r>
              <a:rPr lang="en" sz="2400">
                <a:solidFill>
                  <a:srgbClr val="4C1130"/>
                </a:solidFill>
                <a:latin typeface="Cambria"/>
                <a:ea typeface="Cambria"/>
                <a:cs typeface="Cambria"/>
                <a:sym typeface="Cambria"/>
              </a:rPr>
              <a:t>each</a:t>
            </a:r>
            <a:r>
              <a:rPr lang="en" sz="2400">
                <a:solidFill>
                  <a:schemeClr val="dk1"/>
                </a:solidFill>
                <a:latin typeface="Cambria"/>
                <a:ea typeface="Cambria"/>
                <a:cs typeface="Cambria"/>
                <a:sym typeface="Cambria"/>
              </a:rPr>
              <a:t> individual </a:t>
            </a:r>
            <a:r>
              <a:rPr lang="en" sz="2400">
                <a:solidFill>
                  <a:srgbClr val="4C1130"/>
                </a:solidFill>
                <a:latin typeface="Cambria"/>
                <a:ea typeface="Cambria"/>
                <a:cs typeface="Cambria"/>
                <a:sym typeface="Cambria"/>
              </a:rPr>
              <a:t>DNN</a:t>
            </a:r>
            <a:r>
              <a:rPr lang="en" sz="2400">
                <a:solidFill>
                  <a:schemeClr val="dk1"/>
                </a:solidFill>
                <a:latin typeface="Cambria"/>
                <a:ea typeface="Cambria"/>
                <a:cs typeface="Cambria"/>
                <a:sym typeface="Cambria"/>
              </a:rPr>
              <a:t> </a:t>
            </a:r>
            <a:r>
              <a:rPr lang="en" sz="2400">
                <a:solidFill>
                  <a:srgbClr val="4C1130"/>
                </a:solidFill>
                <a:latin typeface="Cambria"/>
                <a:ea typeface="Cambria"/>
                <a:cs typeface="Cambria"/>
                <a:sym typeface="Cambria"/>
              </a:rPr>
              <a:t>data type and layer</a:t>
            </a:r>
            <a:endParaRPr sz="2400">
              <a:solidFill>
                <a:srgbClr val="000000"/>
              </a:solidFill>
              <a:latin typeface="Cambria"/>
              <a:ea typeface="Cambria"/>
              <a:cs typeface="Cambria"/>
              <a:sym typeface="Cambr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pic>
        <p:nvPicPr>
          <p:cNvPr id="543" name="Google Shape;543;p58"/>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44" name="Google Shape;544;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5" name="Google Shape;545;p58"/>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Fine-Grained Characterization</a:t>
            </a:r>
            <a:endParaRPr b="1" sz="3200">
              <a:latin typeface="Cambria"/>
              <a:ea typeface="Cambria"/>
              <a:cs typeface="Cambria"/>
              <a:sym typeface="Cambria"/>
            </a:endParaRPr>
          </a:p>
        </p:txBody>
      </p:sp>
      <p:sp>
        <p:nvSpPr>
          <p:cNvPr id="546" name="Google Shape;546;p58"/>
          <p:cNvSpPr txBox="1"/>
          <p:nvPr>
            <p:ph idx="1" type="body"/>
          </p:nvPr>
        </p:nvSpPr>
        <p:spPr>
          <a:xfrm>
            <a:off x="513175" y="956425"/>
            <a:ext cx="8319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351C75"/>
                </a:solidFill>
                <a:latin typeface="Cambria"/>
                <a:ea typeface="Cambria"/>
                <a:cs typeface="Cambria"/>
                <a:sym typeface="Cambria"/>
              </a:rPr>
              <a:t>Different reductions</a:t>
            </a:r>
            <a:r>
              <a:rPr lang="en" sz="2400">
                <a:solidFill>
                  <a:schemeClr val="dk1"/>
                </a:solidFill>
                <a:latin typeface="Cambria"/>
                <a:ea typeface="Cambria"/>
                <a:cs typeface="Cambria"/>
                <a:sym typeface="Cambria"/>
              </a:rPr>
              <a:t> for </a:t>
            </a:r>
            <a:r>
              <a:rPr lang="en" sz="2400">
                <a:solidFill>
                  <a:srgbClr val="4C1130"/>
                </a:solidFill>
                <a:latin typeface="Cambria"/>
                <a:ea typeface="Cambria"/>
                <a:cs typeface="Cambria"/>
                <a:sym typeface="Cambria"/>
              </a:rPr>
              <a:t>each</a:t>
            </a:r>
            <a:r>
              <a:rPr lang="en" sz="2400">
                <a:solidFill>
                  <a:schemeClr val="dk1"/>
                </a:solidFill>
                <a:latin typeface="Cambria"/>
                <a:ea typeface="Cambria"/>
                <a:cs typeface="Cambria"/>
                <a:sym typeface="Cambria"/>
              </a:rPr>
              <a:t> </a:t>
            </a:r>
            <a:r>
              <a:rPr lang="en" sz="2400">
                <a:solidFill>
                  <a:srgbClr val="4C1130"/>
                </a:solidFill>
                <a:latin typeface="Cambria"/>
                <a:ea typeface="Cambria"/>
                <a:cs typeface="Cambria"/>
                <a:sym typeface="Cambria"/>
              </a:rPr>
              <a:t>DNN</a:t>
            </a:r>
            <a:r>
              <a:rPr lang="en" sz="2400">
                <a:solidFill>
                  <a:schemeClr val="dk1"/>
                </a:solidFill>
                <a:latin typeface="Cambria"/>
                <a:ea typeface="Cambria"/>
                <a:cs typeface="Cambria"/>
                <a:sym typeface="Cambria"/>
              </a:rPr>
              <a:t> </a:t>
            </a:r>
            <a:r>
              <a:rPr lang="en" sz="2400">
                <a:solidFill>
                  <a:srgbClr val="4C1130"/>
                </a:solidFill>
                <a:latin typeface="Cambria"/>
                <a:ea typeface="Cambria"/>
                <a:cs typeface="Cambria"/>
                <a:sym typeface="Cambria"/>
              </a:rPr>
              <a:t>data type and layer</a:t>
            </a:r>
            <a:endParaRPr sz="2400">
              <a:solidFill>
                <a:srgbClr val="4C1130"/>
              </a:solidFill>
              <a:latin typeface="Cambria"/>
              <a:ea typeface="Cambria"/>
              <a:cs typeface="Cambria"/>
              <a:sym typeface="Cambria"/>
            </a:endParaRPr>
          </a:p>
          <a:p>
            <a:pPr indent="-317500" lvl="0" marL="571500" rtl="0" algn="l">
              <a:lnSpc>
                <a:spcPct val="100000"/>
              </a:lnSpc>
              <a:spcBef>
                <a:spcPts val="1500"/>
              </a:spcBef>
              <a:spcAft>
                <a:spcPts val="1500"/>
              </a:spcAft>
              <a:buClr>
                <a:srgbClr val="000000"/>
              </a:buClr>
              <a:buSzPts val="1400"/>
              <a:buFont typeface="Cambria"/>
              <a:buChar char="●"/>
            </a:pPr>
            <a:r>
              <a:rPr b="1" lang="en" sz="2400">
                <a:solidFill>
                  <a:srgbClr val="38761D"/>
                </a:solidFill>
                <a:latin typeface="Cambria"/>
                <a:ea typeface="Cambria"/>
                <a:cs typeface="Cambria"/>
                <a:sym typeface="Cambria"/>
              </a:rPr>
              <a:t>More aggressive voltage/latency reduction</a:t>
            </a:r>
            <a:r>
              <a:rPr b="1" lang="en" sz="2400">
                <a:solidFill>
                  <a:srgbClr val="000000"/>
                </a:solidFill>
                <a:latin typeface="Cambria"/>
                <a:ea typeface="Cambria"/>
                <a:cs typeface="Cambria"/>
                <a:sym typeface="Cambria"/>
              </a:rPr>
              <a:t> </a:t>
            </a:r>
            <a:r>
              <a:rPr lang="en" sz="2400">
                <a:solidFill>
                  <a:srgbClr val="000000"/>
                </a:solidFill>
                <a:latin typeface="Cambria"/>
                <a:ea typeface="Cambria"/>
                <a:cs typeface="Cambria"/>
                <a:sym typeface="Cambria"/>
              </a:rPr>
              <a:t>is possible</a:t>
            </a:r>
            <a:endParaRPr sz="2400">
              <a:solidFill>
                <a:srgbClr val="000000"/>
              </a:solidFill>
              <a:latin typeface="Cambria"/>
              <a:ea typeface="Cambria"/>
              <a:cs typeface="Cambria"/>
              <a:sym typeface="Cambri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pic>
        <p:nvPicPr>
          <p:cNvPr id="551" name="Google Shape;551;p59"/>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52" name="Google Shape;552;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3" name="Google Shape;553;p59"/>
          <p:cNvSpPr txBox="1"/>
          <p:nvPr>
            <p:ph type="title"/>
          </p:nvPr>
        </p:nvSpPr>
        <p:spPr>
          <a:xfrm>
            <a:off x="311700" y="196675"/>
            <a:ext cx="85206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2:</a:t>
            </a:r>
            <a:r>
              <a:rPr b="1" lang="en" sz="3200">
                <a:latin typeface="Cambria"/>
                <a:ea typeface="Cambria"/>
                <a:cs typeface="Cambria"/>
                <a:sym typeface="Cambria"/>
              </a:rPr>
              <a:t> Fine-Grained Characterization</a:t>
            </a:r>
            <a:endParaRPr b="1" sz="3200">
              <a:latin typeface="Cambria"/>
              <a:ea typeface="Cambria"/>
              <a:cs typeface="Cambria"/>
              <a:sym typeface="Cambria"/>
            </a:endParaRPr>
          </a:p>
        </p:txBody>
      </p:sp>
      <p:sp>
        <p:nvSpPr>
          <p:cNvPr id="554" name="Google Shape;554;p59"/>
          <p:cNvSpPr txBox="1"/>
          <p:nvPr>
            <p:ph idx="1" type="body"/>
          </p:nvPr>
        </p:nvSpPr>
        <p:spPr>
          <a:xfrm>
            <a:off x="513175" y="956425"/>
            <a:ext cx="8319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351C75"/>
                </a:solidFill>
                <a:latin typeface="Cambria"/>
                <a:ea typeface="Cambria"/>
                <a:cs typeface="Cambria"/>
                <a:sym typeface="Cambria"/>
              </a:rPr>
              <a:t>Different reductions</a:t>
            </a:r>
            <a:r>
              <a:rPr lang="en" sz="2400">
                <a:solidFill>
                  <a:schemeClr val="dk1"/>
                </a:solidFill>
                <a:latin typeface="Cambria"/>
                <a:ea typeface="Cambria"/>
                <a:cs typeface="Cambria"/>
                <a:sym typeface="Cambria"/>
              </a:rPr>
              <a:t> for </a:t>
            </a:r>
            <a:r>
              <a:rPr lang="en" sz="2400">
                <a:solidFill>
                  <a:srgbClr val="4C1130"/>
                </a:solidFill>
                <a:latin typeface="Cambria"/>
                <a:ea typeface="Cambria"/>
                <a:cs typeface="Cambria"/>
                <a:sym typeface="Cambria"/>
              </a:rPr>
              <a:t>each</a:t>
            </a:r>
            <a:r>
              <a:rPr lang="en" sz="2400">
                <a:solidFill>
                  <a:schemeClr val="dk1"/>
                </a:solidFill>
                <a:latin typeface="Cambria"/>
                <a:ea typeface="Cambria"/>
                <a:cs typeface="Cambria"/>
                <a:sym typeface="Cambria"/>
              </a:rPr>
              <a:t> </a:t>
            </a:r>
            <a:r>
              <a:rPr lang="en" sz="2400">
                <a:solidFill>
                  <a:srgbClr val="4C1130"/>
                </a:solidFill>
                <a:latin typeface="Cambria"/>
                <a:ea typeface="Cambria"/>
                <a:cs typeface="Cambria"/>
                <a:sym typeface="Cambria"/>
              </a:rPr>
              <a:t>DNN</a:t>
            </a:r>
            <a:r>
              <a:rPr lang="en" sz="2400">
                <a:solidFill>
                  <a:schemeClr val="dk1"/>
                </a:solidFill>
                <a:latin typeface="Cambria"/>
                <a:ea typeface="Cambria"/>
                <a:cs typeface="Cambria"/>
                <a:sym typeface="Cambria"/>
              </a:rPr>
              <a:t> </a:t>
            </a:r>
            <a:r>
              <a:rPr lang="en" sz="2400">
                <a:solidFill>
                  <a:srgbClr val="4C1130"/>
                </a:solidFill>
                <a:latin typeface="Cambria"/>
                <a:ea typeface="Cambria"/>
                <a:cs typeface="Cambria"/>
                <a:sym typeface="Cambria"/>
              </a:rPr>
              <a:t>data type and layer</a:t>
            </a:r>
            <a:endParaRPr sz="2400">
              <a:solidFill>
                <a:srgbClr val="4C1130"/>
              </a:solidFill>
              <a:latin typeface="Cambria"/>
              <a:ea typeface="Cambria"/>
              <a:cs typeface="Cambria"/>
              <a:sym typeface="Cambria"/>
            </a:endParaRPr>
          </a:p>
          <a:p>
            <a:pPr indent="-317500" lvl="0" marL="571500" rtl="0" algn="l">
              <a:lnSpc>
                <a:spcPct val="100000"/>
              </a:lnSpc>
              <a:spcBef>
                <a:spcPts val="1500"/>
              </a:spcBef>
              <a:spcAft>
                <a:spcPts val="0"/>
              </a:spcAft>
              <a:buClr>
                <a:srgbClr val="000000"/>
              </a:buClr>
              <a:buSzPts val="1400"/>
              <a:buFont typeface="Cambria"/>
              <a:buChar char="●"/>
            </a:pPr>
            <a:r>
              <a:rPr b="1" lang="en" sz="2400">
                <a:solidFill>
                  <a:srgbClr val="38761D"/>
                </a:solidFill>
                <a:latin typeface="Cambria"/>
                <a:ea typeface="Cambria"/>
                <a:cs typeface="Cambria"/>
                <a:sym typeface="Cambria"/>
              </a:rPr>
              <a:t>More aggressive voltage/latency reduction</a:t>
            </a:r>
            <a:r>
              <a:rPr b="1" lang="en" sz="2400">
                <a:solidFill>
                  <a:srgbClr val="000000"/>
                </a:solidFill>
                <a:latin typeface="Cambria"/>
                <a:ea typeface="Cambria"/>
                <a:cs typeface="Cambria"/>
                <a:sym typeface="Cambria"/>
              </a:rPr>
              <a:t> </a:t>
            </a:r>
            <a:r>
              <a:rPr lang="en" sz="2400">
                <a:solidFill>
                  <a:srgbClr val="000000"/>
                </a:solidFill>
                <a:latin typeface="Cambria"/>
                <a:ea typeface="Cambria"/>
                <a:cs typeface="Cambria"/>
                <a:sym typeface="Cambria"/>
              </a:rPr>
              <a:t>is possible</a:t>
            </a:r>
            <a:endParaRPr sz="2400">
              <a:solidFill>
                <a:srgbClr val="000000"/>
              </a:solidFill>
              <a:latin typeface="Cambria"/>
              <a:ea typeface="Cambria"/>
              <a:cs typeface="Cambria"/>
              <a:sym typeface="Cambria"/>
            </a:endParaRPr>
          </a:p>
          <a:p>
            <a:pPr indent="-317500" lvl="0" marL="571500" rtl="0" algn="l">
              <a:lnSpc>
                <a:spcPct val="100000"/>
              </a:lnSpc>
              <a:spcBef>
                <a:spcPts val="1500"/>
              </a:spcBef>
              <a:spcAft>
                <a:spcPts val="0"/>
              </a:spcAft>
              <a:buClr>
                <a:srgbClr val="000000"/>
              </a:buClr>
              <a:buSzPts val="1400"/>
              <a:buFont typeface="Cambria"/>
              <a:buChar char="●"/>
            </a:pPr>
            <a:r>
              <a:rPr b="1" lang="en" sz="2400">
                <a:solidFill>
                  <a:srgbClr val="CC0000"/>
                </a:solidFill>
                <a:latin typeface="Cambria"/>
                <a:ea typeface="Cambria"/>
                <a:cs typeface="Cambria"/>
                <a:sym typeface="Cambria"/>
              </a:rPr>
              <a:t>Requires non-commodity DRAM</a:t>
            </a:r>
            <a:r>
              <a:rPr lang="en" sz="2400">
                <a:solidFill>
                  <a:srgbClr val="0B5394"/>
                </a:solidFill>
                <a:latin typeface="Cambria"/>
                <a:ea typeface="Cambria"/>
                <a:cs typeface="Cambria"/>
                <a:sym typeface="Cambria"/>
              </a:rPr>
              <a:t> </a:t>
            </a:r>
            <a:r>
              <a:rPr lang="en" sz="2400">
                <a:solidFill>
                  <a:srgbClr val="000000"/>
                </a:solidFill>
                <a:latin typeface="Cambria"/>
                <a:ea typeface="Cambria"/>
                <a:cs typeface="Cambria"/>
                <a:sym typeface="Cambria"/>
              </a:rPr>
              <a:t>to reduce some parameters (e.g., V</a:t>
            </a:r>
            <a:r>
              <a:rPr baseline="-25000" lang="en" sz="2400">
                <a:solidFill>
                  <a:srgbClr val="000000"/>
                </a:solidFill>
                <a:latin typeface="Cambria"/>
                <a:ea typeface="Cambria"/>
                <a:cs typeface="Cambria"/>
                <a:sym typeface="Cambria"/>
              </a:rPr>
              <a:t>dd</a:t>
            </a:r>
            <a:r>
              <a:rPr lang="en" sz="2400">
                <a:solidFill>
                  <a:srgbClr val="000000"/>
                </a:solidFill>
                <a:latin typeface="Cambria"/>
                <a:ea typeface="Cambria"/>
                <a:cs typeface="Cambria"/>
                <a:sym typeface="Cambria"/>
              </a:rPr>
              <a:t>)</a:t>
            </a:r>
            <a:endParaRPr sz="2400">
              <a:solidFill>
                <a:srgbClr val="000000"/>
              </a:solidFill>
              <a:latin typeface="Cambria"/>
              <a:ea typeface="Cambria"/>
              <a:cs typeface="Cambria"/>
              <a:sym typeface="Cambria"/>
            </a:endParaRPr>
          </a:p>
          <a:p>
            <a:pPr indent="-317500" lvl="0" marL="571500" rtl="0" algn="l">
              <a:lnSpc>
                <a:spcPct val="100000"/>
              </a:lnSpc>
              <a:spcBef>
                <a:spcPts val="500"/>
              </a:spcBef>
              <a:spcAft>
                <a:spcPts val="1000"/>
              </a:spcAft>
              <a:buClr>
                <a:srgbClr val="000000"/>
              </a:buClr>
              <a:buSzPts val="1400"/>
              <a:buFont typeface="Cambria"/>
              <a:buChar char="●"/>
            </a:pPr>
            <a:r>
              <a:rPr b="1" lang="en" sz="2400">
                <a:solidFill>
                  <a:srgbClr val="CC0000"/>
                </a:solidFill>
                <a:latin typeface="Cambria"/>
                <a:ea typeface="Cambria"/>
                <a:cs typeface="Cambria"/>
                <a:sym typeface="Cambria"/>
              </a:rPr>
              <a:t>Takes more time</a:t>
            </a:r>
            <a:r>
              <a:rPr lang="en" sz="2400">
                <a:solidFill>
                  <a:srgbClr val="0B5394"/>
                </a:solidFill>
                <a:latin typeface="Cambria"/>
                <a:ea typeface="Cambria"/>
                <a:cs typeface="Cambria"/>
                <a:sym typeface="Cambria"/>
              </a:rPr>
              <a:t> </a:t>
            </a:r>
            <a:r>
              <a:rPr lang="en" sz="2400">
                <a:solidFill>
                  <a:srgbClr val="000000"/>
                </a:solidFill>
                <a:latin typeface="Cambria"/>
                <a:ea typeface="Cambria"/>
                <a:cs typeface="Cambria"/>
                <a:sym typeface="Cambria"/>
              </a:rPr>
              <a:t>than coarse-grained characterization</a:t>
            </a:r>
            <a:endParaRPr sz="2400">
              <a:solidFill>
                <a:srgbClr val="000000"/>
              </a:solidFill>
              <a:latin typeface="Cambria"/>
              <a:ea typeface="Cambria"/>
              <a:cs typeface="Cambria"/>
              <a:sym typeface="Cambri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pic>
        <p:nvPicPr>
          <p:cNvPr id="559" name="Google Shape;559;p60"/>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60" name="Google Shape;560;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1" name="Google Shape;561;p60"/>
          <p:cNvSpPr txBox="1"/>
          <p:nvPr>
            <p:ph type="title"/>
          </p:nvPr>
        </p:nvSpPr>
        <p:spPr>
          <a:xfrm>
            <a:off x="222000" y="1966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Example ResNet-50 Characterization</a:t>
            </a:r>
            <a:endParaRPr b="1" sz="3200">
              <a:latin typeface="Cambria"/>
              <a:ea typeface="Cambria"/>
              <a:cs typeface="Cambria"/>
              <a:sym typeface="Cambria"/>
            </a:endParaRPr>
          </a:p>
        </p:txBody>
      </p:sp>
      <p:pic>
        <p:nvPicPr>
          <p:cNvPr id="562" name="Google Shape;562;p60"/>
          <p:cNvPicPr preferRelativeResize="0"/>
          <p:nvPr/>
        </p:nvPicPr>
        <p:blipFill>
          <a:blip r:embed="rId4">
            <a:alphaModFix/>
          </a:blip>
          <a:stretch>
            <a:fillRect/>
          </a:stretch>
        </p:blipFill>
        <p:spPr>
          <a:xfrm>
            <a:off x="107550" y="1005925"/>
            <a:ext cx="8839200" cy="265176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pic>
        <p:nvPicPr>
          <p:cNvPr id="567" name="Google Shape;567;p61"/>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68" name="Google Shape;568;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9" name="Google Shape;569;p61"/>
          <p:cNvSpPr txBox="1"/>
          <p:nvPr>
            <p:ph type="title"/>
          </p:nvPr>
        </p:nvSpPr>
        <p:spPr>
          <a:xfrm>
            <a:off x="222000" y="1966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Example ResNet-50 Characterization</a:t>
            </a:r>
            <a:endParaRPr b="1" sz="3200">
              <a:latin typeface="Cambria"/>
              <a:ea typeface="Cambria"/>
              <a:cs typeface="Cambria"/>
              <a:sym typeface="Cambria"/>
            </a:endParaRPr>
          </a:p>
        </p:txBody>
      </p:sp>
      <p:pic>
        <p:nvPicPr>
          <p:cNvPr id="570" name="Google Shape;570;p61"/>
          <p:cNvPicPr preferRelativeResize="0"/>
          <p:nvPr/>
        </p:nvPicPr>
        <p:blipFill>
          <a:blip r:embed="rId4">
            <a:alphaModFix/>
          </a:blip>
          <a:stretch>
            <a:fillRect/>
          </a:stretch>
        </p:blipFill>
        <p:spPr>
          <a:xfrm>
            <a:off x="107550" y="1005925"/>
            <a:ext cx="8839200" cy="2651760"/>
          </a:xfrm>
          <a:prstGeom prst="rect">
            <a:avLst/>
          </a:prstGeom>
          <a:noFill/>
          <a:ln>
            <a:noFill/>
          </a:ln>
        </p:spPr>
      </p:pic>
      <p:sp>
        <p:nvSpPr>
          <p:cNvPr id="571" name="Google Shape;571;p61"/>
          <p:cNvSpPr txBox="1"/>
          <p:nvPr/>
        </p:nvSpPr>
        <p:spPr>
          <a:xfrm>
            <a:off x="398700" y="3561325"/>
            <a:ext cx="8433600" cy="1152900"/>
          </a:xfrm>
          <a:prstGeom prst="rect">
            <a:avLst/>
          </a:prstGeom>
          <a:solidFill>
            <a:srgbClr val="D9EAD3"/>
          </a:solidFill>
          <a:ln>
            <a:noFill/>
          </a:ln>
        </p:spPr>
        <p:txBody>
          <a:bodyPr anchorCtr="0" anchor="t" bIns="91425" lIns="91425" spcFirstLastPara="1" rIns="91425" wrap="square" tIns="182875">
            <a:noAutofit/>
          </a:bodyPr>
          <a:lstStyle/>
          <a:p>
            <a:pPr indent="-381000" lvl="0" marL="457200" rtl="0" algn="l">
              <a:lnSpc>
                <a:spcPct val="114000"/>
              </a:lnSpc>
              <a:spcBef>
                <a:spcPts val="0"/>
              </a:spcBef>
              <a:spcAft>
                <a:spcPts val="0"/>
              </a:spcAft>
              <a:buClr>
                <a:schemeClr val="dk1"/>
              </a:buClr>
              <a:buSzPts val="2400"/>
              <a:buFont typeface="Cambria"/>
              <a:buChar char="-"/>
            </a:pPr>
            <a:r>
              <a:rPr b="1" lang="en" sz="2400">
                <a:solidFill>
                  <a:schemeClr val="dk1"/>
                </a:solidFill>
                <a:latin typeface="Cambria"/>
                <a:ea typeface="Cambria"/>
                <a:cs typeface="Cambria"/>
                <a:sym typeface="Cambria"/>
              </a:rPr>
              <a:t>Error tolerance</a:t>
            </a:r>
            <a:r>
              <a:rPr lang="en" sz="2400">
                <a:solidFill>
                  <a:schemeClr val="dk1"/>
                </a:solidFill>
                <a:latin typeface="Cambria"/>
                <a:ea typeface="Cambria"/>
                <a:cs typeface="Cambria"/>
                <a:sym typeface="Cambria"/>
              </a:rPr>
              <a:t> of DNN layers </a:t>
            </a:r>
            <a:r>
              <a:rPr b="1" lang="en" sz="2400">
                <a:solidFill>
                  <a:srgbClr val="783F04"/>
                </a:solidFill>
                <a:latin typeface="Cambria"/>
                <a:ea typeface="Cambria"/>
                <a:cs typeface="Cambria"/>
                <a:sym typeface="Cambria"/>
              </a:rPr>
              <a:t>varies greatly</a:t>
            </a:r>
            <a:endParaRPr b="1" sz="2400">
              <a:solidFill>
                <a:srgbClr val="783F04"/>
              </a:solidFill>
              <a:latin typeface="Cambria"/>
              <a:ea typeface="Cambria"/>
              <a:cs typeface="Cambria"/>
              <a:sym typeface="Cambria"/>
            </a:endParaRPr>
          </a:p>
          <a:p>
            <a:pPr indent="-381000" lvl="0" marL="457200" rtl="0" algn="l">
              <a:lnSpc>
                <a:spcPct val="114000"/>
              </a:lnSpc>
              <a:spcBef>
                <a:spcPts val="0"/>
              </a:spcBef>
              <a:spcAft>
                <a:spcPts val="0"/>
              </a:spcAft>
              <a:buClr>
                <a:schemeClr val="dk1"/>
              </a:buClr>
              <a:buSzPts val="2400"/>
              <a:buFont typeface="Cambria"/>
              <a:buChar char="-"/>
            </a:pPr>
            <a:r>
              <a:rPr b="1" lang="en" sz="2400">
                <a:latin typeface="Cambria"/>
                <a:ea typeface="Cambria"/>
                <a:cs typeface="Cambria"/>
                <a:sym typeface="Cambria"/>
              </a:rPr>
              <a:t>Weights</a:t>
            </a:r>
            <a:r>
              <a:rPr lang="en" sz="2400">
                <a:latin typeface="Cambria"/>
                <a:ea typeface="Cambria"/>
                <a:cs typeface="Cambria"/>
                <a:sym typeface="Cambria"/>
              </a:rPr>
              <a:t> </a:t>
            </a:r>
            <a:r>
              <a:rPr lang="en" sz="2400">
                <a:solidFill>
                  <a:schemeClr val="dk1"/>
                </a:solidFill>
                <a:latin typeface="Cambria"/>
                <a:ea typeface="Cambria"/>
                <a:cs typeface="Cambria"/>
                <a:sym typeface="Cambria"/>
              </a:rPr>
              <a:t>exhibit </a:t>
            </a:r>
            <a:r>
              <a:rPr b="1" lang="en" sz="2400">
                <a:solidFill>
                  <a:srgbClr val="783F04"/>
                </a:solidFill>
                <a:latin typeface="Cambria"/>
                <a:ea typeface="Cambria"/>
                <a:cs typeface="Cambria"/>
                <a:sym typeface="Cambria"/>
              </a:rPr>
              <a:t>greater error tolerance</a:t>
            </a:r>
            <a:r>
              <a:rPr lang="en" sz="2400">
                <a:solidFill>
                  <a:schemeClr val="dk1"/>
                </a:solidFill>
                <a:latin typeface="Cambria"/>
                <a:ea typeface="Cambria"/>
                <a:cs typeface="Cambria"/>
                <a:sym typeface="Cambria"/>
              </a:rPr>
              <a:t> than </a:t>
            </a:r>
            <a:r>
              <a:rPr b="1" lang="en" sz="2400">
                <a:latin typeface="Cambria"/>
                <a:ea typeface="Cambria"/>
                <a:cs typeface="Cambria"/>
                <a:sym typeface="Cambria"/>
              </a:rPr>
              <a:t>IFMs</a:t>
            </a:r>
            <a:endParaRPr b="1" sz="2400">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7"/>
          <p:cNvSpPr/>
          <p:nvPr/>
        </p:nvSpPr>
        <p:spPr>
          <a:xfrm>
            <a:off x="137250" y="163400"/>
            <a:ext cx="8907900" cy="531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txBox="1"/>
          <p:nvPr>
            <p:ph type="title"/>
          </p:nvPr>
        </p:nvSpPr>
        <p:spPr>
          <a:xfrm>
            <a:off x="235500" y="122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mbria"/>
                <a:ea typeface="Cambria"/>
                <a:cs typeface="Cambria"/>
                <a:sym typeface="Cambria"/>
              </a:rPr>
              <a:t>Summary</a:t>
            </a:r>
            <a:endParaRPr b="1">
              <a:latin typeface="Cambria"/>
              <a:ea typeface="Cambria"/>
              <a:cs typeface="Cambria"/>
              <a:sym typeface="Cambria"/>
            </a:endParaRPr>
          </a:p>
        </p:txBody>
      </p:sp>
      <p:sp>
        <p:nvSpPr>
          <p:cNvPr id="93" name="Google Shape;93;p17"/>
          <p:cNvSpPr txBox="1"/>
          <p:nvPr>
            <p:ph idx="1" type="body"/>
          </p:nvPr>
        </p:nvSpPr>
        <p:spPr>
          <a:xfrm>
            <a:off x="203925" y="695275"/>
            <a:ext cx="8661600" cy="41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solidFill>
                  <a:srgbClr val="B45F06"/>
                </a:solidFill>
                <a:latin typeface="Cambria"/>
                <a:ea typeface="Cambria"/>
                <a:cs typeface="Cambria"/>
                <a:sym typeface="Cambria"/>
              </a:rPr>
              <a:t>Motivation</a:t>
            </a:r>
            <a:r>
              <a:rPr lang="en" sz="1600">
                <a:solidFill>
                  <a:schemeClr val="dk1"/>
                </a:solidFill>
                <a:latin typeface="Cambria"/>
                <a:ea typeface="Cambria"/>
                <a:cs typeface="Cambria"/>
                <a:sym typeface="Cambria"/>
              </a:rPr>
              <a:t>: Deep Neural Networks (DNNs) are important in many domains (vision, robotics, ...)</a:t>
            </a:r>
            <a:endParaRPr sz="1600">
              <a:solidFill>
                <a:schemeClr val="dk1"/>
              </a:solidFill>
              <a:latin typeface="Cambria"/>
              <a:ea typeface="Cambria"/>
              <a:cs typeface="Cambria"/>
              <a:sym typeface="Cambria"/>
            </a:endParaRPr>
          </a:p>
          <a:p>
            <a:pPr indent="0" lvl="0" marL="0" rtl="0" algn="l">
              <a:spcBef>
                <a:spcPts val="0"/>
              </a:spcBef>
              <a:spcAft>
                <a:spcPts val="0"/>
              </a:spcAft>
              <a:buNone/>
            </a:pPr>
            <a:r>
              <a:rPr b="1" lang="en" sz="1600" u="sng">
                <a:solidFill>
                  <a:srgbClr val="351C75"/>
                </a:solidFill>
                <a:latin typeface="Cambria"/>
                <a:ea typeface="Cambria"/>
                <a:cs typeface="Cambria"/>
                <a:sym typeface="Cambria"/>
              </a:rPr>
              <a:t>Problem</a:t>
            </a:r>
            <a:r>
              <a:rPr lang="en" sz="1600">
                <a:solidFill>
                  <a:schemeClr val="dk1"/>
                </a:solidFill>
                <a:latin typeface="Cambria"/>
                <a:ea typeface="Cambria"/>
                <a:cs typeface="Cambria"/>
                <a:sym typeface="Cambria"/>
              </a:rPr>
              <a:t>:</a:t>
            </a:r>
            <a:r>
              <a:rPr i="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Challenges of DNN Inference:</a:t>
            </a:r>
            <a:endParaRPr sz="16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energy consumption → </a:t>
            </a:r>
            <a:r>
              <a:rPr lang="en" sz="1600">
                <a:solidFill>
                  <a:schemeClr val="dk1"/>
                </a:solidFill>
                <a:latin typeface="Cambria"/>
                <a:ea typeface="Cambria"/>
                <a:cs typeface="Cambria"/>
                <a:sym typeface="Cambria"/>
              </a:rPr>
              <a:t>high</a:t>
            </a:r>
            <a:r>
              <a:rPr b="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energy cost of DNN inference</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latency → </a:t>
            </a:r>
            <a:r>
              <a:rPr lang="en" sz="1600">
                <a:solidFill>
                  <a:schemeClr val="dk1"/>
                </a:solidFill>
                <a:latin typeface="Cambria"/>
                <a:ea typeface="Cambria"/>
                <a:cs typeface="Cambria"/>
                <a:sym typeface="Cambria"/>
              </a:rPr>
              <a:t>DNN inference slowdowns</a:t>
            </a:r>
            <a:endParaRPr b="1" sz="1600">
              <a:solidFill>
                <a:schemeClr val="dk1"/>
              </a:solidFill>
              <a:latin typeface="Cambria"/>
              <a:ea typeface="Cambria"/>
              <a:cs typeface="Cambria"/>
              <a:sym typeface="Cambria"/>
            </a:endParaRPr>
          </a:p>
          <a:p>
            <a:pPr indent="-571500" lvl="0" marL="571500" rtl="0" algn="l">
              <a:spcBef>
                <a:spcPts val="500"/>
              </a:spcBef>
              <a:spcAft>
                <a:spcPts val="0"/>
              </a:spcAft>
              <a:buNone/>
            </a:pPr>
            <a:r>
              <a:rPr b="1" lang="en" sz="1600" u="sng">
                <a:solidFill>
                  <a:srgbClr val="990000"/>
                </a:solidFill>
                <a:latin typeface="Cambria"/>
                <a:ea typeface="Cambria"/>
                <a:cs typeface="Cambria"/>
                <a:sym typeface="Cambria"/>
              </a:rPr>
              <a:t>Goal:</a:t>
            </a:r>
            <a:r>
              <a:rPr b="1" lang="en" sz="1600">
                <a:solidFill>
                  <a:srgbClr val="990000"/>
                </a:solidFill>
                <a:latin typeface="Cambria"/>
                <a:ea typeface="Cambria"/>
                <a:cs typeface="Cambria"/>
                <a:sym typeface="Cambria"/>
              </a:rPr>
              <a:t>  </a:t>
            </a:r>
            <a:r>
              <a:rPr lang="en" sz="1600">
                <a:solidFill>
                  <a:schemeClr val="dk1"/>
                </a:solidFill>
                <a:latin typeface="Cambria"/>
                <a:ea typeface="Cambria"/>
                <a:cs typeface="Cambria"/>
                <a:sym typeface="Cambria"/>
              </a:rPr>
              <a:t>Reduce </a:t>
            </a:r>
            <a:r>
              <a:rPr b="1" lang="en" sz="1600">
                <a:solidFill>
                  <a:schemeClr val="dk1"/>
                </a:solidFill>
                <a:latin typeface="Cambria"/>
                <a:ea typeface="Cambria"/>
                <a:cs typeface="Cambria"/>
                <a:sym typeface="Cambria"/>
              </a:rPr>
              <a:t>DRAM voltage and timing</a:t>
            </a:r>
            <a:r>
              <a:rPr lang="en" sz="1600">
                <a:solidFill>
                  <a:schemeClr val="dk1"/>
                </a:solidFill>
                <a:latin typeface="Cambria"/>
                <a:ea typeface="Cambria"/>
                <a:cs typeface="Cambria"/>
                <a:sym typeface="Cambria"/>
              </a:rPr>
              <a:t> for </a:t>
            </a:r>
            <a:r>
              <a:rPr b="1" lang="en" sz="1600">
                <a:solidFill>
                  <a:schemeClr val="dk1"/>
                </a:solidFill>
                <a:latin typeface="Cambria"/>
                <a:ea typeface="Cambria"/>
                <a:cs typeface="Cambria"/>
                <a:sym typeface="Cambria"/>
              </a:rPr>
              <a:t>error tolerant</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DNN inference workloads, </a:t>
            </a:r>
            <a:r>
              <a:rPr lang="en" sz="1600">
                <a:solidFill>
                  <a:schemeClr val="dk1"/>
                </a:solidFill>
                <a:latin typeface="Cambria"/>
                <a:ea typeface="Cambria"/>
                <a:cs typeface="Cambria"/>
                <a:sym typeface="Cambria"/>
              </a:rPr>
              <a:t>exploiting the trade-off between bit error rate and energy/performance</a:t>
            </a:r>
            <a:endParaRPr b="1" sz="1600" u="sng">
              <a:solidFill>
                <a:srgbClr val="000000"/>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b="1" lang="en" sz="1600" u="sng">
                <a:solidFill>
                  <a:srgbClr val="38761D"/>
                </a:solidFill>
                <a:latin typeface="Cambria"/>
                <a:ea typeface="Cambria"/>
                <a:cs typeface="Cambria"/>
                <a:sym typeface="Cambria"/>
              </a:rPr>
              <a:t>EDEN</a:t>
            </a:r>
            <a:r>
              <a:rPr b="1" lang="en" sz="1600">
                <a:solidFill>
                  <a:srgbClr val="38761D"/>
                </a:solidFill>
                <a:latin typeface="Cambria"/>
                <a:ea typeface="Cambria"/>
                <a:cs typeface="Cambria"/>
                <a:sym typeface="Cambria"/>
              </a:rPr>
              <a:t>: Deep Neural Network Inference Using Approximate DRAM</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lang="en" sz="1600">
                <a:solidFill>
                  <a:schemeClr val="dk1"/>
                </a:solidFill>
                <a:latin typeface="Cambria"/>
                <a:ea typeface="Cambria"/>
                <a:cs typeface="Cambria"/>
                <a:sym typeface="Cambria"/>
              </a:rPr>
              <a:t>Techniques to maintain accuracy through (1) </a:t>
            </a:r>
            <a:r>
              <a:rPr b="1" lang="en" sz="1600">
                <a:solidFill>
                  <a:schemeClr val="dk1"/>
                </a:solidFill>
                <a:latin typeface="Cambria"/>
                <a:ea typeface="Cambria"/>
                <a:cs typeface="Cambria"/>
                <a:sym typeface="Cambria"/>
              </a:rPr>
              <a:t>error tolerance boosting</a:t>
            </a:r>
            <a:r>
              <a:rPr lang="en" sz="1600">
                <a:solidFill>
                  <a:schemeClr val="dk1"/>
                </a:solidFill>
                <a:latin typeface="Cambria"/>
                <a:ea typeface="Cambria"/>
                <a:cs typeface="Cambria"/>
                <a:sym typeface="Cambria"/>
              </a:rPr>
              <a:t>, (2) </a:t>
            </a:r>
            <a:r>
              <a:rPr b="1" lang="en" sz="1600">
                <a:solidFill>
                  <a:schemeClr val="dk1"/>
                </a:solidFill>
                <a:latin typeface="Cambria"/>
                <a:ea typeface="Cambria"/>
                <a:cs typeface="Cambria"/>
                <a:sym typeface="Cambria"/>
              </a:rPr>
              <a:t>DNN characterization, </a:t>
            </a:r>
            <a:r>
              <a:rPr lang="en" sz="1600">
                <a:solidFill>
                  <a:schemeClr val="dk1"/>
                </a:solidFill>
                <a:latin typeface="Cambria"/>
                <a:ea typeface="Cambria"/>
                <a:cs typeface="Cambria"/>
                <a:sym typeface="Cambria"/>
              </a:rPr>
              <a:t>(3) </a:t>
            </a:r>
            <a:r>
              <a:rPr b="1" lang="en" sz="1600">
                <a:solidFill>
                  <a:schemeClr val="dk1"/>
                </a:solidFill>
                <a:latin typeface="Cambria"/>
                <a:ea typeface="Cambria"/>
                <a:cs typeface="Cambria"/>
                <a:sym typeface="Cambria"/>
              </a:rPr>
              <a:t>DNN to</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DRAM mapping</a:t>
            </a:r>
            <a:r>
              <a:rPr lang="en" sz="1600">
                <a:solidFill>
                  <a:schemeClr val="dk1"/>
                </a:solidFill>
                <a:latin typeface="Cambria"/>
                <a:ea typeface="Cambria"/>
                <a:cs typeface="Cambria"/>
                <a:sym typeface="Cambria"/>
              </a:rPr>
              <a:t>, and </a:t>
            </a:r>
            <a:r>
              <a:rPr b="1" lang="en" sz="1600">
                <a:solidFill>
                  <a:schemeClr val="dk1"/>
                </a:solidFill>
                <a:latin typeface="Cambria"/>
                <a:ea typeface="Cambria"/>
                <a:cs typeface="Cambria"/>
                <a:sym typeface="Cambria"/>
              </a:rPr>
              <a:t>DRAM error modeling</a:t>
            </a:r>
            <a:endParaRPr b="1" sz="1600">
              <a:latin typeface="Cambria"/>
              <a:ea typeface="Cambria"/>
              <a:cs typeface="Cambria"/>
              <a:sym typeface="Cambria"/>
            </a:endParaRPr>
          </a:p>
        </p:txBody>
      </p:sp>
      <p:pic>
        <p:nvPicPr>
          <p:cNvPr id="94" name="Google Shape;94;p17"/>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95" name="Google Shape;95;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62"/>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Outline</a:t>
            </a:r>
            <a:endParaRPr b="1" sz="3200">
              <a:latin typeface="Cambria"/>
              <a:ea typeface="Cambria"/>
              <a:cs typeface="Cambria"/>
              <a:sym typeface="Cambria"/>
            </a:endParaRPr>
          </a:p>
        </p:txBody>
      </p:sp>
      <p:sp>
        <p:nvSpPr>
          <p:cNvPr id="577" name="Google Shape;577;p62"/>
          <p:cNvSpPr txBox="1"/>
          <p:nvPr>
            <p:ph idx="1" type="body"/>
          </p:nvPr>
        </p:nvSpPr>
        <p:spPr>
          <a:xfrm>
            <a:off x="566600" y="675525"/>
            <a:ext cx="7995000" cy="495300"/>
          </a:xfrm>
          <a:prstGeom prst="rect">
            <a:avLst/>
          </a:prstGeom>
          <a:solidFill>
            <a:srgbClr val="EFEFEF"/>
          </a:solidFill>
        </p:spPr>
        <p:txBody>
          <a:bodyPr anchorCtr="0" anchor="ctr" bIns="91425" lIns="91425" spcFirstLastPara="1" rIns="91425" wrap="square" tIns="91425">
            <a:noAutofit/>
          </a:bodyPr>
          <a:lstStyle/>
          <a:p>
            <a:pPr indent="-400050" lvl="0" marL="571500" rtl="0" algn="l">
              <a:spcBef>
                <a:spcPts val="0"/>
              </a:spcBef>
              <a:spcAft>
                <a:spcPts val="0"/>
              </a:spcAft>
              <a:buClr>
                <a:srgbClr val="B7B7B7"/>
              </a:buClr>
              <a:buSzPts val="2700"/>
              <a:buFont typeface="Cambria"/>
              <a:buAutoNum type="arabicPeriod"/>
            </a:pPr>
            <a:r>
              <a:rPr b="1" lang="en" sz="2700">
                <a:solidFill>
                  <a:srgbClr val="B7B7B7"/>
                </a:solidFill>
                <a:latin typeface="Cambria"/>
                <a:ea typeface="Cambria"/>
                <a:cs typeface="Cambria"/>
                <a:sym typeface="Cambria"/>
              </a:rPr>
              <a:t>Motivation and Problem</a:t>
            </a:r>
            <a:endParaRPr b="1" sz="2700">
              <a:solidFill>
                <a:srgbClr val="B7B7B7"/>
              </a:solidFill>
              <a:latin typeface="Cambria"/>
              <a:ea typeface="Cambria"/>
              <a:cs typeface="Cambria"/>
              <a:sym typeface="Cambria"/>
            </a:endParaRPr>
          </a:p>
        </p:txBody>
      </p:sp>
      <p:sp>
        <p:nvSpPr>
          <p:cNvPr id="578" name="Google Shape;578;p62"/>
          <p:cNvSpPr txBox="1"/>
          <p:nvPr>
            <p:ph idx="1" type="body"/>
          </p:nvPr>
        </p:nvSpPr>
        <p:spPr>
          <a:xfrm>
            <a:off x="566600" y="1853275"/>
            <a:ext cx="7995000" cy="495300"/>
          </a:xfrm>
          <a:prstGeom prst="rect">
            <a:avLst/>
          </a:prstGeom>
          <a:solidFill>
            <a:srgbClr val="EFEFEF"/>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3.   EDEN Mechanism</a:t>
            </a:r>
            <a:endParaRPr b="1" sz="2700">
              <a:solidFill>
                <a:srgbClr val="B7B7B7"/>
              </a:solidFill>
              <a:latin typeface="Cambria"/>
              <a:ea typeface="Cambria"/>
              <a:cs typeface="Cambria"/>
              <a:sym typeface="Cambria"/>
            </a:endParaRPr>
          </a:p>
        </p:txBody>
      </p:sp>
      <p:sp>
        <p:nvSpPr>
          <p:cNvPr id="579" name="Google Shape;579;p62"/>
          <p:cNvSpPr txBox="1"/>
          <p:nvPr>
            <p:ph idx="1" type="body"/>
          </p:nvPr>
        </p:nvSpPr>
        <p:spPr>
          <a:xfrm>
            <a:off x="1084900" y="2924175"/>
            <a:ext cx="7476600" cy="429900"/>
          </a:xfrm>
          <a:prstGeom prst="rect">
            <a:avLst/>
          </a:prstGeom>
          <a:solidFill>
            <a:srgbClr val="EFEFEF"/>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ii.   DNN Error Tolerance Characterization</a:t>
            </a:r>
            <a:endParaRPr b="1" sz="2400">
              <a:solidFill>
                <a:srgbClr val="B7B7B7"/>
              </a:solidFill>
              <a:latin typeface="Cambria"/>
              <a:ea typeface="Cambria"/>
              <a:cs typeface="Cambria"/>
              <a:sym typeface="Cambria"/>
            </a:endParaRPr>
          </a:p>
        </p:txBody>
      </p:sp>
      <p:sp>
        <p:nvSpPr>
          <p:cNvPr id="580" name="Google Shape;580;p62"/>
          <p:cNvSpPr txBox="1"/>
          <p:nvPr>
            <p:ph idx="1" type="body"/>
          </p:nvPr>
        </p:nvSpPr>
        <p:spPr>
          <a:xfrm>
            <a:off x="1084900" y="242142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     Boosting DNN Error Tolerance</a:t>
            </a:r>
            <a:endParaRPr b="1" sz="2400">
              <a:solidFill>
                <a:srgbClr val="B7B7B7"/>
              </a:solidFill>
              <a:latin typeface="Cambria"/>
              <a:ea typeface="Cambria"/>
              <a:cs typeface="Cambria"/>
              <a:sym typeface="Cambria"/>
            </a:endParaRPr>
          </a:p>
        </p:txBody>
      </p:sp>
      <p:sp>
        <p:nvSpPr>
          <p:cNvPr id="581" name="Google Shape;581;p62"/>
          <p:cNvSpPr txBox="1"/>
          <p:nvPr>
            <p:ph idx="1" type="body"/>
          </p:nvPr>
        </p:nvSpPr>
        <p:spPr>
          <a:xfrm>
            <a:off x="1084900" y="3420775"/>
            <a:ext cx="7476600" cy="4299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0000"/>
                </a:solidFill>
                <a:latin typeface="Cambria"/>
                <a:ea typeface="Cambria"/>
                <a:cs typeface="Cambria"/>
                <a:sym typeface="Cambria"/>
              </a:rPr>
              <a:t>iii.  DNN to DRAM Mapping</a:t>
            </a:r>
            <a:endParaRPr b="1" sz="2400">
              <a:solidFill>
                <a:srgbClr val="000000"/>
              </a:solidFill>
              <a:latin typeface="Cambria"/>
              <a:ea typeface="Cambria"/>
              <a:cs typeface="Cambria"/>
              <a:sym typeface="Cambria"/>
            </a:endParaRPr>
          </a:p>
        </p:txBody>
      </p:sp>
      <p:sp>
        <p:nvSpPr>
          <p:cNvPr id="582" name="Google Shape;582;p62"/>
          <p:cNvSpPr txBox="1"/>
          <p:nvPr>
            <p:ph idx="1" type="body"/>
          </p:nvPr>
        </p:nvSpPr>
        <p:spPr>
          <a:xfrm>
            <a:off x="566600" y="44630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4.   Evaluation</a:t>
            </a:r>
            <a:endParaRPr b="1" sz="2700">
              <a:solidFill>
                <a:srgbClr val="B7B7B7"/>
              </a:solidFill>
              <a:latin typeface="Cambria"/>
              <a:ea typeface="Cambria"/>
              <a:cs typeface="Cambria"/>
              <a:sym typeface="Cambria"/>
            </a:endParaRPr>
          </a:p>
        </p:txBody>
      </p:sp>
      <p:sp>
        <p:nvSpPr>
          <p:cNvPr id="583" name="Google Shape;583;p62"/>
          <p:cNvSpPr txBox="1"/>
          <p:nvPr>
            <p:ph idx="1" type="body"/>
          </p:nvPr>
        </p:nvSpPr>
        <p:spPr>
          <a:xfrm>
            <a:off x="1084900" y="39173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Enabling EDEN Using Error Models</a:t>
            </a:r>
            <a:endParaRPr b="1" sz="2400">
              <a:solidFill>
                <a:srgbClr val="B7B7B7"/>
              </a:solidFill>
              <a:latin typeface="Cambria"/>
              <a:ea typeface="Cambria"/>
              <a:cs typeface="Cambria"/>
              <a:sym typeface="Cambria"/>
            </a:endParaRPr>
          </a:p>
        </p:txBody>
      </p:sp>
      <p:pic>
        <p:nvPicPr>
          <p:cNvPr id="584" name="Google Shape;584;p62"/>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85" name="Google Shape;585;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6" name="Google Shape;586;p62"/>
          <p:cNvSpPr txBox="1"/>
          <p:nvPr>
            <p:ph idx="1" type="body"/>
          </p:nvPr>
        </p:nvSpPr>
        <p:spPr>
          <a:xfrm>
            <a:off x="566600" y="1243675"/>
            <a:ext cx="7995000" cy="495300"/>
          </a:xfrm>
          <a:prstGeom prst="rect">
            <a:avLst/>
          </a:prstGeom>
          <a:solidFill>
            <a:srgbClr val="EFEFEF"/>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2.   DNN Basics and DRAM Parameters</a:t>
            </a:r>
            <a:endParaRPr b="1" sz="2700">
              <a:solidFill>
                <a:srgbClr val="B7B7B7"/>
              </a:solidFill>
              <a:latin typeface="Cambria"/>
              <a:ea typeface="Cambria"/>
              <a:cs typeface="Cambria"/>
              <a:sym typeface="Cambri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pic>
        <p:nvPicPr>
          <p:cNvPr id="591" name="Google Shape;591;p63"/>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592" name="Google Shape;592;p63"/>
          <p:cNvSpPr txBox="1"/>
          <p:nvPr>
            <p:ph idx="1" type="body"/>
          </p:nvPr>
        </p:nvSpPr>
        <p:spPr>
          <a:xfrm>
            <a:off x="222000" y="956425"/>
            <a:ext cx="9144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0000"/>
                </a:solidFill>
                <a:latin typeface="Cambria"/>
                <a:ea typeface="Cambria"/>
                <a:cs typeface="Cambria"/>
                <a:sym typeface="Cambria"/>
              </a:rPr>
              <a:t>Goal:</a:t>
            </a:r>
            <a:r>
              <a:rPr b="1" lang="en" sz="2400">
                <a:solidFill>
                  <a:schemeClr val="dk1"/>
                </a:solidFill>
                <a:latin typeface="Cambria"/>
                <a:ea typeface="Cambria"/>
                <a:cs typeface="Cambria"/>
                <a:sym typeface="Cambria"/>
              </a:rPr>
              <a:t>  </a:t>
            </a:r>
            <a:r>
              <a:rPr b="1" lang="en" sz="2400">
                <a:solidFill>
                  <a:srgbClr val="990000"/>
                </a:solidFill>
                <a:latin typeface="Cambria"/>
                <a:ea typeface="Cambria"/>
                <a:cs typeface="Cambria"/>
                <a:sym typeface="Cambria"/>
              </a:rPr>
              <a:t>match error tolerance</a:t>
            </a:r>
            <a:r>
              <a:rPr lang="en" sz="2400">
                <a:solidFill>
                  <a:schemeClr val="dk1"/>
                </a:solidFill>
                <a:latin typeface="Cambria"/>
                <a:ea typeface="Cambria"/>
                <a:cs typeface="Cambria"/>
                <a:sym typeface="Cambria"/>
              </a:rPr>
              <a:t> of DNN with DRAM </a:t>
            </a:r>
            <a:r>
              <a:rPr b="1" lang="en" sz="2400">
                <a:solidFill>
                  <a:srgbClr val="990000"/>
                </a:solidFill>
                <a:latin typeface="Cambria"/>
                <a:ea typeface="Cambria"/>
                <a:cs typeface="Cambria"/>
                <a:sym typeface="Cambria"/>
              </a:rPr>
              <a:t>error rates</a:t>
            </a:r>
            <a:endParaRPr sz="2400">
              <a:solidFill>
                <a:srgbClr val="000000"/>
              </a:solidFill>
              <a:latin typeface="Cambria"/>
              <a:ea typeface="Cambria"/>
              <a:cs typeface="Cambria"/>
              <a:sym typeface="Cambria"/>
            </a:endParaRPr>
          </a:p>
        </p:txBody>
      </p:sp>
      <p:sp>
        <p:nvSpPr>
          <p:cNvPr id="593" name="Google Shape;593;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4" name="Google Shape;594;p63"/>
          <p:cNvSpPr txBox="1"/>
          <p:nvPr>
            <p:ph type="title"/>
          </p:nvPr>
        </p:nvSpPr>
        <p:spPr>
          <a:xfrm>
            <a:off x="222000" y="1966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3:</a:t>
            </a:r>
            <a:r>
              <a:rPr b="1" lang="en" sz="3200">
                <a:latin typeface="Cambria"/>
                <a:ea typeface="Cambria"/>
                <a:cs typeface="Cambria"/>
                <a:sym typeface="Cambria"/>
              </a:rPr>
              <a:t> Mapping</a:t>
            </a:r>
            <a:endParaRPr b="1" sz="3200">
              <a:latin typeface="Cambria"/>
              <a:ea typeface="Cambria"/>
              <a:cs typeface="Cambria"/>
              <a:sym typeface="Cambria"/>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pic>
        <p:nvPicPr>
          <p:cNvPr id="599" name="Google Shape;599;p64"/>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600" name="Google Shape;600;p64"/>
          <p:cNvSpPr txBox="1"/>
          <p:nvPr>
            <p:ph idx="1" type="body"/>
          </p:nvPr>
        </p:nvSpPr>
        <p:spPr>
          <a:xfrm>
            <a:off x="222000" y="956425"/>
            <a:ext cx="9144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0000"/>
                </a:solidFill>
                <a:latin typeface="Cambria"/>
                <a:ea typeface="Cambria"/>
                <a:cs typeface="Cambria"/>
                <a:sym typeface="Cambria"/>
              </a:rPr>
              <a:t>Goal:  </a:t>
            </a:r>
            <a:r>
              <a:rPr b="1" lang="en" sz="2400">
                <a:solidFill>
                  <a:srgbClr val="990000"/>
                </a:solidFill>
                <a:latin typeface="Cambria"/>
                <a:ea typeface="Cambria"/>
                <a:cs typeface="Cambria"/>
                <a:sym typeface="Cambria"/>
              </a:rPr>
              <a:t>match error tolerance</a:t>
            </a:r>
            <a:r>
              <a:rPr lang="en" sz="2400">
                <a:solidFill>
                  <a:schemeClr val="dk1"/>
                </a:solidFill>
                <a:latin typeface="Cambria"/>
                <a:ea typeface="Cambria"/>
                <a:cs typeface="Cambria"/>
                <a:sym typeface="Cambria"/>
              </a:rPr>
              <a:t> of DNN with DRAM </a:t>
            </a:r>
            <a:r>
              <a:rPr b="1" lang="en" sz="2400">
                <a:solidFill>
                  <a:srgbClr val="990000"/>
                </a:solidFill>
                <a:latin typeface="Cambria"/>
                <a:ea typeface="Cambria"/>
                <a:cs typeface="Cambria"/>
                <a:sym typeface="Cambria"/>
              </a:rPr>
              <a:t>error rates</a:t>
            </a:r>
            <a:endParaRPr sz="24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2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sz="2400">
                <a:solidFill>
                  <a:srgbClr val="000000"/>
                </a:solidFill>
                <a:latin typeface="Cambria"/>
                <a:ea typeface="Cambria"/>
                <a:cs typeface="Cambria"/>
                <a:sym typeface="Cambria"/>
              </a:rPr>
              <a:t>Mechanism:</a:t>
            </a:r>
            <a:endParaRPr b="1" sz="2400">
              <a:solidFill>
                <a:srgbClr val="000000"/>
              </a:solidFill>
              <a:latin typeface="Cambria"/>
              <a:ea typeface="Cambria"/>
              <a:cs typeface="Cambria"/>
              <a:sym typeface="Cambria"/>
            </a:endParaRPr>
          </a:p>
          <a:p>
            <a:pPr indent="0" lvl="0" marL="0" rtl="0" algn="l">
              <a:lnSpc>
                <a:spcPct val="100000"/>
              </a:lnSpc>
              <a:spcBef>
                <a:spcPts val="1000"/>
              </a:spcBef>
              <a:spcAft>
                <a:spcPts val="0"/>
              </a:spcAft>
              <a:buNone/>
            </a:pPr>
            <a:r>
              <a:rPr b="1" lang="en" sz="2400">
                <a:solidFill>
                  <a:srgbClr val="0B5394"/>
                </a:solidFill>
                <a:latin typeface="Cambria"/>
                <a:ea typeface="Cambria"/>
                <a:cs typeface="Cambria"/>
                <a:sym typeface="Cambria"/>
              </a:rPr>
              <a:t>Coarse-grained</a:t>
            </a:r>
            <a:r>
              <a:rPr lang="en" sz="2400">
                <a:solidFill>
                  <a:srgbClr val="000000"/>
                </a:solidFill>
                <a:latin typeface="Cambria"/>
                <a:ea typeface="Cambria"/>
                <a:cs typeface="Cambria"/>
                <a:sym typeface="Cambria"/>
              </a:rPr>
              <a:t>: assign the single best voltage/latency value</a:t>
            </a:r>
            <a:endParaRPr sz="2400">
              <a:solidFill>
                <a:srgbClr val="000000"/>
              </a:solidFill>
              <a:latin typeface="Cambria"/>
              <a:ea typeface="Cambria"/>
              <a:cs typeface="Cambria"/>
              <a:sym typeface="Cambria"/>
            </a:endParaRPr>
          </a:p>
          <a:p>
            <a:pPr indent="457200" lvl="0" marL="1828800" rtl="0" algn="l">
              <a:lnSpc>
                <a:spcPct val="100000"/>
              </a:lnSpc>
              <a:spcBef>
                <a:spcPts val="0"/>
              </a:spcBef>
              <a:spcAft>
                <a:spcPts val="0"/>
              </a:spcAft>
              <a:buNone/>
            </a:pPr>
            <a:r>
              <a:rPr lang="en" sz="2400">
                <a:solidFill>
                  <a:srgbClr val="000000"/>
                </a:solidFill>
                <a:latin typeface="Cambria"/>
                <a:ea typeface="Cambria"/>
                <a:cs typeface="Cambria"/>
                <a:sym typeface="Cambria"/>
              </a:rPr>
              <a:t> that </a:t>
            </a:r>
            <a:r>
              <a:rPr b="1" lang="en" sz="2400">
                <a:solidFill>
                  <a:srgbClr val="0B5394"/>
                </a:solidFill>
                <a:latin typeface="Cambria"/>
                <a:ea typeface="Cambria"/>
                <a:cs typeface="Cambria"/>
                <a:sym typeface="Cambria"/>
              </a:rPr>
              <a:t>meets the target DNN accuracy</a:t>
            </a:r>
            <a:endParaRPr sz="2400">
              <a:solidFill>
                <a:srgbClr val="000000"/>
              </a:solidFill>
              <a:latin typeface="Cambria"/>
              <a:ea typeface="Cambria"/>
              <a:cs typeface="Cambria"/>
              <a:sym typeface="Cambria"/>
            </a:endParaRPr>
          </a:p>
        </p:txBody>
      </p:sp>
      <p:sp>
        <p:nvSpPr>
          <p:cNvPr id="601" name="Google Shape;601;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2" name="Google Shape;602;p64"/>
          <p:cNvSpPr txBox="1"/>
          <p:nvPr>
            <p:ph type="title"/>
          </p:nvPr>
        </p:nvSpPr>
        <p:spPr>
          <a:xfrm>
            <a:off x="222000" y="1966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3:</a:t>
            </a:r>
            <a:r>
              <a:rPr b="1" lang="en" sz="3200">
                <a:latin typeface="Cambria"/>
                <a:ea typeface="Cambria"/>
                <a:cs typeface="Cambria"/>
                <a:sym typeface="Cambria"/>
              </a:rPr>
              <a:t> Mapping</a:t>
            </a:r>
            <a:endParaRPr b="1" sz="3200">
              <a:latin typeface="Cambria"/>
              <a:ea typeface="Cambria"/>
              <a:cs typeface="Cambria"/>
              <a:sym typeface="Cambri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pic>
        <p:nvPicPr>
          <p:cNvPr id="607" name="Google Shape;607;p65"/>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608" name="Google Shape;608;p65"/>
          <p:cNvSpPr txBox="1"/>
          <p:nvPr>
            <p:ph idx="1" type="body"/>
          </p:nvPr>
        </p:nvSpPr>
        <p:spPr>
          <a:xfrm>
            <a:off x="222000" y="956425"/>
            <a:ext cx="9144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0000"/>
                </a:solidFill>
                <a:latin typeface="Cambria"/>
                <a:ea typeface="Cambria"/>
                <a:cs typeface="Cambria"/>
                <a:sym typeface="Cambria"/>
              </a:rPr>
              <a:t>Goal:  </a:t>
            </a:r>
            <a:r>
              <a:rPr b="1" lang="en" sz="2400">
                <a:solidFill>
                  <a:srgbClr val="990000"/>
                </a:solidFill>
                <a:latin typeface="Cambria"/>
                <a:ea typeface="Cambria"/>
                <a:cs typeface="Cambria"/>
                <a:sym typeface="Cambria"/>
              </a:rPr>
              <a:t>match error tolerance</a:t>
            </a:r>
            <a:r>
              <a:rPr lang="en" sz="2400">
                <a:solidFill>
                  <a:schemeClr val="dk1"/>
                </a:solidFill>
                <a:latin typeface="Cambria"/>
                <a:ea typeface="Cambria"/>
                <a:cs typeface="Cambria"/>
                <a:sym typeface="Cambria"/>
              </a:rPr>
              <a:t> of DNN with DRAM </a:t>
            </a:r>
            <a:r>
              <a:rPr b="1" lang="en" sz="2400">
                <a:solidFill>
                  <a:srgbClr val="990000"/>
                </a:solidFill>
                <a:latin typeface="Cambria"/>
                <a:ea typeface="Cambria"/>
                <a:cs typeface="Cambria"/>
                <a:sym typeface="Cambria"/>
              </a:rPr>
              <a:t>error rates</a:t>
            </a:r>
            <a:endParaRPr sz="24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t/>
            </a:r>
            <a:endParaRPr sz="2400">
              <a:solidFill>
                <a:srgbClr val="000000"/>
              </a:solidFill>
              <a:latin typeface="Cambria"/>
              <a:ea typeface="Cambria"/>
              <a:cs typeface="Cambria"/>
              <a:sym typeface="Cambria"/>
            </a:endParaRPr>
          </a:p>
          <a:p>
            <a:pPr indent="0" lvl="0" marL="0" rtl="0" algn="l">
              <a:lnSpc>
                <a:spcPct val="100000"/>
              </a:lnSpc>
              <a:spcBef>
                <a:spcPts val="0"/>
              </a:spcBef>
              <a:spcAft>
                <a:spcPts val="0"/>
              </a:spcAft>
              <a:buClr>
                <a:schemeClr val="dk1"/>
              </a:buClr>
              <a:buSzPts val="1100"/>
              <a:buFont typeface="Arial"/>
              <a:buNone/>
            </a:pPr>
            <a:r>
              <a:rPr b="1" lang="en" sz="2400">
                <a:solidFill>
                  <a:schemeClr val="dk1"/>
                </a:solidFill>
                <a:latin typeface="Cambria"/>
                <a:ea typeface="Cambria"/>
                <a:cs typeface="Cambria"/>
                <a:sym typeface="Cambria"/>
              </a:rPr>
              <a:t>Mechanism:</a:t>
            </a:r>
            <a:endParaRPr sz="2400">
              <a:solidFill>
                <a:srgbClr val="000000"/>
              </a:solidFill>
              <a:latin typeface="Cambria"/>
              <a:ea typeface="Cambria"/>
              <a:cs typeface="Cambria"/>
              <a:sym typeface="Cambria"/>
            </a:endParaRPr>
          </a:p>
          <a:p>
            <a:pPr indent="0" lvl="0" marL="0" rtl="0" algn="l">
              <a:lnSpc>
                <a:spcPct val="100000"/>
              </a:lnSpc>
              <a:spcBef>
                <a:spcPts val="1000"/>
              </a:spcBef>
              <a:spcAft>
                <a:spcPts val="0"/>
              </a:spcAft>
              <a:buNone/>
            </a:pPr>
            <a:r>
              <a:rPr b="1" lang="en" sz="2400">
                <a:solidFill>
                  <a:srgbClr val="0B5394"/>
                </a:solidFill>
                <a:latin typeface="Cambria"/>
                <a:ea typeface="Cambria"/>
                <a:cs typeface="Cambria"/>
                <a:sym typeface="Cambria"/>
              </a:rPr>
              <a:t>Coarse-grained</a:t>
            </a:r>
            <a:r>
              <a:rPr lang="en" sz="2400">
                <a:solidFill>
                  <a:srgbClr val="000000"/>
                </a:solidFill>
                <a:latin typeface="Cambria"/>
                <a:ea typeface="Cambria"/>
                <a:cs typeface="Cambria"/>
                <a:sym typeface="Cambria"/>
              </a:rPr>
              <a:t>: assign the single best voltage/latency value</a:t>
            </a:r>
            <a:endParaRPr sz="2400">
              <a:solidFill>
                <a:srgbClr val="000000"/>
              </a:solidFill>
              <a:latin typeface="Cambria"/>
              <a:ea typeface="Cambria"/>
              <a:cs typeface="Cambria"/>
              <a:sym typeface="Cambria"/>
            </a:endParaRPr>
          </a:p>
          <a:p>
            <a:pPr indent="457200" lvl="0" marL="1828800" rtl="0" algn="l">
              <a:lnSpc>
                <a:spcPct val="100000"/>
              </a:lnSpc>
              <a:spcBef>
                <a:spcPts val="0"/>
              </a:spcBef>
              <a:spcAft>
                <a:spcPts val="0"/>
              </a:spcAft>
              <a:buNone/>
            </a:pPr>
            <a:r>
              <a:rPr lang="en" sz="2400">
                <a:solidFill>
                  <a:srgbClr val="000000"/>
                </a:solidFill>
                <a:latin typeface="Cambria"/>
                <a:ea typeface="Cambria"/>
                <a:cs typeface="Cambria"/>
                <a:sym typeface="Cambria"/>
              </a:rPr>
              <a:t> that </a:t>
            </a:r>
            <a:r>
              <a:rPr b="1" lang="en" sz="2400">
                <a:solidFill>
                  <a:srgbClr val="0B5394"/>
                </a:solidFill>
                <a:latin typeface="Cambria"/>
                <a:ea typeface="Cambria"/>
                <a:cs typeface="Cambria"/>
                <a:sym typeface="Cambria"/>
              </a:rPr>
              <a:t>meets the target DNN accuracy</a:t>
            </a:r>
            <a:endParaRPr sz="2400">
              <a:solidFill>
                <a:srgbClr val="0B5394"/>
              </a:solidFill>
              <a:latin typeface="Cambria"/>
              <a:ea typeface="Cambria"/>
              <a:cs typeface="Cambria"/>
              <a:sym typeface="Cambria"/>
            </a:endParaRPr>
          </a:p>
          <a:p>
            <a:pPr indent="0" lvl="0" marL="0" rtl="0" algn="l">
              <a:lnSpc>
                <a:spcPct val="100000"/>
              </a:lnSpc>
              <a:spcBef>
                <a:spcPts val="0"/>
              </a:spcBef>
              <a:spcAft>
                <a:spcPts val="0"/>
              </a:spcAft>
              <a:buNone/>
            </a:pPr>
            <a:r>
              <a:t/>
            </a:r>
            <a:endParaRPr sz="2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sz="2400">
                <a:solidFill>
                  <a:srgbClr val="741B47"/>
                </a:solidFill>
                <a:latin typeface="Cambria"/>
                <a:ea typeface="Cambria"/>
                <a:cs typeface="Cambria"/>
                <a:sym typeface="Cambria"/>
              </a:rPr>
              <a:t>Fine-grained</a:t>
            </a:r>
            <a:r>
              <a:rPr lang="en" sz="2400">
                <a:solidFill>
                  <a:srgbClr val="000000"/>
                </a:solidFill>
                <a:latin typeface="Cambria"/>
                <a:ea typeface="Cambria"/>
                <a:cs typeface="Cambria"/>
                <a:sym typeface="Cambria"/>
              </a:rPr>
              <a:t>: a </a:t>
            </a:r>
            <a:r>
              <a:rPr b="1" lang="en" sz="2400">
                <a:solidFill>
                  <a:srgbClr val="741B47"/>
                </a:solidFill>
                <a:latin typeface="Cambria"/>
                <a:ea typeface="Cambria"/>
                <a:cs typeface="Cambria"/>
                <a:sym typeface="Cambria"/>
              </a:rPr>
              <a:t>greedy algorithm</a:t>
            </a:r>
            <a:r>
              <a:rPr lang="en" sz="2400">
                <a:solidFill>
                  <a:srgbClr val="000000"/>
                </a:solidFill>
                <a:latin typeface="Cambria"/>
                <a:ea typeface="Cambria"/>
                <a:cs typeface="Cambria"/>
                <a:sym typeface="Cambria"/>
              </a:rPr>
              <a:t> that matches first</a:t>
            </a:r>
            <a:endParaRPr sz="2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                             the </a:t>
            </a:r>
            <a:r>
              <a:rPr lang="en" sz="2400">
                <a:solidFill>
                  <a:srgbClr val="000000"/>
                </a:solidFill>
                <a:latin typeface="Cambria"/>
                <a:ea typeface="Cambria"/>
                <a:cs typeface="Cambria"/>
                <a:sym typeface="Cambria"/>
              </a:rPr>
              <a:t>most </a:t>
            </a:r>
            <a:r>
              <a:rPr lang="en" sz="2400">
                <a:solidFill>
                  <a:srgbClr val="000000"/>
                </a:solidFill>
                <a:latin typeface="Cambria"/>
                <a:ea typeface="Cambria"/>
                <a:cs typeface="Cambria"/>
                <a:sym typeface="Cambria"/>
              </a:rPr>
              <a:t>error </a:t>
            </a:r>
            <a:r>
              <a:rPr lang="en" sz="2400">
                <a:solidFill>
                  <a:srgbClr val="000000"/>
                </a:solidFill>
                <a:latin typeface="Cambria"/>
                <a:ea typeface="Cambria"/>
                <a:cs typeface="Cambria"/>
                <a:sym typeface="Cambria"/>
              </a:rPr>
              <a:t>sensitive</a:t>
            </a:r>
            <a:r>
              <a:rPr lang="en" sz="2400">
                <a:solidFill>
                  <a:srgbClr val="000000"/>
                </a:solidFill>
                <a:latin typeface="Cambria"/>
                <a:ea typeface="Cambria"/>
                <a:cs typeface="Cambria"/>
                <a:sym typeface="Cambria"/>
              </a:rPr>
              <a:t> </a:t>
            </a:r>
            <a:r>
              <a:rPr lang="en" sz="2400">
                <a:solidFill>
                  <a:schemeClr val="dk1"/>
                </a:solidFill>
                <a:latin typeface="Cambria"/>
                <a:ea typeface="Cambria"/>
                <a:cs typeface="Cambria"/>
                <a:sym typeface="Cambria"/>
              </a:rPr>
              <a:t>DNN data</a:t>
            </a:r>
            <a:endParaRPr sz="2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				  to the </a:t>
            </a:r>
            <a:r>
              <a:rPr lang="en" sz="2400">
                <a:solidFill>
                  <a:srgbClr val="000000"/>
                </a:solidFill>
                <a:latin typeface="Cambria"/>
                <a:ea typeface="Cambria"/>
                <a:cs typeface="Cambria"/>
                <a:sym typeface="Cambria"/>
              </a:rPr>
              <a:t>most reliable DRAM partitions</a:t>
            </a:r>
            <a:endParaRPr sz="2400">
              <a:solidFill>
                <a:srgbClr val="000000"/>
              </a:solidFill>
              <a:latin typeface="Cambria"/>
              <a:ea typeface="Cambria"/>
              <a:cs typeface="Cambria"/>
              <a:sym typeface="Cambria"/>
            </a:endParaRPr>
          </a:p>
        </p:txBody>
      </p:sp>
      <p:sp>
        <p:nvSpPr>
          <p:cNvPr id="609" name="Google Shape;609;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0" name="Google Shape;610;p65"/>
          <p:cNvSpPr txBox="1"/>
          <p:nvPr>
            <p:ph type="title"/>
          </p:nvPr>
        </p:nvSpPr>
        <p:spPr>
          <a:xfrm>
            <a:off x="222000" y="1966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solidFill>
                  <a:srgbClr val="274E13"/>
                </a:solidFill>
                <a:latin typeface="Cambria"/>
                <a:ea typeface="Cambria"/>
                <a:cs typeface="Cambria"/>
                <a:sym typeface="Cambria"/>
              </a:rPr>
              <a:t>Step 3:</a:t>
            </a:r>
            <a:r>
              <a:rPr b="1" lang="en" sz="3200">
                <a:latin typeface="Cambria"/>
                <a:ea typeface="Cambria"/>
                <a:cs typeface="Cambria"/>
                <a:sym typeface="Cambria"/>
              </a:rPr>
              <a:t> Mapping</a:t>
            </a:r>
            <a:endParaRPr b="1" sz="3200">
              <a:latin typeface="Cambria"/>
              <a:ea typeface="Cambria"/>
              <a:cs typeface="Cambria"/>
              <a:sym typeface="Cambria"/>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id="615" name="Google Shape;615;p66"/>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616" name="Google Shape;616;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7" name="Google Shape;617;p66"/>
          <p:cNvSpPr txBox="1"/>
          <p:nvPr>
            <p:ph type="title"/>
          </p:nvPr>
        </p:nvSpPr>
        <p:spPr>
          <a:xfrm>
            <a:off x="222000" y="1966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Example Coarse-Grained Mapping</a:t>
            </a:r>
            <a:endParaRPr b="1" sz="3200">
              <a:latin typeface="Cambria"/>
              <a:ea typeface="Cambria"/>
              <a:cs typeface="Cambria"/>
              <a:sym typeface="Cambria"/>
            </a:endParaRPr>
          </a:p>
        </p:txBody>
      </p:sp>
      <p:pic>
        <p:nvPicPr>
          <p:cNvPr id="618" name="Google Shape;618;p66"/>
          <p:cNvPicPr preferRelativeResize="0"/>
          <p:nvPr/>
        </p:nvPicPr>
        <p:blipFill>
          <a:blip r:embed="rId4">
            <a:alphaModFix/>
          </a:blip>
          <a:stretch>
            <a:fillRect/>
          </a:stretch>
        </p:blipFill>
        <p:spPr>
          <a:xfrm>
            <a:off x="797350" y="2021025"/>
            <a:ext cx="7516425" cy="2254900"/>
          </a:xfrm>
          <a:prstGeom prst="rect">
            <a:avLst/>
          </a:prstGeom>
          <a:noFill/>
          <a:ln>
            <a:noFill/>
          </a:ln>
        </p:spPr>
      </p:pic>
      <p:sp>
        <p:nvSpPr>
          <p:cNvPr id="619" name="Google Shape;619;p66"/>
          <p:cNvSpPr txBox="1"/>
          <p:nvPr>
            <p:ph idx="1" type="body"/>
          </p:nvPr>
        </p:nvSpPr>
        <p:spPr>
          <a:xfrm>
            <a:off x="222000" y="919000"/>
            <a:ext cx="9144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0000"/>
                </a:solidFill>
                <a:latin typeface="Cambria"/>
                <a:ea typeface="Cambria"/>
                <a:cs typeface="Cambria"/>
                <a:sym typeface="Cambria"/>
              </a:rPr>
              <a:t>Mapping of ResNet-50:</a:t>
            </a:r>
            <a:endParaRPr b="1" sz="2400">
              <a:solidFill>
                <a:srgbClr val="000000"/>
              </a:solidFill>
              <a:latin typeface="Cambria"/>
              <a:ea typeface="Cambria"/>
              <a:cs typeface="Cambria"/>
              <a:sym typeface="Cambria"/>
            </a:endParaRPr>
          </a:p>
          <a:p>
            <a:pPr indent="45720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Single DRAM partition with error rate in </a:t>
            </a:r>
            <a:r>
              <a:rPr lang="en" sz="2400">
                <a:solidFill>
                  <a:srgbClr val="BF9000"/>
                </a:solidFill>
                <a:latin typeface="Cambria"/>
                <a:ea typeface="Cambria"/>
                <a:cs typeface="Cambria"/>
                <a:sym typeface="Cambria"/>
              </a:rPr>
              <a:t>yellow</a:t>
            </a:r>
            <a:endParaRPr sz="2400">
              <a:solidFill>
                <a:srgbClr val="BF9000"/>
              </a:solidFill>
              <a:latin typeface="Cambria"/>
              <a:ea typeface="Cambria"/>
              <a:cs typeface="Cambria"/>
              <a:sym typeface="Cambri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pic>
        <p:nvPicPr>
          <p:cNvPr id="624" name="Google Shape;624;p67"/>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625" name="Google Shape;625;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6" name="Google Shape;626;p67"/>
          <p:cNvSpPr txBox="1"/>
          <p:nvPr>
            <p:ph type="title"/>
          </p:nvPr>
        </p:nvSpPr>
        <p:spPr>
          <a:xfrm>
            <a:off x="222000" y="1966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Example Fine-Grained Mapping</a:t>
            </a:r>
            <a:endParaRPr b="1" sz="3200">
              <a:latin typeface="Cambria"/>
              <a:ea typeface="Cambria"/>
              <a:cs typeface="Cambria"/>
              <a:sym typeface="Cambria"/>
            </a:endParaRPr>
          </a:p>
        </p:txBody>
      </p:sp>
      <p:pic>
        <p:nvPicPr>
          <p:cNvPr id="627" name="Google Shape;627;p67"/>
          <p:cNvPicPr preferRelativeResize="0"/>
          <p:nvPr/>
        </p:nvPicPr>
        <p:blipFill>
          <a:blip r:embed="rId4">
            <a:alphaModFix/>
          </a:blip>
          <a:stretch>
            <a:fillRect/>
          </a:stretch>
        </p:blipFill>
        <p:spPr>
          <a:xfrm>
            <a:off x="797350" y="2049297"/>
            <a:ext cx="7477200" cy="2243175"/>
          </a:xfrm>
          <a:prstGeom prst="rect">
            <a:avLst/>
          </a:prstGeom>
          <a:noFill/>
          <a:ln>
            <a:noFill/>
          </a:ln>
        </p:spPr>
      </p:pic>
      <p:sp>
        <p:nvSpPr>
          <p:cNvPr id="628" name="Google Shape;628;p67"/>
          <p:cNvSpPr txBox="1"/>
          <p:nvPr>
            <p:ph idx="1" type="body"/>
          </p:nvPr>
        </p:nvSpPr>
        <p:spPr>
          <a:xfrm>
            <a:off x="222000" y="919000"/>
            <a:ext cx="9144000" cy="1529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chemeClr val="dk1"/>
                </a:solidFill>
                <a:latin typeface="Cambria"/>
                <a:ea typeface="Cambria"/>
                <a:cs typeface="Cambria"/>
                <a:sym typeface="Cambria"/>
              </a:rPr>
              <a:t>Mapping of ResNet-50</a:t>
            </a:r>
            <a:r>
              <a:rPr b="1" lang="en" sz="2400">
                <a:solidFill>
                  <a:srgbClr val="000000"/>
                </a:solidFill>
                <a:latin typeface="Cambria"/>
                <a:ea typeface="Cambria"/>
                <a:cs typeface="Cambria"/>
                <a:sym typeface="Cambria"/>
              </a:rPr>
              <a:t>:</a:t>
            </a:r>
            <a:endParaRPr b="1" sz="2400">
              <a:solidFill>
                <a:srgbClr val="000000"/>
              </a:solidFill>
              <a:latin typeface="Cambria"/>
              <a:ea typeface="Cambria"/>
              <a:cs typeface="Cambria"/>
              <a:sym typeface="Cambria"/>
            </a:endParaRPr>
          </a:p>
          <a:p>
            <a:pPr indent="457200" lvl="0" marL="0" rtl="0" algn="l">
              <a:lnSpc>
                <a:spcPct val="100000"/>
              </a:lnSpc>
              <a:spcBef>
                <a:spcPts val="0"/>
              </a:spcBef>
              <a:spcAft>
                <a:spcPts val="0"/>
              </a:spcAft>
              <a:buNone/>
            </a:pPr>
            <a:r>
              <a:rPr lang="en" sz="2400">
                <a:solidFill>
                  <a:srgbClr val="000000"/>
                </a:solidFill>
                <a:latin typeface="Cambria"/>
                <a:ea typeface="Cambria"/>
                <a:cs typeface="Cambria"/>
                <a:sym typeface="Cambria"/>
              </a:rPr>
              <a:t>4 DRAM partitions with error rates in </a:t>
            </a:r>
            <a:r>
              <a:rPr lang="en" sz="2400">
                <a:solidFill>
                  <a:srgbClr val="BF9000"/>
                </a:solidFill>
                <a:latin typeface="Cambria"/>
                <a:ea typeface="Cambria"/>
                <a:cs typeface="Cambria"/>
                <a:sym typeface="Cambria"/>
              </a:rPr>
              <a:t>yellow, </a:t>
            </a:r>
            <a:r>
              <a:rPr lang="en" sz="2400">
                <a:solidFill>
                  <a:srgbClr val="990000"/>
                </a:solidFill>
                <a:latin typeface="Cambria"/>
                <a:ea typeface="Cambria"/>
                <a:cs typeface="Cambria"/>
                <a:sym typeface="Cambria"/>
              </a:rPr>
              <a:t>red</a:t>
            </a:r>
            <a:r>
              <a:rPr lang="en" sz="2400">
                <a:solidFill>
                  <a:srgbClr val="BF9000"/>
                </a:solidFill>
                <a:latin typeface="Cambria"/>
                <a:ea typeface="Cambria"/>
                <a:cs typeface="Cambria"/>
                <a:sym typeface="Cambria"/>
              </a:rPr>
              <a:t>, </a:t>
            </a:r>
            <a:r>
              <a:rPr lang="en" sz="2400">
                <a:solidFill>
                  <a:srgbClr val="38761D"/>
                </a:solidFill>
                <a:latin typeface="Cambria"/>
                <a:ea typeface="Cambria"/>
                <a:cs typeface="Cambria"/>
                <a:sym typeface="Cambria"/>
              </a:rPr>
              <a:t>green</a:t>
            </a:r>
            <a:r>
              <a:rPr lang="en" sz="2400">
                <a:solidFill>
                  <a:srgbClr val="BF9000"/>
                </a:solidFill>
                <a:latin typeface="Cambria"/>
                <a:ea typeface="Cambria"/>
                <a:cs typeface="Cambria"/>
                <a:sym typeface="Cambria"/>
              </a:rPr>
              <a:t>, </a:t>
            </a:r>
            <a:r>
              <a:rPr lang="en" sz="2400">
                <a:solidFill>
                  <a:srgbClr val="0000FF"/>
                </a:solidFill>
                <a:latin typeface="Cambria"/>
                <a:ea typeface="Cambria"/>
                <a:cs typeface="Cambria"/>
                <a:sym typeface="Cambria"/>
              </a:rPr>
              <a:t>blue</a:t>
            </a:r>
            <a:endParaRPr sz="2400">
              <a:solidFill>
                <a:srgbClr val="0000FF"/>
              </a:solidFill>
              <a:latin typeface="Cambria"/>
              <a:ea typeface="Cambria"/>
              <a:cs typeface="Cambria"/>
              <a:sym typeface="Cambri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68"/>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Outline</a:t>
            </a:r>
            <a:endParaRPr b="1" sz="3200">
              <a:latin typeface="Cambria"/>
              <a:ea typeface="Cambria"/>
              <a:cs typeface="Cambria"/>
              <a:sym typeface="Cambria"/>
            </a:endParaRPr>
          </a:p>
        </p:txBody>
      </p:sp>
      <p:sp>
        <p:nvSpPr>
          <p:cNvPr id="634" name="Google Shape;634;p68"/>
          <p:cNvSpPr txBox="1"/>
          <p:nvPr>
            <p:ph idx="1" type="body"/>
          </p:nvPr>
        </p:nvSpPr>
        <p:spPr>
          <a:xfrm>
            <a:off x="566600" y="675525"/>
            <a:ext cx="7995000" cy="495300"/>
          </a:xfrm>
          <a:prstGeom prst="rect">
            <a:avLst/>
          </a:prstGeom>
          <a:solidFill>
            <a:srgbClr val="EFEFEF"/>
          </a:solidFill>
        </p:spPr>
        <p:txBody>
          <a:bodyPr anchorCtr="0" anchor="ctr" bIns="91425" lIns="91425" spcFirstLastPara="1" rIns="91425" wrap="square" tIns="91425">
            <a:noAutofit/>
          </a:bodyPr>
          <a:lstStyle/>
          <a:p>
            <a:pPr indent="-400050" lvl="0" marL="571500" rtl="0" algn="l">
              <a:spcBef>
                <a:spcPts val="0"/>
              </a:spcBef>
              <a:spcAft>
                <a:spcPts val="0"/>
              </a:spcAft>
              <a:buClr>
                <a:srgbClr val="B7B7B7"/>
              </a:buClr>
              <a:buSzPts val="2700"/>
              <a:buFont typeface="Cambria"/>
              <a:buAutoNum type="arabicPeriod"/>
            </a:pPr>
            <a:r>
              <a:rPr b="1" lang="en" sz="2700">
                <a:solidFill>
                  <a:srgbClr val="B7B7B7"/>
                </a:solidFill>
                <a:latin typeface="Cambria"/>
                <a:ea typeface="Cambria"/>
                <a:cs typeface="Cambria"/>
                <a:sym typeface="Cambria"/>
              </a:rPr>
              <a:t>Motivation and Problem</a:t>
            </a:r>
            <a:endParaRPr b="1" sz="2700">
              <a:solidFill>
                <a:srgbClr val="B7B7B7"/>
              </a:solidFill>
              <a:latin typeface="Cambria"/>
              <a:ea typeface="Cambria"/>
              <a:cs typeface="Cambria"/>
              <a:sym typeface="Cambria"/>
            </a:endParaRPr>
          </a:p>
        </p:txBody>
      </p:sp>
      <p:sp>
        <p:nvSpPr>
          <p:cNvPr id="635" name="Google Shape;635;p68"/>
          <p:cNvSpPr txBox="1"/>
          <p:nvPr>
            <p:ph idx="1" type="body"/>
          </p:nvPr>
        </p:nvSpPr>
        <p:spPr>
          <a:xfrm>
            <a:off x="566600" y="18532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3.   EDEN Mechanism</a:t>
            </a:r>
            <a:endParaRPr b="1" sz="2700">
              <a:solidFill>
                <a:srgbClr val="B7B7B7"/>
              </a:solidFill>
              <a:latin typeface="Cambria"/>
              <a:ea typeface="Cambria"/>
              <a:cs typeface="Cambria"/>
              <a:sym typeface="Cambria"/>
            </a:endParaRPr>
          </a:p>
        </p:txBody>
      </p:sp>
      <p:sp>
        <p:nvSpPr>
          <p:cNvPr id="636" name="Google Shape;636;p68"/>
          <p:cNvSpPr txBox="1"/>
          <p:nvPr>
            <p:ph idx="1" type="body"/>
          </p:nvPr>
        </p:nvSpPr>
        <p:spPr>
          <a:xfrm>
            <a:off x="1084900" y="29241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ii.   DNN Error Tolerance Characterization</a:t>
            </a:r>
            <a:endParaRPr b="1" sz="2400">
              <a:solidFill>
                <a:srgbClr val="B7B7B7"/>
              </a:solidFill>
              <a:latin typeface="Cambria"/>
              <a:ea typeface="Cambria"/>
              <a:cs typeface="Cambria"/>
              <a:sym typeface="Cambria"/>
            </a:endParaRPr>
          </a:p>
        </p:txBody>
      </p:sp>
      <p:sp>
        <p:nvSpPr>
          <p:cNvPr id="637" name="Google Shape;637;p68"/>
          <p:cNvSpPr txBox="1"/>
          <p:nvPr>
            <p:ph idx="1" type="body"/>
          </p:nvPr>
        </p:nvSpPr>
        <p:spPr>
          <a:xfrm>
            <a:off x="1084900" y="242142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     Boosting DNN Error Tolerance</a:t>
            </a:r>
            <a:endParaRPr b="1" sz="2400">
              <a:solidFill>
                <a:srgbClr val="B7B7B7"/>
              </a:solidFill>
              <a:latin typeface="Cambria"/>
              <a:ea typeface="Cambria"/>
              <a:cs typeface="Cambria"/>
              <a:sym typeface="Cambria"/>
            </a:endParaRPr>
          </a:p>
        </p:txBody>
      </p:sp>
      <p:sp>
        <p:nvSpPr>
          <p:cNvPr id="638" name="Google Shape;638;p68"/>
          <p:cNvSpPr txBox="1"/>
          <p:nvPr>
            <p:ph idx="1" type="body"/>
          </p:nvPr>
        </p:nvSpPr>
        <p:spPr>
          <a:xfrm>
            <a:off x="1084900" y="3420775"/>
            <a:ext cx="7476600" cy="4299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B7B7B7"/>
                </a:solidFill>
                <a:latin typeface="Cambria"/>
                <a:ea typeface="Cambria"/>
                <a:cs typeface="Cambria"/>
                <a:sym typeface="Cambria"/>
              </a:rPr>
              <a:t>iii.  DNN to DRAM Mapping</a:t>
            </a:r>
            <a:endParaRPr b="1" sz="2400">
              <a:solidFill>
                <a:srgbClr val="B7B7B7"/>
              </a:solidFill>
              <a:latin typeface="Cambria"/>
              <a:ea typeface="Cambria"/>
              <a:cs typeface="Cambria"/>
              <a:sym typeface="Cambria"/>
            </a:endParaRPr>
          </a:p>
        </p:txBody>
      </p:sp>
      <p:sp>
        <p:nvSpPr>
          <p:cNvPr id="639" name="Google Shape;639;p68"/>
          <p:cNvSpPr txBox="1"/>
          <p:nvPr>
            <p:ph idx="1" type="body"/>
          </p:nvPr>
        </p:nvSpPr>
        <p:spPr>
          <a:xfrm>
            <a:off x="566600" y="44630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4.   Evaluation</a:t>
            </a:r>
            <a:endParaRPr b="1" sz="2700">
              <a:solidFill>
                <a:srgbClr val="B7B7B7"/>
              </a:solidFill>
              <a:latin typeface="Cambria"/>
              <a:ea typeface="Cambria"/>
              <a:cs typeface="Cambria"/>
              <a:sym typeface="Cambria"/>
            </a:endParaRPr>
          </a:p>
        </p:txBody>
      </p:sp>
      <p:sp>
        <p:nvSpPr>
          <p:cNvPr id="640" name="Google Shape;640;p68"/>
          <p:cNvSpPr txBox="1"/>
          <p:nvPr>
            <p:ph idx="1" type="body"/>
          </p:nvPr>
        </p:nvSpPr>
        <p:spPr>
          <a:xfrm>
            <a:off x="1084900" y="3917375"/>
            <a:ext cx="7476600" cy="4299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000000"/>
                </a:solidFill>
                <a:latin typeface="Cambria"/>
                <a:ea typeface="Cambria"/>
                <a:cs typeface="Cambria"/>
                <a:sym typeface="Cambria"/>
              </a:rPr>
              <a:t>Enabling EDEN Using Error Models</a:t>
            </a:r>
            <a:endParaRPr b="1" sz="2400">
              <a:solidFill>
                <a:srgbClr val="000000"/>
              </a:solidFill>
              <a:latin typeface="Cambria"/>
              <a:ea typeface="Cambria"/>
              <a:cs typeface="Cambria"/>
              <a:sym typeface="Cambria"/>
            </a:endParaRPr>
          </a:p>
        </p:txBody>
      </p:sp>
      <p:pic>
        <p:nvPicPr>
          <p:cNvPr id="641" name="Google Shape;641;p68"/>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642" name="Google Shape;642;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3" name="Google Shape;643;p68"/>
          <p:cNvSpPr txBox="1"/>
          <p:nvPr>
            <p:ph idx="1" type="body"/>
          </p:nvPr>
        </p:nvSpPr>
        <p:spPr>
          <a:xfrm>
            <a:off x="566600" y="12436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2.   DNN Basics and DRAM Parameters</a:t>
            </a:r>
            <a:endParaRPr b="1" sz="2700">
              <a:solidFill>
                <a:srgbClr val="B7B7B7"/>
              </a:solidFill>
              <a:latin typeface="Cambria"/>
              <a:ea typeface="Cambria"/>
              <a:cs typeface="Cambria"/>
              <a:sym typeface="Cambria"/>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pic>
        <p:nvPicPr>
          <p:cNvPr id="648" name="Google Shape;648;p69"/>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649" name="Google Shape;649;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0" name="Google Shape;650;p69"/>
          <p:cNvSpPr txBox="1"/>
          <p:nvPr>
            <p:ph type="title"/>
          </p:nvPr>
        </p:nvSpPr>
        <p:spPr>
          <a:xfrm>
            <a:off x="222000" y="2335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Enabling EDEN Using Error Models</a:t>
            </a:r>
            <a:endParaRPr b="1" sz="3200">
              <a:solidFill>
                <a:srgbClr val="274E13"/>
              </a:solidFill>
              <a:latin typeface="Cambria"/>
              <a:ea typeface="Cambria"/>
              <a:cs typeface="Cambria"/>
              <a:sym typeface="Cambria"/>
            </a:endParaRPr>
          </a:p>
        </p:txBody>
      </p:sp>
      <p:sp>
        <p:nvSpPr>
          <p:cNvPr id="651" name="Google Shape;651;p69"/>
          <p:cNvSpPr txBox="1"/>
          <p:nvPr>
            <p:ph idx="1" type="body"/>
          </p:nvPr>
        </p:nvSpPr>
        <p:spPr>
          <a:xfrm>
            <a:off x="170100" y="956425"/>
            <a:ext cx="8433600" cy="1529400"/>
          </a:xfrm>
          <a:prstGeom prst="rect">
            <a:avLst/>
          </a:prstGeom>
        </p:spPr>
        <p:txBody>
          <a:bodyPr anchorCtr="0" anchor="t" bIns="91425" lIns="91425" spcFirstLastPara="1" rIns="91425" wrap="square" tIns="91425">
            <a:noAutofit/>
          </a:bodyPr>
          <a:lstStyle/>
          <a:p>
            <a:pPr indent="-1371600" lvl="0" marL="1828800" rtl="0" algn="l">
              <a:lnSpc>
                <a:spcPct val="100000"/>
              </a:lnSpc>
              <a:spcBef>
                <a:spcPts val="0"/>
              </a:spcBef>
              <a:spcAft>
                <a:spcPts val="0"/>
              </a:spcAft>
              <a:buNone/>
            </a:pPr>
            <a:r>
              <a:rPr b="1" lang="en" sz="2400">
                <a:solidFill>
                  <a:srgbClr val="000000"/>
                </a:solidFill>
                <a:latin typeface="Cambria"/>
                <a:ea typeface="Cambria"/>
                <a:cs typeface="Cambria"/>
                <a:sym typeface="Cambria"/>
              </a:rPr>
              <a:t>Problem:</a:t>
            </a:r>
            <a:r>
              <a:rPr lang="en" sz="2400">
                <a:solidFill>
                  <a:srgbClr val="000000"/>
                </a:solidFill>
                <a:latin typeface="Cambria"/>
                <a:ea typeface="Cambria"/>
                <a:cs typeface="Cambria"/>
                <a:sym typeface="Cambria"/>
              </a:rPr>
              <a:t> Retraining is </a:t>
            </a:r>
            <a:r>
              <a:rPr b="1" lang="en" sz="2400">
                <a:solidFill>
                  <a:srgbClr val="990000"/>
                </a:solidFill>
                <a:latin typeface="Cambria"/>
                <a:ea typeface="Cambria"/>
                <a:cs typeface="Cambria"/>
                <a:sym typeface="Cambria"/>
              </a:rPr>
              <a:t>not always feasible</a:t>
            </a:r>
            <a:r>
              <a:rPr lang="en" sz="2400">
                <a:solidFill>
                  <a:srgbClr val="000000"/>
                </a:solidFill>
                <a:latin typeface="Cambria"/>
                <a:ea typeface="Cambria"/>
                <a:cs typeface="Cambria"/>
                <a:sym typeface="Cambria"/>
              </a:rPr>
              <a:t> on </a:t>
            </a:r>
            <a:r>
              <a:rPr lang="en" sz="2400">
                <a:solidFill>
                  <a:schemeClr val="dk1"/>
                </a:solidFill>
                <a:latin typeface="Cambria"/>
                <a:ea typeface="Cambria"/>
                <a:cs typeface="Cambria"/>
                <a:sym typeface="Cambria"/>
              </a:rPr>
              <a:t>the approximate DRAM</a:t>
            </a:r>
            <a:r>
              <a:rPr lang="en" sz="2400">
                <a:solidFill>
                  <a:schemeClr val="dk1"/>
                </a:solidFill>
                <a:latin typeface="Cambria"/>
                <a:ea typeface="Cambria"/>
                <a:cs typeface="Cambria"/>
                <a:sym typeface="Cambria"/>
              </a:rPr>
              <a:t> device </a:t>
            </a:r>
            <a:endParaRPr sz="2400">
              <a:solidFill>
                <a:srgbClr val="000000"/>
              </a:solidFill>
              <a:latin typeface="Cambria"/>
              <a:ea typeface="Cambria"/>
              <a:cs typeface="Cambria"/>
              <a:sym typeface="Cambria"/>
            </a:endParaRPr>
          </a:p>
          <a:p>
            <a:pPr indent="-800100" lvl="0" marL="1257300" rtl="0" algn="l">
              <a:lnSpc>
                <a:spcPct val="100000"/>
              </a:lnSpc>
              <a:spcBef>
                <a:spcPts val="1000"/>
              </a:spcBef>
              <a:spcAft>
                <a:spcPts val="1000"/>
              </a:spcAft>
              <a:buNone/>
            </a:pPr>
            <a:r>
              <a:rPr b="1" lang="en" sz="2400">
                <a:solidFill>
                  <a:schemeClr val="dk1"/>
                </a:solidFill>
                <a:latin typeface="Cambria"/>
                <a:ea typeface="Cambria"/>
                <a:cs typeface="Cambria"/>
                <a:sym typeface="Cambria"/>
              </a:rPr>
              <a:t>Goal:</a:t>
            </a:r>
            <a:r>
              <a:rPr lang="en" sz="2400">
                <a:solidFill>
                  <a:schemeClr val="dk1"/>
                </a:solidFill>
                <a:latin typeface="Cambria"/>
                <a:ea typeface="Cambria"/>
                <a:cs typeface="Cambria"/>
                <a:sym typeface="Cambria"/>
              </a:rPr>
              <a:t> Perform retraining and error characterization </a:t>
            </a:r>
            <a:r>
              <a:rPr b="1" lang="en" sz="2400">
                <a:solidFill>
                  <a:srgbClr val="B45F06"/>
                </a:solidFill>
                <a:latin typeface="Cambria"/>
                <a:ea typeface="Cambria"/>
                <a:cs typeface="Cambria"/>
                <a:sym typeface="Cambria"/>
              </a:rPr>
              <a:t>without use of the approximate DRAM device</a:t>
            </a:r>
            <a:endParaRPr b="1" sz="2400">
              <a:solidFill>
                <a:srgbClr val="B45F06"/>
              </a:solidFill>
              <a:latin typeface="Cambria"/>
              <a:ea typeface="Cambria"/>
              <a:cs typeface="Cambria"/>
              <a:sym typeface="Cambri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pic>
        <p:nvPicPr>
          <p:cNvPr id="656" name="Google Shape;656;p70"/>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grpSp>
        <p:nvGrpSpPr>
          <p:cNvPr id="657" name="Google Shape;657;p70"/>
          <p:cNvGrpSpPr/>
          <p:nvPr/>
        </p:nvGrpSpPr>
        <p:grpSpPr>
          <a:xfrm>
            <a:off x="300811" y="1853816"/>
            <a:ext cx="2007012" cy="2054595"/>
            <a:chOff x="3087500" y="1214100"/>
            <a:chExt cx="2815674" cy="3067475"/>
          </a:xfrm>
        </p:grpSpPr>
        <p:pic>
          <p:nvPicPr>
            <p:cNvPr id="658" name="Google Shape;658;p70"/>
            <p:cNvPicPr preferRelativeResize="0"/>
            <p:nvPr/>
          </p:nvPicPr>
          <p:blipFill rotWithShape="1">
            <a:blip r:embed="rId4">
              <a:alphaModFix/>
            </a:blip>
            <a:srcRect b="0" l="30703" r="34314" t="0"/>
            <a:stretch/>
          </p:blipFill>
          <p:spPr>
            <a:xfrm>
              <a:off x="3087500" y="1214100"/>
              <a:ext cx="2815674" cy="3067475"/>
            </a:xfrm>
            <a:prstGeom prst="rect">
              <a:avLst/>
            </a:prstGeom>
            <a:noFill/>
            <a:ln>
              <a:noFill/>
            </a:ln>
          </p:spPr>
        </p:pic>
        <p:pic>
          <p:nvPicPr>
            <p:cNvPr id="659" name="Google Shape;659;p70"/>
            <p:cNvPicPr preferRelativeResize="0"/>
            <p:nvPr/>
          </p:nvPicPr>
          <p:blipFill>
            <a:blip r:embed="rId5">
              <a:alphaModFix/>
            </a:blip>
            <a:stretch>
              <a:fillRect/>
            </a:stretch>
          </p:blipFill>
          <p:spPr>
            <a:xfrm>
              <a:off x="3142325" y="2050850"/>
              <a:ext cx="168200" cy="914400"/>
            </a:xfrm>
            <a:prstGeom prst="rect">
              <a:avLst/>
            </a:prstGeom>
            <a:noFill/>
            <a:ln>
              <a:noFill/>
            </a:ln>
          </p:spPr>
        </p:pic>
        <p:pic>
          <p:nvPicPr>
            <p:cNvPr id="660" name="Google Shape;660;p70"/>
            <p:cNvPicPr preferRelativeResize="0"/>
            <p:nvPr/>
          </p:nvPicPr>
          <p:blipFill>
            <a:blip r:embed="rId5">
              <a:alphaModFix/>
            </a:blip>
            <a:stretch>
              <a:fillRect/>
            </a:stretch>
          </p:blipFill>
          <p:spPr>
            <a:xfrm>
              <a:off x="3238950" y="2259000"/>
              <a:ext cx="168200" cy="82750"/>
            </a:xfrm>
            <a:prstGeom prst="rect">
              <a:avLst/>
            </a:prstGeom>
            <a:noFill/>
            <a:ln>
              <a:noFill/>
            </a:ln>
          </p:spPr>
        </p:pic>
        <p:pic>
          <p:nvPicPr>
            <p:cNvPr id="661" name="Google Shape;661;p70"/>
            <p:cNvPicPr preferRelativeResize="0"/>
            <p:nvPr/>
          </p:nvPicPr>
          <p:blipFill>
            <a:blip r:embed="rId5">
              <a:alphaModFix/>
            </a:blip>
            <a:stretch>
              <a:fillRect/>
            </a:stretch>
          </p:blipFill>
          <p:spPr>
            <a:xfrm>
              <a:off x="3238950" y="2563800"/>
              <a:ext cx="168200" cy="82750"/>
            </a:xfrm>
            <a:prstGeom prst="rect">
              <a:avLst/>
            </a:prstGeom>
            <a:noFill/>
            <a:ln>
              <a:noFill/>
            </a:ln>
          </p:spPr>
        </p:pic>
      </p:grpSp>
      <p:grpSp>
        <p:nvGrpSpPr>
          <p:cNvPr id="662" name="Google Shape;662;p70"/>
          <p:cNvGrpSpPr/>
          <p:nvPr/>
        </p:nvGrpSpPr>
        <p:grpSpPr>
          <a:xfrm>
            <a:off x="2530561" y="1853816"/>
            <a:ext cx="2007012" cy="2054595"/>
            <a:chOff x="3087500" y="1214100"/>
            <a:chExt cx="2815674" cy="3067475"/>
          </a:xfrm>
        </p:grpSpPr>
        <p:pic>
          <p:nvPicPr>
            <p:cNvPr id="663" name="Google Shape;663;p70"/>
            <p:cNvPicPr preferRelativeResize="0"/>
            <p:nvPr/>
          </p:nvPicPr>
          <p:blipFill rotWithShape="1">
            <a:blip r:embed="rId4">
              <a:alphaModFix/>
            </a:blip>
            <a:srcRect b="0" l="30703" r="34314" t="0"/>
            <a:stretch/>
          </p:blipFill>
          <p:spPr>
            <a:xfrm>
              <a:off x="3087500" y="1214100"/>
              <a:ext cx="2815674" cy="3067475"/>
            </a:xfrm>
            <a:prstGeom prst="rect">
              <a:avLst/>
            </a:prstGeom>
            <a:noFill/>
            <a:ln>
              <a:noFill/>
            </a:ln>
          </p:spPr>
        </p:pic>
        <p:pic>
          <p:nvPicPr>
            <p:cNvPr id="664" name="Google Shape;664;p70"/>
            <p:cNvPicPr preferRelativeResize="0"/>
            <p:nvPr/>
          </p:nvPicPr>
          <p:blipFill>
            <a:blip r:embed="rId5">
              <a:alphaModFix/>
            </a:blip>
            <a:stretch>
              <a:fillRect/>
            </a:stretch>
          </p:blipFill>
          <p:spPr>
            <a:xfrm>
              <a:off x="3142325" y="2050850"/>
              <a:ext cx="168200" cy="914400"/>
            </a:xfrm>
            <a:prstGeom prst="rect">
              <a:avLst/>
            </a:prstGeom>
            <a:noFill/>
            <a:ln>
              <a:noFill/>
            </a:ln>
          </p:spPr>
        </p:pic>
        <p:pic>
          <p:nvPicPr>
            <p:cNvPr id="665" name="Google Shape;665;p70"/>
            <p:cNvPicPr preferRelativeResize="0"/>
            <p:nvPr/>
          </p:nvPicPr>
          <p:blipFill>
            <a:blip r:embed="rId5">
              <a:alphaModFix/>
            </a:blip>
            <a:stretch>
              <a:fillRect/>
            </a:stretch>
          </p:blipFill>
          <p:spPr>
            <a:xfrm>
              <a:off x="3238950" y="2259000"/>
              <a:ext cx="168200" cy="82750"/>
            </a:xfrm>
            <a:prstGeom prst="rect">
              <a:avLst/>
            </a:prstGeom>
            <a:noFill/>
            <a:ln>
              <a:noFill/>
            </a:ln>
          </p:spPr>
        </p:pic>
        <p:pic>
          <p:nvPicPr>
            <p:cNvPr id="666" name="Google Shape;666;p70"/>
            <p:cNvPicPr preferRelativeResize="0"/>
            <p:nvPr/>
          </p:nvPicPr>
          <p:blipFill>
            <a:blip r:embed="rId5">
              <a:alphaModFix/>
            </a:blip>
            <a:stretch>
              <a:fillRect/>
            </a:stretch>
          </p:blipFill>
          <p:spPr>
            <a:xfrm>
              <a:off x="3238950" y="2563800"/>
              <a:ext cx="168200" cy="82750"/>
            </a:xfrm>
            <a:prstGeom prst="rect">
              <a:avLst/>
            </a:prstGeom>
            <a:noFill/>
            <a:ln>
              <a:noFill/>
            </a:ln>
          </p:spPr>
        </p:pic>
      </p:grpSp>
      <p:grpSp>
        <p:nvGrpSpPr>
          <p:cNvPr id="667" name="Google Shape;667;p70"/>
          <p:cNvGrpSpPr/>
          <p:nvPr/>
        </p:nvGrpSpPr>
        <p:grpSpPr>
          <a:xfrm>
            <a:off x="4704586" y="1853816"/>
            <a:ext cx="2007012" cy="2054595"/>
            <a:chOff x="3087500" y="1214100"/>
            <a:chExt cx="2815674" cy="3067475"/>
          </a:xfrm>
        </p:grpSpPr>
        <p:pic>
          <p:nvPicPr>
            <p:cNvPr id="668" name="Google Shape;668;p70"/>
            <p:cNvPicPr preferRelativeResize="0"/>
            <p:nvPr/>
          </p:nvPicPr>
          <p:blipFill rotWithShape="1">
            <a:blip r:embed="rId4">
              <a:alphaModFix/>
            </a:blip>
            <a:srcRect b="0" l="30703" r="34314" t="0"/>
            <a:stretch/>
          </p:blipFill>
          <p:spPr>
            <a:xfrm>
              <a:off x="3087500" y="1214100"/>
              <a:ext cx="2815674" cy="3067475"/>
            </a:xfrm>
            <a:prstGeom prst="rect">
              <a:avLst/>
            </a:prstGeom>
            <a:noFill/>
            <a:ln>
              <a:noFill/>
            </a:ln>
          </p:spPr>
        </p:pic>
        <p:pic>
          <p:nvPicPr>
            <p:cNvPr id="669" name="Google Shape;669;p70"/>
            <p:cNvPicPr preferRelativeResize="0"/>
            <p:nvPr/>
          </p:nvPicPr>
          <p:blipFill>
            <a:blip r:embed="rId5">
              <a:alphaModFix/>
            </a:blip>
            <a:stretch>
              <a:fillRect/>
            </a:stretch>
          </p:blipFill>
          <p:spPr>
            <a:xfrm>
              <a:off x="3142325" y="2050850"/>
              <a:ext cx="168200" cy="914400"/>
            </a:xfrm>
            <a:prstGeom prst="rect">
              <a:avLst/>
            </a:prstGeom>
            <a:noFill/>
            <a:ln>
              <a:noFill/>
            </a:ln>
          </p:spPr>
        </p:pic>
        <p:pic>
          <p:nvPicPr>
            <p:cNvPr id="670" name="Google Shape;670;p70"/>
            <p:cNvPicPr preferRelativeResize="0"/>
            <p:nvPr/>
          </p:nvPicPr>
          <p:blipFill>
            <a:blip r:embed="rId5">
              <a:alphaModFix/>
            </a:blip>
            <a:stretch>
              <a:fillRect/>
            </a:stretch>
          </p:blipFill>
          <p:spPr>
            <a:xfrm>
              <a:off x="3238950" y="2259000"/>
              <a:ext cx="168200" cy="82750"/>
            </a:xfrm>
            <a:prstGeom prst="rect">
              <a:avLst/>
            </a:prstGeom>
            <a:noFill/>
            <a:ln>
              <a:noFill/>
            </a:ln>
          </p:spPr>
        </p:pic>
        <p:pic>
          <p:nvPicPr>
            <p:cNvPr id="671" name="Google Shape;671;p70"/>
            <p:cNvPicPr preferRelativeResize="0"/>
            <p:nvPr/>
          </p:nvPicPr>
          <p:blipFill>
            <a:blip r:embed="rId5">
              <a:alphaModFix/>
            </a:blip>
            <a:stretch>
              <a:fillRect/>
            </a:stretch>
          </p:blipFill>
          <p:spPr>
            <a:xfrm>
              <a:off x="3238950" y="2563800"/>
              <a:ext cx="168200" cy="82750"/>
            </a:xfrm>
            <a:prstGeom prst="rect">
              <a:avLst/>
            </a:prstGeom>
            <a:noFill/>
            <a:ln>
              <a:noFill/>
            </a:ln>
          </p:spPr>
        </p:pic>
      </p:grpSp>
      <p:grpSp>
        <p:nvGrpSpPr>
          <p:cNvPr id="672" name="Google Shape;672;p70"/>
          <p:cNvGrpSpPr/>
          <p:nvPr/>
        </p:nvGrpSpPr>
        <p:grpSpPr>
          <a:xfrm>
            <a:off x="6908386" y="1853816"/>
            <a:ext cx="2007012" cy="2054595"/>
            <a:chOff x="3087500" y="1214100"/>
            <a:chExt cx="2815674" cy="3067475"/>
          </a:xfrm>
        </p:grpSpPr>
        <p:pic>
          <p:nvPicPr>
            <p:cNvPr id="673" name="Google Shape;673;p70"/>
            <p:cNvPicPr preferRelativeResize="0"/>
            <p:nvPr/>
          </p:nvPicPr>
          <p:blipFill rotWithShape="1">
            <a:blip r:embed="rId4">
              <a:alphaModFix/>
            </a:blip>
            <a:srcRect b="0" l="30703" r="34314" t="0"/>
            <a:stretch/>
          </p:blipFill>
          <p:spPr>
            <a:xfrm>
              <a:off x="3087500" y="1214100"/>
              <a:ext cx="2815674" cy="3067475"/>
            </a:xfrm>
            <a:prstGeom prst="rect">
              <a:avLst/>
            </a:prstGeom>
            <a:noFill/>
            <a:ln>
              <a:noFill/>
            </a:ln>
          </p:spPr>
        </p:pic>
        <p:pic>
          <p:nvPicPr>
            <p:cNvPr id="674" name="Google Shape;674;p70"/>
            <p:cNvPicPr preferRelativeResize="0"/>
            <p:nvPr/>
          </p:nvPicPr>
          <p:blipFill>
            <a:blip r:embed="rId5">
              <a:alphaModFix/>
            </a:blip>
            <a:stretch>
              <a:fillRect/>
            </a:stretch>
          </p:blipFill>
          <p:spPr>
            <a:xfrm>
              <a:off x="3142325" y="2050850"/>
              <a:ext cx="168200" cy="914400"/>
            </a:xfrm>
            <a:prstGeom prst="rect">
              <a:avLst/>
            </a:prstGeom>
            <a:noFill/>
            <a:ln>
              <a:noFill/>
            </a:ln>
          </p:spPr>
        </p:pic>
        <p:pic>
          <p:nvPicPr>
            <p:cNvPr id="675" name="Google Shape;675;p70"/>
            <p:cNvPicPr preferRelativeResize="0"/>
            <p:nvPr/>
          </p:nvPicPr>
          <p:blipFill>
            <a:blip r:embed="rId5">
              <a:alphaModFix/>
            </a:blip>
            <a:stretch>
              <a:fillRect/>
            </a:stretch>
          </p:blipFill>
          <p:spPr>
            <a:xfrm>
              <a:off x="3238950" y="2259000"/>
              <a:ext cx="168200" cy="82750"/>
            </a:xfrm>
            <a:prstGeom prst="rect">
              <a:avLst/>
            </a:prstGeom>
            <a:noFill/>
            <a:ln>
              <a:noFill/>
            </a:ln>
          </p:spPr>
        </p:pic>
        <p:pic>
          <p:nvPicPr>
            <p:cNvPr id="676" name="Google Shape;676;p70"/>
            <p:cNvPicPr preferRelativeResize="0"/>
            <p:nvPr/>
          </p:nvPicPr>
          <p:blipFill>
            <a:blip r:embed="rId5">
              <a:alphaModFix/>
            </a:blip>
            <a:stretch>
              <a:fillRect/>
            </a:stretch>
          </p:blipFill>
          <p:spPr>
            <a:xfrm>
              <a:off x="3238950" y="2563800"/>
              <a:ext cx="168200" cy="82750"/>
            </a:xfrm>
            <a:prstGeom prst="rect">
              <a:avLst/>
            </a:prstGeom>
            <a:noFill/>
            <a:ln>
              <a:noFill/>
            </a:ln>
          </p:spPr>
        </p:pic>
      </p:grpSp>
      <p:sp>
        <p:nvSpPr>
          <p:cNvPr id="677" name="Google Shape;677;p70"/>
          <p:cNvSpPr/>
          <p:nvPr/>
        </p:nvSpPr>
        <p:spPr>
          <a:xfrm>
            <a:off x="2689300" y="2776563"/>
            <a:ext cx="1331100" cy="209100"/>
          </a:xfrm>
          <a:prstGeom prst="rect">
            <a:avLst/>
          </a:prstGeom>
          <a:solidFill>
            <a:srgbClr val="F4CCCC">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0"/>
          <p:cNvSpPr/>
          <p:nvPr/>
        </p:nvSpPr>
        <p:spPr>
          <a:xfrm>
            <a:off x="2689300" y="2166138"/>
            <a:ext cx="1331100" cy="2091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0"/>
          <p:cNvSpPr/>
          <p:nvPr/>
        </p:nvSpPr>
        <p:spPr>
          <a:xfrm>
            <a:off x="5060775" y="1957062"/>
            <a:ext cx="217800" cy="12546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0"/>
          <p:cNvSpPr/>
          <p:nvPr/>
        </p:nvSpPr>
        <p:spPr>
          <a:xfrm>
            <a:off x="5288975" y="1957050"/>
            <a:ext cx="217800" cy="1254600"/>
          </a:xfrm>
          <a:prstGeom prst="rect">
            <a:avLst/>
          </a:prstGeom>
          <a:solidFill>
            <a:srgbClr val="F4CCCC">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0"/>
          <p:cNvSpPr/>
          <p:nvPr/>
        </p:nvSpPr>
        <p:spPr>
          <a:xfrm>
            <a:off x="676250" y="2166150"/>
            <a:ext cx="217800" cy="2091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0"/>
          <p:cNvSpPr/>
          <p:nvPr/>
        </p:nvSpPr>
        <p:spPr>
          <a:xfrm>
            <a:off x="1128350" y="2567475"/>
            <a:ext cx="217800" cy="2091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0"/>
          <p:cNvSpPr/>
          <p:nvPr/>
        </p:nvSpPr>
        <p:spPr>
          <a:xfrm>
            <a:off x="676250" y="2996350"/>
            <a:ext cx="217800" cy="2091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0"/>
          <p:cNvSpPr/>
          <p:nvPr/>
        </p:nvSpPr>
        <p:spPr>
          <a:xfrm>
            <a:off x="1561350" y="2375250"/>
            <a:ext cx="217800" cy="2091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0"/>
          <p:cNvSpPr txBox="1"/>
          <p:nvPr>
            <p:ph idx="1" type="body"/>
          </p:nvPr>
        </p:nvSpPr>
        <p:spPr>
          <a:xfrm>
            <a:off x="246300" y="956425"/>
            <a:ext cx="8433600" cy="61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2400"/>
              </a:spcAft>
              <a:buNone/>
            </a:pPr>
            <a:r>
              <a:rPr lang="en" sz="2400">
                <a:solidFill>
                  <a:srgbClr val="000000"/>
                </a:solidFill>
                <a:latin typeface="Cambria"/>
                <a:ea typeface="Cambria"/>
                <a:cs typeface="Cambria"/>
                <a:sym typeface="Cambria"/>
              </a:rPr>
              <a:t>We use the closest fit of four probabilistic error models</a:t>
            </a:r>
            <a:endParaRPr sz="2400">
              <a:solidFill>
                <a:srgbClr val="000000"/>
              </a:solidFill>
              <a:latin typeface="Cambria"/>
              <a:ea typeface="Cambria"/>
              <a:cs typeface="Cambria"/>
              <a:sym typeface="Cambria"/>
            </a:endParaRPr>
          </a:p>
        </p:txBody>
      </p:sp>
      <p:sp>
        <p:nvSpPr>
          <p:cNvPr id="686" name="Google Shape;686;p70"/>
          <p:cNvSpPr/>
          <p:nvPr/>
        </p:nvSpPr>
        <p:spPr>
          <a:xfrm>
            <a:off x="7291700" y="2166150"/>
            <a:ext cx="217800" cy="209100"/>
          </a:xfrm>
          <a:prstGeom prst="rect">
            <a:avLst/>
          </a:prstGeom>
          <a:solidFill>
            <a:srgbClr val="F76060">
              <a:alpha val="54750"/>
            </a:srgbClr>
          </a:solidFill>
          <a:ln>
            <a:noFill/>
          </a:ln>
        </p:spPr>
        <p:txBody>
          <a:bodyPr anchorCtr="0" anchor="ctr" bIns="0" lIns="45700" spcFirstLastPara="1" rIns="0" wrap="square" tIns="0">
            <a:noAutofit/>
          </a:bodyPr>
          <a:lstStyle/>
          <a:p>
            <a:pPr indent="0" lvl="0" marL="0" rtl="0" algn="l">
              <a:spcBef>
                <a:spcPts val="0"/>
              </a:spcBef>
              <a:spcAft>
                <a:spcPts val="0"/>
              </a:spcAft>
              <a:buNone/>
            </a:pPr>
            <a:r>
              <a:rPr lang="en" sz="1200">
                <a:latin typeface="Cambria"/>
                <a:ea typeface="Cambria"/>
                <a:cs typeface="Cambria"/>
                <a:sym typeface="Cambria"/>
              </a:rPr>
              <a:t>1</a:t>
            </a:r>
            <a:endParaRPr sz="1200">
              <a:latin typeface="Cambria"/>
              <a:ea typeface="Cambria"/>
              <a:cs typeface="Cambria"/>
              <a:sym typeface="Cambria"/>
            </a:endParaRPr>
          </a:p>
        </p:txBody>
      </p:sp>
      <p:sp>
        <p:nvSpPr>
          <p:cNvPr id="687" name="Google Shape;687;p70"/>
          <p:cNvSpPr/>
          <p:nvPr/>
        </p:nvSpPr>
        <p:spPr>
          <a:xfrm>
            <a:off x="8176800" y="2375250"/>
            <a:ext cx="217800" cy="209100"/>
          </a:xfrm>
          <a:prstGeom prst="rect">
            <a:avLst/>
          </a:prstGeom>
          <a:solidFill>
            <a:srgbClr val="F76060">
              <a:alpha val="54750"/>
            </a:srgbClr>
          </a:solidFill>
          <a:ln>
            <a:noFill/>
          </a:ln>
        </p:spPr>
        <p:txBody>
          <a:bodyPr anchorCtr="0" anchor="ctr" bIns="91425" lIns="45700" spcFirstLastPara="1" rIns="91425" wrap="square" tIns="45700">
            <a:noAutofit/>
          </a:bodyPr>
          <a:lstStyle/>
          <a:p>
            <a:pPr indent="0" lvl="0" marL="0" rtl="0" algn="l">
              <a:spcBef>
                <a:spcPts val="0"/>
              </a:spcBef>
              <a:spcAft>
                <a:spcPts val="0"/>
              </a:spcAft>
              <a:buNone/>
            </a:pPr>
            <a:r>
              <a:rPr lang="en" sz="1200">
                <a:latin typeface="Cambria"/>
                <a:ea typeface="Cambria"/>
                <a:cs typeface="Cambria"/>
                <a:sym typeface="Cambria"/>
              </a:rPr>
              <a:t>1</a:t>
            </a:r>
            <a:endParaRPr sz="1200">
              <a:latin typeface="Cambria"/>
              <a:ea typeface="Cambria"/>
              <a:cs typeface="Cambria"/>
              <a:sym typeface="Cambria"/>
            </a:endParaRPr>
          </a:p>
        </p:txBody>
      </p:sp>
      <p:sp>
        <p:nvSpPr>
          <p:cNvPr id="688" name="Google Shape;688;p70"/>
          <p:cNvSpPr/>
          <p:nvPr/>
        </p:nvSpPr>
        <p:spPr>
          <a:xfrm>
            <a:off x="7734150" y="2567475"/>
            <a:ext cx="217800" cy="209100"/>
          </a:xfrm>
          <a:prstGeom prst="rect">
            <a:avLst/>
          </a:prstGeom>
          <a:solidFill>
            <a:srgbClr val="F76060">
              <a:alpha val="54750"/>
            </a:srgbClr>
          </a:solidFill>
          <a:ln>
            <a:noFill/>
          </a:ln>
        </p:spPr>
        <p:txBody>
          <a:bodyPr anchorCtr="0" anchor="ctr" bIns="0" lIns="45700" spcFirstLastPara="1" rIns="0" wrap="square" tIns="0">
            <a:noAutofit/>
          </a:bodyPr>
          <a:lstStyle/>
          <a:p>
            <a:pPr indent="0" lvl="0" marL="0" rtl="0" algn="l">
              <a:spcBef>
                <a:spcPts val="0"/>
              </a:spcBef>
              <a:spcAft>
                <a:spcPts val="0"/>
              </a:spcAft>
              <a:buNone/>
            </a:pPr>
            <a:r>
              <a:rPr lang="en">
                <a:latin typeface="Cambria"/>
                <a:ea typeface="Cambria"/>
                <a:cs typeface="Cambria"/>
                <a:sym typeface="Cambria"/>
              </a:rPr>
              <a:t>1</a:t>
            </a:r>
            <a:endParaRPr>
              <a:latin typeface="Cambria"/>
              <a:ea typeface="Cambria"/>
              <a:cs typeface="Cambria"/>
              <a:sym typeface="Cambria"/>
            </a:endParaRPr>
          </a:p>
        </p:txBody>
      </p:sp>
      <p:sp>
        <p:nvSpPr>
          <p:cNvPr id="689" name="Google Shape;689;p70"/>
          <p:cNvSpPr txBox="1"/>
          <p:nvPr>
            <p:ph idx="1" type="body"/>
          </p:nvPr>
        </p:nvSpPr>
        <p:spPr>
          <a:xfrm>
            <a:off x="322500" y="3775825"/>
            <a:ext cx="8433600" cy="61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Cambria"/>
                <a:ea typeface="Cambria"/>
                <a:cs typeface="Cambria"/>
                <a:sym typeface="Cambria"/>
              </a:rPr>
              <a:t>Model 0:</a:t>
            </a:r>
            <a:endParaRPr sz="1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sz="1400">
                <a:solidFill>
                  <a:srgbClr val="000000"/>
                </a:solidFill>
                <a:latin typeface="Cambria"/>
                <a:ea typeface="Cambria"/>
                <a:cs typeface="Cambria"/>
                <a:sym typeface="Cambria"/>
              </a:rPr>
              <a:t>Uniform Random</a:t>
            </a:r>
            <a:endParaRPr b="1" sz="1400">
              <a:solidFill>
                <a:srgbClr val="000000"/>
              </a:solidFill>
              <a:latin typeface="Cambria"/>
              <a:ea typeface="Cambria"/>
              <a:cs typeface="Cambria"/>
              <a:sym typeface="Cambria"/>
            </a:endParaRPr>
          </a:p>
        </p:txBody>
      </p:sp>
      <p:sp>
        <p:nvSpPr>
          <p:cNvPr id="690" name="Google Shape;690;p70"/>
          <p:cNvSpPr txBox="1"/>
          <p:nvPr>
            <p:ph idx="1" type="body"/>
          </p:nvPr>
        </p:nvSpPr>
        <p:spPr>
          <a:xfrm>
            <a:off x="2608500" y="3775825"/>
            <a:ext cx="8433600" cy="61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Cambria"/>
                <a:ea typeface="Cambria"/>
                <a:cs typeface="Cambria"/>
                <a:sym typeface="Cambria"/>
              </a:rPr>
              <a:t>Model 1:</a:t>
            </a:r>
            <a:endParaRPr sz="1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sz="1400">
                <a:solidFill>
                  <a:srgbClr val="000000"/>
                </a:solidFill>
                <a:latin typeface="Cambria"/>
                <a:ea typeface="Cambria"/>
                <a:cs typeface="Cambria"/>
                <a:sym typeface="Cambria"/>
              </a:rPr>
              <a:t>Wordline Correlated</a:t>
            </a:r>
            <a:endParaRPr b="1" sz="1400">
              <a:solidFill>
                <a:srgbClr val="000000"/>
              </a:solidFill>
              <a:latin typeface="Cambria"/>
              <a:ea typeface="Cambria"/>
              <a:cs typeface="Cambria"/>
              <a:sym typeface="Cambria"/>
            </a:endParaRPr>
          </a:p>
        </p:txBody>
      </p:sp>
      <p:sp>
        <p:nvSpPr>
          <p:cNvPr id="691" name="Google Shape;691;p70"/>
          <p:cNvSpPr txBox="1"/>
          <p:nvPr>
            <p:ph idx="1" type="body"/>
          </p:nvPr>
        </p:nvSpPr>
        <p:spPr>
          <a:xfrm>
            <a:off x="4818300" y="3775825"/>
            <a:ext cx="8433600" cy="61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Cambria"/>
                <a:ea typeface="Cambria"/>
                <a:cs typeface="Cambria"/>
                <a:sym typeface="Cambria"/>
              </a:rPr>
              <a:t>Model 2:</a:t>
            </a:r>
            <a:endParaRPr sz="1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sz="1400">
                <a:solidFill>
                  <a:srgbClr val="000000"/>
                </a:solidFill>
                <a:latin typeface="Cambria"/>
                <a:ea typeface="Cambria"/>
                <a:cs typeface="Cambria"/>
                <a:sym typeface="Cambria"/>
              </a:rPr>
              <a:t>Bit</a:t>
            </a:r>
            <a:r>
              <a:rPr b="1" lang="en" sz="1400">
                <a:solidFill>
                  <a:srgbClr val="000000"/>
                </a:solidFill>
                <a:latin typeface="Cambria"/>
                <a:ea typeface="Cambria"/>
                <a:cs typeface="Cambria"/>
                <a:sym typeface="Cambria"/>
              </a:rPr>
              <a:t>line Correlated</a:t>
            </a:r>
            <a:endParaRPr b="1" sz="1400">
              <a:solidFill>
                <a:srgbClr val="000000"/>
              </a:solidFill>
              <a:latin typeface="Cambria"/>
              <a:ea typeface="Cambria"/>
              <a:cs typeface="Cambria"/>
              <a:sym typeface="Cambria"/>
            </a:endParaRPr>
          </a:p>
        </p:txBody>
      </p:sp>
      <p:sp>
        <p:nvSpPr>
          <p:cNvPr id="692" name="Google Shape;692;p70"/>
          <p:cNvSpPr txBox="1"/>
          <p:nvPr>
            <p:ph idx="1" type="body"/>
          </p:nvPr>
        </p:nvSpPr>
        <p:spPr>
          <a:xfrm>
            <a:off x="7028100" y="3775825"/>
            <a:ext cx="8433600" cy="61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000000"/>
                </a:solidFill>
                <a:latin typeface="Cambria"/>
                <a:ea typeface="Cambria"/>
                <a:cs typeface="Cambria"/>
                <a:sym typeface="Cambria"/>
              </a:rPr>
              <a:t>Model 3:</a:t>
            </a:r>
            <a:endParaRPr sz="1400">
              <a:solidFill>
                <a:srgbClr val="000000"/>
              </a:solidFill>
              <a:latin typeface="Cambria"/>
              <a:ea typeface="Cambria"/>
              <a:cs typeface="Cambria"/>
              <a:sym typeface="Cambria"/>
            </a:endParaRPr>
          </a:p>
          <a:p>
            <a:pPr indent="0" lvl="0" marL="0" rtl="0" algn="l">
              <a:lnSpc>
                <a:spcPct val="100000"/>
              </a:lnSpc>
              <a:spcBef>
                <a:spcPts val="0"/>
              </a:spcBef>
              <a:spcAft>
                <a:spcPts val="0"/>
              </a:spcAft>
              <a:buNone/>
            </a:pPr>
            <a:r>
              <a:rPr b="1" lang="en" sz="1400">
                <a:solidFill>
                  <a:srgbClr val="000000"/>
                </a:solidFill>
                <a:latin typeface="Cambria"/>
                <a:ea typeface="Cambria"/>
                <a:cs typeface="Cambria"/>
                <a:sym typeface="Cambria"/>
              </a:rPr>
              <a:t>Bit Value Dependent</a:t>
            </a:r>
            <a:endParaRPr b="1" sz="1400">
              <a:solidFill>
                <a:srgbClr val="000000"/>
              </a:solidFill>
              <a:latin typeface="Cambria"/>
              <a:ea typeface="Cambria"/>
              <a:cs typeface="Cambria"/>
              <a:sym typeface="Cambria"/>
            </a:endParaRPr>
          </a:p>
        </p:txBody>
      </p:sp>
      <p:sp>
        <p:nvSpPr>
          <p:cNvPr id="693" name="Google Shape;693;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4" name="Google Shape;694;p70"/>
          <p:cNvSpPr txBox="1"/>
          <p:nvPr>
            <p:ph type="title"/>
          </p:nvPr>
        </p:nvSpPr>
        <p:spPr>
          <a:xfrm>
            <a:off x="222000" y="2335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DRAM </a:t>
            </a:r>
            <a:r>
              <a:rPr b="1" lang="en" sz="3200">
                <a:latin typeface="Cambria"/>
                <a:ea typeface="Cambria"/>
                <a:cs typeface="Cambria"/>
                <a:sym typeface="Cambria"/>
              </a:rPr>
              <a:t>Error Models</a:t>
            </a:r>
            <a:endParaRPr b="1" sz="3200">
              <a:solidFill>
                <a:srgbClr val="274E13"/>
              </a:solidFill>
              <a:latin typeface="Cambria"/>
              <a:ea typeface="Cambria"/>
              <a:cs typeface="Cambria"/>
              <a:sym typeface="Cambria"/>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cxnSp>
        <p:nvCxnSpPr>
          <p:cNvPr id="699" name="Google Shape;699;p71"/>
          <p:cNvCxnSpPr/>
          <p:nvPr/>
        </p:nvCxnSpPr>
        <p:spPr>
          <a:xfrm flipH="1" rot="10800000">
            <a:off x="2104775" y="2325800"/>
            <a:ext cx="4616100" cy="26400"/>
          </a:xfrm>
          <a:prstGeom prst="straightConnector1">
            <a:avLst/>
          </a:prstGeom>
          <a:noFill/>
          <a:ln cap="flat" cmpd="sng" w="9525">
            <a:solidFill>
              <a:schemeClr val="dk2"/>
            </a:solidFill>
            <a:prstDash val="solid"/>
            <a:round/>
            <a:headEnd len="med" w="med" type="none"/>
            <a:tailEnd len="med" w="med" type="triangle"/>
          </a:ln>
        </p:spPr>
      </p:cxnSp>
      <p:pic>
        <p:nvPicPr>
          <p:cNvPr id="700" name="Google Shape;700;p71"/>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01" name="Google Shape;701;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2" name="Google Shape;702;p71"/>
          <p:cNvSpPr txBox="1"/>
          <p:nvPr>
            <p:ph type="title"/>
          </p:nvPr>
        </p:nvSpPr>
        <p:spPr>
          <a:xfrm>
            <a:off x="222000" y="233575"/>
            <a:ext cx="8610300" cy="572700"/>
          </a:xfrm>
          <a:prstGeom prst="rect">
            <a:avLst/>
          </a:prstGeom>
          <a:solidFill>
            <a:srgbClr val="D9EAD3"/>
          </a:solidFill>
        </p:spPr>
        <p:txBody>
          <a:bodyPr anchorCtr="0" anchor="ctr" bIns="91425" lIns="18287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Use of a DRAM Error Model</a:t>
            </a:r>
            <a:endParaRPr b="1" sz="3200">
              <a:latin typeface="Cambria"/>
              <a:ea typeface="Cambria"/>
              <a:cs typeface="Cambria"/>
              <a:sym typeface="Cambria"/>
            </a:endParaRPr>
          </a:p>
        </p:txBody>
      </p:sp>
      <p:grpSp>
        <p:nvGrpSpPr>
          <p:cNvPr id="703" name="Google Shape;703;p71"/>
          <p:cNvGrpSpPr/>
          <p:nvPr/>
        </p:nvGrpSpPr>
        <p:grpSpPr>
          <a:xfrm>
            <a:off x="3997110" y="1816218"/>
            <a:ext cx="979010" cy="1134352"/>
            <a:chOff x="3905660" y="1008168"/>
            <a:chExt cx="979010" cy="1134352"/>
          </a:xfrm>
        </p:grpSpPr>
        <p:grpSp>
          <p:nvGrpSpPr>
            <p:cNvPr id="704" name="Google Shape;704;p71"/>
            <p:cNvGrpSpPr/>
            <p:nvPr/>
          </p:nvGrpSpPr>
          <p:grpSpPr>
            <a:xfrm>
              <a:off x="3905660" y="1008168"/>
              <a:ext cx="979010" cy="1134352"/>
              <a:chOff x="3087500" y="1214100"/>
              <a:chExt cx="2815674" cy="3067475"/>
            </a:xfrm>
          </p:grpSpPr>
          <p:pic>
            <p:nvPicPr>
              <p:cNvPr id="705" name="Google Shape;705;p71"/>
              <p:cNvPicPr preferRelativeResize="0"/>
              <p:nvPr/>
            </p:nvPicPr>
            <p:blipFill rotWithShape="1">
              <a:blip r:embed="rId4">
                <a:alphaModFix/>
              </a:blip>
              <a:srcRect b="0" l="30703" r="34314" t="0"/>
              <a:stretch/>
            </p:blipFill>
            <p:spPr>
              <a:xfrm>
                <a:off x="3087500" y="1214100"/>
                <a:ext cx="2815674" cy="3067475"/>
              </a:xfrm>
              <a:prstGeom prst="rect">
                <a:avLst/>
              </a:prstGeom>
              <a:noFill/>
              <a:ln>
                <a:noFill/>
              </a:ln>
            </p:spPr>
          </p:pic>
          <p:pic>
            <p:nvPicPr>
              <p:cNvPr id="706" name="Google Shape;706;p71"/>
              <p:cNvPicPr preferRelativeResize="0"/>
              <p:nvPr/>
            </p:nvPicPr>
            <p:blipFill>
              <a:blip r:embed="rId5">
                <a:alphaModFix/>
              </a:blip>
              <a:stretch>
                <a:fillRect/>
              </a:stretch>
            </p:blipFill>
            <p:spPr>
              <a:xfrm>
                <a:off x="3142325" y="2050850"/>
                <a:ext cx="168200" cy="914400"/>
              </a:xfrm>
              <a:prstGeom prst="rect">
                <a:avLst/>
              </a:prstGeom>
              <a:noFill/>
              <a:ln>
                <a:noFill/>
              </a:ln>
            </p:spPr>
          </p:pic>
          <p:pic>
            <p:nvPicPr>
              <p:cNvPr id="707" name="Google Shape;707;p71"/>
              <p:cNvPicPr preferRelativeResize="0"/>
              <p:nvPr/>
            </p:nvPicPr>
            <p:blipFill>
              <a:blip r:embed="rId5">
                <a:alphaModFix/>
              </a:blip>
              <a:stretch>
                <a:fillRect/>
              </a:stretch>
            </p:blipFill>
            <p:spPr>
              <a:xfrm>
                <a:off x="3238950" y="2259000"/>
                <a:ext cx="168200" cy="82750"/>
              </a:xfrm>
              <a:prstGeom prst="rect">
                <a:avLst/>
              </a:prstGeom>
              <a:noFill/>
              <a:ln>
                <a:noFill/>
              </a:ln>
            </p:spPr>
          </p:pic>
          <p:pic>
            <p:nvPicPr>
              <p:cNvPr id="708" name="Google Shape;708;p71"/>
              <p:cNvPicPr preferRelativeResize="0"/>
              <p:nvPr/>
            </p:nvPicPr>
            <p:blipFill>
              <a:blip r:embed="rId5">
                <a:alphaModFix/>
              </a:blip>
              <a:stretch>
                <a:fillRect/>
              </a:stretch>
            </p:blipFill>
            <p:spPr>
              <a:xfrm>
                <a:off x="3238950" y="2563800"/>
                <a:ext cx="168200" cy="82750"/>
              </a:xfrm>
              <a:prstGeom prst="rect">
                <a:avLst/>
              </a:prstGeom>
              <a:noFill/>
              <a:ln>
                <a:noFill/>
              </a:ln>
            </p:spPr>
          </p:pic>
        </p:grpSp>
        <p:sp>
          <p:nvSpPr>
            <p:cNvPr id="709" name="Google Shape;709;p71"/>
            <p:cNvSpPr/>
            <p:nvPr/>
          </p:nvSpPr>
          <p:spPr>
            <a:xfrm>
              <a:off x="4088733" y="1180757"/>
              <a:ext cx="106200" cy="1155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1"/>
            <p:cNvSpPr/>
            <p:nvPr/>
          </p:nvSpPr>
          <p:spPr>
            <a:xfrm>
              <a:off x="4309254" y="1402383"/>
              <a:ext cx="106200" cy="1155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1"/>
            <p:cNvSpPr/>
            <p:nvPr/>
          </p:nvSpPr>
          <p:spPr>
            <a:xfrm>
              <a:off x="4088733" y="1639223"/>
              <a:ext cx="106200" cy="1155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1"/>
            <p:cNvSpPr/>
            <p:nvPr/>
          </p:nvSpPr>
          <p:spPr>
            <a:xfrm>
              <a:off x="4520458" y="1296230"/>
              <a:ext cx="106200" cy="115500"/>
            </a:xfrm>
            <a:prstGeom prst="rect">
              <a:avLst/>
            </a:prstGeom>
            <a:solidFill>
              <a:srgbClr val="F76060">
                <a:alpha val="54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71"/>
          <p:cNvSpPr txBox="1"/>
          <p:nvPr/>
        </p:nvSpPr>
        <p:spPr>
          <a:xfrm>
            <a:off x="2376125" y="1107225"/>
            <a:ext cx="40734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Cambria"/>
                <a:ea typeface="Cambria"/>
                <a:cs typeface="Cambria"/>
                <a:sym typeface="Cambria"/>
              </a:rPr>
              <a:t>Forward Pass using an Error Model in lieu of the </a:t>
            </a:r>
            <a:r>
              <a:rPr b="1" lang="en" sz="1800">
                <a:latin typeface="Cambria"/>
                <a:ea typeface="Cambria"/>
                <a:cs typeface="Cambria"/>
                <a:sym typeface="Cambria"/>
              </a:rPr>
              <a:t>Approximate DRAM</a:t>
            </a:r>
            <a:endParaRPr b="1" sz="1800">
              <a:latin typeface="Cambria"/>
              <a:ea typeface="Cambria"/>
              <a:cs typeface="Cambria"/>
              <a:sym typeface="Cambria"/>
            </a:endParaRPr>
          </a:p>
        </p:txBody>
      </p:sp>
      <p:pic>
        <p:nvPicPr>
          <p:cNvPr id="714" name="Google Shape;714;p71"/>
          <p:cNvPicPr preferRelativeResize="0"/>
          <p:nvPr/>
        </p:nvPicPr>
        <p:blipFill>
          <a:blip r:embed="rId6">
            <a:alphaModFix/>
          </a:blip>
          <a:stretch>
            <a:fillRect/>
          </a:stretch>
        </p:blipFill>
        <p:spPr>
          <a:xfrm>
            <a:off x="3843033" y="3378699"/>
            <a:ext cx="1525836" cy="492866"/>
          </a:xfrm>
          <a:prstGeom prst="rect">
            <a:avLst/>
          </a:prstGeom>
          <a:noFill/>
          <a:ln>
            <a:noFill/>
          </a:ln>
        </p:spPr>
      </p:pic>
      <p:sp>
        <p:nvSpPr>
          <p:cNvPr id="715" name="Google Shape;715;p71"/>
          <p:cNvSpPr txBox="1"/>
          <p:nvPr/>
        </p:nvSpPr>
        <p:spPr>
          <a:xfrm>
            <a:off x="2633450" y="3941175"/>
            <a:ext cx="47070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Cambria"/>
                <a:ea typeface="Cambria"/>
                <a:cs typeface="Cambria"/>
                <a:sym typeface="Cambria"/>
              </a:rPr>
              <a:t>Backward Pass using Regular DRAM</a:t>
            </a:r>
            <a:endParaRPr b="1" sz="1800">
              <a:latin typeface="Cambria"/>
              <a:ea typeface="Cambria"/>
              <a:cs typeface="Cambria"/>
              <a:sym typeface="Cambria"/>
            </a:endParaRPr>
          </a:p>
        </p:txBody>
      </p:sp>
      <p:sp>
        <p:nvSpPr>
          <p:cNvPr id="716" name="Google Shape;716;p71"/>
          <p:cNvSpPr txBox="1"/>
          <p:nvPr/>
        </p:nvSpPr>
        <p:spPr>
          <a:xfrm>
            <a:off x="1163600" y="3507900"/>
            <a:ext cx="1141800" cy="59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ambria"/>
                <a:ea typeface="Cambria"/>
                <a:cs typeface="Cambria"/>
                <a:sym typeface="Cambria"/>
              </a:rPr>
              <a:t>Gradient</a:t>
            </a:r>
            <a:endParaRPr sz="1800">
              <a:latin typeface="Cambria"/>
              <a:ea typeface="Cambria"/>
              <a:cs typeface="Cambria"/>
              <a:sym typeface="Cambria"/>
            </a:endParaRPr>
          </a:p>
          <a:p>
            <a:pPr indent="0" lvl="0" marL="0" rtl="0" algn="ctr">
              <a:spcBef>
                <a:spcPts val="0"/>
              </a:spcBef>
              <a:spcAft>
                <a:spcPts val="0"/>
              </a:spcAft>
              <a:buNone/>
            </a:pPr>
            <a:r>
              <a:rPr lang="en" sz="1800">
                <a:latin typeface="Cambria"/>
                <a:ea typeface="Cambria"/>
                <a:cs typeface="Cambria"/>
                <a:sym typeface="Cambria"/>
              </a:rPr>
              <a:t>Update</a:t>
            </a:r>
            <a:endParaRPr sz="1800">
              <a:latin typeface="Cambria"/>
              <a:ea typeface="Cambria"/>
              <a:cs typeface="Cambria"/>
              <a:sym typeface="Cambria"/>
            </a:endParaRPr>
          </a:p>
        </p:txBody>
      </p:sp>
      <p:sp>
        <p:nvSpPr>
          <p:cNvPr id="717" name="Google Shape;717;p71"/>
          <p:cNvSpPr txBox="1"/>
          <p:nvPr/>
        </p:nvSpPr>
        <p:spPr>
          <a:xfrm>
            <a:off x="1383575" y="2097950"/>
            <a:ext cx="7974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Input</a:t>
            </a:r>
            <a:endParaRPr sz="1800">
              <a:latin typeface="Cambria"/>
              <a:ea typeface="Cambria"/>
              <a:cs typeface="Cambria"/>
              <a:sym typeface="Cambria"/>
            </a:endParaRPr>
          </a:p>
        </p:txBody>
      </p:sp>
      <p:sp>
        <p:nvSpPr>
          <p:cNvPr id="718" name="Google Shape;718;p71"/>
          <p:cNvSpPr txBox="1"/>
          <p:nvPr/>
        </p:nvSpPr>
        <p:spPr>
          <a:xfrm>
            <a:off x="6720875" y="1989475"/>
            <a:ext cx="12015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mbria"/>
                <a:ea typeface="Cambria"/>
                <a:cs typeface="Cambria"/>
                <a:sym typeface="Cambria"/>
              </a:rPr>
              <a:t>Output</a:t>
            </a:r>
            <a:endParaRPr sz="1800">
              <a:latin typeface="Cambria"/>
              <a:ea typeface="Cambria"/>
              <a:cs typeface="Cambria"/>
              <a:sym typeface="Cambria"/>
            </a:endParaRPr>
          </a:p>
          <a:p>
            <a:pPr indent="0" lvl="0" marL="0" rtl="0" algn="l">
              <a:spcBef>
                <a:spcPts val="0"/>
              </a:spcBef>
              <a:spcAft>
                <a:spcPts val="0"/>
              </a:spcAft>
              <a:buNone/>
            </a:pPr>
            <a:r>
              <a:rPr lang="en" sz="1800">
                <a:latin typeface="Cambria"/>
                <a:ea typeface="Cambria"/>
                <a:cs typeface="Cambria"/>
                <a:sym typeface="Cambria"/>
              </a:rPr>
              <a:t>and Loss</a:t>
            </a:r>
            <a:endParaRPr sz="1800">
              <a:latin typeface="Cambria"/>
              <a:ea typeface="Cambria"/>
              <a:cs typeface="Cambria"/>
              <a:sym typeface="Cambria"/>
            </a:endParaRPr>
          </a:p>
        </p:txBody>
      </p:sp>
      <p:cxnSp>
        <p:nvCxnSpPr>
          <p:cNvPr id="719" name="Google Shape;719;p71"/>
          <p:cNvCxnSpPr/>
          <p:nvPr/>
        </p:nvCxnSpPr>
        <p:spPr>
          <a:xfrm flipH="1">
            <a:off x="2229325" y="3871650"/>
            <a:ext cx="5004300" cy="37800"/>
          </a:xfrm>
          <a:prstGeom prst="straightConnector1">
            <a:avLst/>
          </a:prstGeom>
          <a:noFill/>
          <a:ln cap="flat" cmpd="sng" w="9525">
            <a:solidFill>
              <a:schemeClr val="dk2"/>
            </a:solidFill>
            <a:prstDash val="solid"/>
            <a:round/>
            <a:headEnd len="med" w="med" type="none"/>
            <a:tailEnd len="med" w="med" type="triangle"/>
          </a:ln>
        </p:spPr>
      </p:cxnSp>
      <p:cxnSp>
        <p:nvCxnSpPr>
          <p:cNvPr id="720" name="Google Shape;720;p71"/>
          <p:cNvCxnSpPr/>
          <p:nvPr/>
        </p:nvCxnSpPr>
        <p:spPr>
          <a:xfrm>
            <a:off x="7219600" y="2665275"/>
            <a:ext cx="0" cy="1206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8"/>
          <p:cNvSpPr/>
          <p:nvPr/>
        </p:nvSpPr>
        <p:spPr>
          <a:xfrm>
            <a:off x="137250" y="163400"/>
            <a:ext cx="8907900" cy="531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txBox="1"/>
          <p:nvPr>
            <p:ph type="title"/>
          </p:nvPr>
        </p:nvSpPr>
        <p:spPr>
          <a:xfrm>
            <a:off x="235500" y="122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mbria"/>
                <a:ea typeface="Cambria"/>
                <a:cs typeface="Cambria"/>
                <a:sym typeface="Cambria"/>
              </a:rPr>
              <a:t>Summary</a:t>
            </a:r>
            <a:endParaRPr b="1">
              <a:latin typeface="Cambria"/>
              <a:ea typeface="Cambria"/>
              <a:cs typeface="Cambria"/>
              <a:sym typeface="Cambria"/>
            </a:endParaRPr>
          </a:p>
        </p:txBody>
      </p:sp>
      <p:sp>
        <p:nvSpPr>
          <p:cNvPr id="102" name="Google Shape;102;p18"/>
          <p:cNvSpPr txBox="1"/>
          <p:nvPr>
            <p:ph idx="1" type="body"/>
          </p:nvPr>
        </p:nvSpPr>
        <p:spPr>
          <a:xfrm>
            <a:off x="203925" y="695275"/>
            <a:ext cx="8661600" cy="41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solidFill>
                  <a:srgbClr val="B45F06"/>
                </a:solidFill>
                <a:latin typeface="Cambria"/>
                <a:ea typeface="Cambria"/>
                <a:cs typeface="Cambria"/>
                <a:sym typeface="Cambria"/>
              </a:rPr>
              <a:t>Motivation</a:t>
            </a:r>
            <a:r>
              <a:rPr lang="en" sz="1600">
                <a:solidFill>
                  <a:schemeClr val="dk1"/>
                </a:solidFill>
                <a:latin typeface="Cambria"/>
                <a:ea typeface="Cambria"/>
                <a:cs typeface="Cambria"/>
                <a:sym typeface="Cambria"/>
              </a:rPr>
              <a:t>: Deep Neural Networks (DNNs) are important in many domains (vision, robotics, ...)</a:t>
            </a:r>
            <a:endParaRPr sz="1600">
              <a:solidFill>
                <a:schemeClr val="dk1"/>
              </a:solidFill>
              <a:latin typeface="Cambria"/>
              <a:ea typeface="Cambria"/>
              <a:cs typeface="Cambria"/>
              <a:sym typeface="Cambria"/>
            </a:endParaRPr>
          </a:p>
          <a:p>
            <a:pPr indent="0" lvl="0" marL="0" rtl="0" algn="l">
              <a:spcBef>
                <a:spcPts val="0"/>
              </a:spcBef>
              <a:spcAft>
                <a:spcPts val="0"/>
              </a:spcAft>
              <a:buNone/>
            </a:pPr>
            <a:r>
              <a:rPr b="1" lang="en" sz="1600" u="sng">
                <a:solidFill>
                  <a:srgbClr val="351C75"/>
                </a:solidFill>
                <a:latin typeface="Cambria"/>
                <a:ea typeface="Cambria"/>
                <a:cs typeface="Cambria"/>
                <a:sym typeface="Cambria"/>
              </a:rPr>
              <a:t>Problem</a:t>
            </a:r>
            <a:r>
              <a:rPr lang="en" sz="1600">
                <a:solidFill>
                  <a:schemeClr val="dk1"/>
                </a:solidFill>
                <a:latin typeface="Cambria"/>
                <a:ea typeface="Cambria"/>
                <a:cs typeface="Cambria"/>
                <a:sym typeface="Cambria"/>
              </a:rPr>
              <a:t>:</a:t>
            </a:r>
            <a:r>
              <a:rPr i="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Challenges of DNN Inference:</a:t>
            </a:r>
            <a:endParaRPr sz="16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energy consumption → </a:t>
            </a:r>
            <a:r>
              <a:rPr lang="en" sz="1600">
                <a:solidFill>
                  <a:schemeClr val="dk1"/>
                </a:solidFill>
                <a:latin typeface="Cambria"/>
                <a:ea typeface="Cambria"/>
                <a:cs typeface="Cambria"/>
                <a:sym typeface="Cambria"/>
              </a:rPr>
              <a:t>high</a:t>
            </a:r>
            <a:r>
              <a:rPr b="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energy cost of DNN inference</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latency → </a:t>
            </a:r>
            <a:r>
              <a:rPr lang="en" sz="1600">
                <a:solidFill>
                  <a:schemeClr val="dk1"/>
                </a:solidFill>
                <a:latin typeface="Cambria"/>
                <a:ea typeface="Cambria"/>
                <a:cs typeface="Cambria"/>
                <a:sym typeface="Cambria"/>
              </a:rPr>
              <a:t>DNN inference slowdowns</a:t>
            </a:r>
            <a:endParaRPr b="1" sz="1600">
              <a:solidFill>
                <a:schemeClr val="dk1"/>
              </a:solidFill>
              <a:latin typeface="Cambria"/>
              <a:ea typeface="Cambria"/>
              <a:cs typeface="Cambria"/>
              <a:sym typeface="Cambria"/>
            </a:endParaRPr>
          </a:p>
          <a:p>
            <a:pPr indent="-571500" lvl="0" marL="571500" rtl="0" algn="l">
              <a:spcBef>
                <a:spcPts val="500"/>
              </a:spcBef>
              <a:spcAft>
                <a:spcPts val="0"/>
              </a:spcAft>
              <a:buNone/>
            </a:pPr>
            <a:r>
              <a:rPr b="1" lang="en" sz="1600" u="sng">
                <a:solidFill>
                  <a:srgbClr val="990000"/>
                </a:solidFill>
                <a:latin typeface="Cambria"/>
                <a:ea typeface="Cambria"/>
                <a:cs typeface="Cambria"/>
                <a:sym typeface="Cambria"/>
              </a:rPr>
              <a:t>Goal:</a:t>
            </a:r>
            <a:r>
              <a:rPr b="1" lang="en" sz="1600">
                <a:solidFill>
                  <a:srgbClr val="990000"/>
                </a:solidFill>
                <a:latin typeface="Cambria"/>
                <a:ea typeface="Cambria"/>
                <a:cs typeface="Cambria"/>
                <a:sym typeface="Cambria"/>
              </a:rPr>
              <a:t>  </a:t>
            </a:r>
            <a:r>
              <a:rPr lang="en" sz="1600">
                <a:solidFill>
                  <a:schemeClr val="dk1"/>
                </a:solidFill>
                <a:latin typeface="Cambria"/>
                <a:ea typeface="Cambria"/>
                <a:cs typeface="Cambria"/>
                <a:sym typeface="Cambria"/>
              </a:rPr>
              <a:t>Reduce </a:t>
            </a:r>
            <a:r>
              <a:rPr b="1" lang="en" sz="1600">
                <a:solidFill>
                  <a:schemeClr val="dk1"/>
                </a:solidFill>
                <a:latin typeface="Cambria"/>
                <a:ea typeface="Cambria"/>
                <a:cs typeface="Cambria"/>
                <a:sym typeface="Cambria"/>
              </a:rPr>
              <a:t>DRAM voltage and timing</a:t>
            </a:r>
            <a:r>
              <a:rPr lang="en" sz="1600">
                <a:solidFill>
                  <a:schemeClr val="dk1"/>
                </a:solidFill>
                <a:latin typeface="Cambria"/>
                <a:ea typeface="Cambria"/>
                <a:cs typeface="Cambria"/>
                <a:sym typeface="Cambria"/>
              </a:rPr>
              <a:t> for </a:t>
            </a:r>
            <a:r>
              <a:rPr b="1" lang="en" sz="1600">
                <a:solidFill>
                  <a:schemeClr val="dk1"/>
                </a:solidFill>
                <a:latin typeface="Cambria"/>
                <a:ea typeface="Cambria"/>
                <a:cs typeface="Cambria"/>
                <a:sym typeface="Cambria"/>
              </a:rPr>
              <a:t>error tolerant</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DNN inference workloads, </a:t>
            </a:r>
            <a:r>
              <a:rPr lang="en" sz="1600">
                <a:solidFill>
                  <a:schemeClr val="dk1"/>
                </a:solidFill>
                <a:latin typeface="Cambria"/>
                <a:ea typeface="Cambria"/>
                <a:cs typeface="Cambria"/>
                <a:sym typeface="Cambria"/>
              </a:rPr>
              <a:t>exploiting the trade-off between bit error rate and energy/performance</a:t>
            </a:r>
            <a:endParaRPr b="1" sz="1600" u="sng">
              <a:solidFill>
                <a:srgbClr val="000000"/>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b="1" lang="en" sz="1600" u="sng">
                <a:solidFill>
                  <a:srgbClr val="38761D"/>
                </a:solidFill>
                <a:latin typeface="Cambria"/>
                <a:ea typeface="Cambria"/>
                <a:cs typeface="Cambria"/>
                <a:sym typeface="Cambria"/>
              </a:rPr>
              <a:t>EDEN</a:t>
            </a:r>
            <a:r>
              <a:rPr b="1" lang="en" sz="1600">
                <a:solidFill>
                  <a:srgbClr val="38761D"/>
                </a:solidFill>
                <a:latin typeface="Cambria"/>
                <a:ea typeface="Cambria"/>
                <a:cs typeface="Cambria"/>
                <a:sym typeface="Cambria"/>
              </a:rPr>
              <a:t>: Deep Neural Network Inference Using Approximate DRAM</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lang="en" sz="1600">
                <a:solidFill>
                  <a:schemeClr val="dk1"/>
                </a:solidFill>
                <a:latin typeface="Cambria"/>
                <a:ea typeface="Cambria"/>
                <a:cs typeface="Cambria"/>
                <a:sym typeface="Cambria"/>
              </a:rPr>
              <a:t>Techniques to maintain accuracy through (1) </a:t>
            </a:r>
            <a:r>
              <a:rPr b="1" lang="en" sz="1600">
                <a:solidFill>
                  <a:schemeClr val="dk1"/>
                </a:solidFill>
                <a:latin typeface="Cambria"/>
                <a:ea typeface="Cambria"/>
                <a:cs typeface="Cambria"/>
                <a:sym typeface="Cambria"/>
              </a:rPr>
              <a:t>error tolerance boosting</a:t>
            </a:r>
            <a:r>
              <a:rPr lang="en" sz="1600">
                <a:solidFill>
                  <a:schemeClr val="dk1"/>
                </a:solidFill>
                <a:latin typeface="Cambria"/>
                <a:ea typeface="Cambria"/>
                <a:cs typeface="Cambria"/>
                <a:sym typeface="Cambria"/>
              </a:rPr>
              <a:t>, (2) </a:t>
            </a:r>
            <a:r>
              <a:rPr b="1" lang="en" sz="1600">
                <a:solidFill>
                  <a:schemeClr val="dk1"/>
                </a:solidFill>
                <a:latin typeface="Cambria"/>
                <a:ea typeface="Cambria"/>
                <a:cs typeface="Cambria"/>
                <a:sym typeface="Cambria"/>
              </a:rPr>
              <a:t>DNN characterization, </a:t>
            </a:r>
            <a:r>
              <a:rPr lang="en" sz="1600">
                <a:solidFill>
                  <a:schemeClr val="dk1"/>
                </a:solidFill>
                <a:latin typeface="Cambria"/>
                <a:ea typeface="Cambria"/>
                <a:cs typeface="Cambria"/>
                <a:sym typeface="Cambria"/>
              </a:rPr>
              <a:t>(3) </a:t>
            </a:r>
            <a:r>
              <a:rPr b="1" lang="en" sz="1600">
                <a:solidFill>
                  <a:schemeClr val="dk1"/>
                </a:solidFill>
                <a:latin typeface="Cambria"/>
                <a:ea typeface="Cambria"/>
                <a:cs typeface="Cambria"/>
                <a:sym typeface="Cambria"/>
              </a:rPr>
              <a:t>DNN to</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DRAM mapping</a:t>
            </a:r>
            <a:r>
              <a:rPr lang="en" sz="1600">
                <a:solidFill>
                  <a:schemeClr val="dk1"/>
                </a:solidFill>
                <a:latin typeface="Cambria"/>
                <a:ea typeface="Cambria"/>
                <a:cs typeface="Cambria"/>
                <a:sym typeface="Cambria"/>
              </a:rPr>
              <a:t>, and </a:t>
            </a:r>
            <a:r>
              <a:rPr b="1" lang="en" sz="1600">
                <a:solidFill>
                  <a:schemeClr val="dk1"/>
                </a:solidFill>
                <a:latin typeface="Cambria"/>
                <a:ea typeface="Cambria"/>
                <a:cs typeface="Cambria"/>
                <a:sym typeface="Cambria"/>
              </a:rPr>
              <a:t>DRAM error modeling</a:t>
            </a:r>
            <a:endParaRPr sz="1600">
              <a:solidFill>
                <a:schemeClr val="dk1"/>
              </a:solidFill>
              <a:latin typeface="Cambria"/>
              <a:ea typeface="Cambria"/>
              <a:cs typeface="Cambria"/>
              <a:sym typeface="Cambria"/>
            </a:endParaRPr>
          </a:p>
          <a:p>
            <a:pPr indent="0" lvl="0" marL="0" rtl="0" algn="l">
              <a:spcBef>
                <a:spcPts val="500"/>
              </a:spcBef>
              <a:spcAft>
                <a:spcPts val="0"/>
              </a:spcAft>
              <a:buClr>
                <a:schemeClr val="dk1"/>
              </a:buClr>
              <a:buSzPts val="1100"/>
              <a:buFont typeface="Arial"/>
              <a:buNone/>
            </a:pPr>
            <a:r>
              <a:rPr b="1" lang="en" sz="1600" u="sng">
                <a:solidFill>
                  <a:srgbClr val="0000FF"/>
                </a:solidFill>
                <a:latin typeface="Cambria"/>
                <a:ea typeface="Cambria"/>
                <a:cs typeface="Cambria"/>
                <a:sym typeface="Cambria"/>
              </a:rPr>
              <a:t>Results</a:t>
            </a:r>
            <a:r>
              <a:rPr lang="en" sz="1600">
                <a:solidFill>
                  <a:srgbClr val="0000FF"/>
                </a:solidFill>
                <a:latin typeface="Cambria"/>
                <a:ea typeface="Cambria"/>
                <a:cs typeface="Cambria"/>
                <a:sym typeface="Cambria"/>
              </a:rPr>
              <a:t>: </a:t>
            </a:r>
            <a:r>
              <a:rPr lang="en" sz="1600">
                <a:solidFill>
                  <a:srgbClr val="000000"/>
                </a:solidFill>
                <a:latin typeface="Cambria"/>
                <a:ea typeface="Cambria"/>
                <a:cs typeface="Cambria"/>
                <a:sym typeface="Cambria"/>
              </a:rPr>
              <a:t>Energy savings and performance improvements on 12 DNN benchmarks</a:t>
            </a:r>
            <a:endParaRPr b="1" sz="1600">
              <a:solidFill>
                <a:srgbClr val="000000"/>
              </a:solidFill>
              <a:latin typeface="Cambria"/>
              <a:ea typeface="Cambria"/>
              <a:cs typeface="Cambria"/>
              <a:sym typeface="Cambria"/>
            </a:endParaRPr>
          </a:p>
          <a:p>
            <a:pPr indent="-304800" lvl="0" marL="457200" rtl="0" algn="l">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21% DRAM energy savings</a:t>
            </a:r>
            <a:r>
              <a:rPr lang="en" sz="1600">
                <a:solidFill>
                  <a:srgbClr val="000000"/>
                </a:solidFill>
                <a:latin typeface="Cambria"/>
                <a:ea typeface="Cambria"/>
                <a:cs typeface="Cambria"/>
                <a:sym typeface="Cambria"/>
              </a:rPr>
              <a:t> and </a:t>
            </a:r>
            <a:r>
              <a:rPr b="1" lang="en" sz="1600">
                <a:solidFill>
                  <a:srgbClr val="000000"/>
                </a:solidFill>
                <a:latin typeface="Cambria"/>
                <a:ea typeface="Cambria"/>
                <a:cs typeface="Cambria"/>
                <a:sym typeface="Cambria"/>
              </a:rPr>
              <a:t>8% speedup </a:t>
            </a:r>
            <a:r>
              <a:rPr lang="en" sz="1600">
                <a:solidFill>
                  <a:srgbClr val="000000"/>
                </a:solidFill>
                <a:latin typeface="Cambria"/>
                <a:ea typeface="Cambria"/>
                <a:cs typeface="Cambria"/>
                <a:sym typeface="Cambria"/>
              </a:rPr>
              <a:t>on CPU</a:t>
            </a:r>
            <a:endParaRPr sz="1600">
              <a:solidFill>
                <a:srgbClr val="000000"/>
              </a:solidFill>
              <a:latin typeface="Cambria"/>
              <a:ea typeface="Cambria"/>
              <a:cs typeface="Cambria"/>
              <a:sym typeface="Cambria"/>
            </a:endParaRPr>
          </a:p>
          <a:p>
            <a:pPr indent="-304800" lvl="0" marL="457200" rtl="0" algn="l">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37% DRAM energy savings</a:t>
            </a:r>
            <a:r>
              <a:rPr lang="en" sz="1600">
                <a:solidFill>
                  <a:srgbClr val="000000"/>
                </a:solidFill>
                <a:latin typeface="Cambria"/>
                <a:ea typeface="Cambria"/>
                <a:cs typeface="Cambria"/>
                <a:sym typeface="Cambria"/>
              </a:rPr>
              <a:t> on GPU</a:t>
            </a:r>
            <a:endParaRPr sz="1600">
              <a:solidFill>
                <a:srgbClr val="000000"/>
              </a:solidFill>
              <a:latin typeface="Cambria"/>
              <a:ea typeface="Cambria"/>
              <a:cs typeface="Cambria"/>
              <a:sym typeface="Cambria"/>
            </a:endParaRPr>
          </a:p>
          <a:p>
            <a:pPr indent="-304800" lvl="0" marL="457200" rtl="0" algn="l">
              <a:lnSpc>
                <a:spcPct val="114000"/>
              </a:lnSpc>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31%</a:t>
            </a:r>
            <a:r>
              <a:rPr lang="en" sz="1600">
                <a:solidFill>
                  <a:srgbClr val="000000"/>
                </a:solidFill>
                <a:latin typeface="Cambria"/>
                <a:ea typeface="Cambria"/>
                <a:cs typeface="Cambria"/>
                <a:sym typeface="Cambria"/>
              </a:rPr>
              <a:t> </a:t>
            </a:r>
            <a:r>
              <a:rPr b="1" lang="en" sz="1600">
                <a:solidFill>
                  <a:srgbClr val="000000"/>
                </a:solidFill>
                <a:latin typeface="Cambria"/>
                <a:ea typeface="Cambria"/>
                <a:cs typeface="Cambria"/>
                <a:sym typeface="Cambria"/>
              </a:rPr>
              <a:t>DRAM </a:t>
            </a:r>
            <a:r>
              <a:rPr b="1" lang="en" sz="1600">
                <a:solidFill>
                  <a:srgbClr val="000000"/>
                </a:solidFill>
                <a:latin typeface="Cambria"/>
                <a:ea typeface="Cambria"/>
                <a:cs typeface="Cambria"/>
                <a:sym typeface="Cambria"/>
              </a:rPr>
              <a:t>energy savings</a:t>
            </a:r>
            <a:r>
              <a:rPr lang="en" sz="1600">
                <a:solidFill>
                  <a:srgbClr val="000000"/>
                </a:solidFill>
                <a:latin typeface="Cambria"/>
                <a:ea typeface="Cambria"/>
                <a:cs typeface="Cambria"/>
                <a:sym typeface="Cambria"/>
              </a:rPr>
              <a:t> on DNN accelerators (Eyeriss and TPU)</a:t>
            </a:r>
            <a:endParaRPr b="1" sz="1600">
              <a:latin typeface="Cambria"/>
              <a:ea typeface="Cambria"/>
              <a:cs typeface="Cambria"/>
              <a:sym typeface="Cambria"/>
            </a:endParaRPr>
          </a:p>
        </p:txBody>
      </p:sp>
      <p:pic>
        <p:nvPicPr>
          <p:cNvPr id="103" name="Google Shape;103;p18"/>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104" name="Google Shape;104;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72"/>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Outline</a:t>
            </a:r>
            <a:endParaRPr b="1" sz="3200">
              <a:latin typeface="Cambria"/>
              <a:ea typeface="Cambria"/>
              <a:cs typeface="Cambria"/>
              <a:sym typeface="Cambria"/>
            </a:endParaRPr>
          </a:p>
        </p:txBody>
      </p:sp>
      <p:sp>
        <p:nvSpPr>
          <p:cNvPr id="726" name="Google Shape;726;p72"/>
          <p:cNvSpPr txBox="1"/>
          <p:nvPr>
            <p:ph idx="1" type="body"/>
          </p:nvPr>
        </p:nvSpPr>
        <p:spPr>
          <a:xfrm>
            <a:off x="566600" y="675525"/>
            <a:ext cx="7995000" cy="495300"/>
          </a:xfrm>
          <a:prstGeom prst="rect">
            <a:avLst/>
          </a:prstGeom>
          <a:solidFill>
            <a:srgbClr val="EFEFEF"/>
          </a:solidFill>
        </p:spPr>
        <p:txBody>
          <a:bodyPr anchorCtr="0" anchor="ctr" bIns="91425" lIns="91425" spcFirstLastPara="1" rIns="91425" wrap="square" tIns="91425">
            <a:noAutofit/>
          </a:bodyPr>
          <a:lstStyle/>
          <a:p>
            <a:pPr indent="-400050" lvl="0" marL="571500" rtl="0" algn="l">
              <a:spcBef>
                <a:spcPts val="0"/>
              </a:spcBef>
              <a:spcAft>
                <a:spcPts val="0"/>
              </a:spcAft>
              <a:buClr>
                <a:srgbClr val="B7B7B7"/>
              </a:buClr>
              <a:buSzPts val="2700"/>
              <a:buFont typeface="Cambria"/>
              <a:buAutoNum type="arabicPeriod"/>
            </a:pPr>
            <a:r>
              <a:rPr b="1" lang="en" sz="2700">
                <a:solidFill>
                  <a:srgbClr val="B7B7B7"/>
                </a:solidFill>
                <a:latin typeface="Cambria"/>
                <a:ea typeface="Cambria"/>
                <a:cs typeface="Cambria"/>
                <a:sym typeface="Cambria"/>
              </a:rPr>
              <a:t>Motivation and Problem</a:t>
            </a:r>
            <a:endParaRPr b="1" sz="2700">
              <a:solidFill>
                <a:srgbClr val="B7B7B7"/>
              </a:solidFill>
              <a:latin typeface="Cambria"/>
              <a:ea typeface="Cambria"/>
              <a:cs typeface="Cambria"/>
              <a:sym typeface="Cambria"/>
            </a:endParaRPr>
          </a:p>
        </p:txBody>
      </p:sp>
      <p:sp>
        <p:nvSpPr>
          <p:cNvPr id="727" name="Google Shape;727;p72"/>
          <p:cNvSpPr txBox="1"/>
          <p:nvPr>
            <p:ph idx="1" type="body"/>
          </p:nvPr>
        </p:nvSpPr>
        <p:spPr>
          <a:xfrm>
            <a:off x="574500" y="17653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3.   EDEN Mechanism</a:t>
            </a:r>
            <a:endParaRPr b="1" sz="2700">
              <a:solidFill>
                <a:srgbClr val="B7B7B7"/>
              </a:solidFill>
              <a:latin typeface="Cambria"/>
              <a:ea typeface="Cambria"/>
              <a:cs typeface="Cambria"/>
              <a:sym typeface="Cambria"/>
            </a:endParaRPr>
          </a:p>
        </p:txBody>
      </p:sp>
      <p:sp>
        <p:nvSpPr>
          <p:cNvPr id="728" name="Google Shape;728;p72"/>
          <p:cNvSpPr txBox="1"/>
          <p:nvPr>
            <p:ph idx="1" type="body"/>
          </p:nvPr>
        </p:nvSpPr>
        <p:spPr>
          <a:xfrm>
            <a:off x="1085000" y="267147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ii.   DNN Error Tolerance Characterization</a:t>
            </a:r>
            <a:endParaRPr b="1" sz="2200">
              <a:solidFill>
                <a:srgbClr val="B7B7B7"/>
              </a:solidFill>
              <a:latin typeface="Cambria"/>
              <a:ea typeface="Cambria"/>
              <a:cs typeface="Cambria"/>
              <a:sym typeface="Cambria"/>
            </a:endParaRPr>
          </a:p>
        </p:txBody>
      </p:sp>
      <p:sp>
        <p:nvSpPr>
          <p:cNvPr id="729" name="Google Shape;729;p72"/>
          <p:cNvSpPr txBox="1"/>
          <p:nvPr>
            <p:ph idx="1" type="body"/>
          </p:nvPr>
        </p:nvSpPr>
        <p:spPr>
          <a:xfrm>
            <a:off x="1085000" y="232112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     Boosting DNN Error Tolerance</a:t>
            </a:r>
            <a:endParaRPr b="1" sz="2200">
              <a:solidFill>
                <a:srgbClr val="B7B7B7"/>
              </a:solidFill>
              <a:latin typeface="Cambria"/>
              <a:ea typeface="Cambria"/>
              <a:cs typeface="Cambria"/>
              <a:sym typeface="Cambria"/>
            </a:endParaRPr>
          </a:p>
        </p:txBody>
      </p:sp>
      <p:sp>
        <p:nvSpPr>
          <p:cNvPr id="730" name="Google Shape;730;p72"/>
          <p:cNvSpPr txBox="1"/>
          <p:nvPr>
            <p:ph idx="1" type="body"/>
          </p:nvPr>
        </p:nvSpPr>
        <p:spPr>
          <a:xfrm>
            <a:off x="1085000" y="3017650"/>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iii.  DNN to DRAM Mapping</a:t>
            </a:r>
            <a:endParaRPr b="1" sz="2200">
              <a:solidFill>
                <a:srgbClr val="B7B7B7"/>
              </a:solidFill>
              <a:latin typeface="Cambria"/>
              <a:ea typeface="Cambria"/>
              <a:cs typeface="Cambria"/>
              <a:sym typeface="Cambria"/>
            </a:endParaRPr>
          </a:p>
        </p:txBody>
      </p:sp>
      <p:sp>
        <p:nvSpPr>
          <p:cNvPr id="731" name="Google Shape;731;p72"/>
          <p:cNvSpPr txBox="1"/>
          <p:nvPr>
            <p:ph idx="1" type="body"/>
          </p:nvPr>
        </p:nvSpPr>
        <p:spPr>
          <a:xfrm>
            <a:off x="574500" y="3756288"/>
            <a:ext cx="7995000" cy="495300"/>
          </a:xfrm>
          <a:prstGeom prst="rect">
            <a:avLst/>
          </a:prstGeom>
          <a:solidFill>
            <a:srgbClr val="D9EAD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000000"/>
                </a:solidFill>
                <a:latin typeface="Cambria"/>
                <a:ea typeface="Cambria"/>
                <a:cs typeface="Cambria"/>
                <a:sym typeface="Cambria"/>
              </a:rPr>
              <a:t>4.   Evaluation</a:t>
            </a:r>
            <a:endParaRPr b="1" sz="2700">
              <a:solidFill>
                <a:srgbClr val="000000"/>
              </a:solidFill>
              <a:latin typeface="Cambria"/>
              <a:ea typeface="Cambria"/>
              <a:cs typeface="Cambria"/>
              <a:sym typeface="Cambria"/>
            </a:endParaRPr>
          </a:p>
        </p:txBody>
      </p:sp>
      <p:sp>
        <p:nvSpPr>
          <p:cNvPr id="732" name="Google Shape;732;p72"/>
          <p:cNvSpPr txBox="1"/>
          <p:nvPr>
            <p:ph idx="1" type="body"/>
          </p:nvPr>
        </p:nvSpPr>
        <p:spPr>
          <a:xfrm>
            <a:off x="1085000" y="336382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Enabling EDEN Using Error Models</a:t>
            </a:r>
            <a:endParaRPr b="1" sz="2200">
              <a:solidFill>
                <a:srgbClr val="B7B7B7"/>
              </a:solidFill>
              <a:latin typeface="Cambria"/>
              <a:ea typeface="Cambria"/>
              <a:cs typeface="Cambria"/>
              <a:sym typeface="Cambria"/>
            </a:endParaRPr>
          </a:p>
        </p:txBody>
      </p:sp>
      <p:pic>
        <p:nvPicPr>
          <p:cNvPr id="733" name="Google Shape;733;p72"/>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34" name="Google Shape;734;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5" name="Google Shape;735;p72"/>
          <p:cNvSpPr txBox="1"/>
          <p:nvPr>
            <p:ph idx="1" type="body"/>
          </p:nvPr>
        </p:nvSpPr>
        <p:spPr>
          <a:xfrm>
            <a:off x="566600" y="120962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2.   DNN Basics and DRAM Parameters</a:t>
            </a:r>
            <a:endParaRPr b="1" sz="2700">
              <a:solidFill>
                <a:srgbClr val="B7B7B7"/>
              </a:solidFill>
              <a:latin typeface="Cambria"/>
              <a:ea typeface="Cambria"/>
              <a:cs typeface="Cambria"/>
              <a:sym typeface="Cambria"/>
            </a:endParaRPr>
          </a:p>
        </p:txBody>
      </p:sp>
      <p:sp>
        <p:nvSpPr>
          <p:cNvPr id="736" name="Google Shape;736;p72"/>
          <p:cNvSpPr txBox="1"/>
          <p:nvPr>
            <p:ph idx="1" type="body"/>
          </p:nvPr>
        </p:nvSpPr>
        <p:spPr>
          <a:xfrm>
            <a:off x="574500" y="42742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5</a:t>
            </a:r>
            <a:r>
              <a:rPr b="1" lang="en" sz="2700">
                <a:solidFill>
                  <a:srgbClr val="B7B7B7"/>
                </a:solidFill>
                <a:latin typeface="Cambria"/>
                <a:ea typeface="Cambria"/>
                <a:cs typeface="Cambria"/>
                <a:sym typeface="Cambria"/>
              </a:rPr>
              <a:t>.   Conclusion</a:t>
            </a:r>
            <a:endParaRPr b="1" sz="2700">
              <a:solidFill>
                <a:srgbClr val="B7B7B7"/>
              </a:solidFill>
              <a:latin typeface="Cambria"/>
              <a:ea typeface="Cambria"/>
              <a:cs typeface="Cambria"/>
              <a:sym typeface="Cambri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73"/>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000000"/>
                </a:solidFill>
                <a:latin typeface="Cambria"/>
                <a:ea typeface="Cambria"/>
                <a:cs typeface="Cambria"/>
                <a:sym typeface="Cambria"/>
              </a:rPr>
              <a:t>DNN Accuracy Evaluation: </a:t>
            </a:r>
            <a:r>
              <a:rPr b="1" lang="en" sz="3200">
                <a:solidFill>
                  <a:srgbClr val="073763"/>
                </a:solidFill>
                <a:latin typeface="Cambria"/>
                <a:ea typeface="Cambria"/>
                <a:cs typeface="Cambria"/>
                <a:sym typeface="Cambria"/>
              </a:rPr>
              <a:t>Methodology</a:t>
            </a:r>
            <a:endParaRPr b="1" sz="3200">
              <a:solidFill>
                <a:srgbClr val="073763"/>
              </a:solidFill>
              <a:latin typeface="Cambria"/>
              <a:ea typeface="Cambria"/>
              <a:cs typeface="Cambria"/>
              <a:sym typeface="Cambria"/>
            </a:endParaRPr>
          </a:p>
        </p:txBody>
      </p:sp>
      <p:pic>
        <p:nvPicPr>
          <p:cNvPr id="742" name="Google Shape;742;p73"/>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43" name="Google Shape;743;p73"/>
          <p:cNvSpPr txBox="1"/>
          <p:nvPr>
            <p:ph idx="1" type="body"/>
          </p:nvPr>
        </p:nvSpPr>
        <p:spPr>
          <a:xfrm>
            <a:off x="412625" y="956425"/>
            <a:ext cx="8419800" cy="32706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Cambria"/>
              <a:buChar char="●"/>
            </a:pPr>
            <a:r>
              <a:rPr b="1" lang="en" sz="2400">
                <a:solidFill>
                  <a:srgbClr val="351C75"/>
                </a:solidFill>
                <a:latin typeface="Cambria"/>
                <a:ea typeface="Cambria"/>
                <a:cs typeface="Cambria"/>
                <a:sym typeface="Cambria"/>
              </a:rPr>
              <a:t>8 DNN workloads</a:t>
            </a:r>
            <a:r>
              <a:rPr lang="en" sz="2400">
                <a:solidFill>
                  <a:srgbClr val="000000"/>
                </a:solidFill>
                <a:latin typeface="Cambria"/>
                <a:ea typeface="Cambria"/>
                <a:cs typeface="Cambria"/>
                <a:sym typeface="Cambria"/>
              </a:rPr>
              <a:t> across </a:t>
            </a:r>
            <a:r>
              <a:rPr b="1" lang="en" sz="2400">
                <a:solidFill>
                  <a:srgbClr val="741B47"/>
                </a:solidFill>
                <a:latin typeface="Cambria"/>
                <a:ea typeface="Cambria"/>
                <a:cs typeface="Cambria"/>
                <a:sym typeface="Cambria"/>
              </a:rPr>
              <a:t>four quantization levels</a:t>
            </a:r>
            <a:endParaRPr b="1" sz="2400">
              <a:solidFill>
                <a:srgbClr val="741B47"/>
              </a:solidFill>
              <a:latin typeface="Cambria"/>
              <a:ea typeface="Cambria"/>
              <a:cs typeface="Cambria"/>
              <a:sym typeface="Cambria"/>
            </a:endParaRPr>
          </a:p>
          <a:p>
            <a:pPr indent="-342900" lvl="1" marL="914400" rtl="0" algn="l">
              <a:lnSpc>
                <a:spcPct val="100000"/>
              </a:lnSpc>
              <a:spcBef>
                <a:spcPts val="1000"/>
              </a:spcBef>
              <a:spcAft>
                <a:spcPts val="0"/>
              </a:spcAft>
              <a:buClr>
                <a:srgbClr val="000000"/>
              </a:buClr>
              <a:buSzPts val="1800"/>
              <a:buFont typeface="Cambria"/>
              <a:buChar char="○"/>
            </a:pPr>
            <a:r>
              <a:rPr lang="en" sz="1800">
                <a:solidFill>
                  <a:schemeClr val="dk1"/>
                </a:solidFill>
                <a:latin typeface="Cambria"/>
                <a:ea typeface="Cambria"/>
                <a:cs typeface="Cambria"/>
                <a:sym typeface="Cambria"/>
              </a:rPr>
              <a:t>int4, int8, int16, FP32</a:t>
            </a:r>
            <a:endParaRPr sz="1800">
              <a:solidFill>
                <a:srgbClr val="000000"/>
              </a:solidFill>
              <a:latin typeface="Cambria"/>
              <a:ea typeface="Cambria"/>
              <a:cs typeface="Cambria"/>
              <a:sym typeface="Cambria"/>
            </a:endParaRPr>
          </a:p>
          <a:p>
            <a:pPr indent="-317500" lvl="1" marL="914400" rtl="0" algn="l">
              <a:lnSpc>
                <a:spcPct val="100000"/>
              </a:lnSpc>
              <a:spcBef>
                <a:spcPts val="1000"/>
              </a:spcBef>
              <a:spcAft>
                <a:spcPts val="0"/>
              </a:spcAft>
              <a:buClr>
                <a:srgbClr val="000000"/>
              </a:buClr>
              <a:buSzPts val="1400"/>
              <a:buFont typeface="Cambria"/>
              <a:buChar char="○"/>
            </a:pPr>
            <a:r>
              <a:rPr lang="en" sz="1800">
                <a:solidFill>
                  <a:srgbClr val="000000"/>
                </a:solidFill>
                <a:latin typeface="Cambria"/>
                <a:ea typeface="Cambria"/>
                <a:cs typeface="Cambria"/>
                <a:sym typeface="Cambria"/>
              </a:rPr>
              <a:t>YOLO            YOLO-Tiny          MobileNetV2       SqueezeNet1.1</a:t>
            </a:r>
            <a:endParaRPr sz="1800">
              <a:solidFill>
                <a:srgbClr val="000000"/>
              </a:solidFill>
              <a:latin typeface="Cambria"/>
              <a:ea typeface="Cambria"/>
              <a:cs typeface="Cambria"/>
              <a:sym typeface="Cambria"/>
            </a:endParaRPr>
          </a:p>
          <a:p>
            <a:pPr indent="0" lvl="0" marL="914400" rtl="0" algn="l">
              <a:lnSpc>
                <a:spcPct val="100000"/>
              </a:lnSpc>
              <a:spcBef>
                <a:spcPts val="0"/>
              </a:spcBef>
              <a:spcAft>
                <a:spcPts val="1000"/>
              </a:spcAft>
              <a:buNone/>
            </a:pPr>
            <a:r>
              <a:rPr lang="en">
                <a:solidFill>
                  <a:schemeClr val="dk1"/>
                </a:solidFill>
                <a:latin typeface="Cambria"/>
                <a:ea typeface="Cambria"/>
                <a:cs typeface="Cambria"/>
                <a:sym typeface="Cambria"/>
              </a:rPr>
              <a:t>VGG-16        </a:t>
            </a:r>
            <a:r>
              <a:rPr lang="en" sz="1800">
                <a:solidFill>
                  <a:srgbClr val="000000"/>
                </a:solidFill>
                <a:latin typeface="Cambria"/>
                <a:ea typeface="Cambria"/>
                <a:cs typeface="Cambria"/>
                <a:sym typeface="Cambria"/>
              </a:rPr>
              <a:t>DenseNet201</a:t>
            </a:r>
            <a:r>
              <a:rPr lang="en">
                <a:solidFill>
                  <a:srgbClr val="000000"/>
                </a:solidFill>
                <a:latin typeface="Cambria"/>
                <a:ea typeface="Cambria"/>
                <a:cs typeface="Cambria"/>
                <a:sym typeface="Cambria"/>
              </a:rPr>
              <a:t> </a:t>
            </a:r>
            <a:r>
              <a:rPr lang="en" sz="1800">
                <a:solidFill>
                  <a:srgbClr val="000000"/>
                </a:solidFill>
                <a:latin typeface="Cambria"/>
                <a:ea typeface="Cambria"/>
                <a:cs typeface="Cambria"/>
                <a:sym typeface="Cambria"/>
              </a:rPr>
              <a:t>   </a:t>
            </a:r>
            <a:r>
              <a:rPr lang="en" sz="1800">
                <a:solidFill>
                  <a:schemeClr val="dk1"/>
                </a:solidFill>
                <a:latin typeface="Cambria"/>
                <a:ea typeface="Cambria"/>
                <a:cs typeface="Cambria"/>
                <a:sym typeface="Cambria"/>
              </a:rPr>
              <a:t>ResNet-101</a:t>
            </a:r>
            <a:r>
              <a:rPr lang="en">
                <a:solidFill>
                  <a:schemeClr val="dk1"/>
                </a:solidFill>
                <a:latin typeface="Cambria"/>
                <a:ea typeface="Cambria"/>
                <a:cs typeface="Cambria"/>
                <a:sym typeface="Cambria"/>
              </a:rPr>
              <a:t> </a:t>
            </a:r>
            <a:r>
              <a:rPr lang="en" sz="1800">
                <a:solidFill>
                  <a:schemeClr val="dk1"/>
                </a:solidFill>
                <a:latin typeface="Cambria"/>
                <a:ea typeface="Cambria"/>
                <a:cs typeface="Cambria"/>
                <a:sym typeface="Cambria"/>
              </a:rPr>
              <a:t>         </a:t>
            </a:r>
            <a:r>
              <a:rPr lang="en" sz="1800">
                <a:solidFill>
                  <a:srgbClr val="000000"/>
                </a:solidFill>
                <a:latin typeface="Cambria"/>
                <a:ea typeface="Cambria"/>
                <a:cs typeface="Cambria"/>
                <a:sym typeface="Cambria"/>
              </a:rPr>
              <a:t>AlexNet</a:t>
            </a:r>
            <a:endParaRPr b="1" sz="2400">
              <a:solidFill>
                <a:srgbClr val="741B47"/>
              </a:solidFill>
              <a:latin typeface="Cambria"/>
              <a:ea typeface="Cambria"/>
              <a:cs typeface="Cambria"/>
              <a:sym typeface="Cambria"/>
            </a:endParaRPr>
          </a:p>
        </p:txBody>
      </p:sp>
      <p:sp>
        <p:nvSpPr>
          <p:cNvPr id="744" name="Google Shape;744;p73"/>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8" name="Shape 748"/>
        <p:cNvGrpSpPr/>
        <p:nvPr/>
      </p:nvGrpSpPr>
      <p:grpSpPr>
        <a:xfrm>
          <a:off x="0" y="0"/>
          <a:ext cx="0" cy="0"/>
          <a:chOff x="0" y="0"/>
          <a:chExt cx="0" cy="0"/>
        </a:xfrm>
      </p:grpSpPr>
      <p:sp>
        <p:nvSpPr>
          <p:cNvPr id="749" name="Google Shape;749;p74"/>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000000"/>
                </a:solidFill>
                <a:latin typeface="Cambria"/>
                <a:ea typeface="Cambria"/>
                <a:cs typeface="Cambria"/>
                <a:sym typeface="Cambria"/>
              </a:rPr>
              <a:t>DNN Accuracy Evaluation: </a:t>
            </a:r>
            <a:r>
              <a:rPr b="1" lang="en" sz="3200">
                <a:solidFill>
                  <a:srgbClr val="073763"/>
                </a:solidFill>
                <a:latin typeface="Cambria"/>
                <a:ea typeface="Cambria"/>
                <a:cs typeface="Cambria"/>
                <a:sym typeface="Cambria"/>
              </a:rPr>
              <a:t>Methodology</a:t>
            </a:r>
            <a:endParaRPr b="1" sz="3200">
              <a:solidFill>
                <a:srgbClr val="073763"/>
              </a:solidFill>
              <a:latin typeface="Cambria"/>
              <a:ea typeface="Cambria"/>
              <a:cs typeface="Cambria"/>
              <a:sym typeface="Cambria"/>
            </a:endParaRPr>
          </a:p>
        </p:txBody>
      </p:sp>
      <p:pic>
        <p:nvPicPr>
          <p:cNvPr id="750" name="Google Shape;750;p74"/>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51" name="Google Shape;751;p74"/>
          <p:cNvSpPr txBox="1"/>
          <p:nvPr>
            <p:ph idx="1" type="body"/>
          </p:nvPr>
        </p:nvSpPr>
        <p:spPr>
          <a:xfrm>
            <a:off x="412625" y="956425"/>
            <a:ext cx="8419800" cy="32706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Cambria"/>
              <a:buChar char="●"/>
            </a:pPr>
            <a:r>
              <a:rPr b="1" lang="en" sz="2400">
                <a:solidFill>
                  <a:srgbClr val="351C75"/>
                </a:solidFill>
                <a:latin typeface="Cambria"/>
                <a:ea typeface="Cambria"/>
                <a:cs typeface="Cambria"/>
                <a:sym typeface="Cambria"/>
              </a:rPr>
              <a:t>8 DNN workloads</a:t>
            </a:r>
            <a:r>
              <a:rPr lang="en" sz="2400">
                <a:solidFill>
                  <a:srgbClr val="000000"/>
                </a:solidFill>
                <a:latin typeface="Cambria"/>
                <a:ea typeface="Cambria"/>
                <a:cs typeface="Cambria"/>
                <a:sym typeface="Cambria"/>
              </a:rPr>
              <a:t> across </a:t>
            </a:r>
            <a:r>
              <a:rPr b="1" lang="en" sz="2400">
                <a:solidFill>
                  <a:srgbClr val="741B47"/>
                </a:solidFill>
                <a:latin typeface="Cambria"/>
                <a:ea typeface="Cambria"/>
                <a:cs typeface="Cambria"/>
                <a:sym typeface="Cambria"/>
              </a:rPr>
              <a:t>four quantization levels</a:t>
            </a:r>
            <a:endParaRPr b="1" sz="2400">
              <a:solidFill>
                <a:srgbClr val="741B47"/>
              </a:solidFill>
              <a:latin typeface="Cambria"/>
              <a:ea typeface="Cambria"/>
              <a:cs typeface="Cambria"/>
              <a:sym typeface="Cambria"/>
            </a:endParaRPr>
          </a:p>
          <a:p>
            <a:pPr indent="-342900" lvl="1" marL="914400" rtl="0" algn="l">
              <a:lnSpc>
                <a:spcPct val="100000"/>
              </a:lnSpc>
              <a:spcBef>
                <a:spcPts val="1000"/>
              </a:spcBef>
              <a:spcAft>
                <a:spcPts val="0"/>
              </a:spcAft>
              <a:buClr>
                <a:srgbClr val="000000"/>
              </a:buClr>
              <a:buSzPts val="1800"/>
              <a:buFont typeface="Cambria"/>
              <a:buChar char="○"/>
            </a:pPr>
            <a:r>
              <a:rPr lang="en" sz="1800">
                <a:solidFill>
                  <a:schemeClr val="dk1"/>
                </a:solidFill>
                <a:latin typeface="Cambria"/>
                <a:ea typeface="Cambria"/>
                <a:cs typeface="Cambria"/>
                <a:sym typeface="Cambria"/>
              </a:rPr>
              <a:t>i</a:t>
            </a:r>
            <a:r>
              <a:rPr lang="en" sz="1800">
                <a:solidFill>
                  <a:schemeClr val="dk1"/>
                </a:solidFill>
                <a:latin typeface="Cambria"/>
                <a:ea typeface="Cambria"/>
                <a:cs typeface="Cambria"/>
                <a:sym typeface="Cambria"/>
              </a:rPr>
              <a:t>nt4, int8, int16, FP32</a:t>
            </a:r>
            <a:endParaRPr sz="1800">
              <a:solidFill>
                <a:srgbClr val="000000"/>
              </a:solidFill>
              <a:latin typeface="Cambria"/>
              <a:ea typeface="Cambria"/>
              <a:cs typeface="Cambria"/>
              <a:sym typeface="Cambria"/>
            </a:endParaRPr>
          </a:p>
          <a:p>
            <a:pPr indent="-317500" lvl="1" marL="914400" rtl="0" algn="l">
              <a:lnSpc>
                <a:spcPct val="100000"/>
              </a:lnSpc>
              <a:spcBef>
                <a:spcPts val="1000"/>
              </a:spcBef>
              <a:spcAft>
                <a:spcPts val="0"/>
              </a:spcAft>
              <a:buClr>
                <a:srgbClr val="000000"/>
              </a:buClr>
              <a:buSzPts val="1400"/>
              <a:buFont typeface="Cambria"/>
              <a:buChar char="○"/>
            </a:pPr>
            <a:r>
              <a:rPr lang="en" sz="1800">
                <a:solidFill>
                  <a:srgbClr val="000000"/>
                </a:solidFill>
                <a:latin typeface="Cambria"/>
                <a:ea typeface="Cambria"/>
                <a:cs typeface="Cambria"/>
                <a:sym typeface="Cambria"/>
              </a:rPr>
              <a:t>YOLO            YOLO-Tiny          MobileNetV2       SqueezeNet1.1</a:t>
            </a:r>
            <a:endParaRPr sz="1800">
              <a:solidFill>
                <a:srgbClr val="000000"/>
              </a:solidFill>
              <a:latin typeface="Cambria"/>
              <a:ea typeface="Cambria"/>
              <a:cs typeface="Cambria"/>
              <a:sym typeface="Cambria"/>
            </a:endParaRPr>
          </a:p>
          <a:p>
            <a:pPr indent="0" lvl="0" marL="914400" rtl="0" algn="l">
              <a:lnSpc>
                <a:spcPct val="100000"/>
              </a:lnSpc>
              <a:spcBef>
                <a:spcPts val="0"/>
              </a:spcBef>
              <a:spcAft>
                <a:spcPts val="0"/>
              </a:spcAft>
              <a:buNone/>
            </a:pPr>
            <a:r>
              <a:rPr lang="en">
                <a:solidFill>
                  <a:schemeClr val="dk1"/>
                </a:solidFill>
                <a:latin typeface="Cambria"/>
                <a:ea typeface="Cambria"/>
                <a:cs typeface="Cambria"/>
                <a:sym typeface="Cambria"/>
              </a:rPr>
              <a:t>VGG-16        </a:t>
            </a:r>
            <a:r>
              <a:rPr lang="en" sz="1800">
                <a:solidFill>
                  <a:srgbClr val="000000"/>
                </a:solidFill>
                <a:latin typeface="Cambria"/>
                <a:ea typeface="Cambria"/>
                <a:cs typeface="Cambria"/>
                <a:sym typeface="Cambria"/>
              </a:rPr>
              <a:t>DenseNet201</a:t>
            </a:r>
            <a:r>
              <a:rPr lang="en">
                <a:solidFill>
                  <a:srgbClr val="000000"/>
                </a:solidFill>
                <a:latin typeface="Cambria"/>
                <a:ea typeface="Cambria"/>
                <a:cs typeface="Cambria"/>
                <a:sym typeface="Cambria"/>
              </a:rPr>
              <a:t> </a:t>
            </a:r>
            <a:r>
              <a:rPr lang="en" sz="1800">
                <a:solidFill>
                  <a:srgbClr val="000000"/>
                </a:solidFill>
                <a:latin typeface="Cambria"/>
                <a:ea typeface="Cambria"/>
                <a:cs typeface="Cambria"/>
                <a:sym typeface="Cambria"/>
              </a:rPr>
              <a:t>   </a:t>
            </a:r>
            <a:r>
              <a:rPr lang="en" sz="1800">
                <a:solidFill>
                  <a:schemeClr val="dk1"/>
                </a:solidFill>
                <a:latin typeface="Cambria"/>
                <a:ea typeface="Cambria"/>
                <a:cs typeface="Cambria"/>
                <a:sym typeface="Cambria"/>
              </a:rPr>
              <a:t>ResNet-101</a:t>
            </a:r>
            <a:r>
              <a:rPr lang="en">
                <a:solidFill>
                  <a:schemeClr val="dk1"/>
                </a:solidFill>
                <a:latin typeface="Cambria"/>
                <a:ea typeface="Cambria"/>
                <a:cs typeface="Cambria"/>
                <a:sym typeface="Cambria"/>
              </a:rPr>
              <a:t> </a:t>
            </a:r>
            <a:r>
              <a:rPr lang="en" sz="1800">
                <a:solidFill>
                  <a:schemeClr val="dk1"/>
                </a:solidFill>
                <a:latin typeface="Cambria"/>
                <a:ea typeface="Cambria"/>
                <a:cs typeface="Cambria"/>
                <a:sym typeface="Cambria"/>
              </a:rPr>
              <a:t>         </a:t>
            </a:r>
            <a:r>
              <a:rPr lang="en" sz="1800">
                <a:solidFill>
                  <a:srgbClr val="000000"/>
                </a:solidFill>
                <a:latin typeface="Cambria"/>
                <a:ea typeface="Cambria"/>
                <a:cs typeface="Cambria"/>
                <a:sym typeface="Cambria"/>
              </a:rPr>
              <a:t>AlexNet</a:t>
            </a:r>
            <a:endParaRPr>
              <a:solidFill>
                <a:srgbClr val="000000"/>
              </a:solidFill>
              <a:latin typeface="Cambria"/>
              <a:ea typeface="Cambria"/>
              <a:cs typeface="Cambria"/>
              <a:sym typeface="Cambria"/>
            </a:endParaRPr>
          </a:p>
          <a:p>
            <a:pPr indent="-317500" lvl="0" marL="457200" rtl="0" algn="l">
              <a:lnSpc>
                <a:spcPct val="100000"/>
              </a:lnSpc>
              <a:spcBef>
                <a:spcPts val="100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Custom </a:t>
            </a:r>
            <a:r>
              <a:rPr b="1" lang="en" sz="2400">
                <a:solidFill>
                  <a:srgbClr val="990000"/>
                </a:solidFill>
                <a:latin typeface="Cambria"/>
                <a:ea typeface="Cambria"/>
                <a:cs typeface="Cambria"/>
                <a:sym typeface="Cambria"/>
              </a:rPr>
              <a:t>PyTorch</a:t>
            </a:r>
            <a:r>
              <a:rPr lang="en" sz="2400">
                <a:solidFill>
                  <a:srgbClr val="000000"/>
                </a:solidFill>
                <a:latin typeface="Cambria"/>
                <a:ea typeface="Cambria"/>
                <a:cs typeface="Cambria"/>
                <a:sym typeface="Cambria"/>
              </a:rPr>
              <a:t>-based DNN framework to run DNN inference with error models</a:t>
            </a:r>
            <a:endParaRPr sz="2400">
              <a:solidFill>
                <a:srgbClr val="000000"/>
              </a:solidFill>
              <a:latin typeface="Cambria"/>
              <a:ea typeface="Cambria"/>
              <a:cs typeface="Cambria"/>
              <a:sym typeface="Cambria"/>
            </a:endParaRPr>
          </a:p>
          <a:p>
            <a:pPr indent="-317500" lvl="0" marL="457200" rtl="0" algn="l">
              <a:lnSpc>
                <a:spcPct val="100000"/>
              </a:lnSpc>
              <a:spcBef>
                <a:spcPts val="1000"/>
              </a:spcBef>
              <a:spcAft>
                <a:spcPts val="0"/>
              </a:spcAft>
              <a:buClr>
                <a:srgbClr val="000000"/>
              </a:buClr>
              <a:buSzPts val="1400"/>
              <a:buFont typeface="Cambria"/>
              <a:buChar char="●"/>
            </a:pPr>
            <a:r>
              <a:rPr b="1" lang="en" sz="2400">
                <a:solidFill>
                  <a:srgbClr val="990000"/>
                </a:solidFill>
                <a:latin typeface="Cambria"/>
                <a:ea typeface="Cambria"/>
                <a:cs typeface="Cambria"/>
                <a:sym typeface="Cambria"/>
              </a:rPr>
              <a:t>SoftMC</a:t>
            </a:r>
            <a:r>
              <a:rPr lang="en" sz="2400">
                <a:solidFill>
                  <a:srgbClr val="000000"/>
                </a:solidFill>
                <a:latin typeface="Cambria"/>
                <a:ea typeface="Cambria"/>
                <a:cs typeface="Cambria"/>
                <a:sym typeface="Cambria"/>
              </a:rPr>
              <a:t> framework to run inference data accesses </a:t>
            </a:r>
            <a:endParaRPr sz="2400">
              <a:solidFill>
                <a:srgbClr val="000000"/>
              </a:solidFill>
              <a:latin typeface="Cambria"/>
              <a:ea typeface="Cambria"/>
              <a:cs typeface="Cambria"/>
              <a:sym typeface="Cambria"/>
            </a:endParaRPr>
          </a:p>
          <a:p>
            <a:pPr indent="457200" lvl="0" marL="0" rtl="0" algn="l">
              <a:lnSpc>
                <a:spcPct val="100000"/>
              </a:lnSpc>
              <a:spcBef>
                <a:spcPts val="0"/>
              </a:spcBef>
              <a:spcAft>
                <a:spcPts val="1000"/>
              </a:spcAft>
              <a:buNone/>
            </a:pPr>
            <a:r>
              <a:rPr lang="en" sz="2400">
                <a:solidFill>
                  <a:srgbClr val="000000"/>
                </a:solidFill>
                <a:latin typeface="Cambria"/>
                <a:ea typeface="Cambria"/>
                <a:cs typeface="Cambria"/>
                <a:sym typeface="Cambria"/>
              </a:rPr>
              <a:t>on </a:t>
            </a:r>
            <a:r>
              <a:rPr b="1" lang="en" sz="2400">
                <a:solidFill>
                  <a:srgbClr val="741B47"/>
                </a:solidFill>
                <a:latin typeface="Cambria"/>
                <a:ea typeface="Cambria"/>
                <a:cs typeface="Cambria"/>
                <a:sym typeface="Cambria"/>
              </a:rPr>
              <a:t>real DDR3 DRAM modules</a:t>
            </a:r>
            <a:endParaRPr b="1" sz="2400">
              <a:solidFill>
                <a:srgbClr val="741B47"/>
              </a:solidFill>
              <a:latin typeface="Cambria"/>
              <a:ea typeface="Cambria"/>
              <a:cs typeface="Cambria"/>
              <a:sym typeface="Cambria"/>
            </a:endParaRPr>
          </a:p>
        </p:txBody>
      </p:sp>
      <p:sp>
        <p:nvSpPr>
          <p:cNvPr id="752" name="Google Shape;752;p74"/>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75"/>
          <p:cNvSpPr txBox="1"/>
          <p:nvPr>
            <p:ph type="title"/>
          </p:nvPr>
        </p:nvSpPr>
        <p:spPr>
          <a:xfrm>
            <a:off x="158975" y="120475"/>
            <a:ext cx="87345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000">
                <a:latin typeface="Cambria"/>
                <a:ea typeface="Cambria"/>
                <a:cs typeface="Cambria"/>
                <a:sym typeface="Cambria"/>
              </a:rPr>
              <a:t>Example: Boosting Error Tolerance of ResNet101</a:t>
            </a:r>
            <a:endParaRPr b="1" sz="3000">
              <a:solidFill>
                <a:srgbClr val="B45F06"/>
              </a:solidFill>
              <a:latin typeface="Cambria"/>
              <a:ea typeface="Cambria"/>
              <a:cs typeface="Cambria"/>
              <a:sym typeface="Cambria"/>
            </a:endParaRPr>
          </a:p>
        </p:txBody>
      </p:sp>
      <p:pic>
        <p:nvPicPr>
          <p:cNvPr id="758" name="Google Shape;758;p75"/>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59" name="Google Shape;759;p75"/>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760" name="Google Shape;760;p75"/>
          <p:cNvGrpSpPr/>
          <p:nvPr/>
        </p:nvGrpSpPr>
        <p:grpSpPr>
          <a:xfrm>
            <a:off x="1680317" y="831549"/>
            <a:ext cx="6004122" cy="4060409"/>
            <a:chOff x="2366000" y="755326"/>
            <a:chExt cx="5012625" cy="3380575"/>
          </a:xfrm>
        </p:grpSpPr>
        <p:pic>
          <p:nvPicPr>
            <p:cNvPr id="761" name="Google Shape;761;p75"/>
            <p:cNvPicPr preferRelativeResize="0"/>
            <p:nvPr/>
          </p:nvPicPr>
          <p:blipFill>
            <a:blip r:embed="rId4">
              <a:alphaModFix/>
            </a:blip>
            <a:stretch>
              <a:fillRect/>
            </a:stretch>
          </p:blipFill>
          <p:spPr>
            <a:xfrm>
              <a:off x="2366000" y="755326"/>
              <a:ext cx="4118450" cy="3380575"/>
            </a:xfrm>
            <a:prstGeom prst="rect">
              <a:avLst/>
            </a:prstGeom>
            <a:noFill/>
            <a:ln>
              <a:noFill/>
            </a:ln>
          </p:spPr>
        </p:pic>
        <p:cxnSp>
          <p:nvCxnSpPr>
            <p:cNvPr id="762" name="Google Shape;762;p75"/>
            <p:cNvCxnSpPr/>
            <p:nvPr/>
          </p:nvCxnSpPr>
          <p:spPr>
            <a:xfrm>
              <a:off x="4947125" y="1118125"/>
              <a:ext cx="561000" cy="0"/>
            </a:xfrm>
            <a:prstGeom prst="straightConnector1">
              <a:avLst/>
            </a:prstGeom>
            <a:noFill/>
            <a:ln cap="flat" cmpd="sng" w="19050">
              <a:solidFill>
                <a:srgbClr val="FF0000"/>
              </a:solidFill>
              <a:prstDash val="solid"/>
              <a:round/>
              <a:headEnd len="med" w="med" type="none"/>
              <a:tailEnd len="med" w="med" type="triangle"/>
            </a:ln>
          </p:spPr>
        </p:cxnSp>
        <p:sp>
          <p:nvSpPr>
            <p:cNvPr id="763" name="Google Shape;763;p75"/>
            <p:cNvSpPr txBox="1"/>
            <p:nvPr/>
          </p:nvSpPr>
          <p:spPr>
            <a:xfrm>
              <a:off x="5452025" y="794500"/>
              <a:ext cx="1926600" cy="222300"/>
            </a:xfrm>
            <a:prstGeom prst="rect">
              <a:avLst/>
            </a:prstGeom>
            <a:solidFill>
              <a:srgbClr val="F4CCCC"/>
            </a:solidFill>
            <a:ln>
              <a:noFill/>
            </a:ln>
          </p:spPr>
          <p:txBody>
            <a:bodyPr anchorCtr="0" anchor="t" bIns="91425" lIns="91425" spcFirstLastPara="1" rIns="0" wrap="square" tIns="0">
              <a:noAutofit/>
            </a:bodyPr>
            <a:lstStyle/>
            <a:p>
              <a:pPr indent="0" lvl="0" marL="0" rtl="0" algn="l">
                <a:spcBef>
                  <a:spcPts val="0"/>
                </a:spcBef>
                <a:spcAft>
                  <a:spcPts val="0"/>
                </a:spcAft>
                <a:buNone/>
              </a:pPr>
              <a:r>
                <a:rPr lang="en"/>
                <a:t>Tolerance Boost</a:t>
              </a:r>
              <a:endParaRPr/>
            </a:p>
          </p:txBody>
        </p:sp>
        <p:cxnSp>
          <p:nvCxnSpPr>
            <p:cNvPr id="764" name="Google Shape;764;p75"/>
            <p:cNvCxnSpPr/>
            <p:nvPr/>
          </p:nvCxnSpPr>
          <p:spPr>
            <a:xfrm>
              <a:off x="6873600" y="899650"/>
              <a:ext cx="439500" cy="12000"/>
            </a:xfrm>
            <a:prstGeom prst="straightConnector1">
              <a:avLst/>
            </a:prstGeom>
            <a:noFill/>
            <a:ln cap="flat" cmpd="sng" w="19050">
              <a:solidFill>
                <a:srgbClr val="FF0000"/>
              </a:solidFill>
              <a:prstDash val="solid"/>
              <a:round/>
              <a:headEnd len="med" w="med" type="none"/>
              <a:tailEnd len="med" w="med" type="triangle"/>
            </a:ln>
          </p:spPr>
        </p:cxn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8" name="Shape 768"/>
        <p:cNvGrpSpPr/>
        <p:nvPr/>
      </p:nvGrpSpPr>
      <p:grpSpPr>
        <a:xfrm>
          <a:off x="0" y="0"/>
          <a:ext cx="0" cy="0"/>
          <a:chOff x="0" y="0"/>
          <a:chExt cx="0" cy="0"/>
        </a:xfrm>
      </p:grpSpPr>
      <p:sp>
        <p:nvSpPr>
          <p:cNvPr id="769" name="Google Shape;769;p76"/>
          <p:cNvSpPr txBox="1"/>
          <p:nvPr>
            <p:ph type="title"/>
          </p:nvPr>
        </p:nvSpPr>
        <p:spPr>
          <a:xfrm>
            <a:off x="158975" y="120475"/>
            <a:ext cx="87345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000">
                <a:latin typeface="Cambria"/>
                <a:ea typeface="Cambria"/>
                <a:cs typeface="Cambria"/>
                <a:sym typeface="Cambria"/>
              </a:rPr>
              <a:t>Example: Boosting Error Tolerance of ResNet101</a:t>
            </a:r>
            <a:endParaRPr b="1" sz="3000">
              <a:solidFill>
                <a:srgbClr val="B45F06"/>
              </a:solidFill>
              <a:latin typeface="Cambria"/>
              <a:ea typeface="Cambria"/>
              <a:cs typeface="Cambria"/>
              <a:sym typeface="Cambria"/>
            </a:endParaRPr>
          </a:p>
        </p:txBody>
      </p:sp>
      <p:pic>
        <p:nvPicPr>
          <p:cNvPr id="770" name="Google Shape;770;p76"/>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71" name="Google Shape;771;p76"/>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772" name="Google Shape;772;p76"/>
          <p:cNvGrpSpPr/>
          <p:nvPr/>
        </p:nvGrpSpPr>
        <p:grpSpPr>
          <a:xfrm>
            <a:off x="1680317" y="831549"/>
            <a:ext cx="6004122" cy="4060409"/>
            <a:chOff x="2366000" y="755326"/>
            <a:chExt cx="5012625" cy="3380575"/>
          </a:xfrm>
        </p:grpSpPr>
        <p:pic>
          <p:nvPicPr>
            <p:cNvPr id="773" name="Google Shape;773;p76"/>
            <p:cNvPicPr preferRelativeResize="0"/>
            <p:nvPr/>
          </p:nvPicPr>
          <p:blipFill>
            <a:blip r:embed="rId4">
              <a:alphaModFix/>
            </a:blip>
            <a:stretch>
              <a:fillRect/>
            </a:stretch>
          </p:blipFill>
          <p:spPr>
            <a:xfrm>
              <a:off x="2366000" y="755326"/>
              <a:ext cx="4118450" cy="3380575"/>
            </a:xfrm>
            <a:prstGeom prst="rect">
              <a:avLst/>
            </a:prstGeom>
            <a:noFill/>
            <a:ln>
              <a:noFill/>
            </a:ln>
          </p:spPr>
        </p:pic>
        <p:cxnSp>
          <p:nvCxnSpPr>
            <p:cNvPr id="774" name="Google Shape;774;p76"/>
            <p:cNvCxnSpPr/>
            <p:nvPr/>
          </p:nvCxnSpPr>
          <p:spPr>
            <a:xfrm>
              <a:off x="4947125" y="1118125"/>
              <a:ext cx="561000" cy="0"/>
            </a:xfrm>
            <a:prstGeom prst="straightConnector1">
              <a:avLst/>
            </a:prstGeom>
            <a:noFill/>
            <a:ln cap="flat" cmpd="sng" w="19050">
              <a:solidFill>
                <a:srgbClr val="FF0000"/>
              </a:solidFill>
              <a:prstDash val="solid"/>
              <a:round/>
              <a:headEnd len="med" w="med" type="none"/>
              <a:tailEnd len="med" w="med" type="triangle"/>
            </a:ln>
          </p:spPr>
        </p:cxnSp>
        <p:sp>
          <p:nvSpPr>
            <p:cNvPr id="775" name="Google Shape;775;p76"/>
            <p:cNvSpPr txBox="1"/>
            <p:nvPr/>
          </p:nvSpPr>
          <p:spPr>
            <a:xfrm>
              <a:off x="5452025" y="794500"/>
              <a:ext cx="1926600" cy="222300"/>
            </a:xfrm>
            <a:prstGeom prst="rect">
              <a:avLst/>
            </a:prstGeom>
            <a:solidFill>
              <a:srgbClr val="F4CCCC"/>
            </a:solidFill>
            <a:ln>
              <a:noFill/>
            </a:ln>
          </p:spPr>
          <p:txBody>
            <a:bodyPr anchorCtr="0" anchor="t" bIns="91425" lIns="91425" spcFirstLastPara="1" rIns="0" wrap="square" tIns="0">
              <a:noAutofit/>
            </a:bodyPr>
            <a:lstStyle/>
            <a:p>
              <a:pPr indent="0" lvl="0" marL="0" rtl="0" algn="l">
                <a:spcBef>
                  <a:spcPts val="0"/>
                </a:spcBef>
                <a:spcAft>
                  <a:spcPts val="0"/>
                </a:spcAft>
                <a:buNone/>
              </a:pPr>
              <a:r>
                <a:rPr lang="en"/>
                <a:t>Tolerance Boost</a:t>
              </a:r>
              <a:endParaRPr/>
            </a:p>
          </p:txBody>
        </p:sp>
        <p:cxnSp>
          <p:nvCxnSpPr>
            <p:cNvPr id="776" name="Google Shape;776;p76"/>
            <p:cNvCxnSpPr/>
            <p:nvPr/>
          </p:nvCxnSpPr>
          <p:spPr>
            <a:xfrm>
              <a:off x="6873600" y="899650"/>
              <a:ext cx="439500" cy="12000"/>
            </a:xfrm>
            <a:prstGeom prst="straightConnector1">
              <a:avLst/>
            </a:prstGeom>
            <a:noFill/>
            <a:ln cap="flat" cmpd="sng" w="19050">
              <a:solidFill>
                <a:srgbClr val="FF0000"/>
              </a:solidFill>
              <a:prstDash val="solid"/>
              <a:round/>
              <a:headEnd len="med" w="med" type="none"/>
              <a:tailEnd len="med" w="med" type="triangle"/>
            </a:ln>
          </p:spPr>
        </p:cxnSp>
      </p:grpSp>
      <p:sp>
        <p:nvSpPr>
          <p:cNvPr id="777" name="Google Shape;777;p76"/>
          <p:cNvSpPr txBox="1"/>
          <p:nvPr>
            <p:ph idx="1" type="body"/>
          </p:nvPr>
        </p:nvSpPr>
        <p:spPr>
          <a:xfrm>
            <a:off x="0" y="2218775"/>
            <a:ext cx="9144000" cy="9537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400">
                <a:solidFill>
                  <a:srgbClr val="000000"/>
                </a:solidFill>
                <a:latin typeface="Cambria"/>
                <a:ea typeface="Cambria"/>
                <a:cs typeface="Cambria"/>
                <a:sym typeface="Cambria"/>
              </a:rPr>
              <a:t>DNN tolerance boosting</a:t>
            </a:r>
            <a:r>
              <a:rPr b="1" lang="en" sz="2400">
                <a:solidFill>
                  <a:srgbClr val="000000"/>
                </a:solidFill>
                <a:latin typeface="Cambria"/>
                <a:ea typeface="Cambria"/>
                <a:cs typeface="Cambria"/>
                <a:sym typeface="Cambria"/>
              </a:rPr>
              <a:t> </a:t>
            </a:r>
            <a:r>
              <a:rPr lang="en" sz="2400">
                <a:solidFill>
                  <a:srgbClr val="000000"/>
                </a:solidFill>
                <a:latin typeface="Cambria"/>
                <a:ea typeface="Cambria"/>
                <a:cs typeface="Cambria"/>
                <a:sym typeface="Cambria"/>
              </a:rPr>
              <a:t>can</a:t>
            </a:r>
            <a:endParaRPr sz="2400">
              <a:solidFill>
                <a:srgbClr val="000000"/>
              </a:solidFill>
              <a:latin typeface="Cambria"/>
              <a:ea typeface="Cambria"/>
              <a:cs typeface="Cambria"/>
              <a:sym typeface="Cambria"/>
            </a:endParaRPr>
          </a:p>
          <a:p>
            <a:pPr indent="0" lvl="0" marL="0" rtl="0" algn="ctr">
              <a:lnSpc>
                <a:spcPct val="100000"/>
              </a:lnSpc>
              <a:spcBef>
                <a:spcPts val="0"/>
              </a:spcBef>
              <a:spcAft>
                <a:spcPts val="0"/>
              </a:spcAft>
              <a:buNone/>
            </a:pPr>
            <a:r>
              <a:rPr b="1" lang="en" sz="2400">
                <a:solidFill>
                  <a:srgbClr val="000000"/>
                </a:solidFill>
                <a:latin typeface="Cambria"/>
                <a:ea typeface="Cambria"/>
                <a:cs typeface="Cambria"/>
                <a:sym typeface="Cambria"/>
              </a:rPr>
              <a:t>improve </a:t>
            </a:r>
            <a:r>
              <a:rPr lang="en" sz="2400">
                <a:solidFill>
                  <a:srgbClr val="000000"/>
                </a:solidFill>
                <a:latin typeface="Cambria"/>
                <a:ea typeface="Cambria"/>
                <a:cs typeface="Cambria"/>
                <a:sym typeface="Cambria"/>
              </a:rPr>
              <a:t>a DNN’s</a:t>
            </a:r>
            <a:r>
              <a:rPr b="1" lang="en" sz="2400">
                <a:solidFill>
                  <a:srgbClr val="000000"/>
                </a:solidFill>
                <a:latin typeface="Cambria"/>
                <a:ea typeface="Cambria"/>
                <a:cs typeface="Cambria"/>
                <a:sym typeface="Cambria"/>
              </a:rPr>
              <a:t> bit error tolerance</a:t>
            </a:r>
            <a:r>
              <a:rPr lang="en" sz="2400">
                <a:solidFill>
                  <a:srgbClr val="000000"/>
                </a:solidFill>
                <a:latin typeface="Cambria"/>
                <a:ea typeface="Cambria"/>
                <a:cs typeface="Cambria"/>
                <a:sym typeface="Cambria"/>
              </a:rPr>
              <a:t> by </a:t>
            </a:r>
            <a:r>
              <a:rPr b="1" lang="en" sz="2400">
                <a:solidFill>
                  <a:srgbClr val="000000"/>
                </a:solidFill>
                <a:latin typeface="Cambria"/>
                <a:ea typeface="Cambria"/>
                <a:cs typeface="Cambria"/>
                <a:sym typeface="Cambria"/>
              </a:rPr>
              <a:t>5-10x</a:t>
            </a:r>
            <a:endParaRPr b="1" sz="2400">
              <a:solidFill>
                <a:srgbClr val="000000"/>
              </a:solidFill>
              <a:latin typeface="Cambria"/>
              <a:ea typeface="Cambria"/>
              <a:cs typeface="Cambria"/>
              <a:sym typeface="Cambria"/>
            </a:endParaRPr>
          </a:p>
        </p:txBody>
      </p:sp>
      <p:sp>
        <p:nvSpPr>
          <p:cNvPr id="778" name="Google Shape;778;p76"/>
          <p:cNvSpPr/>
          <p:nvPr/>
        </p:nvSpPr>
        <p:spPr>
          <a:xfrm>
            <a:off x="901050" y="3172484"/>
            <a:ext cx="6240000" cy="16431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6"/>
          <p:cNvSpPr/>
          <p:nvPr/>
        </p:nvSpPr>
        <p:spPr>
          <a:xfrm>
            <a:off x="1452000" y="744051"/>
            <a:ext cx="6240000" cy="1474800"/>
          </a:xfrm>
          <a:prstGeom prst="rect">
            <a:avLst/>
          </a:prstGeom>
          <a:solidFill>
            <a:srgbClr val="FFFFFF">
              <a:alpha val="62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sp>
        <p:nvSpPr>
          <p:cNvPr id="784" name="Google Shape;784;p77"/>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DNN Accuracy of LeNeT on</a:t>
            </a:r>
            <a:r>
              <a:rPr b="1" lang="en" sz="3200">
                <a:latin typeface="Cambria"/>
                <a:ea typeface="Cambria"/>
                <a:cs typeface="Cambria"/>
                <a:sym typeface="Cambria"/>
              </a:rPr>
              <a:t> SoftMC</a:t>
            </a:r>
            <a:endParaRPr sz="3200">
              <a:solidFill>
                <a:srgbClr val="B45F06"/>
              </a:solidFill>
              <a:latin typeface="Cambria"/>
              <a:ea typeface="Cambria"/>
              <a:cs typeface="Cambria"/>
              <a:sym typeface="Cambria"/>
            </a:endParaRPr>
          </a:p>
        </p:txBody>
      </p:sp>
      <p:pic>
        <p:nvPicPr>
          <p:cNvPr id="785" name="Google Shape;785;p77"/>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86" name="Google Shape;786;p77"/>
          <p:cNvSpPr txBox="1"/>
          <p:nvPr>
            <p:ph idx="1" type="body"/>
          </p:nvPr>
        </p:nvSpPr>
        <p:spPr>
          <a:xfrm>
            <a:off x="1094175" y="3633325"/>
            <a:ext cx="7051500" cy="12816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200025" rtl="0" algn="ctr">
              <a:lnSpc>
                <a:spcPct val="100000"/>
              </a:lnSpc>
              <a:spcBef>
                <a:spcPts val="0"/>
              </a:spcBef>
              <a:spcAft>
                <a:spcPts val="0"/>
              </a:spcAft>
              <a:buNone/>
            </a:pPr>
            <a:r>
              <a:rPr b="1" lang="en" sz="2400">
                <a:solidFill>
                  <a:srgbClr val="000000"/>
                </a:solidFill>
                <a:latin typeface="Cambria"/>
                <a:ea typeface="Cambria"/>
                <a:cs typeface="Cambria"/>
                <a:sym typeface="Cambria"/>
              </a:rPr>
              <a:t>Boosting with error models </a:t>
            </a:r>
            <a:r>
              <a:rPr lang="en" sz="2400">
                <a:solidFill>
                  <a:srgbClr val="000000"/>
                </a:solidFill>
                <a:latin typeface="Cambria"/>
                <a:ea typeface="Cambria"/>
                <a:cs typeface="Cambria"/>
                <a:sym typeface="Cambria"/>
              </a:rPr>
              <a:t>helps </a:t>
            </a:r>
            <a:r>
              <a:rPr b="1" lang="en" sz="2400">
                <a:solidFill>
                  <a:srgbClr val="990000"/>
                </a:solidFill>
                <a:latin typeface="Cambria"/>
                <a:ea typeface="Cambria"/>
                <a:cs typeface="Cambria"/>
                <a:sym typeface="Cambria"/>
              </a:rPr>
              <a:t>maintain accuracy</a:t>
            </a:r>
            <a:r>
              <a:rPr lang="en" sz="2400">
                <a:solidFill>
                  <a:schemeClr val="dk1"/>
                </a:solidFill>
                <a:latin typeface="Cambria"/>
                <a:ea typeface="Cambria"/>
                <a:cs typeface="Cambria"/>
                <a:sym typeface="Cambria"/>
              </a:rPr>
              <a:t> while </a:t>
            </a:r>
            <a:r>
              <a:rPr b="1" lang="en" sz="2400">
                <a:solidFill>
                  <a:srgbClr val="B45F06"/>
                </a:solidFill>
                <a:latin typeface="Cambria"/>
                <a:ea typeface="Cambria"/>
                <a:cs typeface="Cambria"/>
                <a:sym typeface="Cambria"/>
              </a:rPr>
              <a:t>reducing voltage and latency</a:t>
            </a:r>
            <a:endParaRPr b="1" sz="2400">
              <a:solidFill>
                <a:srgbClr val="B45F06"/>
              </a:solidFill>
              <a:latin typeface="Cambria"/>
              <a:ea typeface="Cambria"/>
              <a:cs typeface="Cambria"/>
              <a:sym typeface="Cambria"/>
            </a:endParaRPr>
          </a:p>
          <a:p>
            <a:pPr indent="0" lvl="0" marL="200025" rtl="0" algn="ctr">
              <a:lnSpc>
                <a:spcPct val="100000"/>
              </a:lnSpc>
              <a:spcBef>
                <a:spcPts val="0"/>
              </a:spcBef>
              <a:spcAft>
                <a:spcPts val="1000"/>
              </a:spcAft>
              <a:buNone/>
            </a:pPr>
            <a:r>
              <a:rPr lang="en" sz="2400">
                <a:solidFill>
                  <a:srgbClr val="000000"/>
                </a:solidFill>
                <a:latin typeface="Cambria"/>
                <a:ea typeface="Cambria"/>
                <a:cs typeface="Cambria"/>
                <a:sym typeface="Cambria"/>
              </a:rPr>
              <a:t> </a:t>
            </a:r>
            <a:r>
              <a:rPr b="1" lang="en" sz="2400">
                <a:solidFill>
                  <a:srgbClr val="000000"/>
                </a:solidFill>
                <a:latin typeface="Cambria"/>
                <a:ea typeface="Cambria"/>
                <a:cs typeface="Cambria"/>
                <a:sym typeface="Cambria"/>
              </a:rPr>
              <a:t>on real DRAM modules</a:t>
            </a:r>
            <a:endParaRPr b="1" sz="2400">
              <a:solidFill>
                <a:srgbClr val="000000"/>
              </a:solidFill>
              <a:latin typeface="Cambria"/>
              <a:ea typeface="Cambria"/>
              <a:cs typeface="Cambria"/>
              <a:sym typeface="Cambria"/>
            </a:endParaRPr>
          </a:p>
        </p:txBody>
      </p:sp>
      <p:sp>
        <p:nvSpPr>
          <p:cNvPr id="787" name="Google Shape;787;p77"/>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88" name="Google Shape;788;p77"/>
          <p:cNvPicPr preferRelativeResize="0"/>
          <p:nvPr/>
        </p:nvPicPr>
        <p:blipFill rotWithShape="1">
          <a:blip r:embed="rId4">
            <a:alphaModFix/>
          </a:blip>
          <a:srcRect b="9342" l="0" r="0" t="1506"/>
          <a:stretch/>
        </p:blipFill>
        <p:spPr>
          <a:xfrm>
            <a:off x="1524300" y="892200"/>
            <a:ext cx="5994601" cy="2679824"/>
          </a:xfrm>
          <a:prstGeom prst="rect">
            <a:avLst/>
          </a:prstGeom>
          <a:noFill/>
          <a:ln>
            <a:noFill/>
          </a:ln>
        </p:spPr>
      </p:pic>
      <p:cxnSp>
        <p:nvCxnSpPr>
          <p:cNvPr id="789" name="Google Shape;789;p77"/>
          <p:cNvCxnSpPr/>
          <p:nvPr/>
        </p:nvCxnSpPr>
        <p:spPr>
          <a:xfrm rot="10800000">
            <a:off x="6285375" y="1837475"/>
            <a:ext cx="558300" cy="8700"/>
          </a:xfrm>
          <a:prstGeom prst="straightConnector1">
            <a:avLst/>
          </a:prstGeom>
          <a:noFill/>
          <a:ln cap="flat" cmpd="sng" w="28575">
            <a:solidFill>
              <a:srgbClr val="9FC5E8"/>
            </a:solidFill>
            <a:prstDash val="solid"/>
            <a:round/>
            <a:headEnd len="med" w="med" type="none"/>
            <a:tailEnd len="med" w="med" type="triangle"/>
          </a:ln>
        </p:spPr>
      </p:cxnSp>
      <p:cxnSp>
        <p:nvCxnSpPr>
          <p:cNvPr id="790" name="Google Shape;790;p77"/>
          <p:cNvCxnSpPr/>
          <p:nvPr/>
        </p:nvCxnSpPr>
        <p:spPr>
          <a:xfrm rot="10800000">
            <a:off x="3028875" y="1893200"/>
            <a:ext cx="311400" cy="4500"/>
          </a:xfrm>
          <a:prstGeom prst="straightConnector1">
            <a:avLst/>
          </a:prstGeom>
          <a:noFill/>
          <a:ln cap="flat" cmpd="sng" w="28575">
            <a:solidFill>
              <a:srgbClr val="9FC5E8"/>
            </a:solidFill>
            <a:prstDash val="solid"/>
            <a:round/>
            <a:headEnd len="med" w="med" type="none"/>
            <a:tailEnd len="med" w="med" type="triangl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sp>
        <p:nvSpPr>
          <p:cNvPr id="795" name="Google Shape;795;p78"/>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Energy and Performance Evaluation</a:t>
            </a:r>
            <a:endParaRPr b="1" sz="3200">
              <a:latin typeface="Cambria"/>
              <a:ea typeface="Cambria"/>
              <a:cs typeface="Cambria"/>
              <a:sym typeface="Cambria"/>
            </a:endParaRPr>
          </a:p>
        </p:txBody>
      </p:sp>
      <p:pic>
        <p:nvPicPr>
          <p:cNvPr id="796" name="Google Shape;796;p78"/>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797" name="Google Shape;797;p78"/>
          <p:cNvSpPr txBox="1"/>
          <p:nvPr>
            <p:ph idx="1" type="body"/>
          </p:nvPr>
        </p:nvSpPr>
        <p:spPr>
          <a:xfrm>
            <a:off x="412625" y="956425"/>
            <a:ext cx="8284800" cy="1529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Cambria"/>
              <a:buChar char="●"/>
            </a:pPr>
            <a:r>
              <a:rPr b="1" lang="en" sz="2400">
                <a:solidFill>
                  <a:srgbClr val="000000"/>
                </a:solidFill>
                <a:latin typeface="Cambria"/>
                <a:ea typeface="Cambria"/>
                <a:cs typeface="Cambria"/>
                <a:sym typeface="Cambria"/>
              </a:rPr>
              <a:t>6</a:t>
            </a:r>
            <a:r>
              <a:rPr b="1" lang="en" sz="2400">
                <a:solidFill>
                  <a:srgbClr val="000000"/>
                </a:solidFill>
                <a:latin typeface="Cambria"/>
                <a:ea typeface="Cambria"/>
                <a:cs typeface="Cambria"/>
                <a:sym typeface="Cambria"/>
              </a:rPr>
              <a:t> DNN workloads</a:t>
            </a:r>
            <a:r>
              <a:rPr lang="en" sz="2400">
                <a:solidFill>
                  <a:srgbClr val="000000"/>
                </a:solidFill>
                <a:latin typeface="Cambria"/>
                <a:ea typeface="Cambria"/>
                <a:cs typeface="Cambria"/>
                <a:sym typeface="Cambria"/>
              </a:rPr>
              <a:t> with </a:t>
            </a:r>
            <a:r>
              <a:rPr b="1" lang="en" sz="2400">
                <a:solidFill>
                  <a:srgbClr val="000000"/>
                </a:solidFill>
                <a:latin typeface="Cambria"/>
                <a:ea typeface="Cambria"/>
                <a:cs typeface="Cambria"/>
                <a:sym typeface="Cambria"/>
              </a:rPr>
              <a:t>int8</a:t>
            </a:r>
            <a:r>
              <a:rPr lang="en" sz="2400">
                <a:solidFill>
                  <a:srgbClr val="000000"/>
                </a:solidFill>
                <a:latin typeface="Cambria"/>
                <a:ea typeface="Cambria"/>
                <a:cs typeface="Cambria"/>
                <a:sym typeface="Cambria"/>
              </a:rPr>
              <a:t> and </a:t>
            </a:r>
            <a:r>
              <a:rPr b="1" lang="en" sz="2400">
                <a:solidFill>
                  <a:srgbClr val="000000"/>
                </a:solidFill>
                <a:latin typeface="Cambria"/>
                <a:ea typeface="Cambria"/>
                <a:cs typeface="Cambria"/>
                <a:sym typeface="Cambria"/>
              </a:rPr>
              <a:t>FP32</a:t>
            </a:r>
            <a:r>
              <a:rPr lang="en" sz="2400">
                <a:solidFill>
                  <a:srgbClr val="000000"/>
                </a:solidFill>
                <a:latin typeface="Cambria"/>
                <a:ea typeface="Cambria"/>
                <a:cs typeface="Cambria"/>
                <a:sym typeface="Cambria"/>
              </a:rPr>
              <a:t> quantizations</a:t>
            </a:r>
            <a:endParaRPr sz="2400">
              <a:solidFill>
                <a:srgbClr val="000000"/>
              </a:solidFill>
              <a:latin typeface="Cambria"/>
              <a:ea typeface="Cambria"/>
              <a:cs typeface="Cambria"/>
              <a:sym typeface="Cambria"/>
            </a:endParaRPr>
          </a:p>
          <a:p>
            <a:pPr indent="-317500" lvl="0" marL="457200" marR="0" rtl="0" algn="l">
              <a:lnSpc>
                <a:spcPct val="100000"/>
              </a:lnSpc>
              <a:spcBef>
                <a:spcPts val="1000"/>
              </a:spcBef>
              <a:spcAft>
                <a:spcPts val="1000"/>
              </a:spcAft>
              <a:buClr>
                <a:srgbClr val="000000"/>
              </a:buClr>
              <a:buSzPts val="1400"/>
              <a:buFont typeface="Cambria"/>
              <a:buChar char="●"/>
            </a:pPr>
            <a:r>
              <a:rPr lang="en" sz="2400">
                <a:solidFill>
                  <a:srgbClr val="000000"/>
                </a:solidFill>
                <a:latin typeface="Cambria"/>
                <a:ea typeface="Cambria"/>
                <a:cs typeface="Cambria"/>
                <a:sym typeface="Cambria"/>
              </a:rPr>
              <a:t>Inference libraries from </a:t>
            </a:r>
            <a:r>
              <a:rPr b="1" lang="en" sz="2400">
                <a:solidFill>
                  <a:srgbClr val="000000"/>
                </a:solidFill>
                <a:latin typeface="Cambria"/>
                <a:ea typeface="Cambria"/>
                <a:cs typeface="Cambria"/>
                <a:sym typeface="Cambria"/>
              </a:rPr>
              <a:t>DarkNet, Intel OpenVINO, TVM</a:t>
            </a:r>
            <a:endParaRPr b="1" sz="2400">
              <a:solidFill>
                <a:srgbClr val="000000"/>
              </a:solidFill>
              <a:latin typeface="Cambria"/>
              <a:ea typeface="Cambria"/>
              <a:cs typeface="Cambria"/>
              <a:sym typeface="Cambria"/>
            </a:endParaRPr>
          </a:p>
        </p:txBody>
      </p:sp>
      <p:sp>
        <p:nvSpPr>
          <p:cNvPr id="798" name="Google Shape;798;p78"/>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99" name="Google Shape;799;p78"/>
          <p:cNvSpPr txBox="1"/>
          <p:nvPr/>
        </p:nvSpPr>
        <p:spPr>
          <a:xfrm>
            <a:off x="997700" y="3327350"/>
            <a:ext cx="28734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79"/>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Energy and Performance Evaluation</a:t>
            </a:r>
            <a:endParaRPr b="1" sz="3200">
              <a:latin typeface="Cambria"/>
              <a:ea typeface="Cambria"/>
              <a:cs typeface="Cambria"/>
              <a:sym typeface="Cambria"/>
            </a:endParaRPr>
          </a:p>
        </p:txBody>
      </p:sp>
      <p:pic>
        <p:nvPicPr>
          <p:cNvPr id="805" name="Google Shape;805;p79"/>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06" name="Google Shape;806;p79"/>
          <p:cNvSpPr txBox="1"/>
          <p:nvPr>
            <p:ph idx="1" type="body"/>
          </p:nvPr>
        </p:nvSpPr>
        <p:spPr>
          <a:xfrm>
            <a:off x="412625" y="956425"/>
            <a:ext cx="8284800" cy="1529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rgbClr val="000000"/>
              </a:buClr>
              <a:buSzPts val="1400"/>
              <a:buFont typeface="Cambria"/>
              <a:buChar char="●"/>
            </a:pPr>
            <a:r>
              <a:rPr b="1" lang="en" sz="2400">
                <a:solidFill>
                  <a:srgbClr val="000000"/>
                </a:solidFill>
                <a:latin typeface="Cambria"/>
                <a:ea typeface="Cambria"/>
                <a:cs typeface="Cambria"/>
                <a:sym typeface="Cambria"/>
              </a:rPr>
              <a:t>6 DNN workloads</a:t>
            </a:r>
            <a:r>
              <a:rPr lang="en" sz="2400">
                <a:solidFill>
                  <a:srgbClr val="000000"/>
                </a:solidFill>
                <a:latin typeface="Cambria"/>
                <a:ea typeface="Cambria"/>
                <a:cs typeface="Cambria"/>
                <a:sym typeface="Cambria"/>
              </a:rPr>
              <a:t> with </a:t>
            </a:r>
            <a:r>
              <a:rPr b="1" lang="en" sz="2400">
                <a:solidFill>
                  <a:srgbClr val="000000"/>
                </a:solidFill>
                <a:latin typeface="Cambria"/>
                <a:ea typeface="Cambria"/>
                <a:cs typeface="Cambria"/>
                <a:sym typeface="Cambria"/>
              </a:rPr>
              <a:t>int8</a:t>
            </a:r>
            <a:r>
              <a:rPr lang="en" sz="2400">
                <a:solidFill>
                  <a:srgbClr val="000000"/>
                </a:solidFill>
                <a:latin typeface="Cambria"/>
                <a:ea typeface="Cambria"/>
                <a:cs typeface="Cambria"/>
                <a:sym typeface="Cambria"/>
              </a:rPr>
              <a:t> and </a:t>
            </a:r>
            <a:r>
              <a:rPr b="1" lang="en" sz="2400">
                <a:solidFill>
                  <a:srgbClr val="000000"/>
                </a:solidFill>
                <a:latin typeface="Cambria"/>
                <a:ea typeface="Cambria"/>
                <a:cs typeface="Cambria"/>
                <a:sym typeface="Cambria"/>
              </a:rPr>
              <a:t>FP32</a:t>
            </a:r>
            <a:r>
              <a:rPr lang="en" sz="2400">
                <a:solidFill>
                  <a:srgbClr val="000000"/>
                </a:solidFill>
                <a:latin typeface="Cambria"/>
                <a:ea typeface="Cambria"/>
                <a:cs typeface="Cambria"/>
                <a:sym typeface="Cambria"/>
              </a:rPr>
              <a:t> quantizations</a:t>
            </a:r>
            <a:endParaRPr sz="2400">
              <a:solidFill>
                <a:srgbClr val="000000"/>
              </a:solidFill>
              <a:latin typeface="Cambria"/>
              <a:ea typeface="Cambria"/>
              <a:cs typeface="Cambria"/>
              <a:sym typeface="Cambria"/>
            </a:endParaRPr>
          </a:p>
          <a:p>
            <a:pPr indent="-317500" lvl="0" marL="457200" rtl="0" algn="l">
              <a:lnSpc>
                <a:spcPct val="100000"/>
              </a:lnSpc>
              <a:spcBef>
                <a:spcPts val="1000"/>
              </a:spcBef>
              <a:spcAft>
                <a:spcPts val="0"/>
              </a:spcAft>
              <a:buClr>
                <a:srgbClr val="000000"/>
              </a:buClr>
              <a:buSzPts val="1400"/>
              <a:buFont typeface="Cambria"/>
              <a:buChar char="●"/>
            </a:pPr>
            <a:r>
              <a:rPr lang="en" sz="2400">
                <a:solidFill>
                  <a:schemeClr val="dk1"/>
                </a:solidFill>
                <a:latin typeface="Cambria"/>
                <a:ea typeface="Cambria"/>
                <a:cs typeface="Cambria"/>
                <a:sym typeface="Cambria"/>
              </a:rPr>
              <a:t>Inference libraries from </a:t>
            </a:r>
            <a:r>
              <a:rPr b="1" lang="en" sz="2400">
                <a:solidFill>
                  <a:schemeClr val="dk1"/>
                </a:solidFill>
                <a:latin typeface="Cambria"/>
                <a:ea typeface="Cambria"/>
                <a:cs typeface="Cambria"/>
                <a:sym typeface="Cambria"/>
              </a:rPr>
              <a:t>DarkNet, Intel OpenVINO, TVM</a:t>
            </a:r>
            <a:endParaRPr b="1" sz="2400">
              <a:solidFill>
                <a:srgbClr val="000000"/>
              </a:solidFill>
              <a:latin typeface="Cambria"/>
              <a:ea typeface="Cambria"/>
              <a:cs typeface="Cambria"/>
              <a:sym typeface="Cambria"/>
            </a:endParaRPr>
          </a:p>
          <a:p>
            <a:pPr indent="-317500" lvl="0" marL="457200" marR="0" rtl="0" algn="l">
              <a:lnSpc>
                <a:spcPct val="100000"/>
              </a:lnSpc>
              <a:spcBef>
                <a:spcPts val="1000"/>
              </a:spcBef>
              <a:spcAft>
                <a:spcPts val="0"/>
              </a:spcAft>
              <a:buClr>
                <a:srgbClr val="000000"/>
              </a:buClr>
              <a:buSzPts val="1400"/>
              <a:buFont typeface="Cambria"/>
              <a:buChar char="●"/>
            </a:pPr>
            <a:r>
              <a:rPr b="1" lang="en" sz="2400">
                <a:solidFill>
                  <a:srgbClr val="000000"/>
                </a:solidFill>
                <a:latin typeface="Cambria"/>
                <a:ea typeface="Cambria"/>
                <a:cs typeface="Cambria"/>
                <a:sym typeface="Cambria"/>
              </a:rPr>
              <a:t>Ramulator</a:t>
            </a:r>
            <a:r>
              <a:rPr lang="en" sz="2400">
                <a:solidFill>
                  <a:srgbClr val="000000"/>
                </a:solidFill>
                <a:latin typeface="Cambria"/>
                <a:ea typeface="Cambria"/>
                <a:cs typeface="Cambria"/>
                <a:sym typeface="Cambria"/>
              </a:rPr>
              <a:t>, </a:t>
            </a:r>
            <a:r>
              <a:rPr b="1" lang="en" sz="2400">
                <a:solidFill>
                  <a:srgbClr val="000000"/>
                </a:solidFill>
                <a:latin typeface="Cambria"/>
                <a:ea typeface="Cambria"/>
                <a:cs typeface="Cambria"/>
                <a:sym typeface="Cambria"/>
              </a:rPr>
              <a:t>ZSim</a:t>
            </a:r>
            <a:r>
              <a:rPr lang="en" sz="2400">
                <a:solidFill>
                  <a:srgbClr val="000000"/>
                </a:solidFill>
                <a:latin typeface="Cambria"/>
                <a:ea typeface="Cambria"/>
                <a:cs typeface="Cambria"/>
                <a:sym typeface="Cambria"/>
              </a:rPr>
              <a:t>, </a:t>
            </a:r>
            <a:r>
              <a:rPr b="1" lang="en" sz="2400">
                <a:solidFill>
                  <a:srgbClr val="000000"/>
                </a:solidFill>
                <a:latin typeface="Cambria"/>
                <a:ea typeface="Cambria"/>
                <a:cs typeface="Cambria"/>
                <a:sym typeface="Cambria"/>
              </a:rPr>
              <a:t>GPGPUSim</a:t>
            </a:r>
            <a:r>
              <a:rPr lang="en" sz="2400">
                <a:solidFill>
                  <a:srgbClr val="000000"/>
                </a:solidFill>
                <a:latin typeface="Cambria"/>
                <a:ea typeface="Cambria"/>
                <a:cs typeface="Cambria"/>
                <a:sym typeface="Cambria"/>
              </a:rPr>
              <a:t>, and </a:t>
            </a:r>
            <a:r>
              <a:rPr b="1" lang="en" sz="2400">
                <a:solidFill>
                  <a:srgbClr val="000000"/>
                </a:solidFill>
                <a:latin typeface="Cambria"/>
                <a:ea typeface="Cambria"/>
                <a:cs typeface="Cambria"/>
                <a:sym typeface="Cambria"/>
              </a:rPr>
              <a:t>SCALE-Sim</a:t>
            </a:r>
            <a:r>
              <a:rPr lang="en" sz="2400">
                <a:solidFill>
                  <a:srgbClr val="000000"/>
                </a:solidFill>
                <a:latin typeface="Cambria"/>
                <a:ea typeface="Cambria"/>
                <a:cs typeface="Cambria"/>
                <a:sym typeface="Cambria"/>
              </a:rPr>
              <a:t> used for DRAM, CPU, GPU, Eyeriss, and TPU simulation</a:t>
            </a:r>
            <a:endParaRPr sz="2400">
              <a:solidFill>
                <a:srgbClr val="000000"/>
              </a:solidFill>
              <a:latin typeface="Cambria"/>
              <a:ea typeface="Cambria"/>
              <a:cs typeface="Cambria"/>
              <a:sym typeface="Cambria"/>
            </a:endParaRPr>
          </a:p>
          <a:p>
            <a:pPr indent="-317500" lvl="1" marL="1114425" marR="0" rtl="0" algn="l">
              <a:lnSpc>
                <a:spcPct val="100000"/>
              </a:lnSpc>
              <a:spcBef>
                <a:spcPts val="1000"/>
              </a:spcBef>
              <a:spcAft>
                <a:spcPts val="0"/>
              </a:spcAft>
              <a:buClr>
                <a:srgbClr val="741B47"/>
              </a:buClr>
              <a:buSzPts val="1400"/>
              <a:buFont typeface="Cambria"/>
              <a:buChar char="○"/>
            </a:pPr>
            <a:r>
              <a:rPr b="1" lang="en" sz="1800">
                <a:solidFill>
                  <a:srgbClr val="741B47"/>
                </a:solidFill>
                <a:latin typeface="Cambria"/>
                <a:ea typeface="Cambria"/>
                <a:cs typeface="Cambria"/>
                <a:sym typeface="Cambria"/>
              </a:rPr>
              <a:t>CPU</a:t>
            </a:r>
            <a:r>
              <a:rPr lang="en" sz="1800">
                <a:solidFill>
                  <a:srgbClr val="741B47"/>
                </a:solidFill>
                <a:latin typeface="Cambria"/>
                <a:ea typeface="Cambria"/>
                <a:cs typeface="Cambria"/>
                <a:sym typeface="Cambria"/>
              </a:rPr>
              <a:t>: 4 Core @ 4.0 GHz, 8MB L3, 8GB DDR4 DRAM</a:t>
            </a:r>
            <a:endParaRPr sz="1800">
              <a:solidFill>
                <a:srgbClr val="741B47"/>
              </a:solidFill>
              <a:latin typeface="Cambria"/>
              <a:ea typeface="Cambria"/>
              <a:cs typeface="Cambria"/>
              <a:sym typeface="Cambria"/>
            </a:endParaRPr>
          </a:p>
          <a:p>
            <a:pPr indent="-317500" lvl="1" marL="1114425" marR="0" rtl="0" algn="l">
              <a:lnSpc>
                <a:spcPct val="100000"/>
              </a:lnSpc>
              <a:spcBef>
                <a:spcPts val="0"/>
              </a:spcBef>
              <a:spcAft>
                <a:spcPts val="0"/>
              </a:spcAft>
              <a:buClr>
                <a:srgbClr val="741B47"/>
              </a:buClr>
              <a:buSzPts val="1400"/>
              <a:buFont typeface="Cambria"/>
              <a:buChar char="○"/>
            </a:pPr>
            <a:r>
              <a:rPr b="1" lang="en" sz="1800">
                <a:solidFill>
                  <a:srgbClr val="741B47"/>
                </a:solidFill>
                <a:latin typeface="Cambria"/>
                <a:ea typeface="Cambria"/>
                <a:cs typeface="Cambria"/>
                <a:sym typeface="Cambria"/>
              </a:rPr>
              <a:t>GPU: </a:t>
            </a:r>
            <a:r>
              <a:rPr lang="en" sz="1800">
                <a:solidFill>
                  <a:srgbClr val="741B47"/>
                </a:solidFill>
                <a:latin typeface="Cambria"/>
                <a:ea typeface="Cambria"/>
                <a:cs typeface="Cambria"/>
                <a:sym typeface="Cambria"/>
              </a:rPr>
              <a:t>28 SMs, 12GB GDDR5 @ 2.5 GHz</a:t>
            </a:r>
            <a:endParaRPr sz="1800">
              <a:solidFill>
                <a:srgbClr val="741B47"/>
              </a:solidFill>
              <a:latin typeface="Cambria"/>
              <a:ea typeface="Cambria"/>
              <a:cs typeface="Cambria"/>
              <a:sym typeface="Cambria"/>
            </a:endParaRPr>
          </a:p>
          <a:p>
            <a:pPr indent="-317500" lvl="1" marL="1114425" marR="0" rtl="0" algn="l">
              <a:lnSpc>
                <a:spcPct val="100000"/>
              </a:lnSpc>
              <a:spcBef>
                <a:spcPts val="0"/>
              </a:spcBef>
              <a:spcAft>
                <a:spcPts val="0"/>
              </a:spcAft>
              <a:buClr>
                <a:srgbClr val="741B47"/>
              </a:buClr>
              <a:buSzPts val="1400"/>
              <a:buFont typeface="Cambria"/>
              <a:buChar char="○"/>
            </a:pPr>
            <a:r>
              <a:rPr b="1" lang="en" sz="1800">
                <a:solidFill>
                  <a:srgbClr val="741B47"/>
                </a:solidFill>
                <a:latin typeface="Cambria"/>
                <a:ea typeface="Cambria"/>
                <a:cs typeface="Cambria"/>
                <a:sym typeface="Cambria"/>
              </a:rPr>
              <a:t>Eyeriss</a:t>
            </a:r>
            <a:r>
              <a:rPr lang="en" sz="1800">
                <a:solidFill>
                  <a:srgbClr val="741B47"/>
                </a:solidFill>
                <a:latin typeface="Cambria"/>
                <a:ea typeface="Cambria"/>
                <a:cs typeface="Cambria"/>
                <a:sym typeface="Cambria"/>
              </a:rPr>
              <a:t>: 12 x 18 PEs,</a:t>
            </a:r>
            <a:r>
              <a:rPr b="1" lang="en" sz="1800">
                <a:solidFill>
                  <a:srgbClr val="741B47"/>
                </a:solidFill>
                <a:latin typeface="Cambria"/>
                <a:ea typeface="Cambria"/>
                <a:cs typeface="Cambria"/>
                <a:sym typeface="Cambria"/>
              </a:rPr>
              <a:t> </a:t>
            </a:r>
            <a:r>
              <a:rPr lang="en" sz="1800">
                <a:solidFill>
                  <a:srgbClr val="741B47"/>
                </a:solidFill>
                <a:latin typeface="Cambria"/>
                <a:ea typeface="Cambria"/>
                <a:cs typeface="Cambria"/>
                <a:sym typeface="Cambria"/>
              </a:rPr>
              <a:t>4GB LPDDR4 @ 1600MHz</a:t>
            </a:r>
            <a:endParaRPr sz="1800">
              <a:solidFill>
                <a:srgbClr val="741B47"/>
              </a:solidFill>
              <a:latin typeface="Cambria"/>
              <a:ea typeface="Cambria"/>
              <a:cs typeface="Cambria"/>
              <a:sym typeface="Cambria"/>
            </a:endParaRPr>
          </a:p>
          <a:p>
            <a:pPr indent="-317500" lvl="1" marL="1114425" marR="0" rtl="0" algn="l">
              <a:lnSpc>
                <a:spcPct val="100000"/>
              </a:lnSpc>
              <a:spcBef>
                <a:spcPts val="0"/>
              </a:spcBef>
              <a:spcAft>
                <a:spcPts val="0"/>
              </a:spcAft>
              <a:buClr>
                <a:srgbClr val="741B47"/>
              </a:buClr>
              <a:buSzPts val="1400"/>
              <a:buFont typeface="Cambria"/>
              <a:buChar char="○"/>
            </a:pPr>
            <a:r>
              <a:rPr b="1" lang="en" sz="1800">
                <a:solidFill>
                  <a:srgbClr val="741B47"/>
                </a:solidFill>
                <a:latin typeface="Cambria"/>
                <a:ea typeface="Cambria"/>
                <a:cs typeface="Cambria"/>
                <a:sym typeface="Cambria"/>
              </a:rPr>
              <a:t>TPU: </a:t>
            </a:r>
            <a:r>
              <a:rPr lang="en" sz="1800">
                <a:solidFill>
                  <a:srgbClr val="741B47"/>
                </a:solidFill>
                <a:latin typeface="Cambria"/>
                <a:ea typeface="Cambria"/>
                <a:cs typeface="Cambria"/>
                <a:sym typeface="Cambria"/>
              </a:rPr>
              <a:t>256 x 256 PEs, 4GB LPDDR4 @ 1600MHz</a:t>
            </a:r>
            <a:endParaRPr sz="1800">
              <a:solidFill>
                <a:srgbClr val="741B47"/>
              </a:solidFill>
              <a:latin typeface="Cambria"/>
              <a:ea typeface="Cambria"/>
              <a:cs typeface="Cambria"/>
              <a:sym typeface="Cambria"/>
            </a:endParaRPr>
          </a:p>
          <a:p>
            <a:pPr indent="-317500" lvl="1" marL="1114425" marR="0" rtl="0" algn="l">
              <a:lnSpc>
                <a:spcPct val="100000"/>
              </a:lnSpc>
              <a:spcBef>
                <a:spcPts val="0"/>
              </a:spcBef>
              <a:spcAft>
                <a:spcPts val="1000"/>
              </a:spcAft>
              <a:buClr>
                <a:srgbClr val="741B47"/>
              </a:buClr>
              <a:buSzPts val="1400"/>
              <a:buFont typeface="Cambria"/>
              <a:buChar char="○"/>
            </a:pPr>
            <a:r>
              <a:rPr lang="en" sz="1800">
                <a:solidFill>
                  <a:srgbClr val="741B47"/>
                </a:solidFill>
                <a:latin typeface="Cambria"/>
                <a:ea typeface="Cambria"/>
                <a:cs typeface="Cambria"/>
                <a:sym typeface="Cambria"/>
              </a:rPr>
              <a:t>Full configuration can be found in the paper</a:t>
            </a:r>
            <a:endParaRPr b="1" sz="2400">
              <a:solidFill>
                <a:srgbClr val="741B47"/>
              </a:solidFill>
              <a:latin typeface="Cambria"/>
              <a:ea typeface="Cambria"/>
              <a:cs typeface="Cambria"/>
              <a:sym typeface="Cambria"/>
            </a:endParaRPr>
          </a:p>
        </p:txBody>
      </p:sp>
      <p:sp>
        <p:nvSpPr>
          <p:cNvPr id="807" name="Google Shape;807;p79"/>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08" name="Google Shape;808;p79"/>
          <p:cNvSpPr txBox="1"/>
          <p:nvPr/>
        </p:nvSpPr>
        <p:spPr>
          <a:xfrm>
            <a:off x="997700" y="3327350"/>
            <a:ext cx="28734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80"/>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CPU</a:t>
            </a:r>
            <a:r>
              <a:rPr b="1" lang="en" sz="3200">
                <a:latin typeface="Cambria"/>
                <a:ea typeface="Cambria"/>
                <a:cs typeface="Cambria"/>
                <a:sym typeface="Cambria"/>
              </a:rPr>
              <a:t> Energy Evaluation</a:t>
            </a:r>
            <a:endParaRPr b="1" sz="3200">
              <a:latin typeface="Cambria"/>
              <a:ea typeface="Cambria"/>
              <a:cs typeface="Cambria"/>
              <a:sym typeface="Cambria"/>
            </a:endParaRPr>
          </a:p>
        </p:txBody>
      </p:sp>
      <p:pic>
        <p:nvPicPr>
          <p:cNvPr id="814" name="Google Shape;814;p80"/>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15" name="Google Shape;815;p80"/>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16" name="Google Shape;816;p80"/>
          <p:cNvPicPr preferRelativeResize="0"/>
          <p:nvPr/>
        </p:nvPicPr>
        <p:blipFill>
          <a:blip r:embed="rId4">
            <a:alphaModFix/>
          </a:blip>
          <a:stretch>
            <a:fillRect/>
          </a:stretch>
        </p:blipFill>
        <p:spPr>
          <a:xfrm>
            <a:off x="1267050" y="1009250"/>
            <a:ext cx="6609901" cy="2264325"/>
          </a:xfrm>
          <a:prstGeom prst="rect">
            <a:avLst/>
          </a:prstGeom>
          <a:noFill/>
          <a:ln>
            <a:noFill/>
          </a:ln>
        </p:spPr>
      </p:pic>
      <p:sp>
        <p:nvSpPr>
          <p:cNvPr id="817" name="Google Shape;817;p80"/>
          <p:cNvSpPr/>
          <p:nvPr/>
        </p:nvSpPr>
        <p:spPr>
          <a:xfrm>
            <a:off x="0" y="3607225"/>
            <a:ext cx="9144000" cy="1208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ambria"/>
                <a:ea typeface="Cambria"/>
                <a:cs typeface="Cambria"/>
                <a:sym typeface="Cambria"/>
              </a:rPr>
              <a:t>Average 21% DRAM energy</a:t>
            </a:r>
            <a:r>
              <a:rPr lang="en" sz="3000">
                <a:latin typeface="Cambria"/>
                <a:ea typeface="Cambria"/>
                <a:cs typeface="Cambria"/>
                <a:sym typeface="Cambria"/>
              </a:rPr>
              <a:t> </a:t>
            </a:r>
            <a:r>
              <a:rPr b="1" lang="en" sz="3000">
                <a:latin typeface="Cambria"/>
                <a:ea typeface="Cambria"/>
                <a:cs typeface="Cambria"/>
                <a:sym typeface="Cambria"/>
              </a:rPr>
              <a:t>reduction</a:t>
            </a:r>
            <a:r>
              <a:rPr lang="en" sz="3000">
                <a:latin typeface="Cambria"/>
                <a:ea typeface="Cambria"/>
                <a:cs typeface="Cambria"/>
                <a:sym typeface="Cambria"/>
              </a:rPr>
              <a:t> </a:t>
            </a:r>
            <a:endParaRPr sz="3000">
              <a:solidFill>
                <a:schemeClr val="dk1"/>
              </a:solidFill>
              <a:latin typeface="Cambria"/>
              <a:ea typeface="Cambria"/>
              <a:cs typeface="Cambria"/>
              <a:sym typeface="Cambria"/>
            </a:endParaRPr>
          </a:p>
          <a:p>
            <a:pPr indent="0" lvl="0" marL="0" rtl="0" algn="ctr">
              <a:spcBef>
                <a:spcPts val="0"/>
              </a:spcBef>
              <a:spcAft>
                <a:spcPts val="0"/>
              </a:spcAft>
              <a:buNone/>
            </a:pPr>
            <a:r>
              <a:rPr lang="en" sz="3000">
                <a:solidFill>
                  <a:schemeClr val="dk1"/>
                </a:solidFill>
                <a:latin typeface="Cambria"/>
                <a:ea typeface="Cambria"/>
                <a:cs typeface="Cambria"/>
                <a:sym typeface="Cambria"/>
              </a:rPr>
              <a:t>maintaining </a:t>
            </a:r>
            <a:r>
              <a:rPr lang="en" sz="3000">
                <a:solidFill>
                  <a:schemeClr val="dk1"/>
                </a:solidFill>
                <a:latin typeface="Cambria"/>
                <a:ea typeface="Cambria"/>
                <a:cs typeface="Cambria"/>
                <a:sym typeface="Cambria"/>
              </a:rPr>
              <a:t>accuracy within 1% of original</a:t>
            </a:r>
            <a:endParaRPr sz="3000">
              <a:latin typeface="Cambria"/>
              <a:ea typeface="Cambria"/>
              <a:cs typeface="Cambria"/>
              <a:sym typeface="Cambri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1" name="Shape 821"/>
        <p:cNvGrpSpPr/>
        <p:nvPr/>
      </p:nvGrpSpPr>
      <p:grpSpPr>
        <a:xfrm>
          <a:off x="0" y="0"/>
          <a:ext cx="0" cy="0"/>
          <a:chOff x="0" y="0"/>
          <a:chExt cx="0" cy="0"/>
        </a:xfrm>
      </p:grpSpPr>
      <p:sp>
        <p:nvSpPr>
          <p:cNvPr id="822" name="Google Shape;822;p81"/>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CPU</a:t>
            </a:r>
            <a:r>
              <a:rPr b="1" lang="en" sz="3200">
                <a:latin typeface="Cambria"/>
                <a:ea typeface="Cambria"/>
                <a:cs typeface="Cambria"/>
                <a:sym typeface="Cambria"/>
              </a:rPr>
              <a:t> Performance Evaluation</a:t>
            </a:r>
            <a:endParaRPr b="1" sz="3200">
              <a:latin typeface="Cambria"/>
              <a:ea typeface="Cambria"/>
              <a:cs typeface="Cambria"/>
              <a:sym typeface="Cambria"/>
            </a:endParaRPr>
          </a:p>
        </p:txBody>
      </p:sp>
      <p:pic>
        <p:nvPicPr>
          <p:cNvPr id="823" name="Google Shape;823;p81"/>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24" name="Google Shape;824;p81"/>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25" name="Google Shape;825;p81"/>
          <p:cNvPicPr preferRelativeResize="0"/>
          <p:nvPr/>
        </p:nvPicPr>
        <p:blipFill>
          <a:blip r:embed="rId4">
            <a:alphaModFix/>
          </a:blip>
          <a:stretch>
            <a:fillRect/>
          </a:stretch>
        </p:blipFill>
        <p:spPr>
          <a:xfrm>
            <a:off x="933450" y="914425"/>
            <a:ext cx="6928500" cy="2484525"/>
          </a:xfrm>
          <a:prstGeom prst="rect">
            <a:avLst/>
          </a:prstGeom>
          <a:noFill/>
          <a:ln>
            <a:noFill/>
          </a:ln>
        </p:spPr>
      </p:pic>
      <p:sp>
        <p:nvSpPr>
          <p:cNvPr id="826" name="Google Shape;826;p81"/>
          <p:cNvSpPr/>
          <p:nvPr/>
        </p:nvSpPr>
        <p:spPr>
          <a:xfrm>
            <a:off x="0" y="3607225"/>
            <a:ext cx="9144000" cy="1208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latin typeface="Cambria"/>
                <a:ea typeface="Cambria"/>
                <a:cs typeface="Cambria"/>
                <a:sym typeface="Cambria"/>
              </a:rPr>
              <a:t>Average 8% system speedup</a:t>
            </a:r>
            <a:endParaRPr sz="3000">
              <a:latin typeface="Cambria"/>
              <a:ea typeface="Cambria"/>
              <a:cs typeface="Cambria"/>
              <a:sym typeface="Cambria"/>
            </a:endParaRPr>
          </a:p>
          <a:p>
            <a:pPr indent="0" lvl="0" marL="0" rtl="0" algn="ctr">
              <a:spcBef>
                <a:spcPts val="0"/>
              </a:spcBef>
              <a:spcAft>
                <a:spcPts val="0"/>
              </a:spcAft>
              <a:buNone/>
            </a:pPr>
            <a:r>
              <a:rPr lang="en" sz="3000">
                <a:latin typeface="Cambria"/>
                <a:ea typeface="Cambria"/>
                <a:cs typeface="Cambria"/>
                <a:sym typeface="Cambria"/>
              </a:rPr>
              <a:t>with </a:t>
            </a:r>
            <a:r>
              <a:rPr lang="en" sz="3000">
                <a:solidFill>
                  <a:schemeClr val="dk1"/>
                </a:solidFill>
                <a:latin typeface="Cambria"/>
                <a:ea typeface="Cambria"/>
                <a:cs typeface="Cambria"/>
                <a:sym typeface="Cambria"/>
              </a:rPr>
              <a:t>some </a:t>
            </a:r>
            <a:r>
              <a:rPr lang="en" sz="3000">
                <a:solidFill>
                  <a:schemeClr val="dk1"/>
                </a:solidFill>
                <a:latin typeface="Cambria"/>
                <a:ea typeface="Cambria"/>
                <a:cs typeface="Cambria"/>
                <a:sym typeface="Cambria"/>
              </a:rPr>
              <a:t>workloads </a:t>
            </a:r>
            <a:r>
              <a:rPr lang="en" sz="3000">
                <a:solidFill>
                  <a:schemeClr val="dk1"/>
                </a:solidFill>
                <a:latin typeface="Cambria"/>
                <a:ea typeface="Cambria"/>
                <a:cs typeface="Cambria"/>
                <a:sym typeface="Cambria"/>
              </a:rPr>
              <a:t>achieving</a:t>
            </a:r>
            <a:r>
              <a:rPr b="1" lang="en" sz="3000">
                <a:solidFill>
                  <a:schemeClr val="dk1"/>
                </a:solidFill>
                <a:latin typeface="Cambria"/>
                <a:ea typeface="Cambria"/>
                <a:cs typeface="Cambria"/>
                <a:sym typeface="Cambria"/>
              </a:rPr>
              <a:t> 17% speedup</a:t>
            </a:r>
            <a:endParaRPr b="1" sz="3000">
              <a:latin typeface="Cambria"/>
              <a:ea typeface="Cambria"/>
              <a:cs typeface="Cambria"/>
              <a:sym typeface="Cambr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19"/>
          <p:cNvSpPr/>
          <p:nvPr/>
        </p:nvSpPr>
        <p:spPr>
          <a:xfrm>
            <a:off x="137250" y="163400"/>
            <a:ext cx="8907900" cy="531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txBox="1"/>
          <p:nvPr>
            <p:ph type="title"/>
          </p:nvPr>
        </p:nvSpPr>
        <p:spPr>
          <a:xfrm>
            <a:off x="235500" y="122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mbria"/>
                <a:ea typeface="Cambria"/>
                <a:cs typeface="Cambria"/>
                <a:sym typeface="Cambria"/>
              </a:rPr>
              <a:t>Summary</a:t>
            </a:r>
            <a:endParaRPr b="1">
              <a:latin typeface="Cambria"/>
              <a:ea typeface="Cambria"/>
              <a:cs typeface="Cambria"/>
              <a:sym typeface="Cambria"/>
            </a:endParaRPr>
          </a:p>
        </p:txBody>
      </p:sp>
      <p:sp>
        <p:nvSpPr>
          <p:cNvPr id="111" name="Google Shape;111;p19"/>
          <p:cNvSpPr txBox="1"/>
          <p:nvPr>
            <p:ph idx="1" type="body"/>
          </p:nvPr>
        </p:nvSpPr>
        <p:spPr>
          <a:xfrm>
            <a:off x="203925" y="695275"/>
            <a:ext cx="8661600" cy="41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solidFill>
                  <a:srgbClr val="B45F06"/>
                </a:solidFill>
                <a:latin typeface="Cambria"/>
                <a:ea typeface="Cambria"/>
                <a:cs typeface="Cambria"/>
                <a:sym typeface="Cambria"/>
              </a:rPr>
              <a:t>Motivation</a:t>
            </a:r>
            <a:r>
              <a:rPr lang="en" sz="1600">
                <a:solidFill>
                  <a:schemeClr val="dk1"/>
                </a:solidFill>
                <a:latin typeface="Cambria"/>
                <a:ea typeface="Cambria"/>
                <a:cs typeface="Cambria"/>
                <a:sym typeface="Cambria"/>
              </a:rPr>
              <a:t>: Deep Neural Networks (DNNs) are important in many domains (vision, robotics, ...)</a:t>
            </a:r>
            <a:endParaRPr sz="1600">
              <a:solidFill>
                <a:schemeClr val="dk1"/>
              </a:solidFill>
              <a:latin typeface="Cambria"/>
              <a:ea typeface="Cambria"/>
              <a:cs typeface="Cambria"/>
              <a:sym typeface="Cambria"/>
            </a:endParaRPr>
          </a:p>
          <a:p>
            <a:pPr indent="0" lvl="0" marL="0" rtl="0" algn="l">
              <a:spcBef>
                <a:spcPts val="0"/>
              </a:spcBef>
              <a:spcAft>
                <a:spcPts val="0"/>
              </a:spcAft>
              <a:buNone/>
            </a:pPr>
            <a:r>
              <a:rPr b="1" lang="en" sz="1600" u="sng">
                <a:solidFill>
                  <a:srgbClr val="351C75"/>
                </a:solidFill>
                <a:latin typeface="Cambria"/>
                <a:ea typeface="Cambria"/>
                <a:cs typeface="Cambria"/>
                <a:sym typeface="Cambria"/>
              </a:rPr>
              <a:t>Problem</a:t>
            </a:r>
            <a:r>
              <a:rPr lang="en" sz="1600">
                <a:solidFill>
                  <a:schemeClr val="dk1"/>
                </a:solidFill>
                <a:latin typeface="Cambria"/>
                <a:ea typeface="Cambria"/>
                <a:cs typeface="Cambria"/>
                <a:sym typeface="Cambria"/>
              </a:rPr>
              <a:t>:</a:t>
            </a:r>
            <a:r>
              <a:rPr i="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Challenges of DNN Inference:</a:t>
            </a:r>
            <a:endParaRPr sz="16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energy consumption → </a:t>
            </a:r>
            <a:r>
              <a:rPr lang="en" sz="1600">
                <a:solidFill>
                  <a:schemeClr val="dk1"/>
                </a:solidFill>
                <a:latin typeface="Cambria"/>
                <a:ea typeface="Cambria"/>
                <a:cs typeface="Cambria"/>
                <a:sym typeface="Cambria"/>
              </a:rPr>
              <a:t>high</a:t>
            </a:r>
            <a:r>
              <a:rPr b="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energy cost of DNN inference</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latency → </a:t>
            </a:r>
            <a:r>
              <a:rPr lang="en" sz="1600">
                <a:solidFill>
                  <a:schemeClr val="dk1"/>
                </a:solidFill>
                <a:latin typeface="Cambria"/>
                <a:ea typeface="Cambria"/>
                <a:cs typeface="Cambria"/>
                <a:sym typeface="Cambria"/>
              </a:rPr>
              <a:t>DNN inference slowdowns</a:t>
            </a:r>
            <a:endParaRPr b="1" sz="1600">
              <a:solidFill>
                <a:schemeClr val="dk1"/>
              </a:solidFill>
              <a:latin typeface="Cambria"/>
              <a:ea typeface="Cambria"/>
              <a:cs typeface="Cambria"/>
              <a:sym typeface="Cambria"/>
            </a:endParaRPr>
          </a:p>
          <a:p>
            <a:pPr indent="-571500" lvl="0" marL="571500" rtl="0" algn="l">
              <a:spcBef>
                <a:spcPts val="500"/>
              </a:spcBef>
              <a:spcAft>
                <a:spcPts val="0"/>
              </a:spcAft>
              <a:buNone/>
            </a:pPr>
            <a:r>
              <a:rPr b="1" lang="en" sz="1600" u="sng">
                <a:solidFill>
                  <a:srgbClr val="990000"/>
                </a:solidFill>
                <a:latin typeface="Cambria"/>
                <a:ea typeface="Cambria"/>
                <a:cs typeface="Cambria"/>
                <a:sym typeface="Cambria"/>
              </a:rPr>
              <a:t>Goal:</a:t>
            </a:r>
            <a:r>
              <a:rPr b="1" lang="en" sz="1600">
                <a:solidFill>
                  <a:srgbClr val="990000"/>
                </a:solidFill>
                <a:latin typeface="Cambria"/>
                <a:ea typeface="Cambria"/>
                <a:cs typeface="Cambria"/>
                <a:sym typeface="Cambria"/>
              </a:rPr>
              <a:t>  </a:t>
            </a:r>
            <a:r>
              <a:rPr lang="en" sz="1600">
                <a:solidFill>
                  <a:schemeClr val="dk1"/>
                </a:solidFill>
                <a:latin typeface="Cambria"/>
                <a:ea typeface="Cambria"/>
                <a:cs typeface="Cambria"/>
                <a:sym typeface="Cambria"/>
              </a:rPr>
              <a:t>Reduce </a:t>
            </a:r>
            <a:r>
              <a:rPr b="1" lang="en" sz="1600">
                <a:solidFill>
                  <a:schemeClr val="dk1"/>
                </a:solidFill>
                <a:latin typeface="Cambria"/>
                <a:ea typeface="Cambria"/>
                <a:cs typeface="Cambria"/>
                <a:sym typeface="Cambria"/>
              </a:rPr>
              <a:t>DRAM voltage and timing</a:t>
            </a:r>
            <a:r>
              <a:rPr lang="en" sz="1600">
                <a:solidFill>
                  <a:schemeClr val="dk1"/>
                </a:solidFill>
                <a:latin typeface="Cambria"/>
                <a:ea typeface="Cambria"/>
                <a:cs typeface="Cambria"/>
                <a:sym typeface="Cambria"/>
              </a:rPr>
              <a:t> for </a:t>
            </a:r>
            <a:r>
              <a:rPr b="1" lang="en" sz="1600">
                <a:solidFill>
                  <a:schemeClr val="dk1"/>
                </a:solidFill>
                <a:latin typeface="Cambria"/>
                <a:ea typeface="Cambria"/>
                <a:cs typeface="Cambria"/>
                <a:sym typeface="Cambria"/>
              </a:rPr>
              <a:t>error tolerant</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DNN inference workloads, </a:t>
            </a:r>
            <a:r>
              <a:rPr lang="en" sz="1600">
                <a:solidFill>
                  <a:schemeClr val="dk1"/>
                </a:solidFill>
                <a:latin typeface="Cambria"/>
                <a:ea typeface="Cambria"/>
                <a:cs typeface="Cambria"/>
                <a:sym typeface="Cambria"/>
              </a:rPr>
              <a:t>exploiting the trade-off between bit error rate and energy/performance</a:t>
            </a:r>
            <a:endParaRPr b="1" sz="1600" u="sng">
              <a:solidFill>
                <a:srgbClr val="000000"/>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b="1" lang="en" sz="1600" u="sng">
                <a:solidFill>
                  <a:srgbClr val="38761D"/>
                </a:solidFill>
                <a:latin typeface="Cambria"/>
                <a:ea typeface="Cambria"/>
                <a:cs typeface="Cambria"/>
                <a:sym typeface="Cambria"/>
              </a:rPr>
              <a:t>EDEN</a:t>
            </a:r>
            <a:r>
              <a:rPr b="1" lang="en" sz="1600">
                <a:solidFill>
                  <a:srgbClr val="38761D"/>
                </a:solidFill>
                <a:latin typeface="Cambria"/>
                <a:ea typeface="Cambria"/>
                <a:cs typeface="Cambria"/>
                <a:sym typeface="Cambria"/>
              </a:rPr>
              <a:t>: Deep Neural Network Inference Using Approximate DRAM</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lang="en" sz="1600">
                <a:solidFill>
                  <a:schemeClr val="dk1"/>
                </a:solidFill>
                <a:latin typeface="Cambria"/>
                <a:ea typeface="Cambria"/>
                <a:cs typeface="Cambria"/>
                <a:sym typeface="Cambria"/>
              </a:rPr>
              <a:t>Techniques to maintain accuracy through (1) </a:t>
            </a:r>
            <a:r>
              <a:rPr b="1" lang="en" sz="1600">
                <a:solidFill>
                  <a:schemeClr val="dk1"/>
                </a:solidFill>
                <a:latin typeface="Cambria"/>
                <a:ea typeface="Cambria"/>
                <a:cs typeface="Cambria"/>
                <a:sym typeface="Cambria"/>
              </a:rPr>
              <a:t>error tolerance boosting</a:t>
            </a:r>
            <a:r>
              <a:rPr lang="en" sz="1600">
                <a:solidFill>
                  <a:schemeClr val="dk1"/>
                </a:solidFill>
                <a:latin typeface="Cambria"/>
                <a:ea typeface="Cambria"/>
                <a:cs typeface="Cambria"/>
                <a:sym typeface="Cambria"/>
              </a:rPr>
              <a:t>, (2) </a:t>
            </a:r>
            <a:r>
              <a:rPr b="1" lang="en" sz="1600">
                <a:solidFill>
                  <a:schemeClr val="dk1"/>
                </a:solidFill>
                <a:latin typeface="Cambria"/>
                <a:ea typeface="Cambria"/>
                <a:cs typeface="Cambria"/>
                <a:sym typeface="Cambria"/>
              </a:rPr>
              <a:t>DNN characterization, </a:t>
            </a:r>
            <a:r>
              <a:rPr lang="en" sz="1600">
                <a:solidFill>
                  <a:schemeClr val="dk1"/>
                </a:solidFill>
                <a:latin typeface="Cambria"/>
                <a:ea typeface="Cambria"/>
                <a:cs typeface="Cambria"/>
                <a:sym typeface="Cambria"/>
              </a:rPr>
              <a:t>(3) </a:t>
            </a:r>
            <a:r>
              <a:rPr b="1" lang="en" sz="1600">
                <a:solidFill>
                  <a:schemeClr val="dk1"/>
                </a:solidFill>
                <a:latin typeface="Cambria"/>
                <a:ea typeface="Cambria"/>
                <a:cs typeface="Cambria"/>
                <a:sym typeface="Cambria"/>
              </a:rPr>
              <a:t>DNN to</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DRAM mapping</a:t>
            </a:r>
            <a:r>
              <a:rPr lang="en" sz="1600">
                <a:solidFill>
                  <a:schemeClr val="dk1"/>
                </a:solidFill>
                <a:latin typeface="Cambria"/>
                <a:ea typeface="Cambria"/>
                <a:cs typeface="Cambria"/>
                <a:sym typeface="Cambria"/>
              </a:rPr>
              <a:t>, and </a:t>
            </a:r>
            <a:r>
              <a:rPr b="1" lang="en" sz="1600">
                <a:solidFill>
                  <a:schemeClr val="dk1"/>
                </a:solidFill>
                <a:latin typeface="Cambria"/>
                <a:ea typeface="Cambria"/>
                <a:cs typeface="Cambria"/>
                <a:sym typeface="Cambria"/>
              </a:rPr>
              <a:t>DRAM error modeling</a:t>
            </a:r>
            <a:endParaRPr sz="1600">
              <a:solidFill>
                <a:schemeClr val="dk1"/>
              </a:solidFill>
              <a:latin typeface="Cambria"/>
              <a:ea typeface="Cambria"/>
              <a:cs typeface="Cambria"/>
              <a:sym typeface="Cambria"/>
            </a:endParaRPr>
          </a:p>
          <a:p>
            <a:pPr indent="0" lvl="0" marL="0" rtl="0" algn="l">
              <a:spcBef>
                <a:spcPts val="500"/>
              </a:spcBef>
              <a:spcAft>
                <a:spcPts val="0"/>
              </a:spcAft>
              <a:buClr>
                <a:schemeClr val="dk1"/>
              </a:buClr>
              <a:buSzPts val="1100"/>
              <a:buFont typeface="Arial"/>
              <a:buNone/>
            </a:pPr>
            <a:r>
              <a:rPr b="1" lang="en" sz="1600" u="sng">
                <a:solidFill>
                  <a:srgbClr val="0000FF"/>
                </a:solidFill>
                <a:latin typeface="Cambria"/>
                <a:ea typeface="Cambria"/>
                <a:cs typeface="Cambria"/>
                <a:sym typeface="Cambria"/>
              </a:rPr>
              <a:t>Results</a:t>
            </a:r>
            <a:r>
              <a:rPr lang="en" sz="1600">
                <a:solidFill>
                  <a:srgbClr val="0000FF"/>
                </a:solidFill>
                <a:latin typeface="Cambria"/>
                <a:ea typeface="Cambria"/>
                <a:cs typeface="Cambria"/>
                <a:sym typeface="Cambria"/>
              </a:rPr>
              <a:t>: </a:t>
            </a:r>
            <a:r>
              <a:rPr lang="en" sz="1600">
                <a:solidFill>
                  <a:srgbClr val="000000"/>
                </a:solidFill>
                <a:latin typeface="Cambria"/>
                <a:ea typeface="Cambria"/>
                <a:cs typeface="Cambria"/>
                <a:sym typeface="Cambria"/>
              </a:rPr>
              <a:t>Energy savings and performance improvements on 12 DNN benchmarks</a:t>
            </a:r>
            <a:endParaRPr b="1" sz="1600">
              <a:solidFill>
                <a:srgbClr val="000000"/>
              </a:solidFill>
              <a:latin typeface="Cambria"/>
              <a:ea typeface="Cambria"/>
              <a:cs typeface="Cambria"/>
              <a:sym typeface="Cambria"/>
            </a:endParaRPr>
          </a:p>
          <a:p>
            <a:pPr indent="-304800" lvl="0" marL="457200" rtl="0" algn="l">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21% DRAM energy savings</a:t>
            </a:r>
            <a:r>
              <a:rPr lang="en" sz="1600">
                <a:solidFill>
                  <a:srgbClr val="000000"/>
                </a:solidFill>
                <a:latin typeface="Cambria"/>
                <a:ea typeface="Cambria"/>
                <a:cs typeface="Cambria"/>
                <a:sym typeface="Cambria"/>
              </a:rPr>
              <a:t> and </a:t>
            </a:r>
            <a:r>
              <a:rPr b="1" lang="en" sz="1600">
                <a:solidFill>
                  <a:srgbClr val="000000"/>
                </a:solidFill>
                <a:latin typeface="Cambria"/>
                <a:ea typeface="Cambria"/>
                <a:cs typeface="Cambria"/>
                <a:sym typeface="Cambria"/>
              </a:rPr>
              <a:t>8% speedup </a:t>
            </a:r>
            <a:r>
              <a:rPr lang="en" sz="1600">
                <a:solidFill>
                  <a:srgbClr val="000000"/>
                </a:solidFill>
                <a:latin typeface="Cambria"/>
                <a:ea typeface="Cambria"/>
                <a:cs typeface="Cambria"/>
                <a:sym typeface="Cambria"/>
              </a:rPr>
              <a:t>on CPU</a:t>
            </a:r>
            <a:endParaRPr sz="1600">
              <a:solidFill>
                <a:srgbClr val="000000"/>
              </a:solidFill>
              <a:latin typeface="Cambria"/>
              <a:ea typeface="Cambria"/>
              <a:cs typeface="Cambria"/>
              <a:sym typeface="Cambria"/>
            </a:endParaRPr>
          </a:p>
          <a:p>
            <a:pPr indent="-304800" lvl="0" marL="457200" rtl="0" algn="l">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37% DRAM energy savings</a:t>
            </a:r>
            <a:r>
              <a:rPr lang="en" sz="1600">
                <a:solidFill>
                  <a:srgbClr val="000000"/>
                </a:solidFill>
                <a:latin typeface="Cambria"/>
                <a:ea typeface="Cambria"/>
                <a:cs typeface="Cambria"/>
                <a:sym typeface="Cambria"/>
              </a:rPr>
              <a:t> on GPU</a:t>
            </a:r>
            <a:endParaRPr sz="1600">
              <a:solidFill>
                <a:srgbClr val="000000"/>
              </a:solidFill>
              <a:latin typeface="Cambria"/>
              <a:ea typeface="Cambria"/>
              <a:cs typeface="Cambria"/>
              <a:sym typeface="Cambria"/>
            </a:endParaRPr>
          </a:p>
          <a:p>
            <a:pPr indent="-304800" lvl="0" marL="457200" rtl="0" algn="l">
              <a:lnSpc>
                <a:spcPct val="114000"/>
              </a:lnSpc>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31%</a:t>
            </a:r>
            <a:r>
              <a:rPr lang="en" sz="1600">
                <a:solidFill>
                  <a:srgbClr val="000000"/>
                </a:solidFill>
                <a:latin typeface="Cambria"/>
                <a:ea typeface="Cambria"/>
                <a:cs typeface="Cambria"/>
                <a:sym typeface="Cambria"/>
              </a:rPr>
              <a:t> </a:t>
            </a:r>
            <a:r>
              <a:rPr b="1" lang="en" sz="1600">
                <a:solidFill>
                  <a:srgbClr val="000000"/>
                </a:solidFill>
                <a:latin typeface="Cambria"/>
                <a:ea typeface="Cambria"/>
                <a:cs typeface="Cambria"/>
                <a:sym typeface="Cambria"/>
              </a:rPr>
              <a:t>DRAM energy savings</a:t>
            </a:r>
            <a:r>
              <a:rPr lang="en" sz="1600">
                <a:solidFill>
                  <a:srgbClr val="000000"/>
                </a:solidFill>
                <a:latin typeface="Cambria"/>
                <a:ea typeface="Cambria"/>
                <a:cs typeface="Cambria"/>
                <a:sym typeface="Cambria"/>
              </a:rPr>
              <a:t> on DNN accelerators (Eyeriss and TPU)</a:t>
            </a:r>
            <a:endParaRPr sz="1600">
              <a:solidFill>
                <a:srgbClr val="000000"/>
              </a:solidFill>
              <a:latin typeface="Cambria"/>
              <a:ea typeface="Cambria"/>
              <a:cs typeface="Cambria"/>
              <a:sym typeface="Cambria"/>
            </a:endParaRPr>
          </a:p>
          <a:p>
            <a:pPr indent="0" lvl="0" marL="0" rtl="0" algn="l">
              <a:spcBef>
                <a:spcPts val="500"/>
              </a:spcBef>
              <a:spcAft>
                <a:spcPts val="0"/>
              </a:spcAft>
              <a:buNone/>
            </a:pPr>
            <a:r>
              <a:rPr lang="en" sz="1600">
                <a:solidFill>
                  <a:schemeClr val="dk1"/>
                </a:solidFill>
                <a:latin typeface="Cambria"/>
                <a:ea typeface="Cambria"/>
                <a:cs typeface="Cambria"/>
                <a:sym typeface="Cambria"/>
              </a:rPr>
              <a:t>EDEN is </a:t>
            </a:r>
            <a:r>
              <a:rPr b="1" lang="en" sz="1600">
                <a:solidFill>
                  <a:schemeClr val="dk1"/>
                </a:solidFill>
                <a:latin typeface="Cambria"/>
                <a:ea typeface="Cambria"/>
                <a:cs typeface="Cambria"/>
                <a:sym typeface="Cambria"/>
              </a:rPr>
              <a:t>applicable to other DRAM parameters</a:t>
            </a:r>
            <a:r>
              <a:rPr lang="en" sz="1600">
                <a:solidFill>
                  <a:schemeClr val="dk1"/>
                </a:solidFill>
                <a:latin typeface="Cambria"/>
                <a:ea typeface="Cambria"/>
                <a:cs typeface="Cambria"/>
                <a:sym typeface="Cambria"/>
              </a:rPr>
              <a:t> and </a:t>
            </a:r>
            <a:r>
              <a:rPr b="1" lang="en" sz="1600">
                <a:solidFill>
                  <a:schemeClr val="dk1"/>
                </a:solidFill>
                <a:latin typeface="Cambria"/>
                <a:ea typeface="Cambria"/>
                <a:cs typeface="Cambria"/>
                <a:sym typeface="Cambria"/>
              </a:rPr>
              <a:t>memory technologies</a:t>
            </a:r>
            <a:endParaRPr b="1" sz="1600">
              <a:latin typeface="Cambria"/>
              <a:ea typeface="Cambria"/>
              <a:cs typeface="Cambria"/>
              <a:sym typeface="Cambria"/>
            </a:endParaRPr>
          </a:p>
        </p:txBody>
      </p:sp>
      <p:pic>
        <p:nvPicPr>
          <p:cNvPr id="112" name="Google Shape;112;p19"/>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113" name="Google Shape;113;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0" name="Shape 830"/>
        <p:cNvGrpSpPr/>
        <p:nvPr/>
      </p:nvGrpSpPr>
      <p:grpSpPr>
        <a:xfrm>
          <a:off x="0" y="0"/>
          <a:ext cx="0" cy="0"/>
          <a:chOff x="0" y="0"/>
          <a:chExt cx="0" cy="0"/>
        </a:xfrm>
      </p:grpSpPr>
      <p:sp>
        <p:nvSpPr>
          <p:cNvPr id="831" name="Google Shape;831;p82"/>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CPU</a:t>
            </a:r>
            <a:r>
              <a:rPr b="1" lang="en" sz="3200">
                <a:latin typeface="Cambria"/>
                <a:ea typeface="Cambria"/>
                <a:cs typeface="Cambria"/>
                <a:sym typeface="Cambria"/>
              </a:rPr>
              <a:t> Evaluation</a:t>
            </a:r>
            <a:endParaRPr b="1" sz="3200">
              <a:latin typeface="Cambria"/>
              <a:ea typeface="Cambria"/>
              <a:cs typeface="Cambria"/>
              <a:sym typeface="Cambria"/>
            </a:endParaRPr>
          </a:p>
        </p:txBody>
      </p:sp>
      <p:pic>
        <p:nvPicPr>
          <p:cNvPr id="832" name="Google Shape;832;p82"/>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33" name="Google Shape;833;p82"/>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34" name="Google Shape;834;p82"/>
          <p:cNvPicPr preferRelativeResize="0"/>
          <p:nvPr/>
        </p:nvPicPr>
        <p:blipFill>
          <a:blip r:embed="rId4">
            <a:alphaModFix/>
          </a:blip>
          <a:stretch>
            <a:fillRect/>
          </a:stretch>
        </p:blipFill>
        <p:spPr>
          <a:xfrm>
            <a:off x="933450" y="914425"/>
            <a:ext cx="6928500" cy="2484525"/>
          </a:xfrm>
          <a:prstGeom prst="rect">
            <a:avLst/>
          </a:prstGeom>
          <a:noFill/>
          <a:ln>
            <a:noFill/>
          </a:ln>
        </p:spPr>
      </p:pic>
      <p:sp>
        <p:nvSpPr>
          <p:cNvPr id="835" name="Google Shape;835;p82"/>
          <p:cNvSpPr/>
          <p:nvPr/>
        </p:nvSpPr>
        <p:spPr>
          <a:xfrm>
            <a:off x="0" y="3607225"/>
            <a:ext cx="9144000" cy="12084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Cambria"/>
                <a:ea typeface="Cambria"/>
                <a:cs typeface="Cambria"/>
                <a:sym typeface="Cambria"/>
              </a:rPr>
              <a:t>EDEN achieves close to the ideal speedup </a:t>
            </a:r>
            <a:endParaRPr sz="3000">
              <a:latin typeface="Cambria"/>
              <a:ea typeface="Cambria"/>
              <a:cs typeface="Cambria"/>
              <a:sym typeface="Cambria"/>
            </a:endParaRPr>
          </a:p>
          <a:p>
            <a:pPr indent="0" lvl="0" marL="0" rtl="0" algn="ctr">
              <a:spcBef>
                <a:spcPts val="0"/>
              </a:spcBef>
              <a:spcAft>
                <a:spcPts val="0"/>
              </a:spcAft>
              <a:buNone/>
            </a:pPr>
            <a:r>
              <a:rPr lang="en" sz="3000">
                <a:latin typeface="Cambria"/>
                <a:ea typeface="Cambria"/>
                <a:cs typeface="Cambria"/>
                <a:sym typeface="Cambria"/>
              </a:rPr>
              <a:t>possible via tRCD scaling</a:t>
            </a:r>
            <a:endParaRPr sz="3000">
              <a:latin typeface="Cambria"/>
              <a:ea typeface="Cambria"/>
              <a:cs typeface="Cambria"/>
              <a:sym typeface="Cambria"/>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9" name="Shape 839"/>
        <p:cNvGrpSpPr/>
        <p:nvPr/>
      </p:nvGrpSpPr>
      <p:grpSpPr>
        <a:xfrm>
          <a:off x="0" y="0"/>
          <a:ext cx="0" cy="0"/>
          <a:chOff x="0" y="0"/>
          <a:chExt cx="0" cy="0"/>
        </a:xfrm>
      </p:grpSpPr>
      <p:sp>
        <p:nvSpPr>
          <p:cNvPr id="840" name="Google Shape;840;p83"/>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GPU, </a:t>
            </a:r>
            <a:r>
              <a:rPr b="1" lang="en" sz="3200">
                <a:latin typeface="Cambria"/>
                <a:ea typeface="Cambria"/>
                <a:cs typeface="Cambria"/>
                <a:sym typeface="Cambria"/>
              </a:rPr>
              <a:t>Eyeriss, and TPU</a:t>
            </a:r>
            <a:r>
              <a:rPr b="1" lang="en" sz="3200">
                <a:latin typeface="Cambria"/>
                <a:ea typeface="Cambria"/>
                <a:cs typeface="Cambria"/>
                <a:sym typeface="Cambria"/>
              </a:rPr>
              <a:t> Energy Evaluation</a:t>
            </a:r>
            <a:endParaRPr b="1" sz="3200">
              <a:latin typeface="Cambria"/>
              <a:ea typeface="Cambria"/>
              <a:cs typeface="Cambria"/>
              <a:sym typeface="Cambria"/>
            </a:endParaRPr>
          </a:p>
        </p:txBody>
      </p:sp>
      <p:pic>
        <p:nvPicPr>
          <p:cNvPr id="841" name="Google Shape;841;p83"/>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42" name="Google Shape;842;p83"/>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43" name="Google Shape;843;p83"/>
          <p:cNvSpPr txBox="1"/>
          <p:nvPr>
            <p:ph idx="1" type="body"/>
          </p:nvPr>
        </p:nvSpPr>
        <p:spPr>
          <a:xfrm>
            <a:off x="404525" y="956425"/>
            <a:ext cx="8427900" cy="3027600"/>
          </a:xfrm>
          <a:prstGeom prst="rect">
            <a:avLst/>
          </a:prstGeom>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Using the previous DNN benchmarks:</a:t>
            </a:r>
            <a:endParaRPr sz="2400">
              <a:solidFill>
                <a:srgbClr val="000000"/>
              </a:solidFill>
              <a:latin typeface="Cambria"/>
              <a:ea typeface="Cambria"/>
              <a:cs typeface="Cambria"/>
              <a:sym typeface="Cambria"/>
            </a:endParaRPr>
          </a:p>
          <a:p>
            <a:pPr indent="-317500" lvl="1" marL="857250" marR="0" rtl="0" algn="l">
              <a:lnSpc>
                <a:spcPct val="100000"/>
              </a:lnSpc>
              <a:spcBef>
                <a:spcPts val="100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Average </a:t>
            </a:r>
            <a:r>
              <a:rPr b="1" lang="en" sz="2400">
                <a:solidFill>
                  <a:srgbClr val="1155CC"/>
                </a:solidFill>
                <a:latin typeface="Cambria"/>
                <a:ea typeface="Cambria"/>
                <a:cs typeface="Cambria"/>
                <a:sym typeface="Cambria"/>
              </a:rPr>
              <a:t>31% DDR4 energy reduction on Eyeriss</a:t>
            </a:r>
            <a:endParaRPr sz="2400">
              <a:solidFill>
                <a:srgbClr val="1155CC"/>
              </a:solidFill>
              <a:latin typeface="Cambria"/>
              <a:ea typeface="Cambria"/>
              <a:cs typeface="Cambria"/>
              <a:sym typeface="Cambria"/>
            </a:endParaRPr>
          </a:p>
          <a:p>
            <a:pPr indent="-317500" lvl="1" marL="857250" marR="0" rtl="0" algn="l">
              <a:lnSpc>
                <a:spcPct val="100000"/>
              </a:lnSpc>
              <a:spcBef>
                <a:spcPts val="100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Average </a:t>
            </a:r>
            <a:r>
              <a:rPr b="1" lang="en" sz="2400">
                <a:solidFill>
                  <a:srgbClr val="990000"/>
                </a:solidFill>
                <a:latin typeface="Cambria"/>
                <a:ea typeface="Cambria"/>
                <a:cs typeface="Cambria"/>
                <a:sym typeface="Cambria"/>
              </a:rPr>
              <a:t>32% DDR4 energy reduction on TPU</a:t>
            </a:r>
            <a:endParaRPr sz="2400">
              <a:solidFill>
                <a:srgbClr val="990000"/>
              </a:solidFill>
              <a:latin typeface="Cambria"/>
              <a:ea typeface="Cambria"/>
              <a:cs typeface="Cambria"/>
              <a:sym typeface="Cambria"/>
            </a:endParaRPr>
          </a:p>
          <a:p>
            <a:pPr indent="-317500" lvl="1" marL="857250" marR="0" rtl="0" algn="l">
              <a:lnSpc>
                <a:spcPct val="100000"/>
              </a:lnSpc>
              <a:spcBef>
                <a:spcPts val="1000"/>
              </a:spcBef>
              <a:spcAft>
                <a:spcPts val="1000"/>
              </a:spcAft>
              <a:buClr>
                <a:srgbClr val="000000"/>
              </a:buClr>
              <a:buSzPts val="1400"/>
              <a:buFont typeface="Cambria"/>
              <a:buChar char="○"/>
            </a:pPr>
            <a:r>
              <a:rPr lang="en" sz="2400">
                <a:solidFill>
                  <a:srgbClr val="000000"/>
                </a:solidFill>
                <a:latin typeface="Cambria"/>
                <a:ea typeface="Cambria"/>
                <a:cs typeface="Cambria"/>
                <a:sym typeface="Cambria"/>
              </a:rPr>
              <a:t>Average </a:t>
            </a:r>
            <a:r>
              <a:rPr b="1" lang="en" sz="2400">
                <a:solidFill>
                  <a:srgbClr val="38761D"/>
                </a:solidFill>
                <a:latin typeface="Cambria"/>
                <a:ea typeface="Cambria"/>
                <a:cs typeface="Cambria"/>
                <a:sym typeface="Cambria"/>
              </a:rPr>
              <a:t>37% GDDR5 energy reduction on Titan X</a:t>
            </a:r>
            <a:endParaRPr sz="2400">
              <a:solidFill>
                <a:srgbClr val="38761D"/>
              </a:solidFill>
              <a:latin typeface="Cambria"/>
              <a:ea typeface="Cambria"/>
              <a:cs typeface="Cambria"/>
              <a:sym typeface="Cambri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7" name="Shape 847"/>
        <p:cNvGrpSpPr/>
        <p:nvPr/>
      </p:nvGrpSpPr>
      <p:grpSpPr>
        <a:xfrm>
          <a:off x="0" y="0"/>
          <a:ext cx="0" cy="0"/>
          <a:chOff x="0" y="0"/>
          <a:chExt cx="0" cy="0"/>
        </a:xfrm>
      </p:grpSpPr>
      <p:sp>
        <p:nvSpPr>
          <p:cNvPr id="848" name="Google Shape;848;p84"/>
          <p:cNvSpPr txBox="1"/>
          <p:nvPr>
            <p:ph type="title"/>
          </p:nvPr>
        </p:nvSpPr>
        <p:spPr>
          <a:xfrm>
            <a:off x="311700" y="196675"/>
            <a:ext cx="8520600" cy="572700"/>
          </a:xfrm>
          <a:prstGeom prst="rect">
            <a:avLst/>
          </a:prstGeom>
          <a:solidFill>
            <a:srgbClr val="D9EAD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GPU, </a:t>
            </a:r>
            <a:r>
              <a:rPr b="1" lang="en" sz="3200">
                <a:latin typeface="Cambria"/>
                <a:ea typeface="Cambria"/>
                <a:cs typeface="Cambria"/>
                <a:sym typeface="Cambria"/>
              </a:rPr>
              <a:t>Eyeriss, and TPU</a:t>
            </a:r>
            <a:r>
              <a:rPr b="1" lang="en" sz="3200">
                <a:latin typeface="Cambria"/>
                <a:ea typeface="Cambria"/>
                <a:cs typeface="Cambria"/>
                <a:sym typeface="Cambria"/>
              </a:rPr>
              <a:t> Energy Evaluation</a:t>
            </a:r>
            <a:endParaRPr b="1" sz="3200">
              <a:latin typeface="Cambria"/>
              <a:ea typeface="Cambria"/>
              <a:cs typeface="Cambria"/>
              <a:sym typeface="Cambria"/>
            </a:endParaRPr>
          </a:p>
        </p:txBody>
      </p:sp>
      <p:pic>
        <p:nvPicPr>
          <p:cNvPr id="849" name="Google Shape;849;p84"/>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50" name="Google Shape;850;p84"/>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51" name="Google Shape;851;p84"/>
          <p:cNvSpPr txBox="1"/>
          <p:nvPr>
            <p:ph idx="1" type="body"/>
          </p:nvPr>
        </p:nvSpPr>
        <p:spPr>
          <a:xfrm>
            <a:off x="404525" y="956425"/>
            <a:ext cx="8427900" cy="3027600"/>
          </a:xfrm>
          <a:prstGeom prst="rect">
            <a:avLst/>
          </a:prstGeom>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Using the previous DNN benchmarks:</a:t>
            </a:r>
            <a:endParaRPr sz="2400">
              <a:solidFill>
                <a:srgbClr val="000000"/>
              </a:solidFill>
              <a:latin typeface="Cambria"/>
              <a:ea typeface="Cambria"/>
              <a:cs typeface="Cambria"/>
              <a:sym typeface="Cambria"/>
            </a:endParaRPr>
          </a:p>
          <a:p>
            <a:pPr indent="-317500" lvl="1" marL="857250" marR="0" rtl="0" algn="l">
              <a:lnSpc>
                <a:spcPct val="100000"/>
              </a:lnSpc>
              <a:spcBef>
                <a:spcPts val="100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Average </a:t>
            </a:r>
            <a:r>
              <a:rPr b="1" lang="en" sz="2400">
                <a:solidFill>
                  <a:srgbClr val="000000"/>
                </a:solidFill>
                <a:latin typeface="Cambria"/>
                <a:ea typeface="Cambria"/>
                <a:cs typeface="Cambria"/>
                <a:sym typeface="Cambria"/>
              </a:rPr>
              <a:t>31% DRAM energy reduction on Eyeriss</a:t>
            </a:r>
            <a:endParaRPr sz="2400">
              <a:solidFill>
                <a:srgbClr val="000000"/>
              </a:solidFill>
              <a:latin typeface="Cambria"/>
              <a:ea typeface="Cambria"/>
              <a:cs typeface="Cambria"/>
              <a:sym typeface="Cambria"/>
            </a:endParaRPr>
          </a:p>
          <a:p>
            <a:pPr indent="-317500" lvl="1" marL="857250" marR="0" rtl="0" algn="l">
              <a:lnSpc>
                <a:spcPct val="100000"/>
              </a:lnSpc>
              <a:spcBef>
                <a:spcPts val="100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Average </a:t>
            </a:r>
            <a:r>
              <a:rPr b="1" lang="en" sz="2400">
                <a:solidFill>
                  <a:srgbClr val="000000"/>
                </a:solidFill>
                <a:latin typeface="Cambria"/>
                <a:ea typeface="Cambria"/>
                <a:cs typeface="Cambria"/>
                <a:sym typeface="Cambria"/>
              </a:rPr>
              <a:t>32% DRAM energy reduction on TPU</a:t>
            </a:r>
            <a:endParaRPr sz="2400">
              <a:solidFill>
                <a:srgbClr val="000000"/>
              </a:solidFill>
              <a:latin typeface="Cambria"/>
              <a:ea typeface="Cambria"/>
              <a:cs typeface="Cambria"/>
              <a:sym typeface="Cambria"/>
            </a:endParaRPr>
          </a:p>
          <a:p>
            <a:pPr indent="-317500" lvl="1" marL="857250" marR="0" rtl="0" algn="l">
              <a:lnSpc>
                <a:spcPct val="100000"/>
              </a:lnSpc>
              <a:spcBef>
                <a:spcPts val="1000"/>
              </a:spcBef>
              <a:spcAft>
                <a:spcPts val="0"/>
              </a:spcAft>
              <a:buClr>
                <a:srgbClr val="000000"/>
              </a:buClr>
              <a:buSzPts val="1400"/>
              <a:buFont typeface="Cambria"/>
              <a:buChar char="○"/>
            </a:pPr>
            <a:r>
              <a:rPr lang="en" sz="2400">
                <a:solidFill>
                  <a:srgbClr val="000000"/>
                </a:solidFill>
                <a:latin typeface="Cambria"/>
                <a:ea typeface="Cambria"/>
                <a:cs typeface="Cambria"/>
                <a:sym typeface="Cambria"/>
              </a:rPr>
              <a:t>Average </a:t>
            </a:r>
            <a:r>
              <a:rPr b="1" lang="en" sz="2400">
                <a:solidFill>
                  <a:srgbClr val="000000"/>
                </a:solidFill>
                <a:latin typeface="Cambria"/>
                <a:ea typeface="Cambria"/>
                <a:cs typeface="Cambria"/>
                <a:sym typeface="Cambria"/>
              </a:rPr>
              <a:t>37% DRAM energy reduction on GPU</a:t>
            </a:r>
            <a:endParaRPr sz="2400">
              <a:solidFill>
                <a:srgbClr val="000000"/>
              </a:solidFill>
              <a:latin typeface="Cambria"/>
              <a:ea typeface="Cambria"/>
              <a:cs typeface="Cambria"/>
              <a:sym typeface="Cambria"/>
            </a:endParaRPr>
          </a:p>
          <a:p>
            <a:pPr indent="-317500" lvl="0" marL="457200" rtl="0" algn="l">
              <a:lnSpc>
                <a:spcPct val="100000"/>
              </a:lnSpc>
              <a:spcBef>
                <a:spcPts val="1000"/>
              </a:spcBef>
              <a:spcAft>
                <a:spcPts val="1000"/>
              </a:spcAft>
              <a:buClr>
                <a:schemeClr val="dk1"/>
              </a:buClr>
              <a:buSzPts val="1400"/>
              <a:buFont typeface="Cambria"/>
              <a:buChar char="●"/>
            </a:pPr>
            <a:r>
              <a:rPr lang="en" sz="2400">
                <a:solidFill>
                  <a:schemeClr val="dk1"/>
                </a:solidFill>
                <a:latin typeface="Cambria"/>
                <a:ea typeface="Cambria"/>
                <a:cs typeface="Cambria"/>
                <a:sym typeface="Cambria"/>
              </a:rPr>
              <a:t>GPUs and accelerators are </a:t>
            </a:r>
            <a:r>
              <a:rPr b="1" lang="en" sz="2400">
                <a:solidFill>
                  <a:schemeClr val="dk1"/>
                </a:solidFill>
                <a:latin typeface="Cambria"/>
                <a:ea typeface="Cambria"/>
                <a:cs typeface="Cambria"/>
                <a:sym typeface="Cambria"/>
              </a:rPr>
              <a:t>effective at hiding DRAM latency</a:t>
            </a:r>
            <a:r>
              <a:rPr lang="en" sz="2400">
                <a:solidFill>
                  <a:schemeClr val="dk1"/>
                </a:solidFill>
                <a:latin typeface="Cambria"/>
                <a:ea typeface="Cambria"/>
                <a:cs typeface="Cambria"/>
                <a:sym typeface="Cambria"/>
              </a:rPr>
              <a:t> due to (1) </a:t>
            </a:r>
            <a:r>
              <a:rPr i="1" lang="en" sz="2400">
                <a:solidFill>
                  <a:schemeClr val="dk1"/>
                </a:solidFill>
                <a:latin typeface="Cambria"/>
                <a:ea typeface="Cambria"/>
                <a:cs typeface="Cambria"/>
                <a:sym typeface="Cambria"/>
              </a:rPr>
              <a:t>effective pre-fetching</a:t>
            </a:r>
            <a:r>
              <a:rPr lang="en" sz="2400">
                <a:solidFill>
                  <a:schemeClr val="dk1"/>
                </a:solidFill>
                <a:latin typeface="Cambria"/>
                <a:ea typeface="Cambria"/>
                <a:cs typeface="Cambria"/>
                <a:sym typeface="Cambria"/>
              </a:rPr>
              <a:t> and (2) </a:t>
            </a:r>
            <a:r>
              <a:rPr i="1" lang="en" sz="2400">
                <a:solidFill>
                  <a:schemeClr val="dk1"/>
                </a:solidFill>
                <a:latin typeface="Cambria"/>
                <a:ea typeface="Cambria"/>
                <a:cs typeface="Cambria"/>
                <a:sym typeface="Cambria"/>
              </a:rPr>
              <a:t>large register banks and SRAM buffers</a:t>
            </a:r>
            <a:r>
              <a:rPr lang="en" sz="2400">
                <a:solidFill>
                  <a:schemeClr val="dk1"/>
                </a:solidFill>
                <a:latin typeface="Cambria"/>
                <a:ea typeface="Cambria"/>
                <a:cs typeface="Cambria"/>
                <a:sym typeface="Cambria"/>
              </a:rPr>
              <a:t> (exploiting the fixed memory access patterns on DNN inference)</a:t>
            </a:r>
            <a:endParaRPr sz="2400">
              <a:solidFill>
                <a:schemeClr val="dk1"/>
              </a:solidFill>
              <a:latin typeface="Cambria"/>
              <a:ea typeface="Cambria"/>
              <a:cs typeface="Cambria"/>
              <a:sym typeface="Cambria"/>
            </a:endParaRPr>
          </a:p>
        </p:txBody>
      </p:sp>
      <p:sp>
        <p:nvSpPr>
          <p:cNvPr id="852" name="Google Shape;852;p84"/>
          <p:cNvSpPr/>
          <p:nvPr/>
        </p:nvSpPr>
        <p:spPr>
          <a:xfrm>
            <a:off x="532375" y="996075"/>
            <a:ext cx="7702500" cy="1940700"/>
          </a:xfrm>
          <a:prstGeom prst="rect">
            <a:avLst/>
          </a:prstGeom>
          <a:solidFill>
            <a:srgbClr val="FFFFFF">
              <a:alpha val="60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6" name="Shape 856"/>
        <p:cNvGrpSpPr/>
        <p:nvPr/>
      </p:nvGrpSpPr>
      <p:grpSpPr>
        <a:xfrm>
          <a:off x="0" y="0"/>
          <a:ext cx="0" cy="0"/>
          <a:chOff x="0" y="0"/>
          <a:chExt cx="0" cy="0"/>
        </a:xfrm>
      </p:grpSpPr>
      <p:sp>
        <p:nvSpPr>
          <p:cNvPr id="857" name="Google Shape;857;p85"/>
          <p:cNvSpPr txBox="1"/>
          <p:nvPr>
            <p:ph type="title"/>
          </p:nvPr>
        </p:nvSpPr>
        <p:spPr>
          <a:xfrm>
            <a:off x="311700" y="257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Other Results in the Paper</a:t>
            </a:r>
            <a:endParaRPr b="1" sz="3200">
              <a:latin typeface="Cambria"/>
              <a:ea typeface="Cambria"/>
              <a:cs typeface="Cambria"/>
              <a:sym typeface="Cambria"/>
            </a:endParaRPr>
          </a:p>
        </p:txBody>
      </p:sp>
      <p:pic>
        <p:nvPicPr>
          <p:cNvPr id="858" name="Google Shape;858;p85"/>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59" name="Google Shape;859;p85"/>
          <p:cNvSpPr txBox="1"/>
          <p:nvPr>
            <p:ph idx="1" type="body"/>
          </p:nvPr>
        </p:nvSpPr>
        <p:spPr>
          <a:xfrm>
            <a:off x="412625" y="956425"/>
            <a:ext cx="8419800" cy="1529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Cambria"/>
              <a:buChar char="-"/>
            </a:pPr>
            <a:r>
              <a:rPr lang="en" sz="2400">
                <a:solidFill>
                  <a:srgbClr val="000000"/>
                </a:solidFill>
                <a:latin typeface="Cambria"/>
                <a:ea typeface="Cambria"/>
                <a:cs typeface="Cambria"/>
                <a:sym typeface="Cambria"/>
              </a:rPr>
              <a:t>E</a:t>
            </a:r>
            <a:r>
              <a:rPr lang="en" sz="2400">
                <a:solidFill>
                  <a:srgbClr val="000000"/>
                </a:solidFill>
                <a:latin typeface="Cambria"/>
                <a:ea typeface="Cambria"/>
                <a:cs typeface="Cambria"/>
                <a:sym typeface="Cambria"/>
              </a:rPr>
              <a:t>rror resiliencies across different DNNs and quantizations</a:t>
            </a:r>
            <a:endParaRPr sz="2400">
              <a:solidFill>
                <a:srgbClr val="000000"/>
              </a:solidFill>
              <a:latin typeface="Cambria"/>
              <a:ea typeface="Cambria"/>
              <a:cs typeface="Cambria"/>
              <a:sym typeface="Cambria"/>
            </a:endParaRPr>
          </a:p>
          <a:p>
            <a:pPr indent="-381000" lvl="0" marL="457200" rtl="0" algn="l">
              <a:lnSpc>
                <a:spcPct val="100000"/>
              </a:lnSpc>
              <a:spcBef>
                <a:spcPts val="1000"/>
              </a:spcBef>
              <a:spcAft>
                <a:spcPts val="0"/>
              </a:spcAft>
              <a:buClr>
                <a:srgbClr val="000000"/>
              </a:buClr>
              <a:buSzPts val="2400"/>
              <a:buFont typeface="Cambria"/>
              <a:buChar char="-"/>
            </a:pPr>
            <a:r>
              <a:rPr lang="en" sz="2400">
                <a:solidFill>
                  <a:srgbClr val="000000"/>
                </a:solidFill>
                <a:latin typeface="Cambria"/>
                <a:ea typeface="Cambria"/>
                <a:cs typeface="Cambria"/>
                <a:sym typeface="Cambria"/>
              </a:rPr>
              <a:t>Validation of the boosting mechanism</a:t>
            </a:r>
            <a:endParaRPr sz="2400">
              <a:solidFill>
                <a:srgbClr val="000000"/>
              </a:solidFill>
              <a:latin typeface="Cambria"/>
              <a:ea typeface="Cambria"/>
              <a:cs typeface="Cambria"/>
              <a:sym typeface="Cambria"/>
            </a:endParaRPr>
          </a:p>
          <a:p>
            <a:pPr indent="-381000" lvl="0" marL="457200" marR="0" rtl="0" algn="l">
              <a:lnSpc>
                <a:spcPct val="100000"/>
              </a:lnSpc>
              <a:spcBef>
                <a:spcPts val="1000"/>
              </a:spcBef>
              <a:spcAft>
                <a:spcPts val="0"/>
              </a:spcAft>
              <a:buClr>
                <a:srgbClr val="000000"/>
              </a:buClr>
              <a:buSzPts val="2400"/>
              <a:buFont typeface="Cambria"/>
              <a:buChar char="-"/>
            </a:pPr>
            <a:r>
              <a:rPr lang="en" sz="2400">
                <a:solidFill>
                  <a:srgbClr val="000000"/>
                </a:solidFill>
                <a:latin typeface="Cambria"/>
                <a:ea typeface="Cambria"/>
                <a:cs typeface="Cambria"/>
                <a:sym typeface="Cambria"/>
              </a:rPr>
              <a:t>Supporting data for </a:t>
            </a:r>
            <a:r>
              <a:rPr lang="en" sz="2400">
                <a:solidFill>
                  <a:srgbClr val="000000"/>
                </a:solidFill>
                <a:latin typeface="Cambria"/>
                <a:ea typeface="Cambria"/>
                <a:cs typeface="Cambria"/>
                <a:sym typeface="Cambria"/>
              </a:rPr>
              <a:t>error models using real DRAM modules</a:t>
            </a:r>
            <a:endParaRPr sz="2400">
              <a:solidFill>
                <a:srgbClr val="000000"/>
              </a:solidFill>
              <a:latin typeface="Cambria"/>
              <a:ea typeface="Cambria"/>
              <a:cs typeface="Cambria"/>
              <a:sym typeface="Cambria"/>
            </a:endParaRPr>
          </a:p>
          <a:p>
            <a:pPr indent="-381000" lvl="0" marL="457200" marR="0" rtl="0" algn="l">
              <a:lnSpc>
                <a:spcPct val="100000"/>
              </a:lnSpc>
              <a:spcBef>
                <a:spcPts val="1000"/>
              </a:spcBef>
              <a:spcAft>
                <a:spcPts val="0"/>
              </a:spcAft>
              <a:buClr>
                <a:srgbClr val="000000"/>
              </a:buClr>
              <a:buSzPts val="2400"/>
              <a:buFont typeface="Cambria"/>
              <a:buChar char="-"/>
            </a:pPr>
            <a:r>
              <a:rPr lang="en" sz="2400">
                <a:solidFill>
                  <a:srgbClr val="000000"/>
                </a:solidFill>
                <a:latin typeface="Cambria"/>
                <a:ea typeface="Cambria"/>
                <a:cs typeface="Cambria"/>
                <a:sym typeface="Cambria"/>
              </a:rPr>
              <a:t>Comparison of different DRAM error models</a:t>
            </a:r>
            <a:endParaRPr sz="2400">
              <a:solidFill>
                <a:srgbClr val="000000"/>
              </a:solidFill>
              <a:latin typeface="Cambria"/>
              <a:ea typeface="Cambria"/>
              <a:cs typeface="Cambria"/>
              <a:sym typeface="Cambria"/>
            </a:endParaRPr>
          </a:p>
          <a:p>
            <a:pPr indent="-381000" lvl="0" marL="457200" marR="0" rtl="0" algn="l">
              <a:lnSpc>
                <a:spcPct val="100000"/>
              </a:lnSpc>
              <a:spcBef>
                <a:spcPts val="1000"/>
              </a:spcBef>
              <a:spcAft>
                <a:spcPts val="1000"/>
              </a:spcAft>
              <a:buClr>
                <a:srgbClr val="000000"/>
              </a:buClr>
              <a:buSzPts val="2400"/>
              <a:buFont typeface="Cambria"/>
              <a:buChar char="-"/>
            </a:pPr>
            <a:r>
              <a:rPr lang="en" sz="2400">
                <a:solidFill>
                  <a:srgbClr val="000000"/>
                </a:solidFill>
                <a:latin typeface="Cambria"/>
                <a:ea typeface="Cambria"/>
                <a:cs typeface="Cambria"/>
                <a:sym typeface="Cambria"/>
              </a:rPr>
              <a:t>Breakdown of energy savings on different workloads for GPU and TPU</a:t>
            </a:r>
            <a:endParaRPr sz="2400">
              <a:solidFill>
                <a:srgbClr val="000000"/>
              </a:solidFill>
              <a:latin typeface="Cambria"/>
              <a:ea typeface="Cambria"/>
              <a:cs typeface="Cambria"/>
              <a:sym typeface="Cambria"/>
            </a:endParaRPr>
          </a:p>
        </p:txBody>
      </p:sp>
      <p:sp>
        <p:nvSpPr>
          <p:cNvPr id="860" name="Google Shape;860;p85"/>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4" name="Shape 864"/>
        <p:cNvGrpSpPr/>
        <p:nvPr/>
      </p:nvGrpSpPr>
      <p:grpSpPr>
        <a:xfrm>
          <a:off x="0" y="0"/>
          <a:ext cx="0" cy="0"/>
          <a:chOff x="0" y="0"/>
          <a:chExt cx="0" cy="0"/>
        </a:xfrm>
      </p:grpSpPr>
      <p:sp>
        <p:nvSpPr>
          <p:cNvPr id="865" name="Google Shape;865;p86"/>
          <p:cNvSpPr/>
          <p:nvPr/>
        </p:nvSpPr>
        <p:spPr>
          <a:xfrm>
            <a:off x="137250" y="163400"/>
            <a:ext cx="8907900" cy="531900"/>
          </a:xfrm>
          <a:prstGeom prst="rect">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86"/>
          <p:cNvSpPr txBox="1"/>
          <p:nvPr>
            <p:ph type="title"/>
          </p:nvPr>
        </p:nvSpPr>
        <p:spPr>
          <a:xfrm>
            <a:off x="235500" y="1225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ambria"/>
                <a:ea typeface="Cambria"/>
                <a:cs typeface="Cambria"/>
                <a:sym typeface="Cambria"/>
              </a:rPr>
              <a:t>Summary</a:t>
            </a:r>
            <a:endParaRPr b="1">
              <a:latin typeface="Cambria"/>
              <a:ea typeface="Cambria"/>
              <a:cs typeface="Cambria"/>
              <a:sym typeface="Cambria"/>
            </a:endParaRPr>
          </a:p>
        </p:txBody>
      </p:sp>
      <p:sp>
        <p:nvSpPr>
          <p:cNvPr id="867" name="Google Shape;867;p86"/>
          <p:cNvSpPr txBox="1"/>
          <p:nvPr>
            <p:ph idx="1" type="body"/>
          </p:nvPr>
        </p:nvSpPr>
        <p:spPr>
          <a:xfrm>
            <a:off x="203925" y="695275"/>
            <a:ext cx="8940000" cy="41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solidFill>
                  <a:srgbClr val="B45F06"/>
                </a:solidFill>
                <a:latin typeface="Cambria"/>
                <a:ea typeface="Cambria"/>
                <a:cs typeface="Cambria"/>
                <a:sym typeface="Cambria"/>
              </a:rPr>
              <a:t>Motivation</a:t>
            </a:r>
            <a:r>
              <a:rPr lang="en" sz="1600">
                <a:solidFill>
                  <a:schemeClr val="dk1"/>
                </a:solidFill>
                <a:latin typeface="Cambria"/>
                <a:ea typeface="Cambria"/>
                <a:cs typeface="Cambria"/>
                <a:sym typeface="Cambria"/>
              </a:rPr>
              <a:t>: Deep Neural Networks (DNNs) are important in many domains (vision, robotics, ...)</a:t>
            </a:r>
            <a:endParaRPr sz="1600">
              <a:solidFill>
                <a:schemeClr val="dk1"/>
              </a:solidFill>
              <a:latin typeface="Cambria"/>
              <a:ea typeface="Cambria"/>
              <a:cs typeface="Cambria"/>
              <a:sym typeface="Cambria"/>
            </a:endParaRPr>
          </a:p>
          <a:p>
            <a:pPr indent="0" lvl="0" marL="0" rtl="0" algn="l">
              <a:spcBef>
                <a:spcPts val="0"/>
              </a:spcBef>
              <a:spcAft>
                <a:spcPts val="0"/>
              </a:spcAft>
              <a:buNone/>
            </a:pPr>
            <a:r>
              <a:rPr b="1" lang="en" sz="1600" u="sng">
                <a:solidFill>
                  <a:srgbClr val="351C75"/>
                </a:solidFill>
                <a:latin typeface="Cambria"/>
                <a:ea typeface="Cambria"/>
                <a:cs typeface="Cambria"/>
                <a:sym typeface="Cambria"/>
              </a:rPr>
              <a:t>Problem</a:t>
            </a:r>
            <a:r>
              <a:rPr lang="en" sz="1600">
                <a:solidFill>
                  <a:schemeClr val="dk1"/>
                </a:solidFill>
                <a:latin typeface="Cambria"/>
                <a:ea typeface="Cambria"/>
                <a:cs typeface="Cambria"/>
                <a:sym typeface="Cambria"/>
              </a:rPr>
              <a:t>:</a:t>
            </a:r>
            <a:r>
              <a:rPr i="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Challenges of DNN Inference:</a:t>
            </a:r>
            <a:endParaRPr sz="1600">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energy consumption → </a:t>
            </a:r>
            <a:r>
              <a:rPr lang="en" sz="1600">
                <a:solidFill>
                  <a:schemeClr val="dk1"/>
                </a:solidFill>
                <a:latin typeface="Cambria"/>
                <a:ea typeface="Cambria"/>
                <a:cs typeface="Cambria"/>
                <a:sym typeface="Cambria"/>
              </a:rPr>
              <a:t>high</a:t>
            </a:r>
            <a:r>
              <a:rPr b="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energy cost of DNN inference</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b="1" lang="en" sz="1600">
                <a:solidFill>
                  <a:schemeClr val="dk1"/>
                </a:solidFill>
                <a:latin typeface="Cambria"/>
                <a:ea typeface="Cambria"/>
                <a:cs typeface="Cambria"/>
                <a:sym typeface="Cambria"/>
              </a:rPr>
              <a:t>High DRAM latency → </a:t>
            </a:r>
            <a:r>
              <a:rPr lang="en" sz="1600">
                <a:solidFill>
                  <a:schemeClr val="dk1"/>
                </a:solidFill>
                <a:latin typeface="Cambria"/>
                <a:ea typeface="Cambria"/>
                <a:cs typeface="Cambria"/>
                <a:sym typeface="Cambria"/>
              </a:rPr>
              <a:t>DNN inference slowdowns</a:t>
            </a:r>
            <a:endParaRPr b="1" sz="1600">
              <a:solidFill>
                <a:schemeClr val="dk1"/>
              </a:solidFill>
              <a:latin typeface="Cambria"/>
              <a:ea typeface="Cambria"/>
              <a:cs typeface="Cambria"/>
              <a:sym typeface="Cambria"/>
            </a:endParaRPr>
          </a:p>
          <a:p>
            <a:pPr indent="-571500" lvl="0" marL="571500" rtl="0" algn="l">
              <a:spcBef>
                <a:spcPts val="500"/>
              </a:spcBef>
              <a:spcAft>
                <a:spcPts val="0"/>
              </a:spcAft>
              <a:buNone/>
            </a:pPr>
            <a:r>
              <a:rPr b="1" lang="en" sz="1600" u="sng">
                <a:solidFill>
                  <a:srgbClr val="990000"/>
                </a:solidFill>
                <a:latin typeface="Cambria"/>
                <a:ea typeface="Cambria"/>
                <a:cs typeface="Cambria"/>
                <a:sym typeface="Cambria"/>
              </a:rPr>
              <a:t>Goal:</a:t>
            </a:r>
            <a:r>
              <a:rPr b="1" lang="en" sz="1600">
                <a:solidFill>
                  <a:srgbClr val="990000"/>
                </a:solidFill>
                <a:latin typeface="Cambria"/>
                <a:ea typeface="Cambria"/>
                <a:cs typeface="Cambria"/>
                <a:sym typeface="Cambria"/>
              </a:rPr>
              <a:t> </a:t>
            </a:r>
            <a:r>
              <a:rPr lang="en" sz="1600">
                <a:solidFill>
                  <a:schemeClr val="dk1"/>
                </a:solidFill>
                <a:latin typeface="Cambria"/>
                <a:ea typeface="Cambria"/>
                <a:cs typeface="Cambria"/>
                <a:sym typeface="Cambria"/>
              </a:rPr>
              <a:t>Use </a:t>
            </a:r>
            <a:r>
              <a:rPr b="1" lang="en" sz="1600">
                <a:solidFill>
                  <a:schemeClr val="dk1"/>
                </a:solidFill>
                <a:latin typeface="Cambria"/>
                <a:ea typeface="Cambria"/>
                <a:cs typeface="Cambria"/>
                <a:sym typeface="Cambria"/>
              </a:rPr>
              <a:t>voltage/timing scaled DRAM</a:t>
            </a:r>
            <a:r>
              <a:rPr lang="en" sz="1600">
                <a:solidFill>
                  <a:schemeClr val="dk1"/>
                </a:solidFill>
                <a:latin typeface="Cambria"/>
                <a:ea typeface="Cambria"/>
                <a:cs typeface="Cambria"/>
                <a:sym typeface="Cambria"/>
              </a:rPr>
              <a:t> for DNN inference to</a:t>
            </a:r>
            <a:r>
              <a:rPr b="1" lang="en" sz="1600">
                <a:solidFill>
                  <a:schemeClr val="dk1"/>
                </a:solidFill>
                <a:latin typeface="Cambria"/>
                <a:ea typeface="Cambria"/>
                <a:cs typeface="Cambria"/>
                <a:sym typeface="Cambria"/>
              </a:rPr>
              <a:t> </a:t>
            </a:r>
            <a:r>
              <a:rPr lang="en" sz="1600">
                <a:solidFill>
                  <a:schemeClr val="dk1"/>
                </a:solidFill>
                <a:latin typeface="Cambria"/>
                <a:ea typeface="Cambria"/>
                <a:cs typeface="Cambria"/>
                <a:sym typeface="Cambria"/>
              </a:rPr>
              <a:t>exploit </a:t>
            </a:r>
            <a:r>
              <a:rPr b="1" lang="en" sz="1600">
                <a:solidFill>
                  <a:schemeClr val="dk1"/>
                </a:solidFill>
                <a:latin typeface="Cambria"/>
                <a:ea typeface="Cambria"/>
                <a:cs typeface="Cambria"/>
                <a:sym typeface="Cambria"/>
              </a:rPr>
              <a:t>error tolerant</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DNN workloads, </a:t>
            </a:r>
            <a:r>
              <a:rPr lang="en" sz="1600">
                <a:solidFill>
                  <a:schemeClr val="dk1"/>
                </a:solidFill>
                <a:latin typeface="Cambria"/>
                <a:ea typeface="Cambria"/>
                <a:cs typeface="Cambria"/>
                <a:sym typeface="Cambria"/>
              </a:rPr>
              <a:t>enabling a trade-off between bit error rate and energy/performance</a:t>
            </a:r>
            <a:endParaRPr b="1" sz="1600" u="sng">
              <a:solidFill>
                <a:srgbClr val="000000"/>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b="1" lang="en" sz="1600" u="sng">
                <a:solidFill>
                  <a:srgbClr val="38761D"/>
                </a:solidFill>
                <a:latin typeface="Cambria"/>
                <a:ea typeface="Cambria"/>
                <a:cs typeface="Cambria"/>
                <a:sym typeface="Cambria"/>
              </a:rPr>
              <a:t>EDEN</a:t>
            </a:r>
            <a:r>
              <a:rPr b="1" lang="en" sz="1600">
                <a:solidFill>
                  <a:srgbClr val="38761D"/>
                </a:solidFill>
                <a:latin typeface="Cambria"/>
                <a:ea typeface="Cambria"/>
                <a:cs typeface="Cambria"/>
                <a:sym typeface="Cambria"/>
              </a:rPr>
              <a:t>: Deep Neural Network Inference Using Approximate DRAM</a:t>
            </a:r>
            <a:endParaRPr sz="1600">
              <a:solidFill>
                <a:schemeClr val="dk1"/>
              </a:solidFill>
              <a:latin typeface="Cambria"/>
              <a:ea typeface="Cambria"/>
              <a:cs typeface="Cambria"/>
              <a:sym typeface="Cambria"/>
            </a:endParaRPr>
          </a:p>
          <a:p>
            <a:pPr indent="-304800" lvl="0" marL="457200" rtl="0" algn="l">
              <a:lnSpc>
                <a:spcPct val="114000"/>
              </a:lnSpc>
              <a:spcBef>
                <a:spcPts val="0"/>
              </a:spcBef>
              <a:spcAft>
                <a:spcPts val="0"/>
              </a:spcAft>
              <a:buClr>
                <a:schemeClr val="dk1"/>
              </a:buClr>
              <a:buSzPts val="1200"/>
              <a:buFont typeface="Cambria"/>
              <a:buChar char="●"/>
            </a:pPr>
            <a:r>
              <a:rPr lang="en" sz="1600">
                <a:solidFill>
                  <a:schemeClr val="dk1"/>
                </a:solidFill>
                <a:latin typeface="Cambria"/>
                <a:ea typeface="Cambria"/>
                <a:cs typeface="Cambria"/>
                <a:sym typeface="Cambria"/>
              </a:rPr>
              <a:t>Techniques to maintain accuracy through </a:t>
            </a:r>
            <a:r>
              <a:rPr b="1" lang="en" sz="1600">
                <a:solidFill>
                  <a:schemeClr val="dk1"/>
                </a:solidFill>
                <a:latin typeface="Cambria"/>
                <a:ea typeface="Cambria"/>
                <a:cs typeface="Cambria"/>
                <a:sym typeface="Cambria"/>
              </a:rPr>
              <a:t>error tolerance boosting</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DNN characterization, DNN to</a:t>
            </a:r>
            <a:r>
              <a:rPr lang="en" sz="1600">
                <a:solidFill>
                  <a:schemeClr val="dk1"/>
                </a:solidFill>
                <a:latin typeface="Cambria"/>
                <a:ea typeface="Cambria"/>
                <a:cs typeface="Cambria"/>
                <a:sym typeface="Cambria"/>
              </a:rPr>
              <a:t> </a:t>
            </a:r>
            <a:r>
              <a:rPr b="1" lang="en" sz="1600">
                <a:solidFill>
                  <a:schemeClr val="dk1"/>
                </a:solidFill>
                <a:latin typeface="Cambria"/>
                <a:ea typeface="Cambria"/>
                <a:cs typeface="Cambria"/>
                <a:sym typeface="Cambria"/>
              </a:rPr>
              <a:t>DRAM mapping, </a:t>
            </a:r>
            <a:r>
              <a:rPr lang="en" sz="1600">
                <a:solidFill>
                  <a:schemeClr val="dk1"/>
                </a:solidFill>
                <a:latin typeface="Cambria"/>
                <a:ea typeface="Cambria"/>
                <a:cs typeface="Cambria"/>
                <a:sym typeface="Cambria"/>
              </a:rPr>
              <a:t>and </a:t>
            </a:r>
            <a:r>
              <a:rPr b="1" lang="en" sz="1600">
                <a:solidFill>
                  <a:schemeClr val="dk1"/>
                </a:solidFill>
                <a:latin typeface="Cambria"/>
                <a:ea typeface="Cambria"/>
                <a:cs typeface="Cambria"/>
                <a:sym typeface="Cambria"/>
              </a:rPr>
              <a:t>DRAM error modeling</a:t>
            </a:r>
            <a:endParaRPr b="1" sz="1600">
              <a:solidFill>
                <a:schemeClr val="dk1"/>
              </a:solidFill>
              <a:latin typeface="Cambria"/>
              <a:ea typeface="Cambria"/>
              <a:cs typeface="Cambria"/>
              <a:sym typeface="Cambria"/>
            </a:endParaRPr>
          </a:p>
          <a:p>
            <a:pPr indent="0" lvl="0" marL="0" rtl="0" algn="l">
              <a:spcBef>
                <a:spcPts val="500"/>
              </a:spcBef>
              <a:spcAft>
                <a:spcPts val="0"/>
              </a:spcAft>
              <a:buClr>
                <a:schemeClr val="dk1"/>
              </a:buClr>
              <a:buSzPts val="1100"/>
              <a:buFont typeface="Arial"/>
              <a:buNone/>
            </a:pPr>
            <a:r>
              <a:rPr b="1" lang="en" sz="1600" u="sng">
                <a:solidFill>
                  <a:srgbClr val="0000FF"/>
                </a:solidFill>
                <a:latin typeface="Cambria"/>
                <a:ea typeface="Cambria"/>
                <a:cs typeface="Cambria"/>
                <a:sym typeface="Cambria"/>
              </a:rPr>
              <a:t>Results</a:t>
            </a:r>
            <a:r>
              <a:rPr lang="en" sz="1600">
                <a:solidFill>
                  <a:srgbClr val="0000FF"/>
                </a:solidFill>
                <a:latin typeface="Cambria"/>
                <a:ea typeface="Cambria"/>
                <a:cs typeface="Cambria"/>
                <a:sym typeface="Cambria"/>
              </a:rPr>
              <a:t>: </a:t>
            </a:r>
            <a:r>
              <a:rPr lang="en" sz="1600">
                <a:solidFill>
                  <a:srgbClr val="000000"/>
                </a:solidFill>
                <a:latin typeface="Cambria"/>
                <a:ea typeface="Cambria"/>
                <a:cs typeface="Cambria"/>
                <a:sym typeface="Cambria"/>
              </a:rPr>
              <a:t>Energy savings and performance improvements on 12 DNN benchmarks</a:t>
            </a:r>
            <a:endParaRPr b="1" sz="1600">
              <a:solidFill>
                <a:srgbClr val="000000"/>
              </a:solidFill>
              <a:latin typeface="Cambria"/>
              <a:ea typeface="Cambria"/>
              <a:cs typeface="Cambria"/>
              <a:sym typeface="Cambria"/>
            </a:endParaRPr>
          </a:p>
          <a:p>
            <a:pPr indent="-304800" lvl="0" marL="457200" rtl="0" algn="l">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21% energy savings</a:t>
            </a:r>
            <a:r>
              <a:rPr lang="en" sz="1600">
                <a:solidFill>
                  <a:srgbClr val="000000"/>
                </a:solidFill>
                <a:latin typeface="Cambria"/>
                <a:ea typeface="Cambria"/>
                <a:cs typeface="Cambria"/>
                <a:sym typeface="Cambria"/>
              </a:rPr>
              <a:t> and </a:t>
            </a:r>
            <a:r>
              <a:rPr b="1" lang="en" sz="1600">
                <a:solidFill>
                  <a:srgbClr val="000000"/>
                </a:solidFill>
                <a:latin typeface="Cambria"/>
                <a:ea typeface="Cambria"/>
                <a:cs typeface="Cambria"/>
                <a:sym typeface="Cambria"/>
              </a:rPr>
              <a:t>8% speedup </a:t>
            </a:r>
            <a:r>
              <a:rPr lang="en" sz="1600">
                <a:solidFill>
                  <a:srgbClr val="000000"/>
                </a:solidFill>
                <a:latin typeface="Cambria"/>
                <a:ea typeface="Cambria"/>
                <a:cs typeface="Cambria"/>
                <a:sym typeface="Cambria"/>
              </a:rPr>
              <a:t>on CPU</a:t>
            </a:r>
            <a:endParaRPr sz="1600">
              <a:solidFill>
                <a:srgbClr val="000000"/>
              </a:solidFill>
              <a:latin typeface="Cambria"/>
              <a:ea typeface="Cambria"/>
              <a:cs typeface="Cambria"/>
              <a:sym typeface="Cambria"/>
            </a:endParaRPr>
          </a:p>
          <a:p>
            <a:pPr indent="-304800" lvl="0" marL="457200" rtl="0" algn="l">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37% energy savings</a:t>
            </a:r>
            <a:r>
              <a:rPr lang="en" sz="1600">
                <a:solidFill>
                  <a:srgbClr val="000000"/>
                </a:solidFill>
                <a:latin typeface="Cambria"/>
                <a:ea typeface="Cambria"/>
                <a:cs typeface="Cambria"/>
                <a:sym typeface="Cambria"/>
              </a:rPr>
              <a:t> on GPU</a:t>
            </a:r>
            <a:endParaRPr sz="1600">
              <a:solidFill>
                <a:srgbClr val="000000"/>
              </a:solidFill>
              <a:latin typeface="Cambria"/>
              <a:ea typeface="Cambria"/>
              <a:cs typeface="Cambria"/>
              <a:sym typeface="Cambria"/>
            </a:endParaRPr>
          </a:p>
          <a:p>
            <a:pPr indent="-304800" lvl="0" marL="457200" rtl="0" algn="l">
              <a:lnSpc>
                <a:spcPct val="114000"/>
              </a:lnSpc>
              <a:spcBef>
                <a:spcPts val="0"/>
              </a:spcBef>
              <a:spcAft>
                <a:spcPts val="0"/>
              </a:spcAft>
              <a:buClr>
                <a:srgbClr val="000000"/>
              </a:buClr>
              <a:buSzPts val="1200"/>
              <a:buFont typeface="Cambria"/>
              <a:buChar char="●"/>
            </a:pPr>
            <a:r>
              <a:rPr lang="en" sz="1600">
                <a:solidFill>
                  <a:srgbClr val="000000"/>
                </a:solidFill>
                <a:latin typeface="Cambria"/>
                <a:ea typeface="Cambria"/>
                <a:cs typeface="Cambria"/>
                <a:sym typeface="Cambria"/>
              </a:rPr>
              <a:t>Average </a:t>
            </a:r>
            <a:r>
              <a:rPr b="1" lang="en" sz="1600">
                <a:solidFill>
                  <a:srgbClr val="000000"/>
                </a:solidFill>
                <a:latin typeface="Cambria"/>
                <a:ea typeface="Cambria"/>
                <a:cs typeface="Cambria"/>
                <a:sym typeface="Cambria"/>
              </a:rPr>
              <a:t>31%</a:t>
            </a:r>
            <a:r>
              <a:rPr lang="en" sz="1600">
                <a:solidFill>
                  <a:srgbClr val="000000"/>
                </a:solidFill>
                <a:latin typeface="Cambria"/>
                <a:ea typeface="Cambria"/>
                <a:cs typeface="Cambria"/>
                <a:sym typeface="Cambria"/>
              </a:rPr>
              <a:t> </a:t>
            </a:r>
            <a:r>
              <a:rPr b="1" lang="en" sz="1600">
                <a:solidFill>
                  <a:srgbClr val="000000"/>
                </a:solidFill>
                <a:latin typeface="Cambria"/>
                <a:ea typeface="Cambria"/>
                <a:cs typeface="Cambria"/>
                <a:sym typeface="Cambria"/>
              </a:rPr>
              <a:t>energy savings</a:t>
            </a:r>
            <a:r>
              <a:rPr lang="en" sz="1600">
                <a:solidFill>
                  <a:srgbClr val="000000"/>
                </a:solidFill>
                <a:latin typeface="Cambria"/>
                <a:ea typeface="Cambria"/>
                <a:cs typeface="Cambria"/>
                <a:sym typeface="Cambria"/>
              </a:rPr>
              <a:t> on DNN accelerators (Eyeriss and TPU)</a:t>
            </a:r>
            <a:endParaRPr sz="1600">
              <a:solidFill>
                <a:srgbClr val="000000"/>
              </a:solidFill>
              <a:latin typeface="Cambria"/>
              <a:ea typeface="Cambria"/>
              <a:cs typeface="Cambria"/>
              <a:sym typeface="Cambria"/>
            </a:endParaRPr>
          </a:p>
          <a:p>
            <a:pPr indent="0" lvl="0" marL="0" rtl="0" algn="l">
              <a:spcBef>
                <a:spcPts val="500"/>
              </a:spcBef>
              <a:spcAft>
                <a:spcPts val="0"/>
              </a:spcAft>
              <a:buNone/>
            </a:pPr>
            <a:r>
              <a:rPr lang="en" sz="1600">
                <a:solidFill>
                  <a:schemeClr val="dk1"/>
                </a:solidFill>
                <a:latin typeface="Cambria"/>
                <a:ea typeface="Cambria"/>
                <a:cs typeface="Cambria"/>
                <a:sym typeface="Cambria"/>
              </a:rPr>
              <a:t>EDEN is </a:t>
            </a:r>
            <a:r>
              <a:rPr b="1" lang="en" sz="1600">
                <a:solidFill>
                  <a:schemeClr val="dk1"/>
                </a:solidFill>
                <a:latin typeface="Cambria"/>
                <a:ea typeface="Cambria"/>
                <a:cs typeface="Cambria"/>
                <a:sym typeface="Cambria"/>
              </a:rPr>
              <a:t>applicable to other DRAM parameters</a:t>
            </a:r>
            <a:r>
              <a:rPr lang="en" sz="1600">
                <a:solidFill>
                  <a:schemeClr val="dk1"/>
                </a:solidFill>
                <a:latin typeface="Cambria"/>
                <a:ea typeface="Cambria"/>
                <a:cs typeface="Cambria"/>
                <a:sym typeface="Cambria"/>
              </a:rPr>
              <a:t> and </a:t>
            </a:r>
            <a:r>
              <a:rPr b="1" lang="en" sz="1600">
                <a:solidFill>
                  <a:schemeClr val="dk1"/>
                </a:solidFill>
                <a:latin typeface="Cambria"/>
                <a:ea typeface="Cambria"/>
                <a:cs typeface="Cambria"/>
                <a:sym typeface="Cambria"/>
              </a:rPr>
              <a:t>memory technologies</a:t>
            </a:r>
            <a:endParaRPr b="1" sz="1600">
              <a:latin typeface="Cambria"/>
              <a:ea typeface="Cambria"/>
              <a:cs typeface="Cambria"/>
              <a:sym typeface="Cambria"/>
            </a:endParaRPr>
          </a:p>
        </p:txBody>
      </p:sp>
      <p:pic>
        <p:nvPicPr>
          <p:cNvPr id="868" name="Google Shape;868;p86"/>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69" name="Google Shape;869;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3" name="Shape 873"/>
        <p:cNvGrpSpPr/>
        <p:nvPr/>
      </p:nvGrpSpPr>
      <p:grpSpPr>
        <a:xfrm>
          <a:off x="0" y="0"/>
          <a:ext cx="0" cy="0"/>
          <a:chOff x="0" y="0"/>
          <a:chExt cx="0" cy="0"/>
        </a:xfrm>
      </p:grpSpPr>
      <p:sp>
        <p:nvSpPr>
          <p:cNvPr id="874" name="Google Shape;874;p87"/>
          <p:cNvSpPr/>
          <p:nvPr/>
        </p:nvSpPr>
        <p:spPr>
          <a:xfrm>
            <a:off x="0" y="6525"/>
            <a:ext cx="9144000" cy="3070800"/>
          </a:xfrm>
          <a:prstGeom prst="rect">
            <a:avLst/>
          </a:prstGeom>
          <a:solidFill>
            <a:srgbClr val="FCE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87"/>
          <p:cNvSpPr txBox="1"/>
          <p:nvPr>
            <p:ph type="ctrTitle"/>
          </p:nvPr>
        </p:nvSpPr>
        <p:spPr>
          <a:xfrm>
            <a:off x="311700" y="316400"/>
            <a:ext cx="8520600" cy="102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38761D"/>
                </a:solidFill>
                <a:latin typeface="Cambria"/>
                <a:ea typeface="Cambria"/>
                <a:cs typeface="Cambria"/>
                <a:sym typeface="Cambria"/>
              </a:rPr>
              <a:t>EDEN</a:t>
            </a:r>
            <a:endParaRPr b="1">
              <a:solidFill>
                <a:srgbClr val="38761D"/>
              </a:solidFill>
              <a:latin typeface="Cambria"/>
              <a:ea typeface="Cambria"/>
              <a:cs typeface="Cambria"/>
              <a:sym typeface="Cambria"/>
            </a:endParaRPr>
          </a:p>
        </p:txBody>
      </p:sp>
      <p:sp>
        <p:nvSpPr>
          <p:cNvPr id="876" name="Google Shape;876;p87"/>
          <p:cNvSpPr txBox="1"/>
          <p:nvPr>
            <p:ph idx="1" type="subTitle"/>
          </p:nvPr>
        </p:nvSpPr>
        <p:spPr>
          <a:xfrm>
            <a:off x="0" y="1300925"/>
            <a:ext cx="9144000" cy="172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000000"/>
                </a:solidFill>
                <a:latin typeface="Cambria"/>
                <a:ea typeface="Cambria"/>
                <a:cs typeface="Cambria"/>
                <a:sym typeface="Cambria"/>
              </a:rPr>
              <a:t>Enabling Energy-Efficient, High-Performance</a:t>
            </a:r>
            <a:endParaRPr b="1">
              <a:solidFill>
                <a:srgbClr val="000000"/>
              </a:solidFill>
              <a:latin typeface="Cambria"/>
              <a:ea typeface="Cambria"/>
              <a:cs typeface="Cambria"/>
              <a:sym typeface="Cambria"/>
            </a:endParaRPr>
          </a:p>
          <a:p>
            <a:pPr indent="0" lvl="0" marL="0" rtl="0" algn="ctr">
              <a:spcBef>
                <a:spcPts val="0"/>
              </a:spcBef>
              <a:spcAft>
                <a:spcPts val="0"/>
              </a:spcAft>
              <a:buNone/>
            </a:pPr>
            <a:r>
              <a:rPr b="1" lang="en">
                <a:solidFill>
                  <a:srgbClr val="000000"/>
                </a:solidFill>
                <a:latin typeface="Cambria"/>
                <a:ea typeface="Cambria"/>
                <a:cs typeface="Cambria"/>
                <a:sym typeface="Cambria"/>
              </a:rPr>
              <a:t>Deep Neural Network Inference</a:t>
            </a:r>
            <a:endParaRPr b="1">
              <a:solidFill>
                <a:srgbClr val="000000"/>
              </a:solidFill>
              <a:latin typeface="Cambria"/>
              <a:ea typeface="Cambria"/>
              <a:cs typeface="Cambria"/>
              <a:sym typeface="Cambria"/>
            </a:endParaRPr>
          </a:p>
          <a:p>
            <a:pPr indent="0" lvl="0" marL="0" rtl="0" algn="ctr">
              <a:spcBef>
                <a:spcPts val="0"/>
              </a:spcBef>
              <a:spcAft>
                <a:spcPts val="0"/>
              </a:spcAft>
              <a:buNone/>
            </a:pPr>
            <a:r>
              <a:rPr b="1" lang="en">
                <a:solidFill>
                  <a:srgbClr val="000000"/>
                </a:solidFill>
                <a:latin typeface="Cambria"/>
                <a:ea typeface="Cambria"/>
                <a:cs typeface="Cambria"/>
                <a:sym typeface="Cambria"/>
              </a:rPr>
              <a:t>Using Approximate DRAM</a:t>
            </a:r>
            <a:endParaRPr b="1">
              <a:solidFill>
                <a:srgbClr val="000000"/>
              </a:solidFill>
              <a:latin typeface="Cambria"/>
              <a:ea typeface="Cambria"/>
              <a:cs typeface="Cambria"/>
              <a:sym typeface="Cambria"/>
            </a:endParaRPr>
          </a:p>
        </p:txBody>
      </p:sp>
      <p:pic>
        <p:nvPicPr>
          <p:cNvPr id="877" name="Google Shape;877;p87"/>
          <p:cNvPicPr preferRelativeResize="0"/>
          <p:nvPr/>
        </p:nvPicPr>
        <p:blipFill>
          <a:blip r:embed="rId3">
            <a:alphaModFix/>
          </a:blip>
          <a:stretch>
            <a:fillRect/>
          </a:stretch>
        </p:blipFill>
        <p:spPr>
          <a:xfrm>
            <a:off x="2091396" y="4190196"/>
            <a:ext cx="2506900" cy="924950"/>
          </a:xfrm>
          <a:prstGeom prst="rect">
            <a:avLst/>
          </a:prstGeom>
          <a:noFill/>
          <a:ln>
            <a:noFill/>
          </a:ln>
        </p:spPr>
      </p:pic>
      <p:sp>
        <p:nvSpPr>
          <p:cNvPr id="878" name="Google Shape;878;p87"/>
          <p:cNvSpPr txBox="1"/>
          <p:nvPr>
            <p:ph idx="1" type="subTitle"/>
          </p:nvPr>
        </p:nvSpPr>
        <p:spPr>
          <a:xfrm>
            <a:off x="0" y="3293925"/>
            <a:ext cx="9144000" cy="892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00000"/>
                </a:solidFill>
                <a:latin typeface="Cambria"/>
                <a:ea typeface="Cambria"/>
                <a:cs typeface="Cambria"/>
                <a:sym typeface="Cambria"/>
              </a:rPr>
              <a:t>Skanda Koppula</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Lois Orosa</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A. Giray Yaglikci</a:t>
            </a:r>
            <a:endParaRPr sz="2000">
              <a:solidFill>
                <a:srgbClr val="000000"/>
              </a:solidFill>
              <a:latin typeface="Cambria"/>
              <a:ea typeface="Cambria"/>
              <a:cs typeface="Cambria"/>
              <a:sym typeface="Cambria"/>
            </a:endParaRPr>
          </a:p>
          <a:p>
            <a:pPr indent="0" lvl="0" marL="0" rtl="0" algn="ctr">
              <a:spcBef>
                <a:spcPts val="0"/>
              </a:spcBef>
              <a:spcAft>
                <a:spcPts val="0"/>
              </a:spcAft>
              <a:buNone/>
            </a:pPr>
            <a:r>
              <a:rPr lang="en" sz="2000">
                <a:solidFill>
                  <a:srgbClr val="000000"/>
                </a:solidFill>
                <a:latin typeface="Cambria"/>
                <a:ea typeface="Cambria"/>
                <a:cs typeface="Cambria"/>
                <a:sym typeface="Cambria"/>
              </a:rPr>
              <a:t>Roknoddin Azizi</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Taha Shahroodi     Konstantinos Kanellopoulos</a:t>
            </a:r>
            <a:r>
              <a:rPr lang="en" sz="2000">
                <a:solidFill>
                  <a:schemeClr val="dk1"/>
                </a:solidFill>
                <a:latin typeface="Cambria"/>
                <a:ea typeface="Cambria"/>
                <a:cs typeface="Cambria"/>
                <a:sym typeface="Cambria"/>
              </a:rPr>
              <a:t>     </a:t>
            </a:r>
            <a:r>
              <a:rPr lang="en" sz="2000">
                <a:solidFill>
                  <a:srgbClr val="000000"/>
                </a:solidFill>
                <a:latin typeface="Cambria"/>
                <a:ea typeface="Cambria"/>
                <a:cs typeface="Cambria"/>
                <a:sym typeface="Cambria"/>
              </a:rPr>
              <a:t>Onur Mutlu</a:t>
            </a:r>
            <a:endParaRPr sz="2000">
              <a:solidFill>
                <a:srgbClr val="000000"/>
              </a:solidFill>
              <a:latin typeface="Cambria"/>
              <a:ea typeface="Cambria"/>
              <a:cs typeface="Cambria"/>
              <a:sym typeface="Cambria"/>
            </a:endParaRPr>
          </a:p>
        </p:txBody>
      </p:sp>
      <p:pic>
        <p:nvPicPr>
          <p:cNvPr id="879" name="Google Shape;879;p87"/>
          <p:cNvPicPr preferRelativeResize="0"/>
          <p:nvPr/>
        </p:nvPicPr>
        <p:blipFill>
          <a:blip r:embed="rId4">
            <a:alphaModFix/>
          </a:blip>
          <a:stretch>
            <a:fillRect/>
          </a:stretch>
        </p:blipFill>
        <p:spPr>
          <a:xfrm>
            <a:off x="4808850" y="4476375"/>
            <a:ext cx="1891525" cy="3639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Google Shape;884;p88"/>
          <p:cNvSpPr txBox="1"/>
          <p:nvPr>
            <p:ph type="title"/>
          </p:nvPr>
        </p:nvSpPr>
        <p:spPr>
          <a:xfrm>
            <a:off x="311700" y="196675"/>
            <a:ext cx="8520600" cy="572700"/>
          </a:xfrm>
          <a:prstGeom prst="rect">
            <a:avLst/>
          </a:prstGeom>
          <a:noFill/>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Coarse-Grained S</a:t>
            </a:r>
            <a:r>
              <a:rPr b="1" lang="en" sz="3200">
                <a:latin typeface="Cambria"/>
                <a:ea typeface="Cambria"/>
                <a:cs typeface="Cambria"/>
                <a:sym typeface="Cambria"/>
              </a:rPr>
              <a:t>caling</a:t>
            </a:r>
            <a:endParaRPr b="1" sz="3200">
              <a:latin typeface="Cambria"/>
              <a:ea typeface="Cambria"/>
              <a:cs typeface="Cambria"/>
              <a:sym typeface="Cambria"/>
            </a:endParaRPr>
          </a:p>
        </p:txBody>
      </p:sp>
      <p:pic>
        <p:nvPicPr>
          <p:cNvPr id="885" name="Google Shape;885;p88"/>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886" name="Google Shape;886;p88"/>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87" name="Google Shape;887;p88"/>
          <p:cNvPicPr preferRelativeResize="0"/>
          <p:nvPr/>
        </p:nvPicPr>
        <p:blipFill>
          <a:blip r:embed="rId4">
            <a:alphaModFix/>
          </a:blip>
          <a:stretch>
            <a:fillRect/>
          </a:stretch>
        </p:blipFill>
        <p:spPr>
          <a:xfrm>
            <a:off x="1757272" y="912675"/>
            <a:ext cx="5839151" cy="2746050"/>
          </a:xfrm>
          <a:prstGeom prst="rect">
            <a:avLst/>
          </a:prstGeom>
          <a:noFill/>
          <a:ln>
            <a:noFill/>
          </a:ln>
        </p:spPr>
      </p:pic>
      <p:sp>
        <p:nvSpPr>
          <p:cNvPr id="888" name="Google Shape;888;p88"/>
          <p:cNvSpPr txBox="1"/>
          <p:nvPr>
            <p:ph idx="1" type="body"/>
          </p:nvPr>
        </p:nvSpPr>
        <p:spPr>
          <a:xfrm>
            <a:off x="857200" y="3827025"/>
            <a:ext cx="7574700" cy="13611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1000"/>
              </a:spcAft>
              <a:buNone/>
            </a:pPr>
            <a:r>
              <a:rPr b="1" lang="en" sz="2400">
                <a:solidFill>
                  <a:srgbClr val="000000"/>
                </a:solidFill>
                <a:latin typeface="Cambria"/>
                <a:ea typeface="Cambria"/>
                <a:cs typeface="Cambria"/>
                <a:sym typeface="Cambria"/>
              </a:rPr>
              <a:t>tRCD or voltage scaling </a:t>
            </a:r>
            <a:r>
              <a:rPr lang="en" sz="2400">
                <a:solidFill>
                  <a:srgbClr val="000000"/>
                </a:solidFill>
                <a:latin typeface="Cambria"/>
                <a:ea typeface="Cambria"/>
                <a:cs typeface="Cambria"/>
                <a:sym typeface="Cambria"/>
              </a:rPr>
              <a:t>that yields </a:t>
            </a:r>
            <a:r>
              <a:rPr b="1" lang="en" sz="2400">
                <a:solidFill>
                  <a:srgbClr val="000000"/>
                </a:solidFill>
                <a:latin typeface="Cambria"/>
                <a:ea typeface="Cambria"/>
                <a:cs typeface="Cambria"/>
                <a:sym typeface="Cambria"/>
              </a:rPr>
              <a:t>&lt;1% accuracy</a:t>
            </a:r>
            <a:r>
              <a:rPr lang="en" sz="2400">
                <a:solidFill>
                  <a:srgbClr val="000000"/>
                </a:solidFill>
                <a:latin typeface="Cambria"/>
                <a:ea typeface="Cambria"/>
                <a:cs typeface="Cambria"/>
                <a:sym typeface="Cambria"/>
              </a:rPr>
              <a:t> degradation on </a:t>
            </a:r>
            <a:r>
              <a:rPr b="1" lang="en" sz="2400">
                <a:solidFill>
                  <a:srgbClr val="000000"/>
                </a:solidFill>
                <a:latin typeface="Cambria"/>
                <a:ea typeface="Cambria"/>
                <a:cs typeface="Cambria"/>
                <a:sym typeface="Cambria"/>
              </a:rPr>
              <a:t>a target DDR3 module</a:t>
            </a:r>
            <a:endParaRPr b="1" sz="2400">
              <a:solidFill>
                <a:srgbClr val="000000"/>
              </a:solidFill>
              <a:latin typeface="Cambria"/>
              <a:ea typeface="Cambria"/>
              <a:cs typeface="Cambria"/>
              <a:sym typeface="Cambri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2" name="Shape 892"/>
        <p:cNvGrpSpPr/>
        <p:nvPr/>
      </p:nvGrpSpPr>
      <p:grpSpPr>
        <a:xfrm>
          <a:off x="0" y="0"/>
          <a:ext cx="0" cy="0"/>
          <a:chOff x="0" y="0"/>
          <a:chExt cx="0" cy="0"/>
        </a:xfrm>
      </p:grpSpPr>
      <p:pic>
        <p:nvPicPr>
          <p:cNvPr id="893" name="Google Shape;893;p89"/>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grpSp>
        <p:nvGrpSpPr>
          <p:cNvPr id="894" name="Google Shape;894;p89"/>
          <p:cNvGrpSpPr/>
          <p:nvPr/>
        </p:nvGrpSpPr>
        <p:grpSpPr>
          <a:xfrm>
            <a:off x="681509" y="1386720"/>
            <a:ext cx="7780980" cy="2446169"/>
            <a:chOff x="412625" y="2030273"/>
            <a:chExt cx="6532600" cy="2007525"/>
          </a:xfrm>
        </p:grpSpPr>
        <p:pic>
          <p:nvPicPr>
            <p:cNvPr id="895" name="Google Shape;895;p89"/>
            <p:cNvPicPr preferRelativeResize="0"/>
            <p:nvPr/>
          </p:nvPicPr>
          <p:blipFill>
            <a:blip r:embed="rId4">
              <a:alphaModFix/>
            </a:blip>
            <a:stretch>
              <a:fillRect/>
            </a:stretch>
          </p:blipFill>
          <p:spPr>
            <a:xfrm>
              <a:off x="412625" y="2030273"/>
              <a:ext cx="4198576" cy="2007525"/>
            </a:xfrm>
            <a:prstGeom prst="rect">
              <a:avLst/>
            </a:prstGeom>
            <a:noFill/>
            <a:ln>
              <a:noFill/>
            </a:ln>
          </p:spPr>
        </p:pic>
        <p:pic>
          <p:nvPicPr>
            <p:cNvPr id="896" name="Google Shape;896;p89"/>
            <p:cNvPicPr preferRelativeResize="0"/>
            <p:nvPr/>
          </p:nvPicPr>
          <p:blipFill rotWithShape="1">
            <a:blip r:embed="rId5">
              <a:alphaModFix/>
            </a:blip>
            <a:srcRect b="0" l="37007" r="0" t="0"/>
            <a:stretch/>
          </p:blipFill>
          <p:spPr>
            <a:xfrm>
              <a:off x="4502000" y="2239950"/>
              <a:ext cx="2443225" cy="1743750"/>
            </a:xfrm>
            <a:prstGeom prst="rect">
              <a:avLst/>
            </a:prstGeom>
            <a:noFill/>
            <a:ln>
              <a:noFill/>
            </a:ln>
          </p:spPr>
        </p:pic>
      </p:grpSp>
      <p:sp>
        <p:nvSpPr>
          <p:cNvPr id="897" name="Google Shape;897;p89"/>
          <p:cNvSpPr txBox="1"/>
          <p:nvPr>
            <p:ph idx="12" type="sldNum"/>
          </p:nvPr>
        </p:nvSpPr>
        <p:spPr>
          <a:xfrm>
            <a:off x="8624858" y="48156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98" name="Google Shape;898;p89"/>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DNN Workload List and Baseline Accuracies</a:t>
            </a:r>
            <a:endParaRPr b="1" sz="3200">
              <a:latin typeface="Cambria"/>
              <a:ea typeface="Cambria"/>
              <a:cs typeface="Cambria"/>
              <a:sym typeface="Cambria"/>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90"/>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Coarse-Grained Characterization Algorithm</a:t>
            </a:r>
            <a:endParaRPr b="1" sz="3200">
              <a:latin typeface="Cambria"/>
              <a:ea typeface="Cambria"/>
              <a:cs typeface="Cambria"/>
              <a:sym typeface="Cambria"/>
            </a:endParaRPr>
          </a:p>
        </p:txBody>
      </p:sp>
      <p:pic>
        <p:nvPicPr>
          <p:cNvPr id="904" name="Google Shape;904;p90"/>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905" name="Google Shape;905;p90"/>
          <p:cNvSpPr txBox="1"/>
          <p:nvPr>
            <p:ph idx="1" type="body"/>
          </p:nvPr>
        </p:nvSpPr>
        <p:spPr>
          <a:xfrm>
            <a:off x="398700" y="880225"/>
            <a:ext cx="8433600" cy="1529400"/>
          </a:xfrm>
          <a:prstGeom prst="rect">
            <a:avLst/>
          </a:prstGeom>
        </p:spPr>
        <p:txBody>
          <a:bodyPr anchorCtr="0" anchor="t" bIns="91425" lIns="91425" spcFirstLastPara="1" rIns="91425" wrap="square" tIns="91425">
            <a:noAutofit/>
          </a:bodyPr>
          <a:lstStyle/>
          <a:p>
            <a:pPr indent="-1371600" lvl="0" marL="1828800" rtl="0" algn="l">
              <a:lnSpc>
                <a:spcPct val="100000"/>
              </a:lnSpc>
              <a:spcBef>
                <a:spcPts val="0"/>
              </a:spcBef>
              <a:spcAft>
                <a:spcPts val="0"/>
              </a:spcAft>
              <a:buNone/>
            </a:pPr>
            <a:r>
              <a:rPr b="1" lang="en" sz="2400">
                <a:solidFill>
                  <a:srgbClr val="0B5394"/>
                </a:solidFill>
                <a:latin typeface="Cambria"/>
                <a:ea typeface="Cambria"/>
                <a:cs typeface="Cambria"/>
                <a:sym typeface="Cambria"/>
              </a:rPr>
              <a:t>Key Steps:</a:t>
            </a:r>
            <a:endParaRPr sz="2400">
              <a:solidFill>
                <a:srgbClr val="0B5394"/>
              </a:solidFill>
              <a:latin typeface="Cambria"/>
              <a:ea typeface="Cambria"/>
              <a:cs typeface="Cambria"/>
              <a:sym typeface="Cambria"/>
            </a:endParaRPr>
          </a:p>
          <a:p>
            <a:pPr indent="-381000" lvl="0" marL="1371600" rtl="0" algn="l">
              <a:lnSpc>
                <a:spcPct val="100000"/>
              </a:lnSpc>
              <a:spcBef>
                <a:spcPts val="100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Decrease tRCD/V</a:t>
            </a:r>
            <a:r>
              <a:rPr baseline="-25000" lang="en" sz="2400">
                <a:solidFill>
                  <a:srgbClr val="000000"/>
                </a:solidFill>
                <a:latin typeface="Cambria"/>
                <a:ea typeface="Cambria"/>
                <a:cs typeface="Cambria"/>
                <a:sym typeface="Cambria"/>
              </a:rPr>
              <a:t>dd</a:t>
            </a:r>
            <a:r>
              <a:rPr lang="en" sz="2400">
                <a:solidFill>
                  <a:srgbClr val="000000"/>
                </a:solidFill>
                <a:latin typeface="Cambria"/>
                <a:ea typeface="Cambria"/>
                <a:cs typeface="Cambria"/>
                <a:sym typeface="Cambria"/>
              </a:rPr>
              <a:t> of DRAM module</a:t>
            </a:r>
            <a:endParaRPr sz="2400">
              <a:solidFill>
                <a:srgbClr val="000000"/>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Run DNN inference</a:t>
            </a:r>
            <a:endParaRPr sz="2400">
              <a:solidFill>
                <a:srgbClr val="000000"/>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Measure accuracy on validation dataset</a:t>
            </a:r>
            <a:endParaRPr sz="2400">
              <a:solidFill>
                <a:srgbClr val="000000"/>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If accuracy &lt; target: terminate.</a:t>
            </a:r>
            <a:endParaRPr sz="2400">
              <a:solidFill>
                <a:srgbClr val="000000"/>
              </a:solidFill>
              <a:latin typeface="Cambria"/>
              <a:ea typeface="Cambria"/>
              <a:cs typeface="Cambria"/>
              <a:sym typeface="Cambria"/>
            </a:endParaRPr>
          </a:p>
        </p:txBody>
      </p:sp>
      <p:pic>
        <p:nvPicPr>
          <p:cNvPr id="906" name="Google Shape;906;p90"/>
          <p:cNvPicPr preferRelativeResize="0"/>
          <p:nvPr/>
        </p:nvPicPr>
        <p:blipFill rotWithShape="1">
          <a:blip r:embed="rId4">
            <a:alphaModFix/>
          </a:blip>
          <a:srcRect b="0" l="0" r="46481" t="11637"/>
          <a:stretch/>
        </p:blipFill>
        <p:spPr>
          <a:xfrm>
            <a:off x="2105725" y="3176650"/>
            <a:ext cx="2359901" cy="1798574"/>
          </a:xfrm>
          <a:prstGeom prst="rect">
            <a:avLst/>
          </a:prstGeom>
          <a:noFill/>
          <a:ln>
            <a:noFill/>
          </a:ln>
        </p:spPr>
      </p:pic>
      <p:pic>
        <p:nvPicPr>
          <p:cNvPr id="907" name="Google Shape;907;p90"/>
          <p:cNvPicPr preferRelativeResize="0"/>
          <p:nvPr/>
        </p:nvPicPr>
        <p:blipFill rotWithShape="1">
          <a:blip r:embed="rId4">
            <a:alphaModFix/>
          </a:blip>
          <a:srcRect b="86215" l="30373" r="21995" t="0"/>
          <a:stretch/>
        </p:blipFill>
        <p:spPr>
          <a:xfrm>
            <a:off x="4629425" y="3953263"/>
            <a:ext cx="2427774" cy="324325"/>
          </a:xfrm>
          <a:prstGeom prst="rect">
            <a:avLst/>
          </a:prstGeom>
          <a:noFill/>
          <a:ln>
            <a:noFill/>
          </a:ln>
        </p:spPr>
      </p:pic>
      <p:sp>
        <p:nvSpPr>
          <p:cNvPr id="908" name="Google Shape;908;p90"/>
          <p:cNvSpPr txBox="1"/>
          <p:nvPr/>
        </p:nvSpPr>
        <p:spPr>
          <a:xfrm>
            <a:off x="4629425" y="4188325"/>
            <a:ext cx="4326600" cy="4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Cambria"/>
                <a:ea typeface="Cambria"/>
                <a:cs typeface="Cambria"/>
                <a:sym typeface="Cambria"/>
              </a:rPr>
              <a:t>Decreasing voltage and DNN accuracy</a:t>
            </a:r>
            <a:endParaRPr sz="1500">
              <a:latin typeface="Cambria"/>
              <a:ea typeface="Cambria"/>
              <a:cs typeface="Cambria"/>
              <a:sym typeface="Cambria"/>
            </a:endParaRPr>
          </a:p>
        </p:txBody>
      </p:sp>
      <p:sp>
        <p:nvSpPr>
          <p:cNvPr id="909" name="Google Shape;909;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3" name="Shape 913"/>
        <p:cNvGrpSpPr/>
        <p:nvPr/>
      </p:nvGrpSpPr>
      <p:grpSpPr>
        <a:xfrm>
          <a:off x="0" y="0"/>
          <a:ext cx="0" cy="0"/>
          <a:chOff x="0" y="0"/>
          <a:chExt cx="0" cy="0"/>
        </a:xfrm>
      </p:grpSpPr>
      <p:sp>
        <p:nvSpPr>
          <p:cNvPr id="914" name="Google Shape;914;p91"/>
          <p:cNvSpPr txBox="1"/>
          <p:nvPr>
            <p:ph type="title"/>
          </p:nvPr>
        </p:nvSpPr>
        <p:spPr>
          <a:xfrm>
            <a:off x="311700" y="19667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latin typeface="Cambria"/>
                <a:ea typeface="Cambria"/>
                <a:cs typeface="Cambria"/>
                <a:sym typeface="Cambria"/>
              </a:rPr>
              <a:t>Fine-Grained </a:t>
            </a:r>
            <a:r>
              <a:rPr b="1" lang="en" sz="3200">
                <a:latin typeface="Cambria"/>
                <a:ea typeface="Cambria"/>
                <a:cs typeface="Cambria"/>
                <a:sym typeface="Cambria"/>
              </a:rPr>
              <a:t>Characterization Algorithm</a:t>
            </a:r>
            <a:endParaRPr b="1" sz="3200">
              <a:latin typeface="Cambria"/>
              <a:ea typeface="Cambria"/>
              <a:cs typeface="Cambria"/>
              <a:sym typeface="Cambria"/>
            </a:endParaRPr>
          </a:p>
        </p:txBody>
      </p:sp>
      <p:pic>
        <p:nvPicPr>
          <p:cNvPr id="915" name="Google Shape;915;p91"/>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916" name="Google Shape;916;p91"/>
          <p:cNvSpPr txBox="1"/>
          <p:nvPr>
            <p:ph idx="1" type="body"/>
          </p:nvPr>
        </p:nvSpPr>
        <p:spPr>
          <a:xfrm>
            <a:off x="398700" y="956425"/>
            <a:ext cx="8433600" cy="1529400"/>
          </a:xfrm>
          <a:prstGeom prst="rect">
            <a:avLst/>
          </a:prstGeom>
        </p:spPr>
        <p:txBody>
          <a:bodyPr anchorCtr="0" anchor="t" bIns="91425" lIns="91425" spcFirstLastPara="1" rIns="91425" wrap="square" tIns="91425">
            <a:noAutofit/>
          </a:bodyPr>
          <a:lstStyle/>
          <a:p>
            <a:pPr indent="-1371600" lvl="0" marL="1828800" rtl="0" algn="l">
              <a:lnSpc>
                <a:spcPct val="100000"/>
              </a:lnSpc>
              <a:spcBef>
                <a:spcPts val="0"/>
              </a:spcBef>
              <a:spcAft>
                <a:spcPts val="0"/>
              </a:spcAft>
              <a:buNone/>
            </a:pPr>
            <a:r>
              <a:rPr b="1" lang="en" sz="2400">
                <a:solidFill>
                  <a:srgbClr val="990000"/>
                </a:solidFill>
                <a:latin typeface="Cambria"/>
                <a:ea typeface="Cambria"/>
                <a:cs typeface="Cambria"/>
                <a:sym typeface="Cambria"/>
              </a:rPr>
              <a:t>Key Steps:</a:t>
            </a:r>
            <a:endParaRPr sz="2400">
              <a:solidFill>
                <a:srgbClr val="990000"/>
              </a:solidFill>
              <a:latin typeface="Cambria"/>
              <a:ea typeface="Cambria"/>
              <a:cs typeface="Cambria"/>
              <a:sym typeface="Cambria"/>
            </a:endParaRPr>
          </a:p>
          <a:p>
            <a:pPr indent="-381000" lvl="0" marL="1371600" rtl="0" algn="l">
              <a:lnSpc>
                <a:spcPct val="100000"/>
              </a:lnSpc>
              <a:spcBef>
                <a:spcPts val="100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Decrease parameter of DRAM/DNN partition</a:t>
            </a:r>
            <a:endParaRPr sz="2400">
              <a:solidFill>
                <a:srgbClr val="000000"/>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Run DNN inference</a:t>
            </a:r>
            <a:endParaRPr sz="2400">
              <a:solidFill>
                <a:srgbClr val="000000"/>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Measure accuracy on validation dataset</a:t>
            </a:r>
            <a:endParaRPr sz="2400">
              <a:solidFill>
                <a:srgbClr val="000000"/>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If accuracy &lt; target: roll-back parameter decrease</a:t>
            </a:r>
            <a:endParaRPr sz="2400">
              <a:solidFill>
                <a:srgbClr val="000000"/>
              </a:solidFill>
              <a:latin typeface="Cambria"/>
              <a:ea typeface="Cambria"/>
              <a:cs typeface="Cambria"/>
              <a:sym typeface="Cambria"/>
            </a:endParaRPr>
          </a:p>
          <a:p>
            <a:pPr indent="-381000" lvl="0" marL="1371600" rtl="0" algn="l">
              <a:lnSpc>
                <a:spcPct val="100000"/>
              </a:lnSpc>
              <a:spcBef>
                <a:spcPts val="0"/>
              </a:spcBef>
              <a:spcAft>
                <a:spcPts val="0"/>
              </a:spcAft>
              <a:buClr>
                <a:srgbClr val="000000"/>
              </a:buClr>
              <a:buSzPts val="2400"/>
              <a:buFont typeface="Cambria"/>
              <a:buAutoNum type="arabicPeriod"/>
            </a:pPr>
            <a:r>
              <a:rPr lang="en" sz="2400">
                <a:solidFill>
                  <a:srgbClr val="000000"/>
                </a:solidFill>
                <a:latin typeface="Cambria"/>
                <a:ea typeface="Cambria"/>
                <a:cs typeface="Cambria"/>
                <a:sym typeface="Cambria"/>
              </a:rPr>
              <a:t>Repeat for all DNN partitions, parameter levels</a:t>
            </a:r>
            <a:endParaRPr sz="2400">
              <a:solidFill>
                <a:srgbClr val="000000"/>
              </a:solidFill>
              <a:latin typeface="Cambria"/>
              <a:ea typeface="Cambria"/>
              <a:cs typeface="Cambria"/>
              <a:sym typeface="Cambria"/>
            </a:endParaRPr>
          </a:p>
        </p:txBody>
      </p:sp>
      <p:sp>
        <p:nvSpPr>
          <p:cNvPr id="917" name="Google Shape;917;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1593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Cambria"/>
                <a:ea typeface="Cambria"/>
                <a:cs typeface="Cambria"/>
                <a:sym typeface="Cambria"/>
              </a:rPr>
              <a:t>Outline</a:t>
            </a:r>
            <a:endParaRPr b="1" sz="3200">
              <a:latin typeface="Cambria"/>
              <a:ea typeface="Cambria"/>
              <a:cs typeface="Cambria"/>
              <a:sym typeface="Cambria"/>
            </a:endParaRPr>
          </a:p>
        </p:txBody>
      </p:sp>
      <p:sp>
        <p:nvSpPr>
          <p:cNvPr id="119" name="Google Shape;119;p20"/>
          <p:cNvSpPr txBox="1"/>
          <p:nvPr>
            <p:ph idx="1" type="body"/>
          </p:nvPr>
        </p:nvSpPr>
        <p:spPr>
          <a:xfrm>
            <a:off x="566600" y="675525"/>
            <a:ext cx="7995000" cy="495300"/>
          </a:xfrm>
          <a:prstGeom prst="rect">
            <a:avLst/>
          </a:prstGeom>
          <a:solidFill>
            <a:srgbClr val="D9EAD3"/>
          </a:solidFill>
        </p:spPr>
        <p:txBody>
          <a:bodyPr anchorCtr="0" anchor="ctr" bIns="91425" lIns="91425" spcFirstLastPara="1" rIns="91425" wrap="square" tIns="91425">
            <a:noAutofit/>
          </a:bodyPr>
          <a:lstStyle/>
          <a:p>
            <a:pPr indent="-400050" lvl="0" marL="571500" rtl="0" algn="l">
              <a:spcBef>
                <a:spcPts val="0"/>
              </a:spcBef>
              <a:spcAft>
                <a:spcPts val="0"/>
              </a:spcAft>
              <a:buClr>
                <a:srgbClr val="000000"/>
              </a:buClr>
              <a:buSzPts val="2700"/>
              <a:buFont typeface="Cambria"/>
              <a:buAutoNum type="arabicPeriod"/>
            </a:pPr>
            <a:r>
              <a:rPr b="1" lang="en" sz="2700">
                <a:solidFill>
                  <a:srgbClr val="000000"/>
                </a:solidFill>
                <a:latin typeface="Cambria"/>
                <a:ea typeface="Cambria"/>
                <a:cs typeface="Cambria"/>
                <a:sym typeface="Cambria"/>
              </a:rPr>
              <a:t>Motivation and Problem</a:t>
            </a:r>
            <a:endParaRPr b="1" sz="2700">
              <a:solidFill>
                <a:srgbClr val="000000"/>
              </a:solidFill>
              <a:latin typeface="Cambria"/>
              <a:ea typeface="Cambria"/>
              <a:cs typeface="Cambria"/>
              <a:sym typeface="Cambria"/>
            </a:endParaRPr>
          </a:p>
        </p:txBody>
      </p:sp>
      <p:sp>
        <p:nvSpPr>
          <p:cNvPr id="120" name="Google Shape;120;p20"/>
          <p:cNvSpPr txBox="1"/>
          <p:nvPr>
            <p:ph idx="1" type="body"/>
          </p:nvPr>
        </p:nvSpPr>
        <p:spPr>
          <a:xfrm>
            <a:off x="574500" y="17653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3.   EDEN Mechanism</a:t>
            </a:r>
            <a:endParaRPr b="1" sz="2700">
              <a:solidFill>
                <a:srgbClr val="B7B7B7"/>
              </a:solidFill>
              <a:latin typeface="Cambria"/>
              <a:ea typeface="Cambria"/>
              <a:cs typeface="Cambria"/>
              <a:sym typeface="Cambria"/>
            </a:endParaRPr>
          </a:p>
        </p:txBody>
      </p:sp>
      <p:sp>
        <p:nvSpPr>
          <p:cNvPr id="121" name="Google Shape;121;p20"/>
          <p:cNvSpPr txBox="1"/>
          <p:nvPr>
            <p:ph idx="1" type="body"/>
          </p:nvPr>
        </p:nvSpPr>
        <p:spPr>
          <a:xfrm>
            <a:off x="1085000" y="267147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ii.   DNN Error Tolerance Characterization</a:t>
            </a:r>
            <a:endParaRPr b="1" sz="2200">
              <a:solidFill>
                <a:srgbClr val="B7B7B7"/>
              </a:solidFill>
              <a:latin typeface="Cambria"/>
              <a:ea typeface="Cambria"/>
              <a:cs typeface="Cambria"/>
              <a:sym typeface="Cambria"/>
            </a:endParaRPr>
          </a:p>
        </p:txBody>
      </p:sp>
      <p:sp>
        <p:nvSpPr>
          <p:cNvPr id="122" name="Google Shape;122;p20"/>
          <p:cNvSpPr txBox="1"/>
          <p:nvPr>
            <p:ph idx="1" type="body"/>
          </p:nvPr>
        </p:nvSpPr>
        <p:spPr>
          <a:xfrm>
            <a:off x="1085000" y="232112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     Boosting DNN Error Tolerance</a:t>
            </a:r>
            <a:endParaRPr b="1" sz="2200">
              <a:solidFill>
                <a:srgbClr val="B7B7B7"/>
              </a:solidFill>
              <a:latin typeface="Cambria"/>
              <a:ea typeface="Cambria"/>
              <a:cs typeface="Cambria"/>
              <a:sym typeface="Cambria"/>
            </a:endParaRPr>
          </a:p>
        </p:txBody>
      </p:sp>
      <p:sp>
        <p:nvSpPr>
          <p:cNvPr id="123" name="Google Shape;123;p20"/>
          <p:cNvSpPr txBox="1"/>
          <p:nvPr>
            <p:ph idx="1" type="body"/>
          </p:nvPr>
        </p:nvSpPr>
        <p:spPr>
          <a:xfrm>
            <a:off x="1085000" y="3017650"/>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iii.  DNN to DRAM Mapping</a:t>
            </a:r>
            <a:endParaRPr b="1" sz="2200">
              <a:solidFill>
                <a:srgbClr val="B7B7B7"/>
              </a:solidFill>
              <a:latin typeface="Cambria"/>
              <a:ea typeface="Cambria"/>
              <a:cs typeface="Cambria"/>
              <a:sym typeface="Cambria"/>
            </a:endParaRPr>
          </a:p>
        </p:txBody>
      </p:sp>
      <p:sp>
        <p:nvSpPr>
          <p:cNvPr id="124" name="Google Shape;124;p20"/>
          <p:cNvSpPr txBox="1"/>
          <p:nvPr>
            <p:ph idx="1" type="body"/>
          </p:nvPr>
        </p:nvSpPr>
        <p:spPr>
          <a:xfrm>
            <a:off x="574500" y="3756288"/>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4.   Evaluation</a:t>
            </a:r>
            <a:endParaRPr b="1" sz="2700">
              <a:solidFill>
                <a:srgbClr val="B7B7B7"/>
              </a:solidFill>
              <a:latin typeface="Cambria"/>
              <a:ea typeface="Cambria"/>
              <a:cs typeface="Cambria"/>
              <a:sym typeface="Cambria"/>
            </a:endParaRPr>
          </a:p>
        </p:txBody>
      </p:sp>
      <p:sp>
        <p:nvSpPr>
          <p:cNvPr id="125" name="Google Shape;125;p20"/>
          <p:cNvSpPr txBox="1"/>
          <p:nvPr>
            <p:ph idx="1" type="body"/>
          </p:nvPr>
        </p:nvSpPr>
        <p:spPr>
          <a:xfrm>
            <a:off x="1085000" y="3363825"/>
            <a:ext cx="7476600" cy="327000"/>
          </a:xfrm>
          <a:prstGeom prst="rect">
            <a:avLst/>
          </a:prstGeom>
          <a:solidFill>
            <a:srgbClr val="F3F3F3"/>
          </a:solidFill>
        </p:spPr>
        <p:txBody>
          <a:bodyPr anchorCtr="0" anchor="ctr" bIns="91425" lIns="91425" spcFirstLastPara="1" rIns="91425" wrap="square" tIns="91425">
            <a:noAutofit/>
          </a:bodyPr>
          <a:lstStyle/>
          <a:p>
            <a:pPr indent="0" lvl="0" marL="0" rtl="0" algn="l">
              <a:spcBef>
                <a:spcPts val="0"/>
              </a:spcBef>
              <a:spcAft>
                <a:spcPts val="0"/>
              </a:spcAft>
              <a:buNone/>
            </a:pPr>
            <a:r>
              <a:rPr b="1" lang="en" sz="2200">
                <a:solidFill>
                  <a:srgbClr val="B7B7B7"/>
                </a:solidFill>
                <a:latin typeface="Cambria"/>
                <a:ea typeface="Cambria"/>
                <a:cs typeface="Cambria"/>
                <a:sym typeface="Cambria"/>
              </a:rPr>
              <a:t>Enabling EDEN Using Error Models</a:t>
            </a:r>
            <a:endParaRPr b="1" sz="2200">
              <a:solidFill>
                <a:srgbClr val="B7B7B7"/>
              </a:solidFill>
              <a:latin typeface="Cambria"/>
              <a:ea typeface="Cambria"/>
              <a:cs typeface="Cambria"/>
              <a:sym typeface="Cambria"/>
            </a:endParaRPr>
          </a:p>
        </p:txBody>
      </p:sp>
      <p:pic>
        <p:nvPicPr>
          <p:cNvPr id="126" name="Google Shape;126;p20"/>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sp>
        <p:nvSpPr>
          <p:cNvPr id="127" name="Google Shape;127;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8" name="Google Shape;128;p20"/>
          <p:cNvSpPr txBox="1"/>
          <p:nvPr>
            <p:ph idx="1" type="body"/>
          </p:nvPr>
        </p:nvSpPr>
        <p:spPr>
          <a:xfrm>
            <a:off x="566600" y="120962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2.   DNN Basics and DRAM Parameters</a:t>
            </a:r>
            <a:endParaRPr b="1" sz="2700">
              <a:solidFill>
                <a:srgbClr val="B7B7B7"/>
              </a:solidFill>
              <a:latin typeface="Cambria"/>
              <a:ea typeface="Cambria"/>
              <a:cs typeface="Cambria"/>
              <a:sym typeface="Cambria"/>
            </a:endParaRPr>
          </a:p>
        </p:txBody>
      </p:sp>
      <p:sp>
        <p:nvSpPr>
          <p:cNvPr id="129" name="Google Shape;129;p20"/>
          <p:cNvSpPr txBox="1"/>
          <p:nvPr>
            <p:ph idx="1" type="body"/>
          </p:nvPr>
        </p:nvSpPr>
        <p:spPr>
          <a:xfrm>
            <a:off x="574500" y="4274275"/>
            <a:ext cx="7995000" cy="495300"/>
          </a:xfrm>
          <a:prstGeom prst="rect">
            <a:avLst/>
          </a:prstGeom>
          <a:solidFill>
            <a:srgbClr val="F3F3F3"/>
          </a:solidFill>
        </p:spPr>
        <p:txBody>
          <a:bodyPr anchorCtr="0" anchor="ctr" bIns="91425" lIns="91425" spcFirstLastPara="1" rIns="91425" wrap="square" tIns="91425">
            <a:noAutofit/>
          </a:bodyPr>
          <a:lstStyle/>
          <a:p>
            <a:pPr indent="0" lvl="0" marL="57150" rtl="0" algn="l">
              <a:spcBef>
                <a:spcPts val="0"/>
              </a:spcBef>
              <a:spcAft>
                <a:spcPts val="0"/>
              </a:spcAft>
              <a:buNone/>
            </a:pPr>
            <a:r>
              <a:rPr b="1" lang="en" sz="2700">
                <a:solidFill>
                  <a:srgbClr val="B7B7B7"/>
                </a:solidFill>
                <a:latin typeface="Cambria"/>
                <a:ea typeface="Cambria"/>
                <a:cs typeface="Cambria"/>
                <a:sym typeface="Cambria"/>
              </a:rPr>
              <a:t>5.   Conclusion</a:t>
            </a:r>
            <a:endParaRPr b="1" sz="2700">
              <a:solidFill>
                <a:srgbClr val="B7B7B7"/>
              </a:solidFill>
              <a:latin typeface="Cambria"/>
              <a:ea typeface="Cambria"/>
              <a:cs typeface="Cambria"/>
              <a:sym typeface="Cambr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235500" y="122575"/>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B45F06"/>
                </a:solidFill>
                <a:latin typeface="Cambria"/>
                <a:ea typeface="Cambria"/>
                <a:cs typeface="Cambria"/>
                <a:sym typeface="Cambria"/>
              </a:rPr>
              <a:t>Motivation</a:t>
            </a:r>
            <a:endParaRPr b="1">
              <a:solidFill>
                <a:srgbClr val="B45F06"/>
              </a:solidFill>
              <a:latin typeface="Cambria"/>
              <a:ea typeface="Cambria"/>
              <a:cs typeface="Cambria"/>
              <a:sym typeface="Cambria"/>
            </a:endParaRPr>
          </a:p>
        </p:txBody>
      </p:sp>
      <p:sp>
        <p:nvSpPr>
          <p:cNvPr id="135" name="Google Shape;135;p21"/>
          <p:cNvSpPr txBox="1"/>
          <p:nvPr>
            <p:ph idx="1" type="body"/>
          </p:nvPr>
        </p:nvSpPr>
        <p:spPr>
          <a:xfrm>
            <a:off x="163825" y="760550"/>
            <a:ext cx="8857200" cy="856800"/>
          </a:xfrm>
          <a:prstGeom prst="rect">
            <a:avLst/>
          </a:prstGeom>
          <a:solidFill>
            <a:srgbClr val="D9EAD3"/>
          </a:solidFill>
        </p:spPr>
        <p:txBody>
          <a:bodyPr anchorCtr="0" anchor="t" bIns="0" lIns="91425" spcFirstLastPara="1" rIns="91425" wrap="square" tIns="137150">
            <a:noAutofit/>
          </a:bodyPr>
          <a:lstStyle/>
          <a:p>
            <a:pPr indent="0" lvl="0" marL="0" rtl="0" algn="ctr">
              <a:spcBef>
                <a:spcPts val="0"/>
              </a:spcBef>
              <a:spcAft>
                <a:spcPts val="0"/>
              </a:spcAft>
              <a:buClr>
                <a:schemeClr val="dk1"/>
              </a:buClr>
              <a:buSzPts val="1100"/>
              <a:buFont typeface="Arial"/>
              <a:buNone/>
            </a:pPr>
            <a:r>
              <a:rPr b="1" lang="en">
                <a:solidFill>
                  <a:srgbClr val="990000"/>
                </a:solidFill>
                <a:latin typeface="Cambria"/>
                <a:ea typeface="Cambria"/>
                <a:cs typeface="Cambria"/>
                <a:sym typeface="Cambria"/>
              </a:rPr>
              <a:t>Deep neural networks (DNNs) are </a:t>
            </a:r>
            <a:r>
              <a:rPr b="1" lang="en">
                <a:solidFill>
                  <a:srgbClr val="990000"/>
                </a:solidFill>
                <a:latin typeface="Cambria"/>
                <a:ea typeface="Cambria"/>
                <a:cs typeface="Cambria"/>
                <a:sym typeface="Cambria"/>
              </a:rPr>
              <a:t>critical</a:t>
            </a:r>
            <a:endParaRPr b="1">
              <a:solidFill>
                <a:srgbClr val="990000"/>
              </a:solidFill>
              <a:latin typeface="Cambria"/>
              <a:ea typeface="Cambria"/>
              <a:cs typeface="Cambria"/>
              <a:sym typeface="Cambria"/>
            </a:endParaRPr>
          </a:p>
          <a:p>
            <a:pPr indent="0" lvl="0" marL="0" rtl="0" algn="ctr">
              <a:spcBef>
                <a:spcPts val="0"/>
              </a:spcBef>
              <a:spcAft>
                <a:spcPts val="0"/>
              </a:spcAft>
              <a:buClr>
                <a:schemeClr val="dk1"/>
              </a:buClr>
              <a:buSzPts val="1100"/>
              <a:buFont typeface="Arial"/>
              <a:buNone/>
            </a:pPr>
            <a:r>
              <a:rPr b="1" lang="en">
                <a:solidFill>
                  <a:srgbClr val="990000"/>
                </a:solidFill>
                <a:latin typeface="Cambria"/>
                <a:ea typeface="Cambria"/>
                <a:cs typeface="Cambria"/>
                <a:sym typeface="Cambria"/>
              </a:rPr>
              <a:t>in computer vision, robotics, and many other domains</a:t>
            </a:r>
            <a:endParaRPr b="1">
              <a:solidFill>
                <a:srgbClr val="990000"/>
              </a:solidFill>
              <a:latin typeface="Cambria"/>
              <a:ea typeface="Cambria"/>
              <a:cs typeface="Cambria"/>
              <a:sym typeface="Cambria"/>
            </a:endParaRPr>
          </a:p>
        </p:txBody>
      </p:sp>
      <p:pic>
        <p:nvPicPr>
          <p:cNvPr id="136" name="Google Shape;136;p21"/>
          <p:cNvPicPr preferRelativeResize="0"/>
          <p:nvPr/>
        </p:nvPicPr>
        <p:blipFill rotWithShape="1">
          <a:blip r:embed="rId3">
            <a:alphaModFix/>
          </a:blip>
          <a:srcRect b="46912" l="0" r="0" t="0"/>
          <a:stretch/>
        </p:blipFill>
        <p:spPr>
          <a:xfrm>
            <a:off x="0" y="4975225"/>
            <a:ext cx="797350" cy="168275"/>
          </a:xfrm>
          <a:prstGeom prst="rect">
            <a:avLst/>
          </a:prstGeom>
          <a:noFill/>
          <a:ln>
            <a:noFill/>
          </a:ln>
        </p:spPr>
      </p:pic>
      <p:pic>
        <p:nvPicPr>
          <p:cNvPr id="137" name="Google Shape;137;p21"/>
          <p:cNvPicPr preferRelativeResize="0"/>
          <p:nvPr/>
        </p:nvPicPr>
        <p:blipFill rotWithShape="1">
          <a:blip r:embed="rId4">
            <a:alphaModFix/>
          </a:blip>
          <a:srcRect b="16488" l="15155" r="16172" t="16728"/>
          <a:stretch/>
        </p:blipFill>
        <p:spPr>
          <a:xfrm>
            <a:off x="6032049" y="1765650"/>
            <a:ext cx="1107826" cy="1077251"/>
          </a:xfrm>
          <a:prstGeom prst="rect">
            <a:avLst/>
          </a:prstGeom>
          <a:noFill/>
          <a:ln>
            <a:noFill/>
          </a:ln>
        </p:spPr>
      </p:pic>
      <p:pic>
        <p:nvPicPr>
          <p:cNvPr id="138" name="Google Shape;138;p21"/>
          <p:cNvPicPr preferRelativeResize="0"/>
          <p:nvPr/>
        </p:nvPicPr>
        <p:blipFill rotWithShape="1">
          <a:blip r:embed="rId5">
            <a:alphaModFix/>
          </a:blip>
          <a:srcRect b="21745" l="6716" r="54570" t="34712"/>
          <a:stretch/>
        </p:blipFill>
        <p:spPr>
          <a:xfrm>
            <a:off x="1503510" y="1722350"/>
            <a:ext cx="1298538" cy="1120550"/>
          </a:xfrm>
          <a:prstGeom prst="rect">
            <a:avLst/>
          </a:prstGeom>
          <a:noFill/>
          <a:ln>
            <a:noFill/>
          </a:ln>
        </p:spPr>
      </p:pic>
      <p:pic>
        <p:nvPicPr>
          <p:cNvPr id="139" name="Google Shape;139;p21"/>
          <p:cNvPicPr preferRelativeResize="0"/>
          <p:nvPr/>
        </p:nvPicPr>
        <p:blipFill>
          <a:blip r:embed="rId6">
            <a:alphaModFix/>
          </a:blip>
          <a:stretch>
            <a:fillRect/>
          </a:stretch>
        </p:blipFill>
        <p:spPr>
          <a:xfrm>
            <a:off x="3265348" y="1950936"/>
            <a:ext cx="663375" cy="663375"/>
          </a:xfrm>
          <a:prstGeom prst="rect">
            <a:avLst/>
          </a:prstGeom>
          <a:noFill/>
          <a:ln>
            <a:noFill/>
          </a:ln>
        </p:spPr>
      </p:pic>
      <p:pic>
        <p:nvPicPr>
          <p:cNvPr id="140" name="Google Shape;140;p21"/>
          <p:cNvPicPr preferRelativeResize="0"/>
          <p:nvPr/>
        </p:nvPicPr>
        <p:blipFill>
          <a:blip r:embed="rId7">
            <a:alphaModFix/>
          </a:blip>
          <a:stretch>
            <a:fillRect/>
          </a:stretch>
        </p:blipFill>
        <p:spPr>
          <a:xfrm>
            <a:off x="4307853" y="1882276"/>
            <a:ext cx="1603947" cy="899225"/>
          </a:xfrm>
          <a:prstGeom prst="rect">
            <a:avLst/>
          </a:prstGeom>
          <a:noFill/>
          <a:ln>
            <a:noFill/>
          </a:ln>
        </p:spPr>
      </p:pic>
      <p:sp>
        <p:nvSpPr>
          <p:cNvPr id="141" name="Google Shape;141;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