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</p:sldIdLst>
  <p:sldSz cy="32918400" cx="21945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69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323" y="685800"/>
            <a:ext cx="228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4ef9f894a_1_0:notes"/>
          <p:cNvSpPr/>
          <p:nvPr>
            <p:ph idx="2" type="sldImg"/>
          </p:nvPr>
        </p:nvSpPr>
        <p:spPr>
          <a:xfrm>
            <a:off x="2401048" y="1143000"/>
            <a:ext cx="2055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64ef9f894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48100" y="4765280"/>
            <a:ext cx="20449500" cy="131367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48080" y="18138400"/>
            <a:ext cx="20449500" cy="5072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48080" y="7079200"/>
            <a:ext cx="20449500" cy="125664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800"/>
              <a:buNone/>
              <a:defRPr sz="4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48080" y="20174240"/>
            <a:ext cx="20449500" cy="83250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indent="-654050" lvl="0" marL="45720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 algn="ctr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 algn="ctr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 algn="ctr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 algn="ctr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 algn="ctr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 algn="ctr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645925" y="10226801"/>
            <a:ext cx="18653700" cy="70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291846" y="18653767"/>
            <a:ext cx="15361800" cy="84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lvl="0" rtl="0" algn="ctr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4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097284" y="1318263"/>
            <a:ext cx="19751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097284" y="7681002"/>
            <a:ext cx="19751100" cy="21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3111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733554" y="21153886"/>
            <a:ext cx="18653700" cy="6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Calibri"/>
              <a:buNone/>
              <a:defRPr b="1" sz="106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733554" y="13952236"/>
            <a:ext cx="186537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6650" lIns="273450" spcFirstLastPara="1" rIns="273450" wrap="square" tIns="136650">
            <a:noAutofit/>
          </a:bodyPr>
          <a:lstStyle>
            <a:lvl1pPr indent="-228600" lvl="0" marL="457200" rtl="0" algn="l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 sz="47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100"/>
              <a:buNone/>
              <a:defRPr sz="41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097284" y="1318263"/>
            <a:ext cx="19751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1097284" y="7681002"/>
            <a:ext cx="9692700" cy="21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69215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1pPr>
            <a:lvl2pPr indent="-641350" lvl="1" marL="9144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indent="-571500" lvl="2" marL="13716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indent="-527050" lvl="3" marL="1828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–"/>
              <a:defRPr sz="4700"/>
            </a:lvl4pPr>
            <a:lvl5pPr indent="-527050" lvl="4" marL="22860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»"/>
              <a:defRPr sz="4700"/>
            </a:lvl5pPr>
            <a:lvl6pPr indent="-527050" lvl="5" marL="2743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6pPr>
            <a:lvl7pPr indent="-527050" lvl="6" marL="32004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7pPr>
            <a:lvl8pPr indent="-527050" lvl="7" marL="3657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8pPr>
            <a:lvl9pPr indent="-527050" lvl="8" marL="4114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11155690" y="7681002"/>
            <a:ext cx="9692700" cy="21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69215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1pPr>
            <a:lvl2pPr indent="-641350" lvl="1" marL="9144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indent="-571500" lvl="2" marL="13716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indent="-527050" lvl="3" marL="1828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–"/>
              <a:defRPr sz="4700"/>
            </a:lvl4pPr>
            <a:lvl5pPr indent="-527050" lvl="4" marL="22860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»"/>
              <a:defRPr sz="4700"/>
            </a:lvl5pPr>
            <a:lvl6pPr indent="-527050" lvl="5" marL="2743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6pPr>
            <a:lvl7pPr indent="-527050" lvl="6" marL="32004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7pPr>
            <a:lvl8pPr indent="-527050" lvl="7" marL="3657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8pPr>
            <a:lvl9pPr indent="-527050" lvl="8" marL="4114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1097284" y="1318263"/>
            <a:ext cx="19751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097292" y="7368550"/>
            <a:ext cx="96963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36650" lIns="273450" spcFirstLastPara="1" rIns="273450" wrap="square" tIns="136650">
            <a:noAutofit/>
          </a:bodyPr>
          <a:lstStyle>
            <a:lvl1pPr indent="-228600" lvl="0" marL="4572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b="1" sz="6500"/>
            </a:lvl1pPr>
            <a:lvl2pPr indent="-228600" lvl="1" marL="9144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b="1" sz="47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1097292" y="10439402"/>
            <a:ext cx="9696300" cy="18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641350" lvl="0" marL="4572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1pPr>
            <a:lvl2pPr indent="-571500" lvl="1" marL="9144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2pPr>
            <a:lvl3pPr indent="-527050" lvl="2" marL="1371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3pPr>
            <a:lvl4pPr indent="-488950" lvl="3" marL="1828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–"/>
              <a:defRPr sz="4100"/>
            </a:lvl4pPr>
            <a:lvl5pPr indent="-488950" lvl="4" marL="22860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»"/>
              <a:defRPr sz="4100"/>
            </a:lvl5pPr>
            <a:lvl6pPr indent="-488950" lvl="5" marL="2743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6pPr>
            <a:lvl7pPr indent="-488950" lvl="6" marL="32004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7pPr>
            <a:lvl8pPr indent="-488950" lvl="7" marL="3657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8pPr>
            <a:lvl9pPr indent="-488950" lvl="8" marL="4114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11148207" y="7368550"/>
            <a:ext cx="97002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36650" lIns="273450" spcFirstLastPara="1" rIns="273450" wrap="square" tIns="136650">
            <a:noAutofit/>
          </a:bodyPr>
          <a:lstStyle>
            <a:lvl1pPr indent="-228600" lvl="0" marL="4572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b="1" sz="6500"/>
            </a:lvl1pPr>
            <a:lvl2pPr indent="-228600" lvl="1" marL="9144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b="1" sz="4700"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8pPr>
            <a:lvl9pPr indent="-228600" lvl="8" marL="4114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11148207" y="10439402"/>
            <a:ext cx="9700200" cy="18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641350" lvl="0" marL="4572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1pPr>
            <a:lvl2pPr indent="-571500" lvl="1" marL="9144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2pPr>
            <a:lvl3pPr indent="-527050" lvl="2" marL="1371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3pPr>
            <a:lvl4pPr indent="-488950" lvl="3" marL="1828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–"/>
              <a:defRPr sz="4100"/>
            </a:lvl4pPr>
            <a:lvl5pPr indent="-488950" lvl="4" marL="22860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»"/>
              <a:defRPr sz="4100"/>
            </a:lvl5pPr>
            <a:lvl6pPr indent="-488950" lvl="5" marL="2743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6pPr>
            <a:lvl7pPr indent="-488950" lvl="6" marL="32004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7pPr>
            <a:lvl8pPr indent="-488950" lvl="7" marL="36576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8pPr>
            <a:lvl9pPr indent="-488950" lvl="8" marL="41148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Char char="•"/>
              <a:defRPr sz="41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097284" y="1318263"/>
            <a:ext cx="19751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1097413" y="1310643"/>
            <a:ext cx="7219800" cy="55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1"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8580128" y="1311402"/>
            <a:ext cx="12268200" cy="28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762000" lvl="0" marL="45720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1pPr>
            <a:lvl2pPr indent="-692150" lvl="1" marL="9144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1350" lvl="2" marL="13716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indent="-571500" lvl="3" marL="18288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4pPr>
            <a:lvl5pPr indent="-571500" lvl="4" marL="22860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»"/>
              <a:defRPr sz="5400"/>
            </a:lvl5pPr>
            <a:lvl6pPr indent="-571500" lvl="5" marL="27432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6pPr>
            <a:lvl7pPr indent="-571500" lvl="6" marL="32004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7pPr>
            <a:lvl8pPr indent="-571500" lvl="7" marL="36576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8pPr>
            <a:lvl9pPr indent="-571500" lvl="8" marL="41148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1097413" y="6888505"/>
            <a:ext cx="7219800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indent="-228600" lvl="8" marL="4114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48080" y="13765440"/>
            <a:ext cx="20449500" cy="53874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4301494" y="23042890"/>
            <a:ext cx="131673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1"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4301494" y="2941322"/>
            <a:ext cx="13167300" cy="19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lvl="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4301494" y="25763236"/>
            <a:ext cx="131673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2286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indent="-228600" lvl="8" marL="4114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097284" y="1318263"/>
            <a:ext cx="19751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0384" y="8667852"/>
            <a:ext cx="21724800" cy="19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3111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335730" y="12893926"/>
            <a:ext cx="280875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-5722642" y="8139076"/>
            <a:ext cx="28087500" cy="14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3111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48080" y="2848160"/>
            <a:ext cx="20449500" cy="36654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48080" y="7375840"/>
            <a:ext cx="20449500" cy="218649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48080" y="2848160"/>
            <a:ext cx="20449500" cy="36654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48080" y="7375840"/>
            <a:ext cx="9599700" cy="218649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597760" y="7375840"/>
            <a:ext cx="9599700" cy="218649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indent="-558800" lvl="0" marL="4572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48080" y="2848160"/>
            <a:ext cx="20449500" cy="36654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48080" y="3555840"/>
            <a:ext cx="6739200" cy="48366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48080" y="8893440"/>
            <a:ext cx="6739200" cy="203481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indent="-514350" lvl="0" marL="45720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indent="-514350" lvl="1" marL="9144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2pPr>
            <a:lvl3pPr indent="-514350" lvl="2" marL="13716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3pPr>
            <a:lvl4pPr indent="-514350" lvl="3" marL="18288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4pPr>
            <a:lvl5pPr indent="-514350" lvl="4" marL="22860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5pPr>
            <a:lvl6pPr indent="-514350" lvl="5" marL="2743200">
              <a:spcBef>
                <a:spcPts val="6000"/>
              </a:spcBef>
              <a:spcAft>
                <a:spcPts val="0"/>
              </a:spcAft>
              <a:buSzPts val="4500"/>
              <a:buChar char="■"/>
              <a:defRPr sz="4500"/>
            </a:lvl6pPr>
            <a:lvl7pPr indent="-514350" lvl="6" marL="3200400">
              <a:spcBef>
                <a:spcPts val="6000"/>
              </a:spcBef>
              <a:spcAft>
                <a:spcPts val="0"/>
              </a:spcAft>
              <a:buSzPts val="4500"/>
              <a:buChar char="●"/>
              <a:defRPr sz="4500"/>
            </a:lvl7pPr>
            <a:lvl8pPr indent="-514350" lvl="7" marL="3657600">
              <a:spcBef>
                <a:spcPts val="6000"/>
              </a:spcBef>
              <a:spcAft>
                <a:spcPts val="0"/>
              </a:spcAft>
              <a:buSzPts val="4500"/>
              <a:buChar char="○"/>
              <a:defRPr sz="4500"/>
            </a:lvl8pPr>
            <a:lvl9pPr indent="-514350" lvl="8" marL="4114800">
              <a:spcBef>
                <a:spcPts val="6000"/>
              </a:spcBef>
              <a:spcAft>
                <a:spcPts val="6000"/>
              </a:spcAft>
              <a:buSzPts val="4500"/>
              <a:buChar char="■"/>
              <a:defRPr sz="4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76600" y="2880960"/>
            <a:ext cx="15282600" cy="261810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972800" y="-800"/>
            <a:ext cx="109728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1325" lIns="341325" spcFirstLastPara="1" rIns="341325" wrap="square" tIns="341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37200" y="7892320"/>
            <a:ext cx="9708600" cy="9486600"/>
          </a:xfrm>
          <a:prstGeom prst="rect">
            <a:avLst/>
          </a:prstGeom>
        </p:spPr>
        <p:txBody>
          <a:bodyPr anchorCtr="0" anchor="b" bIns="341325" lIns="341325" spcFirstLastPara="1" rIns="341325" wrap="square" tIns="341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700"/>
              <a:buNone/>
              <a:defRPr sz="15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37200" y="17939680"/>
            <a:ext cx="9708600" cy="7904700"/>
          </a:xfrm>
          <a:prstGeom prst="rect">
            <a:avLst/>
          </a:prstGeom>
        </p:spPr>
        <p:txBody>
          <a:bodyPr anchorCtr="0" anchor="t" bIns="341325" lIns="341325" spcFirstLastPara="1" rIns="341325" wrap="square" tIns="34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854800" y="4634080"/>
            <a:ext cx="9208800" cy="236487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indent="-654050" lvl="0" marL="45720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indent="-558800" lvl="1" marL="9144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2pPr>
            <a:lvl3pPr indent="-558800" lvl="2" marL="13716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3pPr>
            <a:lvl4pPr indent="-558800" lvl="3" marL="18288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4pPr>
            <a:lvl5pPr indent="-558800" lvl="4" marL="22860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5pPr>
            <a:lvl6pPr indent="-558800" lvl="5" marL="2743200">
              <a:spcBef>
                <a:spcPts val="6000"/>
              </a:spcBef>
              <a:spcAft>
                <a:spcPts val="0"/>
              </a:spcAft>
              <a:buSzPts val="5200"/>
              <a:buChar char="■"/>
              <a:defRPr/>
            </a:lvl6pPr>
            <a:lvl7pPr indent="-558800" lvl="6" marL="3200400">
              <a:spcBef>
                <a:spcPts val="6000"/>
              </a:spcBef>
              <a:spcAft>
                <a:spcPts val="0"/>
              </a:spcAft>
              <a:buSzPts val="5200"/>
              <a:buChar char="●"/>
              <a:defRPr/>
            </a:lvl7pPr>
            <a:lvl8pPr indent="-558800" lvl="7" marL="3657600">
              <a:spcBef>
                <a:spcPts val="6000"/>
              </a:spcBef>
              <a:spcAft>
                <a:spcPts val="0"/>
              </a:spcAft>
              <a:buSzPts val="5200"/>
              <a:buChar char="○"/>
              <a:defRPr/>
            </a:lvl8pPr>
            <a:lvl9pPr indent="-558800" lvl="8" marL="4114800">
              <a:spcBef>
                <a:spcPts val="6000"/>
              </a:spcBef>
              <a:spcAft>
                <a:spcPts val="6000"/>
              </a:spcAft>
              <a:buSzPts val="5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48080" y="27075680"/>
            <a:ext cx="14397000" cy="38727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48080" y="2848160"/>
            <a:ext cx="204495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325" lIns="341325" spcFirstLastPara="1" rIns="341325" wrap="square" tIns="3413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None/>
              <a:defRPr sz="10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8080" y="7375840"/>
            <a:ext cx="20449500" cy="21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1325" lIns="341325" spcFirstLastPara="1" rIns="341325" wrap="square" tIns="341325">
            <a:noAutofit/>
          </a:bodyPr>
          <a:lstStyle>
            <a:lvl1pPr indent="-654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1pPr>
            <a:lvl2pPr indent="-558800" lvl="1" marL="9144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2pPr>
            <a:lvl3pPr indent="-558800" lvl="2" marL="13716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3pPr>
            <a:lvl4pPr indent="-558800" lvl="3" marL="18288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4pPr>
            <a:lvl5pPr indent="-558800" lvl="4" marL="22860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5pPr>
            <a:lvl6pPr indent="-558800" lvl="5" marL="27432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6pPr>
            <a:lvl7pPr indent="-558800" lvl="6" marL="32004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●"/>
              <a:defRPr sz="5200">
                <a:solidFill>
                  <a:schemeClr val="dk2"/>
                </a:solidFill>
              </a:defRPr>
            </a:lvl7pPr>
            <a:lvl8pPr indent="-558800" lvl="7" marL="3657600">
              <a:lnSpc>
                <a:spcPct val="115000"/>
              </a:lnSpc>
              <a:spcBef>
                <a:spcPts val="6000"/>
              </a:spcBef>
              <a:spcAft>
                <a:spcPts val="0"/>
              </a:spcAft>
              <a:buClr>
                <a:schemeClr val="dk2"/>
              </a:buClr>
              <a:buSzPts val="5200"/>
              <a:buChar char="○"/>
              <a:defRPr sz="5200">
                <a:solidFill>
                  <a:schemeClr val="dk2"/>
                </a:solidFill>
              </a:defRPr>
            </a:lvl8pPr>
            <a:lvl9pPr indent="-558800" lvl="8" marL="4114800">
              <a:lnSpc>
                <a:spcPct val="115000"/>
              </a:lnSpc>
              <a:spcBef>
                <a:spcPts val="6000"/>
              </a:spcBef>
              <a:spcAft>
                <a:spcPts val="6000"/>
              </a:spcAft>
              <a:buClr>
                <a:schemeClr val="dk2"/>
              </a:buClr>
              <a:buSzPts val="5200"/>
              <a:buChar char="■"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0333899" y="29844588"/>
            <a:ext cx="13170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1325" lIns="341325" spcFirstLastPara="1" rIns="341325" wrap="square" tIns="341325">
            <a:noAutofit/>
          </a:bodyPr>
          <a:lstStyle>
            <a:lvl1pPr lvl="0" algn="r">
              <a:buNone/>
              <a:defRPr sz="3700">
                <a:solidFill>
                  <a:schemeClr val="dk2"/>
                </a:solidFill>
              </a:defRPr>
            </a:lvl1pPr>
            <a:lvl2pPr lvl="1" algn="r">
              <a:buNone/>
              <a:defRPr sz="3700">
                <a:solidFill>
                  <a:schemeClr val="dk2"/>
                </a:solidFill>
              </a:defRPr>
            </a:lvl2pPr>
            <a:lvl3pPr lvl="2" algn="r">
              <a:buNone/>
              <a:defRPr sz="3700">
                <a:solidFill>
                  <a:schemeClr val="dk2"/>
                </a:solidFill>
              </a:defRPr>
            </a:lvl3pPr>
            <a:lvl4pPr lvl="3" algn="r">
              <a:buNone/>
              <a:defRPr sz="3700">
                <a:solidFill>
                  <a:schemeClr val="dk2"/>
                </a:solidFill>
              </a:defRPr>
            </a:lvl4pPr>
            <a:lvl5pPr lvl="4" algn="r">
              <a:buNone/>
              <a:defRPr sz="3700">
                <a:solidFill>
                  <a:schemeClr val="dk2"/>
                </a:solidFill>
              </a:defRPr>
            </a:lvl5pPr>
            <a:lvl6pPr lvl="5" algn="r">
              <a:buNone/>
              <a:defRPr sz="3700">
                <a:solidFill>
                  <a:schemeClr val="dk2"/>
                </a:solidFill>
              </a:defRPr>
            </a:lvl6pPr>
            <a:lvl7pPr lvl="6" algn="r">
              <a:buNone/>
              <a:defRPr sz="3700">
                <a:solidFill>
                  <a:schemeClr val="dk2"/>
                </a:solidFill>
              </a:defRPr>
            </a:lvl7pPr>
            <a:lvl8pPr lvl="7" algn="r">
              <a:buNone/>
              <a:defRPr sz="3700">
                <a:solidFill>
                  <a:schemeClr val="dk2"/>
                </a:solidFill>
              </a:defRPr>
            </a:lvl8pPr>
            <a:lvl9pPr lvl="8" algn="r">
              <a:buNone/>
              <a:defRPr sz="3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97284" y="1318263"/>
            <a:ext cx="19751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Calibri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97284" y="7681002"/>
            <a:ext cx="19751100" cy="21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6650" lIns="273450" spcFirstLastPara="1" rIns="273450" wrap="square" tIns="136650">
            <a:noAutofit/>
          </a:bodyPr>
          <a:lstStyle>
            <a:lvl1pPr indent="-76200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Char char="•"/>
              <a:defRPr b="0" i="0" sz="8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921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135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7150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–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»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7150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1097281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7498084" y="30511237"/>
            <a:ext cx="69495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5727687" y="30511237"/>
            <a:ext cx="5120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650" lIns="273450" spcFirstLastPara="1" rIns="273450" wrap="square" tIns="1366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11" Type="http://schemas.openxmlformats.org/officeDocument/2006/relationships/image" Target="../media/image7.png"/><Relationship Id="rId10" Type="http://schemas.openxmlformats.org/officeDocument/2006/relationships/image" Target="../media/image17.png"/><Relationship Id="rId21" Type="http://schemas.openxmlformats.org/officeDocument/2006/relationships/image" Target="../media/image11.png"/><Relationship Id="rId13" Type="http://schemas.openxmlformats.org/officeDocument/2006/relationships/image" Target="../media/image4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.png"/><Relationship Id="rId15" Type="http://schemas.openxmlformats.org/officeDocument/2006/relationships/image" Target="../media/image10.png"/><Relationship Id="rId14" Type="http://schemas.openxmlformats.org/officeDocument/2006/relationships/image" Target="../media/image5.png"/><Relationship Id="rId17" Type="http://schemas.openxmlformats.org/officeDocument/2006/relationships/image" Target="../media/image15.png"/><Relationship Id="rId16" Type="http://schemas.openxmlformats.org/officeDocument/2006/relationships/image" Target="../media/image6.png"/><Relationship Id="rId5" Type="http://schemas.openxmlformats.org/officeDocument/2006/relationships/image" Target="../media/image1.png"/><Relationship Id="rId19" Type="http://schemas.openxmlformats.org/officeDocument/2006/relationships/image" Target="../media/image9.png"/><Relationship Id="rId6" Type="http://schemas.openxmlformats.org/officeDocument/2006/relationships/image" Target="../media/image3.png"/><Relationship Id="rId18" Type="http://schemas.openxmlformats.org/officeDocument/2006/relationships/image" Target="../media/image8.png"/><Relationship Id="rId7" Type="http://schemas.openxmlformats.org/officeDocument/2006/relationships/hyperlink" Target="http://skoppula.github.io/pdfs/" TargetMode="External"/><Relationship Id="rId8" Type="http://schemas.openxmlformats.org/officeDocument/2006/relationships/hyperlink" Target="http://skoppula.github.io/pdf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3650" y="19366783"/>
            <a:ext cx="6019400" cy="180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9514250" y="18486863"/>
            <a:ext cx="5698200" cy="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Coarse-Grained Mapping: </a:t>
            </a: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single DRAM partition with an error rate shown in </a:t>
            </a:r>
            <a:r>
              <a:rPr lang="en" sz="220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  <a:t>yellow</a:t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1" name="Google Shape;131;p25"/>
          <p:cNvGrpSpPr/>
          <p:nvPr/>
        </p:nvGrpSpPr>
        <p:grpSpPr>
          <a:xfrm>
            <a:off x="15289099" y="18478500"/>
            <a:ext cx="6293401" cy="2672713"/>
            <a:chOff x="9218674" y="19231813"/>
            <a:chExt cx="6293401" cy="2672713"/>
          </a:xfrm>
        </p:grpSpPr>
        <p:pic>
          <p:nvPicPr>
            <p:cNvPr id="132" name="Google Shape;132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18674" y="20098688"/>
              <a:ext cx="6019402" cy="1805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5"/>
            <p:cNvSpPr txBox="1"/>
            <p:nvPr/>
          </p:nvSpPr>
          <p:spPr>
            <a:xfrm>
              <a:off x="9399575" y="19231813"/>
              <a:ext cx="6112500" cy="9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Fine-Grained Mapping: </a:t>
              </a:r>
              <a:r>
                <a:rPr lang="en" sz="2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Four </a:t>
              </a:r>
              <a:r>
                <a:rPr lang="en" sz="2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DRAM partitions with error rates in </a:t>
              </a:r>
              <a:r>
                <a:rPr lang="en" sz="2200">
                  <a:solidFill>
                    <a:srgbClr val="BF9000"/>
                  </a:solidFill>
                  <a:latin typeface="Cambria"/>
                  <a:ea typeface="Cambria"/>
                  <a:cs typeface="Cambria"/>
                  <a:sym typeface="Cambria"/>
                </a:rPr>
                <a:t>yellow</a:t>
              </a:r>
              <a:r>
                <a:rPr lang="en" sz="2200">
                  <a:solidFill>
                    <a:srgbClr val="BF9000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" sz="2200">
                  <a:solidFill>
                    <a:srgbClr val="990000"/>
                  </a:solidFill>
                  <a:latin typeface="Cambria"/>
                  <a:ea typeface="Cambria"/>
                  <a:cs typeface="Cambria"/>
                  <a:sym typeface="Cambria"/>
                </a:rPr>
                <a:t>red</a:t>
              </a:r>
              <a:r>
                <a:rPr lang="en" sz="2200">
                  <a:solidFill>
                    <a:srgbClr val="BF9000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" sz="2200">
                  <a:solidFill>
                    <a:srgbClr val="38761D"/>
                  </a:solidFill>
                  <a:latin typeface="Cambria"/>
                  <a:ea typeface="Cambria"/>
                  <a:cs typeface="Cambria"/>
                  <a:sym typeface="Cambria"/>
                </a:rPr>
                <a:t>green</a:t>
              </a:r>
              <a:r>
                <a:rPr lang="en" sz="2200">
                  <a:solidFill>
                    <a:srgbClr val="BF9000"/>
                  </a:solidFill>
                  <a:latin typeface="Cambria"/>
                  <a:ea typeface="Cambria"/>
                  <a:cs typeface="Cambria"/>
                  <a:sym typeface="Cambria"/>
                </a:rPr>
                <a:t>,</a:t>
              </a:r>
              <a:r>
                <a:rPr lang="en" sz="2200">
                  <a:solidFill>
                    <a:srgbClr val="BF9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2200">
                  <a:solidFill>
                    <a:schemeClr val="hlink"/>
                  </a:solidFill>
                  <a:latin typeface="Cambria"/>
                  <a:ea typeface="Cambria"/>
                  <a:cs typeface="Cambria"/>
                  <a:sym typeface="Cambria"/>
                </a:rPr>
                <a:t>blue</a:t>
              </a:r>
              <a:endParaRPr sz="2200"/>
            </a:p>
          </p:txBody>
        </p:sp>
      </p:grpSp>
      <p:sp>
        <p:nvSpPr>
          <p:cNvPr id="134" name="Google Shape;134;p25"/>
          <p:cNvSpPr txBox="1"/>
          <p:nvPr/>
        </p:nvSpPr>
        <p:spPr>
          <a:xfrm>
            <a:off x="581344" y="467656"/>
            <a:ext cx="20542500" cy="23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9225" lIns="78425" spcFirstLastPara="1" rIns="78425" wrap="square" tIns="39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Enabling Energy-Efficient, High-Performance</a:t>
            </a:r>
            <a:endParaRPr sz="7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DNN Inference Using Approximate DRAM</a:t>
            </a:r>
            <a:endParaRPr sz="7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447175" y="5179550"/>
            <a:ext cx="7512000" cy="774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C343D"/>
                </a:solidFill>
                <a:latin typeface="Cambria"/>
                <a:ea typeface="Cambria"/>
                <a:cs typeface="Cambria"/>
                <a:sym typeface="Cambria"/>
              </a:rPr>
              <a:t>1: Summary</a:t>
            </a:r>
            <a:endParaRPr sz="1000">
              <a:solidFill>
                <a:srgbClr val="0C343D"/>
              </a:solidFill>
            </a:endParaRPr>
          </a:p>
        </p:txBody>
      </p:sp>
      <p:pic>
        <p:nvPicPr>
          <p:cNvPr descr="safari.png" id="136" name="Google Shape;13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07513" y="31181442"/>
            <a:ext cx="2513062" cy="685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/>
          <p:nvPr/>
        </p:nvSpPr>
        <p:spPr>
          <a:xfrm>
            <a:off x="8241625" y="5167825"/>
            <a:ext cx="13256700" cy="774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C343D"/>
                </a:solidFill>
                <a:latin typeface="Cambria"/>
                <a:ea typeface="Cambria"/>
                <a:cs typeface="Cambria"/>
                <a:sym typeface="Cambria"/>
              </a:rPr>
              <a:t>2: DNN Basics and DRAM Parameters</a:t>
            </a:r>
            <a:endParaRPr sz="1000">
              <a:solidFill>
                <a:srgbClr val="0C343D"/>
              </a:solidFill>
            </a:endParaRPr>
          </a:p>
        </p:txBody>
      </p:sp>
      <p:cxnSp>
        <p:nvCxnSpPr>
          <p:cNvPr id="138" name="Google Shape;138;p25"/>
          <p:cNvCxnSpPr/>
          <p:nvPr/>
        </p:nvCxnSpPr>
        <p:spPr>
          <a:xfrm>
            <a:off x="8108143" y="6053481"/>
            <a:ext cx="0" cy="4745400"/>
          </a:xfrm>
          <a:prstGeom prst="straightConnector1">
            <a:avLst/>
          </a:prstGeom>
          <a:noFill/>
          <a:ln cap="flat" cmpd="sng" w="762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9" name="Google Shape;13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18915" y="3129798"/>
            <a:ext cx="3244098" cy="66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447175" y="11097250"/>
            <a:ext cx="9333600" cy="7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C343D"/>
                </a:solidFill>
                <a:latin typeface="Cambria"/>
                <a:ea typeface="Cambria"/>
                <a:cs typeface="Cambria"/>
                <a:sym typeface="Cambria"/>
              </a:rPr>
              <a:t>3: Overview of EDEN</a:t>
            </a:r>
            <a:endParaRPr sz="1000">
              <a:solidFill>
                <a:srgbClr val="0C343D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698972" y="3081591"/>
            <a:ext cx="169623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800" lIns="67625" spcFirstLastPara="1" rIns="67625" wrap="square" tIns="33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Skanda Koppula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Lois Orosa      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A. Giray Yağlıkçı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Roknoddin Azizi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Taha Shahroodi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     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Konstantinos Kanellopoulos</a:t>
            </a:r>
            <a:r>
              <a:rPr lang="en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Onur Mutlu</a:t>
            </a:r>
            <a:endParaRPr b="1" i="1"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10194250" y="11095000"/>
            <a:ext cx="11304600" cy="7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C343D"/>
                </a:solidFill>
                <a:latin typeface="Cambria"/>
                <a:ea typeface="Cambria"/>
                <a:cs typeface="Cambria"/>
                <a:sym typeface="Cambria"/>
              </a:rPr>
              <a:t>4: DNN Error Tolerance Boosting</a:t>
            </a:r>
            <a:endParaRPr sz="1000">
              <a:solidFill>
                <a:srgbClr val="0C343D"/>
              </a:solidFill>
            </a:endParaRPr>
          </a:p>
        </p:txBody>
      </p:sp>
      <p:cxnSp>
        <p:nvCxnSpPr>
          <p:cNvPr id="143" name="Google Shape;143;p25"/>
          <p:cNvCxnSpPr/>
          <p:nvPr/>
        </p:nvCxnSpPr>
        <p:spPr>
          <a:xfrm>
            <a:off x="10020025" y="11945541"/>
            <a:ext cx="46800" cy="4161300"/>
          </a:xfrm>
          <a:prstGeom prst="straightConnector1">
            <a:avLst/>
          </a:prstGeom>
          <a:noFill/>
          <a:ln cap="flat" cmpd="sng" w="762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5"/>
          <p:cNvSpPr/>
          <p:nvPr/>
        </p:nvSpPr>
        <p:spPr>
          <a:xfrm>
            <a:off x="466725" y="15964500"/>
            <a:ext cx="7199700" cy="7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5: DNN Characterization</a:t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5271649" y="21046425"/>
            <a:ext cx="16227300" cy="7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8: Evaluation</a:t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7959175" y="15964500"/>
            <a:ext cx="13256700" cy="7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6. DNN to DRAM Mapping</a:t>
            </a:r>
            <a:endParaRPr sz="1000">
              <a:solidFill>
                <a:srgbClr val="073763"/>
              </a:solidFill>
            </a:endParaRPr>
          </a:p>
        </p:txBody>
      </p:sp>
      <p:cxnSp>
        <p:nvCxnSpPr>
          <p:cNvPr id="147" name="Google Shape;147;p25"/>
          <p:cNvCxnSpPr/>
          <p:nvPr/>
        </p:nvCxnSpPr>
        <p:spPr>
          <a:xfrm>
            <a:off x="5179575" y="27492675"/>
            <a:ext cx="16265100" cy="29100"/>
          </a:xfrm>
          <a:prstGeom prst="straightConnector1">
            <a:avLst/>
          </a:prstGeom>
          <a:noFill/>
          <a:ln cap="flat" cmpd="sng" w="57150">
            <a:solidFill>
              <a:srgbClr val="D9EAD3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8" name="Google Shape;148;p25"/>
          <p:cNvSpPr txBox="1"/>
          <p:nvPr/>
        </p:nvSpPr>
        <p:spPr>
          <a:xfrm>
            <a:off x="14755251" y="27505825"/>
            <a:ext cx="6438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3800" lIns="67625" spcFirstLastPara="1" rIns="67625" wrap="square" tIns="33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Other Results in the Paper</a:t>
            </a:r>
            <a:endParaRPr sz="1000"/>
          </a:p>
        </p:txBody>
      </p:sp>
      <p:sp>
        <p:nvSpPr>
          <p:cNvPr id="149" name="Google Shape;149;p25"/>
          <p:cNvSpPr txBox="1"/>
          <p:nvPr/>
        </p:nvSpPr>
        <p:spPr>
          <a:xfrm>
            <a:off x="14444800" y="28024325"/>
            <a:ext cx="7380900" cy="28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800" lIns="67625" spcFirstLastPara="1" rIns="67625" wrap="square" tIns="338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Error resiliencies across different DNNs/ quantizations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Validation of the boosting mechanism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Support for error models using real DRAM modules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Comparison of different DRAM error models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Breakdown of energy savings on different workloads for GPU and TPU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   </a:t>
            </a:r>
            <a:r>
              <a:rPr lang="en" sz="2200" u="sng">
                <a:solidFill>
                  <a:schemeClr val="hlink"/>
                </a:solidFill>
                <a:hlinkClick r:id="rId7"/>
              </a:rPr>
              <a:t>skoppula.github.io/pdfs</a:t>
            </a:r>
            <a:r>
              <a:rPr lang="en" sz="2200" u="sng">
                <a:solidFill>
                  <a:srgbClr val="0000FF"/>
                </a:solidFill>
                <a:hlinkClick r:id="rId8"/>
              </a:rPr>
              <a:t>/</a:t>
            </a:r>
            <a:r>
              <a:rPr lang="en" sz="2200" u="sng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eden.pdf</a:t>
            </a:r>
            <a:endParaRPr sz="2200" u="sng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74031" y="4022625"/>
            <a:ext cx="2758539" cy="5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447175" y="5955675"/>
            <a:ext cx="7646100" cy="4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Problem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i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Challenges of DNN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nference: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-"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igh DRAM energy consumption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latency</a:t>
            </a:r>
            <a:endParaRPr b="1"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715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Goal:</a:t>
            </a:r>
            <a:r>
              <a:rPr b="1" lang="en" sz="21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Reduce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DRAM oltage/timing scaled DRAM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for DNN inference to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exploit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error tolerant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DNN workloads</a:t>
            </a:r>
            <a:endParaRPr b="1" sz="2100"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EDEN</a:t>
            </a:r>
            <a:r>
              <a:rPr b="1" lang="en" sz="21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: DNN Inference Using Approximate DRAM</a:t>
            </a:r>
            <a:endParaRPr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-"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Techniques to maintain accuracy through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error tolerance boosting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DNN characterization, DNN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DRAM mapping, 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DRAM error modeling</a:t>
            </a:r>
            <a:endParaRPr b="1"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Results</a:t>
            </a:r>
            <a:r>
              <a:rPr lang="en" sz="21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-"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21% DRAM energy savings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8% speedup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on CPU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-"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37% DRAM energy savings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on GPU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-"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31%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DRAM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energy savings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on DNN accelerators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EDEN is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applicable to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 other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parameters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technologies</a:t>
            </a:r>
            <a:endParaRPr b="1" sz="21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10">
            <a:alphaModFix/>
          </a:blip>
          <a:srcRect b="0" l="31791" r="0" t="0"/>
          <a:stretch/>
        </p:blipFill>
        <p:spPr>
          <a:xfrm>
            <a:off x="8471525" y="6236950"/>
            <a:ext cx="4845601" cy="110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858588" y="6061063"/>
            <a:ext cx="2472900" cy="24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>
            <a:off x="15327837" y="8035438"/>
            <a:ext cx="452100" cy="8712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3427188" y="8263695"/>
            <a:ext cx="22839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Memory </a:t>
            </a:r>
            <a:endParaRPr sz="2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Bus</a:t>
            </a:r>
            <a:endParaRPr sz="2200"/>
          </a:p>
        </p:txBody>
      </p:sp>
      <p:sp>
        <p:nvSpPr>
          <p:cNvPr id="156" name="Google Shape;156;p25"/>
          <p:cNvSpPr/>
          <p:nvPr/>
        </p:nvSpPr>
        <p:spPr>
          <a:xfrm>
            <a:off x="13790775" y="9059050"/>
            <a:ext cx="2472900" cy="1361400"/>
          </a:xfrm>
          <a:prstGeom prst="roundRect">
            <a:avLst>
              <a:gd fmla="val 5955" name="adj"/>
            </a:avLst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CPU, GPU, or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DNN Accelerator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4185388" y="9130263"/>
            <a:ext cx="1712100" cy="529500"/>
          </a:xfrm>
          <a:prstGeom prst="roundRect">
            <a:avLst>
              <a:gd fmla="val 16667" name="adj"/>
            </a:avLst>
          </a:prstGeom>
          <a:solidFill>
            <a:srgbClr val="EEA0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Memory Controller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17029300" y="7534425"/>
            <a:ext cx="4279200" cy="136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1143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Accessing data follows a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sequence of MC commands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with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 standard timing parameters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9" name="Google Shape;159;p25"/>
          <p:cNvCxnSpPr>
            <a:stCxn id="158" idx="1"/>
            <a:endCxn id="157" idx="3"/>
          </p:cNvCxnSpPr>
          <p:nvPr/>
        </p:nvCxnSpPr>
        <p:spPr>
          <a:xfrm flipH="1">
            <a:off x="15897400" y="8215125"/>
            <a:ext cx="1131900" cy="11799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858586" y="9425099"/>
            <a:ext cx="4644553" cy="7943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17596663" y="10030588"/>
            <a:ext cx="1099200" cy="974100"/>
          </a:xfrm>
          <a:prstGeom prst="rect">
            <a:avLst/>
          </a:prstGeom>
          <a:solidFill>
            <a:srgbClr val="FFFFFF">
              <a:alpha val="62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18695763" y="9923563"/>
            <a:ext cx="2472900" cy="939000"/>
          </a:xfrm>
          <a:prstGeom prst="rect">
            <a:avLst/>
          </a:prstGeom>
          <a:solidFill>
            <a:srgbClr val="FFFFFF">
              <a:alpha val="62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18927613" y="9395338"/>
            <a:ext cx="2625300" cy="492900"/>
          </a:xfrm>
          <a:prstGeom prst="rect">
            <a:avLst/>
          </a:prstGeom>
          <a:solidFill>
            <a:srgbClr val="FFFFFF">
              <a:alpha val="62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25"/>
          <p:cNvCxnSpPr/>
          <p:nvPr/>
        </p:nvCxnSpPr>
        <p:spPr>
          <a:xfrm>
            <a:off x="13518343" y="6053481"/>
            <a:ext cx="0" cy="4745400"/>
          </a:xfrm>
          <a:prstGeom prst="straightConnector1">
            <a:avLst/>
          </a:prstGeom>
          <a:noFill/>
          <a:ln cap="flat" cmpd="sng" w="762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25"/>
          <p:cNvSpPr txBox="1"/>
          <p:nvPr/>
        </p:nvSpPr>
        <p:spPr>
          <a:xfrm>
            <a:off x="17005475" y="6180350"/>
            <a:ext cx="3864000" cy="88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DRAM operates at a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standard voltage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(e.g., DDR3 at 1.35V)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6" name="Google Shape;166;p25"/>
          <p:cNvCxnSpPr>
            <a:stCxn id="165" idx="1"/>
          </p:cNvCxnSpPr>
          <p:nvPr/>
        </p:nvCxnSpPr>
        <p:spPr>
          <a:xfrm flipH="1">
            <a:off x="15990875" y="6621050"/>
            <a:ext cx="1014600" cy="564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5"/>
          <p:cNvSpPr txBox="1"/>
          <p:nvPr/>
        </p:nvSpPr>
        <p:spPr>
          <a:xfrm>
            <a:off x="8292300" y="7563900"/>
            <a:ext cx="5284200" cy="24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●"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Modern DNNs can have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100+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layers</a:t>
            </a:r>
            <a:endParaRPr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●"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main data types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in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 DNN layer:</a:t>
            </a:r>
            <a:endParaRPr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Weights, </a:t>
            </a:r>
            <a:r>
              <a:rPr b="1" lang="en" sz="21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Input Feature Maps (IFMs),</a:t>
            </a:r>
            <a:endParaRPr b="1" sz="2100">
              <a:solidFill>
                <a:srgbClr val="0737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Output Feature Maps (OFMs)</a:t>
            </a:r>
            <a:endParaRPr b="1" sz="2100">
              <a:solidFill>
                <a:srgbClr val="0737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●"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Large # weights/IFM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s 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enable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high learning capacity</a:t>
            </a:r>
            <a:endParaRPr b="1"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Char char="●"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If weights/IFMs have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bit errors,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DNN can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still maintain accuracy</a:t>
            </a:r>
            <a:endParaRPr b="1" sz="2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7376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603375" y="11925000"/>
            <a:ext cx="43944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Key Observations:</a:t>
            </a:r>
            <a:endParaRPr b="1"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Font typeface="Cambria"/>
              <a:buAutoNum type="arabicPeriod"/>
            </a:pP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DNNs have an </a:t>
            </a:r>
            <a:r>
              <a:rPr b="1" lang="en" sz="21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intrinsic robustness</a:t>
            </a: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to errors</a:t>
            </a:r>
            <a:r>
              <a:rPr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the weights and feature maps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mbria"/>
              <a:buAutoNum type="arabicPeriod"/>
            </a:pP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can </a:t>
            </a:r>
            <a:r>
              <a:rPr b="1" lang="en" sz="21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reduce DRAM energy consumption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" sz="21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latency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if we tolerate </a:t>
            </a:r>
            <a:r>
              <a:rPr b="1" lang="en" sz="21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more bit errors</a:t>
            </a:r>
            <a:endParaRPr b="1" sz="2100">
              <a:solidFill>
                <a:srgbClr val="990000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186588" y="12771775"/>
            <a:ext cx="4644600" cy="1454700"/>
          </a:xfrm>
          <a:prstGeom prst="rect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1.   DNN error tolerance boosting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2.   DNN and DRAM characterization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3.   DNN to DRAM mapping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5110850" y="12120513"/>
            <a:ext cx="35940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Three Step Mechanism:</a:t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701950" y="14803050"/>
            <a:ext cx="9129300" cy="10161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Approximate DRAM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(voltage/latency-scaled DRAM) can provide </a:t>
            </a:r>
            <a:r>
              <a:rPr b="1" lang="en" sz="21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higher energy-efficiency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lang="en" sz="21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performance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for</a:t>
            </a:r>
            <a:r>
              <a:rPr b="1" lang="en" sz="21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100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</a:rPr>
              <a:t>error-tolerant DNN workloads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0352350" y="11913250"/>
            <a:ext cx="67050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Goal: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Maintain accuracy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when DNN is exposed to bit errors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Mechanism: 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Retrain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the DNN wi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th </a:t>
            </a: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approximate memory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to adapt the DNN to unreliable cells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Gradually increase the error rate</a:t>
            </a: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the approximate DRAM to build error tolerance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2200"/>
              <a:buFont typeface="Cambria"/>
              <a:buAutoNum type="arabicPeriod"/>
            </a:pP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Filter </a:t>
            </a:r>
            <a:r>
              <a:rPr b="1" lang="en" sz="2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out-of-range values</a:t>
            </a:r>
            <a:r>
              <a:rPr lang="en" sz="2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(e.g., &gt;10</a:t>
            </a:r>
            <a:r>
              <a:rPr baseline="30000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15</a:t>
            </a: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based on knowledge of the DNN weight and IFM distribution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708472" y="14245875"/>
            <a:ext cx="978300" cy="10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17297000" y="12824163"/>
            <a:ext cx="1801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Forward Pass with Approximate DRAM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28008" y="15386512"/>
            <a:ext cx="1525836" cy="49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19557525" y="12881075"/>
            <a:ext cx="15258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Backward Pass with Reliable DRAM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18681830" y="11979400"/>
            <a:ext cx="17121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Gradient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Update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6876900" y="12076663"/>
            <a:ext cx="797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Input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6785488" y="15182250"/>
            <a:ext cx="12015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Output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and Loss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0" name="Google Shape;180;p25"/>
          <p:cNvCxnSpPr/>
          <p:nvPr/>
        </p:nvCxnSpPr>
        <p:spPr>
          <a:xfrm>
            <a:off x="17269525" y="12602738"/>
            <a:ext cx="13800" cy="25959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5"/>
          <p:cNvCxnSpPr/>
          <p:nvPr/>
        </p:nvCxnSpPr>
        <p:spPr>
          <a:xfrm>
            <a:off x="17813900" y="15585075"/>
            <a:ext cx="1461900" cy="17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5"/>
          <p:cNvCxnSpPr/>
          <p:nvPr/>
        </p:nvCxnSpPr>
        <p:spPr>
          <a:xfrm rot="10800000">
            <a:off x="19537913" y="12732525"/>
            <a:ext cx="0" cy="2737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3" name="Google Shape;183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139899" y="14408451"/>
            <a:ext cx="474599" cy="4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285400" y="16871750"/>
            <a:ext cx="73809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Goal: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Find the </a:t>
            </a: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highest tolerable error rates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of the DNN and the</a:t>
            </a:r>
            <a:r>
              <a:rPr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corresponding DRAM parameters</a:t>
            </a:r>
            <a:endParaRPr b="1" sz="2200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Mechanism: </a:t>
            </a:r>
            <a:r>
              <a:rPr b="1" lang="en" sz="220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  <a:t>Measure error resilience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b="1" lang="en" sz="2200">
                <a:solidFill>
                  <a:srgbClr val="BF9000"/>
                </a:solidFill>
                <a:latin typeface="Cambria"/>
                <a:ea typeface="Cambria"/>
                <a:cs typeface="Cambria"/>
                <a:sym typeface="Cambria"/>
              </a:rPr>
              <a:t>each DNN data type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on the approximate DRAM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1885950" lvl="0" marL="222885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Two ways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to c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haracterize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800100" rtl="0" algn="l">
              <a:spcBef>
                <a:spcPts val="100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b="1" lang="en" sz="22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Coarse-grained characterization:</a:t>
            </a:r>
            <a:endParaRPr b="1" sz="2200">
              <a:solidFill>
                <a:srgbClr val="1C458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800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C4587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Scale voltage/latency of all DNN data equally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8001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Fine-grained characterization</a:t>
            </a:r>
            <a:endParaRPr b="1" sz="2200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	  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 Different scaling of each DNN layer and data type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8016825" y="16898875"/>
            <a:ext cx="130665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mbria"/>
                <a:ea typeface="Cambria"/>
                <a:cs typeface="Cambria"/>
                <a:sym typeface="Cambria"/>
              </a:rPr>
              <a:t>Goal: 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match error tolerance</a:t>
            </a: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DNN with DRAM </a:t>
            </a:r>
            <a:r>
              <a:rPr b="1" lang="en" sz="24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error rates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Coarse-grained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: assign the single best voltage/latency value that </a:t>
            </a:r>
            <a:r>
              <a:rPr b="1" lang="en" sz="24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meets the target DNN accuracy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indent="-1943100" lvl="0" marL="1943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Fine-grained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: a </a:t>
            </a:r>
            <a:r>
              <a:rPr b="1" lang="en" sz="24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greedy algorithm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that matches the most error sensitive </a:t>
            </a:r>
            <a:r>
              <a:rPr lang="en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DNN data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to the most reliable DRAM partitions first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7155350" y="19170275"/>
            <a:ext cx="2472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Example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Characterization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and Mapping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of ResNet-50: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522225" y="21044100"/>
            <a:ext cx="4644600" cy="7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t" bIns="74025" lIns="148075" spcFirstLastPara="1" rIns="148075" wrap="square" tIns="74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r>
              <a:rPr b="1" lang="en" sz="3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: DRAM Error Models</a:t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615875" y="21909575"/>
            <a:ext cx="4644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Problem: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Retraining is </a:t>
            </a: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not always feasible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on 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approx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DRAM device 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Goal: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Perform retraining and error characterization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2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without use of the approximate DRAM device</a:t>
            </a:r>
            <a:endParaRPr b="1" sz="2200">
              <a:solidFill>
                <a:srgbClr val="B45F0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9" name="Google Shape;189;p25"/>
          <p:cNvCxnSpPr/>
          <p:nvPr/>
        </p:nvCxnSpPr>
        <p:spPr>
          <a:xfrm flipH="1">
            <a:off x="7079000" y="18589875"/>
            <a:ext cx="24000" cy="2326800"/>
          </a:xfrm>
          <a:prstGeom prst="straightConnector1">
            <a:avLst/>
          </a:prstGeom>
          <a:noFill/>
          <a:ln cap="flat" cmpd="sng" w="57150">
            <a:solidFill>
              <a:srgbClr val="D9EAD3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0" name="Google Shape;190;p25"/>
          <p:cNvCxnSpPr/>
          <p:nvPr/>
        </p:nvCxnSpPr>
        <p:spPr>
          <a:xfrm flipH="1">
            <a:off x="7817550" y="16731316"/>
            <a:ext cx="600" cy="1866300"/>
          </a:xfrm>
          <a:prstGeom prst="straightConnector1">
            <a:avLst/>
          </a:prstGeom>
          <a:noFill/>
          <a:ln cap="flat" cmpd="sng" w="762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5"/>
          <p:cNvCxnSpPr/>
          <p:nvPr/>
        </p:nvCxnSpPr>
        <p:spPr>
          <a:xfrm>
            <a:off x="7103000" y="18570125"/>
            <a:ext cx="755700" cy="13800"/>
          </a:xfrm>
          <a:prstGeom prst="straightConnector1">
            <a:avLst/>
          </a:prstGeom>
          <a:noFill/>
          <a:ln cap="flat" cmpd="sng" w="57150">
            <a:solidFill>
              <a:srgbClr val="D9EAD3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92" name="Google Shape;192;p25"/>
          <p:cNvGrpSpPr/>
          <p:nvPr/>
        </p:nvGrpSpPr>
        <p:grpSpPr>
          <a:xfrm>
            <a:off x="710553" y="25528220"/>
            <a:ext cx="1899838" cy="1664427"/>
            <a:chOff x="-6084414" y="25263666"/>
            <a:chExt cx="2007012" cy="2054595"/>
          </a:xfrm>
        </p:grpSpPr>
        <p:grpSp>
          <p:nvGrpSpPr>
            <p:cNvPr id="193" name="Google Shape;193;p25"/>
            <p:cNvGrpSpPr/>
            <p:nvPr/>
          </p:nvGrpSpPr>
          <p:grpSpPr>
            <a:xfrm>
              <a:off x="-6084414" y="25263666"/>
              <a:ext cx="2007012" cy="2054595"/>
              <a:chOff x="3087500" y="1214100"/>
              <a:chExt cx="2815674" cy="3067475"/>
            </a:xfrm>
          </p:grpSpPr>
          <p:pic>
            <p:nvPicPr>
              <p:cNvPr id="194" name="Google Shape;194;p25"/>
              <p:cNvPicPr preferRelativeResize="0"/>
              <p:nvPr/>
            </p:nvPicPr>
            <p:blipFill rotWithShape="1">
              <a:blip r:embed="rId15">
                <a:alphaModFix/>
              </a:blip>
              <a:srcRect b="0" l="30703" r="34314" t="0"/>
              <a:stretch/>
            </p:blipFill>
            <p:spPr>
              <a:xfrm>
                <a:off x="3087500" y="1214100"/>
                <a:ext cx="2815674" cy="3067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5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3142325" y="2050850"/>
                <a:ext cx="1682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25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3238950" y="2259000"/>
                <a:ext cx="168200" cy="82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25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3238950" y="2563800"/>
                <a:ext cx="168200" cy="82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8" name="Google Shape;198;p25"/>
            <p:cNvSpPr/>
            <p:nvPr/>
          </p:nvSpPr>
          <p:spPr>
            <a:xfrm>
              <a:off x="-5701100" y="25576000"/>
              <a:ext cx="217800" cy="209100"/>
            </a:xfrm>
            <a:prstGeom prst="rect">
              <a:avLst/>
            </a:prstGeom>
            <a:solidFill>
              <a:srgbClr val="F76060">
                <a:alpha val="54750"/>
              </a:srgbClr>
            </a:solidFill>
            <a:ln>
              <a:noFill/>
            </a:ln>
          </p:spPr>
          <p:txBody>
            <a:bodyPr anchorCtr="0" anchor="ctr" bIns="0" lIns="457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 sz="12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-4816000" y="25785100"/>
              <a:ext cx="217800" cy="209100"/>
            </a:xfrm>
            <a:prstGeom prst="rect">
              <a:avLst/>
            </a:prstGeom>
            <a:solidFill>
              <a:srgbClr val="F76060">
                <a:alpha val="54750"/>
              </a:srgbClr>
            </a:solidFill>
            <a:ln>
              <a:noFill/>
            </a:ln>
          </p:spPr>
          <p:txBody>
            <a:bodyPr anchorCtr="0" anchor="ctr" bIns="91425" lIns="45700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 sz="12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-5258650" y="25977325"/>
              <a:ext cx="217800" cy="209100"/>
            </a:xfrm>
            <a:prstGeom prst="rect">
              <a:avLst/>
            </a:prstGeom>
            <a:solidFill>
              <a:srgbClr val="F76060">
                <a:alpha val="54750"/>
              </a:srgbClr>
            </a:solidFill>
            <a:ln>
              <a:noFill/>
            </a:ln>
          </p:spPr>
          <p:txBody>
            <a:bodyPr anchorCtr="0" anchor="ctr" bIns="0" lIns="457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1" name="Google Shape;201;p25"/>
          <p:cNvSpPr txBox="1"/>
          <p:nvPr/>
        </p:nvSpPr>
        <p:spPr>
          <a:xfrm>
            <a:off x="590925" y="23831125"/>
            <a:ext cx="41733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Model 0: </a:t>
            </a: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Uniform Random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Model 1: 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Bit Value Dependent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Model 3: </a:t>
            </a: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Bitline Correlated</a:t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Model 4: </a:t>
            </a: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Wordline Correlated</a:t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2684114" y="25452025"/>
            <a:ext cx="2007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Modification to Retraining: 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Forward Pass with the DRAM Error Model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5348900" y="21766825"/>
            <a:ext cx="8078400" cy="3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Char char="●"/>
            </a:pPr>
            <a:r>
              <a:rPr b="1" lang="en" sz="2200">
                <a:solidFill>
                  <a:srgbClr val="351C75"/>
                </a:solidFill>
                <a:latin typeface="Cambria"/>
                <a:ea typeface="Cambria"/>
                <a:cs typeface="Cambria"/>
                <a:sym typeface="Cambria"/>
              </a:rPr>
              <a:t>8 DNN workloads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with int4, int8, int16, FP32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quantizations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200"/>
              <a:buFont typeface="Cambria"/>
              <a:buChar char="○"/>
            </a:pP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ResNet101, MobileNetV2, VGG16, DenseNet201, SqueezeNet1.1, AlexNet, YOLO, YOLOTiny</a:t>
            </a:r>
            <a:endParaRPr b="1" sz="2200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Custom </a:t>
            </a: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PyTorch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-based DNN framework to run DNN inference with error models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Char char="●"/>
            </a:pP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SoftMC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framework</a:t>
            </a:r>
            <a:r>
              <a:rPr baseline="30000" lang="en" sz="22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to run inference data accesses on </a:t>
            </a:r>
            <a:r>
              <a:rPr b="1" lang="en" sz="22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real DDR3 DRAM modules</a:t>
            </a:r>
            <a:endParaRPr b="1" sz="2200"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Char char="●"/>
            </a:pPr>
            <a:r>
              <a:rPr b="1" lang="en" sz="2200">
                <a:solidFill>
                  <a:srgbClr val="660000"/>
                </a:solidFill>
                <a:latin typeface="Cambria"/>
                <a:ea typeface="Cambria"/>
                <a:cs typeface="Cambria"/>
                <a:sym typeface="Cambria"/>
              </a:rPr>
              <a:t>Ramulator, ZSim, GPGPUSim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, and </a:t>
            </a:r>
            <a:r>
              <a:rPr b="1" lang="en" sz="2200">
                <a:solidFill>
                  <a:srgbClr val="660000"/>
                </a:solidFill>
                <a:latin typeface="Cambria"/>
                <a:ea typeface="Cambria"/>
                <a:cs typeface="Cambria"/>
                <a:sym typeface="Cambria"/>
              </a:rPr>
              <a:t>SCALE-Sim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used for DRAM, CPU, GPU, Eyeriss, and TPU simulation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Char char="○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Full configuration can be found in the paper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Inference libraries from 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DarkNet, Intel OpenVINO, TVM</a:t>
            </a:r>
            <a:endParaRPr b="1" sz="2200">
              <a:solidFill>
                <a:srgbClr val="741B4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" name="Google Shape;204;p25"/>
          <p:cNvGrpSpPr/>
          <p:nvPr/>
        </p:nvGrpSpPr>
        <p:grpSpPr>
          <a:xfrm>
            <a:off x="17587715" y="21961257"/>
            <a:ext cx="4076768" cy="2481342"/>
            <a:chOff x="2366000" y="755326"/>
            <a:chExt cx="5012625" cy="3380575"/>
          </a:xfrm>
        </p:grpSpPr>
        <p:pic>
          <p:nvPicPr>
            <p:cNvPr id="205" name="Google Shape;205;p25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2366000" y="755326"/>
              <a:ext cx="4118450" cy="33805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p25"/>
            <p:cNvCxnSpPr/>
            <p:nvPr/>
          </p:nvCxnSpPr>
          <p:spPr>
            <a:xfrm>
              <a:off x="4947125" y="1118125"/>
              <a:ext cx="5610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7" name="Google Shape;207;p25"/>
            <p:cNvSpPr txBox="1"/>
            <p:nvPr/>
          </p:nvSpPr>
          <p:spPr>
            <a:xfrm>
              <a:off x="5452025" y="794500"/>
              <a:ext cx="1926600" cy="2223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t" bIns="91425" lIns="914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Tolerance Boost</a:t>
              </a:r>
              <a:endParaRPr/>
            </a:p>
          </p:txBody>
        </p:sp>
        <p:cxnSp>
          <p:nvCxnSpPr>
            <p:cNvPr id="208" name="Google Shape;208;p25"/>
            <p:cNvCxnSpPr/>
            <p:nvPr/>
          </p:nvCxnSpPr>
          <p:spPr>
            <a:xfrm>
              <a:off x="6405138" y="1107279"/>
              <a:ext cx="439500" cy="12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09" name="Google Shape;209;p25"/>
          <p:cNvPicPr preferRelativeResize="0"/>
          <p:nvPr/>
        </p:nvPicPr>
        <p:blipFill rotWithShape="1">
          <a:blip r:embed="rId18">
            <a:alphaModFix/>
          </a:blip>
          <a:srcRect b="9342" l="0" r="0" t="1506"/>
          <a:stretch/>
        </p:blipFill>
        <p:spPr>
          <a:xfrm>
            <a:off x="13065725" y="24749325"/>
            <a:ext cx="4748176" cy="212260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14017075" y="21985575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Example: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Boosting Error Tolerance of </a:t>
            </a:r>
            <a:r>
              <a:rPr b="1" lang="en" sz="2200">
                <a:solidFill>
                  <a:srgbClr val="0C343D"/>
                </a:solidFill>
                <a:latin typeface="Cambria"/>
                <a:ea typeface="Cambria"/>
                <a:cs typeface="Cambria"/>
                <a:sym typeface="Cambria"/>
              </a:rPr>
              <a:t>ResNet101</a:t>
            </a:r>
            <a:endParaRPr b="1" sz="2200">
              <a:solidFill>
                <a:srgbClr val="0C343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14084425" y="22782525"/>
            <a:ext cx="3244200" cy="152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DNN tolerance boosting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 improves 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a DNN’s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 bit error tolerance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by </a:t>
            </a: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5-10x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17918925" y="24698613"/>
            <a:ext cx="359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Example:</a:t>
            </a: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DNN Accuracy of </a:t>
            </a:r>
            <a:r>
              <a:rPr b="1" lang="en" sz="2200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LeNeT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on </a:t>
            </a: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SoftMC</a:t>
            </a:r>
            <a:endParaRPr b="1" sz="2200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7987000" y="25527325"/>
            <a:ext cx="3690900" cy="128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0002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ambria"/>
                <a:ea typeface="Cambria"/>
                <a:cs typeface="Cambria"/>
                <a:sym typeface="Cambria"/>
              </a:rPr>
              <a:t>Boosting with error models </a:t>
            </a: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helps </a:t>
            </a:r>
            <a:r>
              <a:rPr b="1" lang="en" sz="20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maintain accuracy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while </a:t>
            </a:r>
            <a:r>
              <a:rPr b="1" lang="en" sz="20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reducing voltage and latency </a:t>
            </a:r>
            <a:r>
              <a:rPr b="1" lang="en" sz="2000">
                <a:latin typeface="Cambria"/>
                <a:ea typeface="Cambria"/>
                <a:cs typeface="Cambria"/>
                <a:sym typeface="Cambria"/>
              </a:rPr>
              <a:t>on real DRAM modules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19">
            <a:alphaModFix/>
          </a:blip>
          <a:srcRect b="59709" l="0" r="0" t="0"/>
          <a:stretch/>
        </p:blipFill>
        <p:spPr>
          <a:xfrm>
            <a:off x="6223063" y="25998299"/>
            <a:ext cx="5839151" cy="110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6033425" y="26992150"/>
            <a:ext cx="629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Sample of DNNs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and their </a:t>
            </a:r>
            <a:r>
              <a:rPr b="1" lang="en" sz="220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tolerable BERs</a:t>
            </a:r>
            <a:endParaRPr b="1" sz="2200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4403850" y="31517175"/>
            <a:ext cx="4748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Hassan, Hasan, et al. "SoftMC: A flexible and practical open-source infrastructure for enabling experimental DRAM studies."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HPCA 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2017.</a:t>
            </a:r>
            <a:endParaRPr/>
          </a:p>
        </p:txBody>
      </p:sp>
      <p:cxnSp>
        <p:nvCxnSpPr>
          <p:cNvPr id="217" name="Google Shape;217;p25"/>
          <p:cNvCxnSpPr/>
          <p:nvPr/>
        </p:nvCxnSpPr>
        <p:spPr>
          <a:xfrm flipH="1">
            <a:off x="5179638" y="21741116"/>
            <a:ext cx="39900" cy="5820300"/>
          </a:xfrm>
          <a:prstGeom prst="straightConnector1">
            <a:avLst/>
          </a:prstGeom>
          <a:noFill/>
          <a:ln cap="flat" cmpd="sng" w="762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25"/>
          <p:cNvCxnSpPr/>
          <p:nvPr/>
        </p:nvCxnSpPr>
        <p:spPr>
          <a:xfrm rot="10800000">
            <a:off x="535800" y="27478875"/>
            <a:ext cx="4657500" cy="13800"/>
          </a:xfrm>
          <a:prstGeom prst="straightConnector1">
            <a:avLst/>
          </a:prstGeom>
          <a:noFill/>
          <a:ln cap="flat" cmpd="sng" w="762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9" name="Google Shape;219;p2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692700" y="28183400"/>
            <a:ext cx="4394400" cy="157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57325" y="28180500"/>
            <a:ext cx="4279201" cy="14659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736000" y="27627800"/>
            <a:ext cx="4644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DRAM Energy Reductions on CPU</a:t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5411450" y="27627800"/>
            <a:ext cx="5698200" cy="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Performance Improvements on CPU:</a:t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64900" y="29720947"/>
            <a:ext cx="5284200" cy="102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Average 21% DRAM energy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en" sz="2200">
                <a:latin typeface="Cambria"/>
                <a:ea typeface="Cambria"/>
                <a:cs typeface="Cambria"/>
                <a:sym typeface="Cambria"/>
              </a:rPr>
              <a:t>reduction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2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maintaining accuracy within 1% of original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5758550" y="29824375"/>
            <a:ext cx="4394400" cy="88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ambria"/>
                <a:ea typeface="Cambria"/>
                <a:cs typeface="Cambria"/>
                <a:sym typeface="Cambria"/>
              </a:rPr>
              <a:t>Average 8% system speedup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, with 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some</a:t>
            </a:r>
            <a:r>
              <a:rPr lang="en" sz="21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achieving </a:t>
            </a:r>
            <a:r>
              <a:rPr b="1" lang="en" sz="2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up to 17% speedup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0490150" y="28754300"/>
            <a:ext cx="3594000" cy="157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31% on Eyeriss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32% on TPU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Cambria"/>
              <a:buChar char="●"/>
            </a:pPr>
            <a:r>
              <a:rPr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Average </a:t>
            </a: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37%  on Titan X</a:t>
            </a:r>
            <a:endParaRPr sz="2200"/>
          </a:p>
        </p:txBody>
      </p:sp>
      <p:sp>
        <p:nvSpPr>
          <p:cNvPr id="226" name="Google Shape;226;p25"/>
          <p:cNvSpPr txBox="1"/>
          <p:nvPr/>
        </p:nvSpPr>
        <p:spPr>
          <a:xfrm>
            <a:off x="10440650" y="27780200"/>
            <a:ext cx="3594000" cy="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DRAM Energy Reduction on GPU and Accelerators </a:t>
            </a:r>
            <a:endParaRPr b="1"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364900" y="30817275"/>
            <a:ext cx="1369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GPUs and accelerators are </a:t>
            </a:r>
            <a:r>
              <a:rPr b="1"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effective at hiding DRAM latency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due to (1) </a:t>
            </a:r>
            <a:r>
              <a:rPr i="1"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effective pre-fetching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(2) </a:t>
            </a:r>
            <a:r>
              <a:rPr i="1"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large register banks and SRAM buffers</a:t>
            </a: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(exploiting the fixed memory access patterns on DNN inference),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 we find little performance improvement reducing tRCD on GPU and DNN accelerators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