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1f9356d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1f9356d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1f9356d9a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1f9356d9a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1f9356d9a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1f9356d9a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2234325e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2234325e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1f9356d9a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1f9356d9a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2234325ed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2234325ed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1f9356d9a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1f9356d9a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1f9356d9a_1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1f9356d9a_1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325ba962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325ba962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6.png"/><Relationship Id="rId7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11" Type="http://schemas.openxmlformats.org/officeDocument/2006/relationships/image" Target="../media/image3.png"/><Relationship Id="rId10" Type="http://schemas.openxmlformats.org/officeDocument/2006/relationships/image" Target="../media/image6.png"/><Relationship Id="rId9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6525"/>
            <a:ext cx="9144000" cy="30708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392600"/>
            <a:ext cx="8520600" cy="102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  <a:latin typeface="Cambria"/>
                <a:ea typeface="Cambria"/>
                <a:cs typeface="Cambria"/>
                <a:sym typeface="Cambria"/>
              </a:rPr>
              <a:t>EDEN</a:t>
            </a:r>
            <a:endParaRPr b="1">
              <a:solidFill>
                <a:srgbClr val="38761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0" y="1377125"/>
            <a:ext cx="9144000" cy="18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Enabling Energy-Efficient, High-Performance</a:t>
            </a:r>
            <a:endParaRPr b="1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Deep Neural Network Inference</a:t>
            </a:r>
            <a:endParaRPr b="1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Using Approximate DRAM</a:t>
            </a:r>
            <a:endParaRPr b="1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1396" y="4190196"/>
            <a:ext cx="2506900" cy="9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0" y="3293925"/>
            <a:ext cx="9144000" cy="8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Skanda Koppula</a:t>
            </a:r>
            <a:r>
              <a:rPr lang="en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</a:t>
            </a: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Lois Orosa</a:t>
            </a:r>
            <a:r>
              <a:rPr lang="en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</a:t>
            </a: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A. Giray Yaglikci</a:t>
            </a:r>
            <a:endParaRPr sz="2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Roknoddin Azizi</a:t>
            </a:r>
            <a:r>
              <a:rPr lang="en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</a:t>
            </a: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Taha Shahroodi     Konstantinos Kanellopoulos</a:t>
            </a:r>
            <a:r>
              <a:rPr lang="en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</a:t>
            </a: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Onur Mutlu</a:t>
            </a:r>
            <a:endParaRPr sz="2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50" y="6525"/>
            <a:ext cx="9144000" cy="209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Session 2A: Accelerators for Machine Learning 2 (Monday 1:30PM)</a:t>
            </a:r>
            <a:endParaRPr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8850" y="4476375"/>
            <a:ext cx="1891525" cy="36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235500" y="122575"/>
            <a:ext cx="85206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45F06"/>
                </a:solidFill>
                <a:latin typeface="Cambria"/>
                <a:ea typeface="Cambria"/>
                <a:cs typeface="Cambria"/>
                <a:sym typeface="Cambria"/>
              </a:rPr>
              <a:t>Motivation</a:t>
            </a:r>
            <a:endParaRPr b="1">
              <a:solidFill>
                <a:srgbClr val="B45F0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163825" y="760550"/>
            <a:ext cx="8857200" cy="8568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0" lIns="91425" spcFirstLastPara="1" rIns="91425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Deep neural networks (DNNs) are critical</a:t>
            </a:r>
            <a:endParaRPr b="1">
              <a:solidFill>
                <a:srgbClr val="99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in computer vision, robotics, and many other domains</a:t>
            </a:r>
            <a:endParaRPr b="1">
              <a:solidFill>
                <a:srgbClr val="99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46912" l="0" r="0" t="0"/>
          <a:stretch/>
        </p:blipFill>
        <p:spPr>
          <a:xfrm>
            <a:off x="0" y="4975225"/>
            <a:ext cx="797350" cy="1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4">
            <a:alphaModFix/>
          </a:blip>
          <a:srcRect b="16488" l="15155" r="16172" t="16728"/>
          <a:stretch/>
        </p:blipFill>
        <p:spPr>
          <a:xfrm>
            <a:off x="6032049" y="1765650"/>
            <a:ext cx="1107826" cy="107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5">
            <a:alphaModFix/>
          </a:blip>
          <a:srcRect b="21745" l="6716" r="54570" t="34712"/>
          <a:stretch/>
        </p:blipFill>
        <p:spPr>
          <a:xfrm>
            <a:off x="1503510" y="1722350"/>
            <a:ext cx="1298538" cy="112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65348" y="1950936"/>
            <a:ext cx="663375" cy="66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07853" y="1882276"/>
            <a:ext cx="1603947" cy="8992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86248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235500" y="122575"/>
            <a:ext cx="85206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45F06"/>
                </a:solidFill>
                <a:latin typeface="Cambria"/>
                <a:ea typeface="Cambria"/>
                <a:cs typeface="Cambria"/>
                <a:sym typeface="Cambria"/>
              </a:rPr>
              <a:t>Motivation</a:t>
            </a:r>
            <a:endParaRPr b="1">
              <a:solidFill>
                <a:srgbClr val="B45F0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163825" y="760550"/>
            <a:ext cx="8857200" cy="8568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0" lIns="91425" spcFirstLastPara="1" rIns="91425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Deep neural networks (DNNs) are critical</a:t>
            </a:r>
            <a:endParaRPr b="1">
              <a:solidFill>
                <a:srgbClr val="99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in computer vision, robotics, and many other domains</a:t>
            </a:r>
            <a:endParaRPr b="1">
              <a:solidFill>
                <a:srgbClr val="99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46912" l="0" r="0" t="0"/>
          <a:stretch/>
        </p:blipFill>
        <p:spPr>
          <a:xfrm>
            <a:off x="0" y="4975225"/>
            <a:ext cx="797350" cy="1682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127725" y="3100300"/>
            <a:ext cx="8940000" cy="4932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741B47"/>
                </a:solidFill>
                <a:latin typeface="Cambria"/>
                <a:ea typeface="Cambria"/>
                <a:cs typeface="Cambria"/>
                <a:sym typeface="Cambria"/>
              </a:rPr>
              <a:t>Modern </a:t>
            </a:r>
            <a:r>
              <a:rPr b="1" lang="en">
                <a:solidFill>
                  <a:srgbClr val="741B47"/>
                </a:solidFill>
                <a:latin typeface="Cambria"/>
                <a:ea typeface="Cambria"/>
                <a:cs typeface="Cambria"/>
                <a:sym typeface="Cambria"/>
              </a:rPr>
              <a:t>DNN inference platforms</a:t>
            </a:r>
            <a:r>
              <a:rPr b="1" lang="en">
                <a:solidFill>
                  <a:srgbClr val="741B47"/>
                </a:solidFill>
                <a:latin typeface="Cambria"/>
                <a:ea typeface="Cambria"/>
                <a:cs typeface="Cambria"/>
                <a:sym typeface="Cambria"/>
              </a:rPr>
              <a:t> use DRAM</a:t>
            </a:r>
            <a:endParaRPr b="1">
              <a:solidFill>
                <a:srgbClr val="741B4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0375" y="3764000"/>
            <a:ext cx="1498719" cy="89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0150" y="3726394"/>
            <a:ext cx="1764999" cy="97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7550" y="3764000"/>
            <a:ext cx="991376" cy="7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7">
            <a:alphaModFix/>
          </a:blip>
          <a:srcRect b="5526" l="16763" r="0" t="0"/>
          <a:stretch/>
        </p:blipFill>
        <p:spPr>
          <a:xfrm rot="-5400000">
            <a:off x="7237113" y="3419161"/>
            <a:ext cx="993601" cy="146737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1087050" y="4426050"/>
            <a:ext cx="28860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mbria"/>
                <a:ea typeface="Cambria"/>
                <a:cs typeface="Cambria"/>
                <a:sym typeface="Cambria"/>
              </a:rPr>
              <a:t>Mobile </a:t>
            </a:r>
            <a:r>
              <a:rPr lang="en" sz="1000">
                <a:latin typeface="Cambria"/>
                <a:ea typeface="Cambria"/>
                <a:cs typeface="Cambria"/>
                <a:sym typeface="Cambria"/>
              </a:rPr>
              <a:t>CPUs</a:t>
            </a:r>
            <a:endParaRPr sz="1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3068250" y="4654650"/>
            <a:ext cx="28860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mbria"/>
                <a:ea typeface="Cambria"/>
                <a:cs typeface="Cambria"/>
                <a:sym typeface="Cambria"/>
              </a:rPr>
              <a:t>GPUs</a:t>
            </a:r>
            <a:endParaRPr sz="1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4544450" y="4588475"/>
            <a:ext cx="29850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mbria"/>
                <a:ea typeface="Cambria"/>
                <a:cs typeface="Cambria"/>
                <a:sym typeface="Cambria"/>
              </a:rPr>
              <a:t>    Data Center Accelerators</a:t>
            </a:r>
            <a:endParaRPr sz="1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7000225" y="4619250"/>
            <a:ext cx="17121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mbria"/>
                <a:ea typeface="Cambria"/>
                <a:cs typeface="Cambria"/>
                <a:sym typeface="Cambria"/>
              </a:rPr>
              <a:t>Edge-device Accelerators</a:t>
            </a:r>
            <a:endParaRPr sz="1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8">
            <a:alphaModFix/>
          </a:blip>
          <a:srcRect b="16488" l="15155" r="16172" t="16728"/>
          <a:stretch/>
        </p:blipFill>
        <p:spPr>
          <a:xfrm>
            <a:off x="6032049" y="1765650"/>
            <a:ext cx="1107826" cy="107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 rotWithShape="1">
          <a:blip r:embed="rId9">
            <a:alphaModFix/>
          </a:blip>
          <a:srcRect b="21745" l="6716" r="54570" t="34712"/>
          <a:stretch/>
        </p:blipFill>
        <p:spPr>
          <a:xfrm>
            <a:off x="1503510" y="1722350"/>
            <a:ext cx="1298538" cy="112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65348" y="1950936"/>
            <a:ext cx="663375" cy="66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07853" y="1882276"/>
            <a:ext cx="1603947" cy="8992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86248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235500" y="122575"/>
            <a:ext cx="85206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45F06"/>
                </a:solidFill>
                <a:latin typeface="Cambria"/>
                <a:ea typeface="Cambria"/>
                <a:cs typeface="Cambria"/>
                <a:sym typeface="Cambria"/>
              </a:rPr>
              <a:t>Challenges of DNN Inference</a:t>
            </a:r>
            <a:endParaRPr b="1">
              <a:solidFill>
                <a:srgbClr val="B45F0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163825" y="1065350"/>
            <a:ext cx="8857200" cy="14712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0" lIns="91425" spcFirstLastPara="1" rIns="91425" wrap="square" tIns="137150">
            <a:noAutofit/>
          </a:bodyPr>
          <a:lstStyle/>
          <a:p>
            <a:pPr indent="0" lvl="0" marL="2857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DRAM has high energy consumption</a:t>
            </a:r>
            <a:endParaRPr b="1" sz="2400">
              <a:solidFill>
                <a:srgbClr val="99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0200" lvl="0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Char char="●"/>
            </a:pPr>
            <a:r>
              <a:rPr b="1"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25% to 70% of system energy</a:t>
            </a: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is consumed by DRAM in common 	DNN inference accelerators</a:t>
            </a:r>
            <a:endParaRPr b="1" sz="2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 rotWithShape="1">
          <a:blip r:embed="rId3">
            <a:alphaModFix/>
          </a:blip>
          <a:srcRect b="46912" l="0" r="0" t="0"/>
          <a:stretch/>
        </p:blipFill>
        <p:spPr>
          <a:xfrm>
            <a:off x="0" y="4975225"/>
            <a:ext cx="797350" cy="16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>
            <p:ph idx="1" type="body"/>
          </p:nvPr>
        </p:nvSpPr>
        <p:spPr>
          <a:xfrm>
            <a:off x="163825" y="2839150"/>
            <a:ext cx="8857200" cy="14241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0" lIns="91425" spcFirstLastPara="1" rIns="91425" wrap="square" tIns="137150">
            <a:noAutofit/>
          </a:bodyPr>
          <a:lstStyle/>
          <a:p>
            <a:pPr indent="0" lvl="0" marL="2857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DRAM can bottleneck </a:t>
            </a:r>
            <a:r>
              <a:rPr b="1" lang="en" sz="2400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performance</a:t>
            </a:r>
            <a:endParaRPr b="1" sz="2400">
              <a:solidFill>
                <a:srgbClr val="99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0200" lvl="0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Char char="●"/>
            </a:pP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Potential </a:t>
            </a:r>
            <a:r>
              <a:rPr b="1"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19% speedup</a:t>
            </a: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by </a:t>
            </a:r>
            <a:r>
              <a:rPr b="1"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reducing DRAM latency </a:t>
            </a: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on CPU </a:t>
            </a:r>
            <a:endParaRPr sz="2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for some DNNs</a:t>
            </a:r>
            <a:endParaRPr b="1" sz="2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86248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398700" y="1185025"/>
            <a:ext cx="8433600" cy="1152900"/>
          </a:xfrm>
          <a:prstGeom prst="rect">
            <a:avLst/>
          </a:prstGeom>
          <a:solidFill>
            <a:srgbClr val="D9EAD3"/>
          </a:solidFill>
        </p:spPr>
        <p:txBody>
          <a:bodyPr anchorCtr="0" anchor="ctr" bIns="91425" lIns="91425" spcFirstLastPara="1" rIns="91425" wrap="square" tIns="274300">
            <a:noAutofit/>
          </a:bodyPr>
          <a:lstStyle/>
          <a:p>
            <a:pPr indent="-381000" lvl="0" marL="7429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mbria"/>
              <a:buAutoNum type="arabicPeriod"/>
            </a:pPr>
            <a:r>
              <a:rPr lang="en"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DNNs have an </a:t>
            </a:r>
            <a:r>
              <a:rPr b="1" lang="en" sz="2400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intrinsic robustness</a:t>
            </a:r>
            <a:r>
              <a:rPr lang="en"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lang="en" sz="2400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to errors</a:t>
            </a:r>
            <a:endParaRPr sz="24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74295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 the </a:t>
            </a:r>
            <a:r>
              <a:rPr lang="en"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input, weight, and output</a:t>
            </a:r>
            <a:r>
              <a:rPr lang="en"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data types</a:t>
            </a:r>
            <a:endParaRPr sz="2400">
              <a:solidFill>
                <a:srgbClr val="274E1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8" name="Google Shape;108;p17"/>
          <p:cNvSpPr txBox="1"/>
          <p:nvPr>
            <p:ph type="title"/>
          </p:nvPr>
        </p:nvSpPr>
        <p:spPr>
          <a:xfrm>
            <a:off x="311700" y="19667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B45F06"/>
                </a:solidFill>
                <a:latin typeface="Cambria"/>
                <a:ea typeface="Cambria"/>
                <a:cs typeface="Cambria"/>
                <a:sym typeface="Cambria"/>
              </a:rPr>
              <a:t>Observations</a:t>
            </a:r>
            <a:endParaRPr b="1" sz="3200">
              <a:solidFill>
                <a:srgbClr val="B45F0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9" name="Google Shape;109;p17"/>
          <p:cNvPicPr preferRelativeResize="0"/>
          <p:nvPr/>
        </p:nvPicPr>
        <p:blipFill rotWithShape="1">
          <a:blip r:embed="rId3">
            <a:alphaModFix/>
          </a:blip>
          <a:srcRect b="46912" l="0" r="0" t="0"/>
          <a:stretch/>
        </p:blipFill>
        <p:spPr>
          <a:xfrm>
            <a:off x="0" y="4975225"/>
            <a:ext cx="797350" cy="16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398700" y="2635500"/>
            <a:ext cx="8433600" cy="11529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-457200" lvl="0" marL="742950" rtl="0" algn="l">
              <a:lnSpc>
                <a:spcPct val="114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2.   We can </a:t>
            </a:r>
            <a:r>
              <a:rPr b="1" lang="en" sz="2400">
                <a:solidFill>
                  <a:srgbClr val="351C75"/>
                </a:solidFill>
                <a:latin typeface="Cambria"/>
                <a:ea typeface="Cambria"/>
                <a:cs typeface="Cambria"/>
                <a:sym typeface="Cambria"/>
              </a:rPr>
              <a:t>reduce DRAM energy consumption</a:t>
            </a:r>
            <a:r>
              <a:rPr lang="en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b="1" lang="en" sz="2400">
                <a:solidFill>
                  <a:srgbClr val="351C75"/>
                </a:solidFill>
                <a:latin typeface="Cambria"/>
                <a:ea typeface="Cambria"/>
                <a:cs typeface="Cambria"/>
                <a:sym typeface="Cambria"/>
              </a:rPr>
              <a:t>latency</a:t>
            </a:r>
            <a:r>
              <a:rPr lang="en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if we tolerate </a:t>
            </a:r>
            <a:r>
              <a:rPr b="1" lang="en" sz="2400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more bit errors</a:t>
            </a:r>
            <a:endParaRPr b="1">
              <a:solidFill>
                <a:srgbClr val="990000"/>
              </a:solidFill>
            </a:endParaRPr>
          </a:p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86248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398700" y="1185025"/>
            <a:ext cx="8433600" cy="1152900"/>
          </a:xfrm>
          <a:prstGeom prst="rect">
            <a:avLst/>
          </a:prstGeom>
          <a:solidFill>
            <a:srgbClr val="D9EAD3"/>
          </a:solidFill>
        </p:spPr>
        <p:txBody>
          <a:bodyPr anchorCtr="0" anchor="ctr" bIns="91425" lIns="91425" spcFirstLastPara="1" rIns="91425" wrap="square" tIns="274300">
            <a:noAutofit/>
          </a:bodyPr>
          <a:lstStyle/>
          <a:p>
            <a:pPr indent="-381000" lvl="0" marL="7429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mbria"/>
              <a:buAutoNum type="arabicPeriod"/>
            </a:pPr>
            <a:r>
              <a:rPr lang="en"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DNNs have an </a:t>
            </a:r>
            <a:r>
              <a:rPr b="1" lang="en" sz="2400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intrinsic robustness</a:t>
            </a:r>
            <a:r>
              <a:rPr lang="en"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lang="en" sz="2400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to errors</a:t>
            </a:r>
            <a:endParaRPr sz="24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74295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 input, weight, and output data types</a:t>
            </a:r>
            <a:endParaRPr sz="2400">
              <a:solidFill>
                <a:srgbClr val="274E1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7" name="Google Shape;117;p18"/>
          <p:cNvSpPr txBox="1"/>
          <p:nvPr>
            <p:ph type="title"/>
          </p:nvPr>
        </p:nvSpPr>
        <p:spPr>
          <a:xfrm>
            <a:off x="311700" y="19667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B45F06"/>
                </a:solidFill>
                <a:latin typeface="Cambria"/>
                <a:ea typeface="Cambria"/>
                <a:cs typeface="Cambria"/>
                <a:sym typeface="Cambria"/>
              </a:rPr>
              <a:t>Insight</a:t>
            </a:r>
            <a:endParaRPr b="1" sz="3200">
              <a:solidFill>
                <a:srgbClr val="B45F0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 b="46912" l="0" r="0" t="0"/>
          <a:stretch/>
        </p:blipFill>
        <p:spPr>
          <a:xfrm>
            <a:off x="0" y="4975225"/>
            <a:ext cx="797350" cy="16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398700" y="2635500"/>
            <a:ext cx="8433600" cy="11529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-457200" lvl="0" marL="742950" rtl="0" algn="l">
              <a:lnSpc>
                <a:spcPct val="114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2.   DRAM can be </a:t>
            </a:r>
            <a:r>
              <a:rPr b="1" lang="en" sz="2400">
                <a:solidFill>
                  <a:srgbClr val="351C75"/>
                </a:solidFill>
                <a:latin typeface="Cambria"/>
                <a:ea typeface="Cambria"/>
                <a:cs typeface="Cambria"/>
                <a:sym typeface="Cambria"/>
              </a:rPr>
              <a:t>more energy-efficient</a:t>
            </a:r>
            <a:r>
              <a:rPr lang="en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b="1" lang="en" sz="2400">
                <a:solidFill>
                  <a:srgbClr val="351C75"/>
                </a:solidFill>
                <a:latin typeface="Cambria"/>
                <a:ea typeface="Cambria"/>
                <a:cs typeface="Cambria"/>
                <a:sym typeface="Cambria"/>
              </a:rPr>
              <a:t>lower latency</a:t>
            </a:r>
            <a:r>
              <a:rPr lang="en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if we tolerate </a:t>
            </a:r>
            <a:r>
              <a:rPr b="1" lang="en" sz="2400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low bit reliability</a:t>
            </a:r>
            <a:endParaRPr b="1">
              <a:solidFill>
                <a:srgbClr val="990000"/>
              </a:solidFill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281250" y="857475"/>
            <a:ext cx="8718600" cy="3464100"/>
          </a:xfrm>
          <a:prstGeom prst="rect">
            <a:avLst/>
          </a:prstGeom>
          <a:solidFill>
            <a:srgbClr val="FFFFFF">
              <a:alpha val="865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333000" y="1944575"/>
            <a:ext cx="8564100" cy="15417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82875" wrap="square" tIns="91425">
            <a:noAutofit/>
          </a:bodyPr>
          <a:lstStyle/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B45F06"/>
                </a:solidFill>
                <a:latin typeface="Cambria"/>
                <a:ea typeface="Cambria"/>
                <a:cs typeface="Cambria"/>
                <a:sym typeface="Cambria"/>
              </a:rPr>
              <a:t>Approximate DRAM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 (voltage and latency-scaled DRAM)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 can provide </a:t>
            </a:r>
            <a:r>
              <a:rPr b="1" lang="en" sz="2400">
                <a:solidFill>
                  <a:srgbClr val="741B47"/>
                </a:solidFill>
                <a:latin typeface="Cambria"/>
                <a:ea typeface="Cambria"/>
                <a:cs typeface="Cambria"/>
                <a:sym typeface="Cambria"/>
              </a:rPr>
              <a:t>higher energy-efficiency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b="1" lang="en" sz="2400">
                <a:solidFill>
                  <a:srgbClr val="741B47"/>
                </a:solidFill>
                <a:latin typeface="Cambria"/>
                <a:ea typeface="Cambria"/>
                <a:cs typeface="Cambria"/>
                <a:sym typeface="Cambria"/>
              </a:rPr>
              <a:t>performance</a:t>
            </a:r>
            <a:endParaRPr b="1" sz="2400">
              <a:solidFill>
                <a:srgbClr val="741B4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for</a:t>
            </a:r>
            <a:r>
              <a:rPr b="1" lang="en" sz="2400">
                <a:solidFill>
                  <a:srgbClr val="741B4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lang="en" sz="2400">
                <a:solidFill>
                  <a:srgbClr val="1155CC"/>
                </a:solidFill>
                <a:latin typeface="Cambria"/>
                <a:ea typeface="Cambria"/>
                <a:cs typeface="Cambria"/>
                <a:sym typeface="Cambria"/>
              </a:rPr>
              <a:t>error-tolerant DNN inference 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workloads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2" name="Google Shape;122;p18"/>
          <p:cNvSpPr txBox="1"/>
          <p:nvPr>
            <p:ph idx="12" type="sldNum"/>
          </p:nvPr>
        </p:nvSpPr>
        <p:spPr>
          <a:xfrm>
            <a:off x="86248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130275" y="264325"/>
            <a:ext cx="8856000" cy="998700"/>
          </a:xfrm>
          <a:prstGeom prst="rect">
            <a:avLst/>
          </a:prstGeom>
          <a:solidFill>
            <a:srgbClr val="D9EAD3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We propose </a:t>
            </a:r>
            <a:r>
              <a:rPr b="1" lang="en">
                <a:solidFill>
                  <a:srgbClr val="38761D"/>
                </a:solidFill>
                <a:latin typeface="Cambria"/>
                <a:ea typeface="Cambria"/>
                <a:cs typeface="Cambria"/>
                <a:sym typeface="Cambria"/>
              </a:rPr>
              <a:t>EDEN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, a mechanism to enable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45F06"/>
                </a:solidFill>
                <a:latin typeface="Cambria"/>
                <a:ea typeface="Cambria"/>
                <a:cs typeface="Cambria"/>
                <a:sym typeface="Cambria"/>
              </a:rPr>
              <a:t>accurate DNN inference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on </a:t>
            </a:r>
            <a:r>
              <a:rPr b="1" lang="en">
                <a:solidFill>
                  <a:srgbClr val="351C75"/>
                </a:solidFill>
                <a:latin typeface="Cambria"/>
                <a:ea typeface="Cambria"/>
                <a:cs typeface="Cambria"/>
                <a:sym typeface="Cambria"/>
              </a:rPr>
              <a:t>approximate DRAM</a:t>
            </a:r>
            <a:endParaRPr b="1">
              <a:solidFill>
                <a:srgbClr val="B45F0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 b="46912" l="0" r="0" t="0"/>
          <a:stretch/>
        </p:blipFill>
        <p:spPr>
          <a:xfrm>
            <a:off x="0" y="4975225"/>
            <a:ext cx="797350" cy="1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8100" y="1488300"/>
            <a:ext cx="7439097" cy="316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>
            <p:ph idx="12" type="sldNum"/>
          </p:nvPr>
        </p:nvSpPr>
        <p:spPr>
          <a:xfrm>
            <a:off x="86248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387900" y="19667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B45F06"/>
                </a:solidFill>
                <a:latin typeface="Cambria"/>
                <a:ea typeface="Cambria"/>
                <a:cs typeface="Cambria"/>
                <a:sym typeface="Cambria"/>
              </a:rPr>
              <a:t>Key Results</a:t>
            </a:r>
            <a:endParaRPr b="1" sz="3200">
              <a:solidFill>
                <a:srgbClr val="B45F0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 b="46912" l="0" r="0" t="0"/>
          <a:stretch/>
        </p:blipFill>
        <p:spPr>
          <a:xfrm>
            <a:off x="0" y="4975225"/>
            <a:ext cx="797350" cy="16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86248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" name="Google Shape;138;p20"/>
          <p:cNvSpPr txBox="1"/>
          <p:nvPr/>
        </p:nvSpPr>
        <p:spPr>
          <a:xfrm>
            <a:off x="560175" y="952325"/>
            <a:ext cx="8721900" cy="17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000"/>
              <a:buFont typeface="Cambria"/>
              <a:buChar char="●"/>
            </a:pPr>
            <a:r>
              <a:rPr lang="en" sz="2400">
                <a:solidFill>
                  <a:srgbClr val="1C4587"/>
                </a:solidFill>
                <a:latin typeface="Cambria"/>
                <a:ea typeface="Cambria"/>
                <a:cs typeface="Cambria"/>
                <a:sym typeface="Cambria"/>
              </a:rPr>
              <a:t>CPU</a:t>
            </a:r>
            <a:r>
              <a:rPr b="1" lang="en" sz="2400">
                <a:solidFill>
                  <a:srgbClr val="1C4587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b="1" lang="en" sz="2400">
                <a:solidFill>
                  <a:srgbClr val="1C4587"/>
                </a:solidFill>
                <a:latin typeface="Cambria"/>
                <a:ea typeface="Cambria"/>
                <a:cs typeface="Cambria"/>
                <a:sym typeface="Cambria"/>
              </a:rPr>
              <a:t>21% DRAM energy</a:t>
            </a:r>
            <a:r>
              <a:rPr lang="en" sz="2400">
                <a:solidFill>
                  <a:srgbClr val="1C458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lang="en" sz="2400">
                <a:solidFill>
                  <a:srgbClr val="1C4587"/>
                </a:solidFill>
                <a:latin typeface="Cambria"/>
                <a:ea typeface="Cambria"/>
                <a:cs typeface="Cambria"/>
                <a:sym typeface="Cambria"/>
              </a:rPr>
              <a:t>reduction</a:t>
            </a:r>
            <a:r>
              <a:rPr lang="en" sz="2400">
                <a:solidFill>
                  <a:srgbClr val="1C4587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b="1" lang="en" sz="2400">
                <a:solidFill>
                  <a:srgbClr val="1C4587"/>
                </a:solidFill>
                <a:latin typeface="Cambria"/>
                <a:ea typeface="Cambria"/>
                <a:cs typeface="Cambria"/>
                <a:sym typeface="Cambria"/>
              </a:rPr>
              <a:t>8% speedup</a:t>
            </a:r>
            <a:endParaRPr sz="2400">
              <a:solidFill>
                <a:srgbClr val="1C458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Font typeface="Cambria"/>
              <a:buChar char="●"/>
            </a:pPr>
            <a:r>
              <a:rPr lang="en" sz="2400">
                <a:solidFill>
                  <a:srgbClr val="38761D"/>
                </a:solidFill>
                <a:latin typeface="Cambria"/>
                <a:ea typeface="Cambria"/>
                <a:cs typeface="Cambria"/>
                <a:sym typeface="Cambria"/>
              </a:rPr>
              <a:t>GPU</a:t>
            </a:r>
            <a:r>
              <a:rPr lang="en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b="1" lang="en" sz="2400">
                <a:solidFill>
                  <a:srgbClr val="38761D"/>
                </a:solidFill>
                <a:latin typeface="Cambria"/>
                <a:ea typeface="Cambria"/>
                <a:cs typeface="Cambria"/>
                <a:sym typeface="Cambria"/>
              </a:rPr>
              <a:t>37% DRAM energy reduction</a:t>
            </a:r>
            <a:endParaRPr b="1" sz="2400">
              <a:solidFill>
                <a:srgbClr val="38761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Cambria"/>
              <a:buChar char="●"/>
            </a:pPr>
            <a:r>
              <a:rPr lang="en" sz="2400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DNN Accelerators</a:t>
            </a:r>
            <a:r>
              <a:rPr b="1" lang="en" sz="2400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: 31% DRAM energy reduction</a:t>
            </a:r>
            <a:endParaRPr b="1" sz="2400">
              <a:solidFill>
                <a:srgbClr val="99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B45F0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While m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aintaining a</a:t>
            </a:r>
            <a:r>
              <a:rPr b="1" lang="en" sz="2400">
                <a:solidFill>
                  <a:srgbClr val="351C75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lang="en" sz="2400">
                <a:solidFill>
                  <a:srgbClr val="741B47"/>
                </a:solidFill>
                <a:latin typeface="Cambria"/>
                <a:ea typeface="Cambria"/>
                <a:cs typeface="Cambria"/>
                <a:sym typeface="Cambria"/>
              </a:rPr>
              <a:t>user-specified</a:t>
            </a:r>
            <a:r>
              <a:rPr b="1" lang="en" sz="2400">
                <a:solidFill>
                  <a:srgbClr val="741B47"/>
                </a:solidFill>
                <a:latin typeface="Cambria"/>
                <a:ea typeface="Cambria"/>
                <a:cs typeface="Cambria"/>
                <a:sym typeface="Cambria"/>
              </a:rPr>
              <a:t> accuracy target</a:t>
            </a:r>
            <a:endParaRPr b="1" sz="2400">
              <a:solidFill>
                <a:srgbClr val="741B4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within</a:t>
            </a:r>
            <a:r>
              <a:rPr lang="en" sz="2400">
                <a:solidFill>
                  <a:srgbClr val="351C75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lang="en" sz="2400">
                <a:solidFill>
                  <a:srgbClr val="741B47"/>
                </a:solidFill>
                <a:latin typeface="Cambria"/>
                <a:ea typeface="Cambria"/>
                <a:cs typeface="Cambria"/>
                <a:sym typeface="Cambria"/>
              </a:rPr>
              <a:t>1%</a:t>
            </a:r>
            <a:r>
              <a:rPr b="1" lang="en" sz="2400">
                <a:solidFill>
                  <a:srgbClr val="741B4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lang="en" sz="2400">
                <a:solidFill>
                  <a:srgbClr val="741B47"/>
                </a:solidFill>
                <a:latin typeface="Cambria"/>
                <a:ea typeface="Cambria"/>
                <a:cs typeface="Cambria"/>
                <a:sym typeface="Cambria"/>
              </a:rPr>
              <a:t>of the original DNN accuracy</a:t>
            </a:r>
            <a:endParaRPr b="1" sz="2400">
              <a:solidFill>
                <a:srgbClr val="741B4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/>
          <p:nvPr/>
        </p:nvSpPr>
        <p:spPr>
          <a:xfrm>
            <a:off x="0" y="6525"/>
            <a:ext cx="9144000" cy="30708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1"/>
          <p:cNvSpPr txBox="1"/>
          <p:nvPr>
            <p:ph type="ctrTitle"/>
          </p:nvPr>
        </p:nvSpPr>
        <p:spPr>
          <a:xfrm>
            <a:off x="311700" y="392600"/>
            <a:ext cx="8520600" cy="102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  <a:latin typeface="Cambria"/>
                <a:ea typeface="Cambria"/>
                <a:cs typeface="Cambria"/>
                <a:sym typeface="Cambria"/>
              </a:rPr>
              <a:t>EDEN</a:t>
            </a:r>
            <a:endParaRPr b="1">
              <a:solidFill>
                <a:srgbClr val="38761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5" name="Google Shape;145;p21"/>
          <p:cNvSpPr txBox="1"/>
          <p:nvPr>
            <p:ph idx="1" type="subTitle"/>
          </p:nvPr>
        </p:nvSpPr>
        <p:spPr>
          <a:xfrm>
            <a:off x="0" y="1377125"/>
            <a:ext cx="9144000" cy="18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Enabling Energy-Efficient, High-Performance</a:t>
            </a:r>
            <a:endParaRPr b="1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Deep Neural Network Inference</a:t>
            </a:r>
            <a:endParaRPr b="1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Using Approximate DRAM</a:t>
            </a:r>
            <a:endParaRPr b="1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1396" y="4190196"/>
            <a:ext cx="2506900" cy="9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 txBox="1"/>
          <p:nvPr>
            <p:ph idx="1" type="subTitle"/>
          </p:nvPr>
        </p:nvSpPr>
        <p:spPr>
          <a:xfrm>
            <a:off x="0" y="3293925"/>
            <a:ext cx="9144000" cy="8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Skanda Koppula</a:t>
            </a:r>
            <a:r>
              <a:rPr lang="en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</a:t>
            </a: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Lois Orosa</a:t>
            </a:r>
            <a:r>
              <a:rPr lang="en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</a:t>
            </a: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A. Giray Yaglikci</a:t>
            </a:r>
            <a:endParaRPr sz="2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Roknoddin Azizi</a:t>
            </a:r>
            <a:r>
              <a:rPr lang="en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</a:t>
            </a: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Taha Shahroodi     Konstantinos Kanellopoulos</a:t>
            </a:r>
            <a:r>
              <a:rPr lang="en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</a:t>
            </a: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Onur Mutlu</a:t>
            </a:r>
            <a:endParaRPr sz="2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50" y="6525"/>
            <a:ext cx="9144000" cy="209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Session 2A: Accelerators for Machine Learning 2 (Monday 1:30PM)</a:t>
            </a:r>
            <a:endParaRPr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8850" y="4476375"/>
            <a:ext cx="1891525" cy="36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