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09" r:id="rId1"/>
  </p:sldMasterIdLst>
  <p:notesMasterIdLst>
    <p:notesMasterId r:id="rId3"/>
  </p:notesMasterIdLst>
  <p:sldIdLst>
    <p:sldId id="258" r:id="rId2"/>
  </p:sldIdLst>
  <p:sldSz cx="30275213" cy="42803763"/>
  <p:notesSz cx="6858000" cy="9144000"/>
  <p:defaultTextStyle>
    <a:defPPr>
      <a:defRPr lang="en-US"/>
    </a:defPPr>
    <a:lvl1pPr marL="0" algn="l" defTabSz="1805688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1pPr>
    <a:lvl2pPr marL="1805688" algn="l" defTabSz="1805688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2pPr>
    <a:lvl3pPr marL="3611368" algn="l" defTabSz="1805688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3pPr>
    <a:lvl4pPr marL="5417055" algn="l" defTabSz="1805688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4pPr>
    <a:lvl5pPr marL="7222732" algn="l" defTabSz="1805688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5pPr>
    <a:lvl6pPr marL="9028419" algn="l" defTabSz="1805688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6pPr>
    <a:lvl7pPr marL="10834104" algn="l" defTabSz="1805688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7pPr>
    <a:lvl8pPr marL="12639787" algn="l" defTabSz="1805688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8pPr>
    <a:lvl9pPr marL="14445472" algn="l" defTabSz="1805688" rtl="0" eaLnBrk="1" latinLnBrk="0" hangingPunct="1">
      <a:defRPr sz="70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8476" userDrawn="1">
          <p15:clr>
            <a:srgbClr val="A4A3A4"/>
          </p15:clr>
        </p15:guide>
        <p15:guide id="3" pos="95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2C3FEB"/>
    <a:srgbClr val="FF21C6"/>
    <a:srgbClr val="3266FF"/>
    <a:srgbClr val="FF8181"/>
    <a:srgbClr val="FFFFCC"/>
    <a:srgbClr val="B6BCF8"/>
    <a:srgbClr val="6D4375"/>
    <a:srgbClr val="0066FF"/>
    <a:srgbClr val="62A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322" autoAdjust="0"/>
    <p:restoredTop sz="95340"/>
  </p:normalViewPr>
  <p:slideViewPr>
    <p:cSldViewPr snapToGrid="0" snapToObjects="1">
      <p:cViewPr>
        <p:scale>
          <a:sx n="33" d="100"/>
          <a:sy n="33" d="100"/>
        </p:scale>
        <p:origin x="108" y="-5712"/>
      </p:cViewPr>
      <p:guideLst>
        <p:guide orient="horz" pos="13482"/>
        <p:guide pos="8476"/>
        <p:guide pos="9536"/>
      </p:guideLst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 snapToObjects="1">
      <p:cViewPr varScale="1">
        <p:scale>
          <a:sx n="76" d="100"/>
          <a:sy n="76" d="100"/>
        </p:scale>
        <p:origin x="-395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Research\MICRO2018\System%20Performa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yaowangeth\Downloads\Energy%20Breakdown%20for%20Mohamma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56254209231037"/>
          <c:y val="0.18202252902128416"/>
          <c:w val="0.82388187088124776"/>
          <c:h val="0.652853523239945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Sheet1!$B$20</c:f>
              <c:strCache>
                <c:ptCount val="1"/>
                <c:pt idx="0">
                  <c:v>CC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Sheet1!$A$21:$A$26</c:f>
              <c:strCache>
                <c:ptCount val="6"/>
                <c:pt idx="0">
                  <c:v>Memory Non-Intensive</c:v>
                </c:pt>
                <c:pt idx="1">
                  <c:v>Memory Intensive</c:v>
                </c:pt>
                <c:pt idx="2">
                  <c:v>25% Memory Intensive</c:v>
                </c:pt>
                <c:pt idx="3">
                  <c:v>50% Memory Intensive</c:v>
                </c:pt>
                <c:pt idx="4">
                  <c:v>75% Memory Intensive</c:v>
                </c:pt>
                <c:pt idx="5">
                  <c:v>100% Memory Intensive</c:v>
                </c:pt>
              </c:strCache>
            </c:strRef>
          </c:cat>
          <c:val>
            <c:numRef>
              <c:f>Sheet1!$B$21:$B$26</c:f>
              <c:numCache>
                <c:formatCode>General</c:formatCode>
                <c:ptCount val="6"/>
                <c:pt idx="0">
                  <c:v>1.0023</c:v>
                </c:pt>
                <c:pt idx="1">
                  <c:v>1.0684</c:v>
                </c:pt>
                <c:pt idx="2">
                  <c:v>1.0168999999999999</c:v>
                </c:pt>
                <c:pt idx="3">
                  <c:v>1.0689</c:v>
                </c:pt>
                <c:pt idx="4">
                  <c:v>1.1155999999999999</c:v>
                </c:pt>
                <c:pt idx="5">
                  <c:v>1.1286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5C-4E00-B999-2972F1DE78FB}"/>
            </c:ext>
          </c:extLst>
        </c:ser>
        <c:ser>
          <c:idx val="1"/>
          <c:order val="1"/>
          <c:tx>
            <c:strRef>
              <c:f>Sheet1!$C$20</c:f>
              <c:strCache>
                <c:ptCount val="1"/>
                <c:pt idx="0">
                  <c:v>RT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Sheet1!$A$21:$A$26</c:f>
              <c:strCache>
                <c:ptCount val="6"/>
                <c:pt idx="0">
                  <c:v>Memory Non-Intensive</c:v>
                </c:pt>
                <c:pt idx="1">
                  <c:v>Memory Intensive</c:v>
                </c:pt>
                <c:pt idx="2">
                  <c:v>25% Memory Intensive</c:v>
                </c:pt>
                <c:pt idx="3">
                  <c:v>50% Memory Intensive</c:v>
                </c:pt>
                <c:pt idx="4">
                  <c:v>75% Memory Intensive</c:v>
                </c:pt>
                <c:pt idx="5">
                  <c:v>100% Memory Intensive</c:v>
                </c:pt>
              </c:strCache>
            </c:strRef>
          </c:cat>
          <c:val>
            <c:numRef>
              <c:f>Sheet1!$C$21:$C$26</c:f>
              <c:numCache>
                <c:formatCode>General</c:formatCode>
                <c:ptCount val="6"/>
                <c:pt idx="0">
                  <c:v>1.0037</c:v>
                </c:pt>
                <c:pt idx="1">
                  <c:v>1.0622</c:v>
                </c:pt>
                <c:pt idx="2">
                  <c:v>1.0156000000000001</c:v>
                </c:pt>
                <c:pt idx="3">
                  <c:v>1.0645</c:v>
                </c:pt>
                <c:pt idx="4">
                  <c:v>1.1081000000000001</c:v>
                </c:pt>
                <c:pt idx="5">
                  <c:v>1.1223000000000001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5C-4E00-B999-2972F1DE78FB}"/>
            </c:ext>
          </c:extLst>
        </c:ser>
        <c:ser>
          <c:idx val="2"/>
          <c:order val="2"/>
          <c:tx>
            <c:strRef>
              <c:f>Sheet1!$D$20</c:f>
              <c:strCache>
                <c:ptCount val="1"/>
                <c:pt idx="0">
                  <c:v>CCRT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Sheet1!$A$21:$A$26</c:f>
              <c:strCache>
                <c:ptCount val="6"/>
                <c:pt idx="0">
                  <c:v>Memory Non-Intensive</c:v>
                </c:pt>
                <c:pt idx="1">
                  <c:v>Memory Intensive</c:v>
                </c:pt>
                <c:pt idx="2">
                  <c:v>25% Memory Intensive</c:v>
                </c:pt>
                <c:pt idx="3">
                  <c:v>50% Memory Intensive</c:v>
                </c:pt>
                <c:pt idx="4">
                  <c:v>75% Memory Intensive</c:v>
                </c:pt>
                <c:pt idx="5">
                  <c:v>100% Memory Intensive</c:v>
                </c:pt>
              </c:strCache>
            </c:strRef>
          </c:cat>
          <c:val>
            <c:numRef>
              <c:f>Sheet1!$D$21:$D$26</c:f>
              <c:numCache>
                <c:formatCode>General</c:formatCode>
                <c:ptCount val="6"/>
                <c:pt idx="0">
                  <c:v>1.0041</c:v>
                </c:pt>
                <c:pt idx="1">
                  <c:v>1.0846</c:v>
                </c:pt>
                <c:pt idx="2">
                  <c:v>1.0203</c:v>
                </c:pt>
                <c:pt idx="3">
                  <c:v>1.0774999999999999</c:v>
                </c:pt>
                <c:pt idx="4">
                  <c:v>1.129</c:v>
                </c:pt>
                <c:pt idx="5">
                  <c:v>1.1423000000000001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75C-4E00-B999-2972F1DE78FB}"/>
            </c:ext>
          </c:extLst>
        </c:ser>
        <c:ser>
          <c:idx val="3"/>
          <c:order val="3"/>
          <c:tx>
            <c:strRef>
              <c:f>Sheet1!$E$20</c:f>
              <c:strCache>
                <c:ptCount val="1"/>
                <c:pt idx="0">
                  <c:v>GreedyPR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Sheet1!$A$21:$A$26</c:f>
              <c:strCache>
                <c:ptCount val="6"/>
                <c:pt idx="0">
                  <c:v>Memory Non-Intensive</c:v>
                </c:pt>
                <c:pt idx="1">
                  <c:v>Memory Intensive</c:v>
                </c:pt>
                <c:pt idx="2">
                  <c:v>25% Memory Intensive</c:v>
                </c:pt>
                <c:pt idx="3">
                  <c:v>50% Memory Intensive</c:v>
                </c:pt>
                <c:pt idx="4">
                  <c:v>75% Memory Intensive</c:v>
                </c:pt>
                <c:pt idx="5">
                  <c:v>100% Memory Intensive</c:v>
                </c:pt>
              </c:strCache>
            </c:strRef>
          </c:cat>
          <c:val>
            <c:numRef>
              <c:f>Sheet1!$E$21:$E$26</c:f>
              <c:numCache>
                <c:formatCode>General</c:formatCode>
                <c:ptCount val="6"/>
                <c:pt idx="0">
                  <c:v>1.0051000000000001</c:v>
                </c:pt>
                <c:pt idx="1">
                  <c:v>1.0940000000000001</c:v>
                </c:pt>
                <c:pt idx="2">
                  <c:v>1.0270999999999999</c:v>
                </c:pt>
                <c:pt idx="3">
                  <c:v>1.0971</c:v>
                </c:pt>
                <c:pt idx="4">
                  <c:v>1.1485000000000001</c:v>
                </c:pt>
                <c:pt idx="5">
                  <c:v>1.1769000000000001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75C-4E00-B999-2972F1DE78FB}"/>
            </c:ext>
          </c:extLst>
        </c:ser>
        <c:ser>
          <c:idx val="4"/>
          <c:order val="4"/>
          <c:tx>
            <c:strRef>
              <c:f>Sheet1!$F$20</c:f>
              <c:strCache>
                <c:ptCount val="1"/>
                <c:pt idx="0">
                  <c:v>CAL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Sheet1!$A$21:$A$26</c:f>
              <c:strCache>
                <c:ptCount val="6"/>
                <c:pt idx="0">
                  <c:v>Memory Non-Intensive</c:v>
                </c:pt>
                <c:pt idx="1">
                  <c:v>Memory Intensive</c:v>
                </c:pt>
                <c:pt idx="2">
                  <c:v>25% Memory Intensive</c:v>
                </c:pt>
                <c:pt idx="3">
                  <c:v>50% Memory Intensive</c:v>
                </c:pt>
                <c:pt idx="4">
                  <c:v>75% Memory Intensive</c:v>
                </c:pt>
                <c:pt idx="5">
                  <c:v>100% Memory Intensive</c:v>
                </c:pt>
              </c:strCache>
            </c:strRef>
          </c:cat>
          <c:val>
            <c:numRef>
              <c:f>Sheet1!$F$21:$F$26</c:f>
              <c:numCache>
                <c:formatCode>General</c:formatCode>
                <c:ptCount val="6"/>
                <c:pt idx="0">
                  <c:v>1.01</c:v>
                </c:pt>
                <c:pt idx="1">
                  <c:v>1.1388</c:v>
                </c:pt>
                <c:pt idx="2">
                  <c:v>1.0376000000000001</c:v>
                </c:pt>
                <c:pt idx="3">
                  <c:v>1.1304000000000001</c:v>
                </c:pt>
                <c:pt idx="4">
                  <c:v>1.2034</c:v>
                </c:pt>
                <c:pt idx="5">
                  <c:v>1.2281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75C-4E00-B999-2972F1DE78FB}"/>
            </c:ext>
          </c:extLst>
        </c:ser>
        <c:ser>
          <c:idx val="5"/>
          <c:order val="5"/>
          <c:tx>
            <c:strRef>
              <c:f>Sheet1!$G$20</c:f>
              <c:strCache>
                <c:ptCount val="1"/>
                <c:pt idx="0">
                  <c:v>IdealCAL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Sheet1!$A$21:$A$26</c:f>
              <c:strCache>
                <c:ptCount val="6"/>
                <c:pt idx="0">
                  <c:v>Memory Non-Intensive</c:v>
                </c:pt>
                <c:pt idx="1">
                  <c:v>Memory Intensive</c:v>
                </c:pt>
                <c:pt idx="2">
                  <c:v>25% Memory Intensive</c:v>
                </c:pt>
                <c:pt idx="3">
                  <c:v>50% Memory Intensive</c:v>
                </c:pt>
                <c:pt idx="4">
                  <c:v>75% Memory Intensive</c:v>
                </c:pt>
                <c:pt idx="5">
                  <c:v>100% Memory Intensive</c:v>
                </c:pt>
              </c:strCache>
            </c:strRef>
          </c:cat>
          <c:val>
            <c:numRef>
              <c:f>Sheet1!$G$21:$G$26</c:f>
              <c:numCache>
                <c:formatCode>General</c:formatCode>
                <c:ptCount val="6"/>
                <c:pt idx="0">
                  <c:v>1.0175000000000001</c:v>
                </c:pt>
                <c:pt idx="1">
                  <c:v>1.1644000000000001</c:v>
                </c:pt>
                <c:pt idx="2">
                  <c:v>1.0508999999999999</c:v>
                </c:pt>
                <c:pt idx="3">
                  <c:v>1.1753</c:v>
                </c:pt>
                <c:pt idx="4">
                  <c:v>1.2622</c:v>
                </c:pt>
                <c:pt idx="5">
                  <c:v>1.2824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75C-4E00-B999-2972F1DE78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0160432"/>
        <c:axId val="500162672"/>
      </c:barChart>
      <c:catAx>
        <c:axId val="5001604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500162672"/>
        <c:crossesAt val="1"/>
        <c:auto val="0"/>
        <c:lblAlgn val="ctr"/>
        <c:lblOffset val="100"/>
        <c:tickLblSkip val="1"/>
        <c:noMultiLvlLbl val="0"/>
      </c:catAx>
      <c:valAx>
        <c:axId val="500162672"/>
        <c:scaling>
          <c:orientation val="minMax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altLang="zh-CN" sz="2800" b="1" dirty="0"/>
                  <a:t>Normalized</a:t>
                </a:r>
                <a:r>
                  <a:rPr lang="en-US" altLang="zh-CN" sz="2800" b="1" baseline="0" dirty="0"/>
                  <a:t> Performance</a:t>
                </a:r>
                <a:endParaRPr lang="zh-CN" altLang="en-US" sz="2800" b="1" dirty="0"/>
              </a:p>
            </c:rich>
          </c:tx>
          <c:layout>
            <c:manualLayout>
              <c:xMode val="edge"/>
              <c:yMode val="edge"/>
              <c:x val="3.5086695915673319E-3"/>
              <c:y val="6.6608022942860931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#,##0.00_);[Red]\(#,##0.0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500160432"/>
        <c:crosses val="autoZero"/>
        <c:crossBetween val="between"/>
        <c:majorUnit val="5.000000000000001E-2"/>
        <c:minorUnit val="1.0000000000000002E-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58295410915362"/>
          <c:y val="4.6780780669026877E-2"/>
          <c:w val="0.58790788495988111"/>
          <c:h val="8.37171916010498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31751582758202"/>
          <c:y val="8.847355271926749E-2"/>
          <c:w val="0.88243186537744145"/>
          <c:h val="0.5211126877691524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CPU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Sheet1!$A$2:$A$30</c:f>
              <c:strCache>
                <c:ptCount val="29"/>
                <c:pt idx="0">
                  <c:v>Base</c:v>
                </c:pt>
                <c:pt idx="1">
                  <c:v>CC</c:v>
                </c:pt>
                <c:pt idx="2">
                  <c:v>RT</c:v>
                </c:pt>
                <c:pt idx="3">
                  <c:v>CAL</c:v>
                </c:pt>
                <c:pt idx="5">
                  <c:v>Base</c:v>
                </c:pt>
                <c:pt idx="6">
                  <c:v>CC</c:v>
                </c:pt>
                <c:pt idx="7">
                  <c:v>RT</c:v>
                </c:pt>
                <c:pt idx="8">
                  <c:v>CAL</c:v>
                </c:pt>
                <c:pt idx="10">
                  <c:v>Base</c:v>
                </c:pt>
                <c:pt idx="11">
                  <c:v>CC</c:v>
                </c:pt>
                <c:pt idx="12">
                  <c:v>RT</c:v>
                </c:pt>
                <c:pt idx="13">
                  <c:v>CAL</c:v>
                </c:pt>
                <c:pt idx="15">
                  <c:v>Base</c:v>
                </c:pt>
                <c:pt idx="16">
                  <c:v>CC</c:v>
                </c:pt>
                <c:pt idx="17">
                  <c:v>RT</c:v>
                </c:pt>
                <c:pt idx="18">
                  <c:v>CAL</c:v>
                </c:pt>
                <c:pt idx="20">
                  <c:v>Base</c:v>
                </c:pt>
                <c:pt idx="21">
                  <c:v>CC</c:v>
                </c:pt>
                <c:pt idx="22">
                  <c:v>RT</c:v>
                </c:pt>
                <c:pt idx="23">
                  <c:v>CAL</c:v>
                </c:pt>
                <c:pt idx="25">
                  <c:v>Base</c:v>
                </c:pt>
                <c:pt idx="26">
                  <c:v>CC</c:v>
                </c:pt>
                <c:pt idx="27">
                  <c:v>RT</c:v>
                </c:pt>
                <c:pt idx="28">
                  <c:v>CAL</c:v>
                </c:pt>
              </c:strCache>
            </c:strRef>
          </c:cat>
          <c:val>
            <c:numRef>
              <c:f>Sheet1!$B$2:$B$30</c:f>
              <c:numCache>
                <c:formatCode>0.00%</c:formatCode>
                <c:ptCount val="29"/>
                <c:pt idx="0">
                  <c:v>0.31</c:v>
                </c:pt>
                <c:pt idx="1">
                  <c:v>0.30937999999999999</c:v>
                </c:pt>
                <c:pt idx="2">
                  <c:v>0.30907000000000001</c:v>
                </c:pt>
                <c:pt idx="3">
                  <c:v>0.30693069306930693</c:v>
                </c:pt>
                <c:pt idx="5">
                  <c:v>0.2</c:v>
                </c:pt>
                <c:pt idx="6">
                  <c:v>0.18691580000000002</c:v>
                </c:pt>
                <c:pt idx="7">
                  <c:v>0.1877934</c:v>
                </c:pt>
                <c:pt idx="8">
                  <c:v>0.17543859649122806</c:v>
                </c:pt>
                <c:pt idx="10">
                  <c:v>0.28499999999999998</c:v>
                </c:pt>
                <c:pt idx="11">
                  <c:v>0.279414</c:v>
                </c:pt>
                <c:pt idx="12">
                  <c:v>0.27995549999999997</c:v>
                </c:pt>
                <c:pt idx="13">
                  <c:v>0.27403846153846151</c:v>
                </c:pt>
                <c:pt idx="15">
                  <c:v>0.27200000000000002</c:v>
                </c:pt>
                <c:pt idx="16">
                  <c:v>0.25965120000000003</c:v>
                </c:pt>
                <c:pt idx="17">
                  <c:v>0.26384000000000002</c:v>
                </c:pt>
                <c:pt idx="18">
                  <c:v>0.24070796460176994</c:v>
                </c:pt>
                <c:pt idx="20">
                  <c:v>0.217</c:v>
                </c:pt>
                <c:pt idx="21">
                  <c:v>0.200291</c:v>
                </c:pt>
                <c:pt idx="22">
                  <c:v>0.20159300000000002</c:v>
                </c:pt>
                <c:pt idx="23">
                  <c:v>0.18083333333333335</c:v>
                </c:pt>
                <c:pt idx="25">
                  <c:v>0.19</c:v>
                </c:pt>
                <c:pt idx="26">
                  <c:v>0.17233000000000001</c:v>
                </c:pt>
                <c:pt idx="27">
                  <c:v>0.17423</c:v>
                </c:pt>
                <c:pt idx="28">
                  <c:v>0.15322580645161291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61-492D-9FA9-B241323C9D9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Cache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Sheet1!$A$2:$A$30</c:f>
              <c:strCache>
                <c:ptCount val="29"/>
                <c:pt idx="0">
                  <c:v>Base</c:v>
                </c:pt>
                <c:pt idx="1">
                  <c:v>CC</c:v>
                </c:pt>
                <c:pt idx="2">
                  <c:v>RT</c:v>
                </c:pt>
                <c:pt idx="3">
                  <c:v>CAL</c:v>
                </c:pt>
                <c:pt idx="5">
                  <c:v>Base</c:v>
                </c:pt>
                <c:pt idx="6">
                  <c:v>CC</c:v>
                </c:pt>
                <c:pt idx="7">
                  <c:v>RT</c:v>
                </c:pt>
                <c:pt idx="8">
                  <c:v>CAL</c:v>
                </c:pt>
                <c:pt idx="10">
                  <c:v>Base</c:v>
                </c:pt>
                <c:pt idx="11">
                  <c:v>CC</c:v>
                </c:pt>
                <c:pt idx="12">
                  <c:v>RT</c:v>
                </c:pt>
                <c:pt idx="13">
                  <c:v>CAL</c:v>
                </c:pt>
                <c:pt idx="15">
                  <c:v>Base</c:v>
                </c:pt>
                <c:pt idx="16">
                  <c:v>CC</c:v>
                </c:pt>
                <c:pt idx="17">
                  <c:v>RT</c:v>
                </c:pt>
                <c:pt idx="18">
                  <c:v>CAL</c:v>
                </c:pt>
                <c:pt idx="20">
                  <c:v>Base</c:v>
                </c:pt>
                <c:pt idx="21">
                  <c:v>CC</c:v>
                </c:pt>
                <c:pt idx="22">
                  <c:v>RT</c:v>
                </c:pt>
                <c:pt idx="23">
                  <c:v>CAL</c:v>
                </c:pt>
                <c:pt idx="25">
                  <c:v>Base</c:v>
                </c:pt>
                <c:pt idx="26">
                  <c:v>CC</c:v>
                </c:pt>
                <c:pt idx="27">
                  <c:v>RT</c:v>
                </c:pt>
                <c:pt idx="28">
                  <c:v>CAL</c:v>
                </c:pt>
              </c:strCache>
            </c:strRef>
          </c:cat>
          <c:val>
            <c:numRef>
              <c:f>Sheet1!$C$2:$C$30</c:f>
              <c:numCache>
                <c:formatCode>0.00%</c:formatCode>
                <c:ptCount val="29"/>
                <c:pt idx="0">
                  <c:v>0.06</c:v>
                </c:pt>
                <c:pt idx="1">
                  <c:v>5.9879999999999996E-2</c:v>
                </c:pt>
                <c:pt idx="2">
                  <c:v>5.9819999999999998E-2</c:v>
                </c:pt>
                <c:pt idx="3">
                  <c:v>5.9405940594059403E-2</c:v>
                </c:pt>
                <c:pt idx="5">
                  <c:v>8.5000000000000006E-2</c:v>
                </c:pt>
                <c:pt idx="6">
                  <c:v>7.9439215000000007E-2</c:v>
                </c:pt>
                <c:pt idx="7">
                  <c:v>7.9812195000000002E-2</c:v>
                </c:pt>
                <c:pt idx="8">
                  <c:v>7.4561403508771926E-2</c:v>
                </c:pt>
                <c:pt idx="10">
                  <c:v>6.5000000000000002E-2</c:v>
                </c:pt>
                <c:pt idx="11">
                  <c:v>6.3726000000000005E-2</c:v>
                </c:pt>
                <c:pt idx="12">
                  <c:v>6.3849500000000003E-2</c:v>
                </c:pt>
                <c:pt idx="13">
                  <c:v>6.25E-2</c:v>
                </c:pt>
                <c:pt idx="15">
                  <c:v>6.9000000000000006E-2</c:v>
                </c:pt>
                <c:pt idx="16">
                  <c:v>6.5867400000000006E-2</c:v>
                </c:pt>
                <c:pt idx="17">
                  <c:v>6.6930000000000003E-2</c:v>
                </c:pt>
                <c:pt idx="18">
                  <c:v>6.1061946902654873E-2</c:v>
                </c:pt>
                <c:pt idx="20">
                  <c:v>8.1000000000000003E-2</c:v>
                </c:pt>
                <c:pt idx="21">
                  <c:v>7.476300000000001E-2</c:v>
                </c:pt>
                <c:pt idx="22">
                  <c:v>7.524900000000001E-2</c:v>
                </c:pt>
                <c:pt idx="23">
                  <c:v>6.7500000000000004E-2</c:v>
                </c:pt>
                <c:pt idx="25">
                  <c:v>8.6999999999999994E-2</c:v>
                </c:pt>
                <c:pt idx="26">
                  <c:v>7.8908999999999993E-2</c:v>
                </c:pt>
                <c:pt idx="27">
                  <c:v>7.9779000000000003E-2</c:v>
                </c:pt>
                <c:pt idx="28">
                  <c:v>7.0161290322580644E-2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61-492D-9FA9-B241323C9D9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Off-chip Link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Sheet1!$A$2:$A$30</c:f>
              <c:strCache>
                <c:ptCount val="29"/>
                <c:pt idx="0">
                  <c:v>Base</c:v>
                </c:pt>
                <c:pt idx="1">
                  <c:v>CC</c:v>
                </c:pt>
                <c:pt idx="2">
                  <c:v>RT</c:v>
                </c:pt>
                <c:pt idx="3">
                  <c:v>CAL</c:v>
                </c:pt>
                <c:pt idx="5">
                  <c:v>Base</c:v>
                </c:pt>
                <c:pt idx="6">
                  <c:v>CC</c:v>
                </c:pt>
                <c:pt idx="7">
                  <c:v>RT</c:v>
                </c:pt>
                <c:pt idx="8">
                  <c:v>CAL</c:v>
                </c:pt>
                <c:pt idx="10">
                  <c:v>Base</c:v>
                </c:pt>
                <c:pt idx="11">
                  <c:v>CC</c:v>
                </c:pt>
                <c:pt idx="12">
                  <c:v>RT</c:v>
                </c:pt>
                <c:pt idx="13">
                  <c:v>CAL</c:v>
                </c:pt>
                <c:pt idx="15">
                  <c:v>Base</c:v>
                </c:pt>
                <c:pt idx="16">
                  <c:v>CC</c:v>
                </c:pt>
                <c:pt idx="17">
                  <c:v>RT</c:v>
                </c:pt>
                <c:pt idx="18">
                  <c:v>CAL</c:v>
                </c:pt>
                <c:pt idx="20">
                  <c:v>Base</c:v>
                </c:pt>
                <c:pt idx="21">
                  <c:v>CC</c:v>
                </c:pt>
                <c:pt idx="22">
                  <c:v>RT</c:v>
                </c:pt>
                <c:pt idx="23">
                  <c:v>CAL</c:v>
                </c:pt>
                <c:pt idx="25">
                  <c:v>Base</c:v>
                </c:pt>
                <c:pt idx="26">
                  <c:v>CC</c:v>
                </c:pt>
                <c:pt idx="27">
                  <c:v>RT</c:v>
                </c:pt>
                <c:pt idx="28">
                  <c:v>CAL</c:v>
                </c:pt>
              </c:strCache>
            </c:strRef>
          </c:cat>
          <c:val>
            <c:numRef>
              <c:f>Sheet1!$D$2:$D$30</c:f>
              <c:numCache>
                <c:formatCode>0.00%</c:formatCode>
                <c:ptCount val="29"/>
                <c:pt idx="0">
                  <c:v>0.33</c:v>
                </c:pt>
                <c:pt idx="1">
                  <c:v>0.32934000000000002</c:v>
                </c:pt>
                <c:pt idx="2">
                  <c:v>0.32901000000000002</c:v>
                </c:pt>
                <c:pt idx="3">
                  <c:v>0.32673267326732675</c:v>
                </c:pt>
                <c:pt idx="5">
                  <c:v>0.39</c:v>
                </c:pt>
                <c:pt idx="6">
                  <c:v>0.36448581000000002</c:v>
                </c:pt>
                <c:pt idx="7">
                  <c:v>0.36619713000000004</c:v>
                </c:pt>
                <c:pt idx="8">
                  <c:v>0.34210526315789475</c:v>
                </c:pt>
                <c:pt idx="10">
                  <c:v>0.34499999999999997</c:v>
                </c:pt>
                <c:pt idx="11">
                  <c:v>0.33823799999999998</c:v>
                </c:pt>
                <c:pt idx="12">
                  <c:v>0.33889349999999996</c:v>
                </c:pt>
                <c:pt idx="13">
                  <c:v>0.33173076923076916</c:v>
                </c:pt>
                <c:pt idx="15">
                  <c:v>0.34599999999999997</c:v>
                </c:pt>
                <c:pt idx="16">
                  <c:v>0.33029159999999996</c:v>
                </c:pt>
                <c:pt idx="17">
                  <c:v>0.33561999999999997</c:v>
                </c:pt>
                <c:pt idx="18">
                  <c:v>0.30619469026548674</c:v>
                </c:pt>
                <c:pt idx="20">
                  <c:v>0.375</c:v>
                </c:pt>
                <c:pt idx="21">
                  <c:v>0.34612500000000002</c:v>
                </c:pt>
                <c:pt idx="22">
                  <c:v>0.34837499999999999</c:v>
                </c:pt>
                <c:pt idx="23">
                  <c:v>0.3125</c:v>
                </c:pt>
                <c:pt idx="25">
                  <c:v>0.38400000000000001</c:v>
                </c:pt>
                <c:pt idx="26">
                  <c:v>0.34828800000000004</c:v>
                </c:pt>
                <c:pt idx="27">
                  <c:v>0.352128</c:v>
                </c:pt>
                <c:pt idx="28">
                  <c:v>0.30967741935483872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61-492D-9FA9-B241323C9D9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ACT/PRE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Sheet1!$A$2:$A$30</c:f>
              <c:strCache>
                <c:ptCount val="29"/>
                <c:pt idx="0">
                  <c:v>Base</c:v>
                </c:pt>
                <c:pt idx="1">
                  <c:v>CC</c:v>
                </c:pt>
                <c:pt idx="2">
                  <c:v>RT</c:v>
                </c:pt>
                <c:pt idx="3">
                  <c:v>CAL</c:v>
                </c:pt>
                <c:pt idx="5">
                  <c:v>Base</c:v>
                </c:pt>
                <c:pt idx="6">
                  <c:v>CC</c:v>
                </c:pt>
                <c:pt idx="7">
                  <c:v>RT</c:v>
                </c:pt>
                <c:pt idx="8">
                  <c:v>CAL</c:v>
                </c:pt>
                <c:pt idx="10">
                  <c:v>Base</c:v>
                </c:pt>
                <c:pt idx="11">
                  <c:v>CC</c:v>
                </c:pt>
                <c:pt idx="12">
                  <c:v>RT</c:v>
                </c:pt>
                <c:pt idx="13">
                  <c:v>CAL</c:v>
                </c:pt>
                <c:pt idx="15">
                  <c:v>Base</c:v>
                </c:pt>
                <c:pt idx="16">
                  <c:v>CC</c:v>
                </c:pt>
                <c:pt idx="17">
                  <c:v>RT</c:v>
                </c:pt>
                <c:pt idx="18">
                  <c:v>CAL</c:v>
                </c:pt>
                <c:pt idx="20">
                  <c:v>Base</c:v>
                </c:pt>
                <c:pt idx="21">
                  <c:v>CC</c:v>
                </c:pt>
                <c:pt idx="22">
                  <c:v>RT</c:v>
                </c:pt>
                <c:pt idx="23">
                  <c:v>CAL</c:v>
                </c:pt>
                <c:pt idx="25">
                  <c:v>Base</c:v>
                </c:pt>
                <c:pt idx="26">
                  <c:v>CC</c:v>
                </c:pt>
                <c:pt idx="27">
                  <c:v>RT</c:v>
                </c:pt>
                <c:pt idx="28">
                  <c:v>CAL</c:v>
                </c:pt>
              </c:strCache>
            </c:strRef>
          </c:cat>
          <c:val>
            <c:numRef>
              <c:f>Sheet1!$E$2:$E$30</c:f>
              <c:numCache>
                <c:formatCode>0.00%</c:formatCode>
                <c:ptCount val="29"/>
                <c:pt idx="0">
                  <c:v>8.4000000000000005E-2</c:v>
                </c:pt>
                <c:pt idx="1">
                  <c:v>8.3832000000000004E-2</c:v>
                </c:pt>
                <c:pt idx="2">
                  <c:v>8.3747999999999989E-2</c:v>
                </c:pt>
                <c:pt idx="3">
                  <c:v>8.2877227722772298E-2</c:v>
                </c:pt>
                <c:pt idx="5">
                  <c:v>9.6000000000000002E-2</c:v>
                </c:pt>
                <c:pt idx="6">
                  <c:v>8.9719584000000005E-2</c:v>
                </c:pt>
                <c:pt idx="7">
                  <c:v>9.0140832000000004E-2</c:v>
                </c:pt>
                <c:pt idx="8">
                  <c:v>8.0913157894736853E-2</c:v>
                </c:pt>
                <c:pt idx="10">
                  <c:v>8.6399999999999991E-2</c:v>
                </c:pt>
                <c:pt idx="11">
                  <c:v>8.470656E-2</c:v>
                </c:pt>
                <c:pt idx="12">
                  <c:v>8.4870719999999969E-2</c:v>
                </c:pt>
                <c:pt idx="13">
                  <c:v>8.1965769230769231E-2</c:v>
                </c:pt>
                <c:pt idx="15">
                  <c:v>8.879999999999999E-2</c:v>
                </c:pt>
                <c:pt idx="16">
                  <c:v>8.4768479999999993E-2</c:v>
                </c:pt>
                <c:pt idx="17">
                  <c:v>8.613599999999999E-2</c:v>
                </c:pt>
                <c:pt idx="18">
                  <c:v>7.5188654867256635E-2</c:v>
                </c:pt>
                <c:pt idx="20">
                  <c:v>9.7199999999999995E-2</c:v>
                </c:pt>
                <c:pt idx="21">
                  <c:v>8.971560000000002E-2</c:v>
                </c:pt>
                <c:pt idx="22">
                  <c:v>9.0298800000000012E-2</c:v>
                </c:pt>
                <c:pt idx="23">
                  <c:v>7.6599000000000014E-2</c:v>
                </c:pt>
                <c:pt idx="25">
                  <c:v>0.1032</c:v>
                </c:pt>
                <c:pt idx="26">
                  <c:v>9.3602400000000002E-2</c:v>
                </c:pt>
                <c:pt idx="27">
                  <c:v>9.4634400000000007E-2</c:v>
                </c:pt>
                <c:pt idx="28">
                  <c:v>7.8398322580645177E-2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861-492D-9FA9-B241323C9D9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RD/WR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Sheet1!$A$2:$A$30</c:f>
              <c:strCache>
                <c:ptCount val="29"/>
                <c:pt idx="0">
                  <c:v>Base</c:v>
                </c:pt>
                <c:pt idx="1">
                  <c:v>CC</c:v>
                </c:pt>
                <c:pt idx="2">
                  <c:v>RT</c:v>
                </c:pt>
                <c:pt idx="3">
                  <c:v>CAL</c:v>
                </c:pt>
                <c:pt idx="5">
                  <c:v>Base</c:v>
                </c:pt>
                <c:pt idx="6">
                  <c:v>CC</c:v>
                </c:pt>
                <c:pt idx="7">
                  <c:v>RT</c:v>
                </c:pt>
                <c:pt idx="8">
                  <c:v>CAL</c:v>
                </c:pt>
                <c:pt idx="10">
                  <c:v>Base</c:v>
                </c:pt>
                <c:pt idx="11">
                  <c:v>CC</c:v>
                </c:pt>
                <c:pt idx="12">
                  <c:v>RT</c:v>
                </c:pt>
                <c:pt idx="13">
                  <c:v>CAL</c:v>
                </c:pt>
                <c:pt idx="15">
                  <c:v>Base</c:v>
                </c:pt>
                <c:pt idx="16">
                  <c:v>CC</c:v>
                </c:pt>
                <c:pt idx="17">
                  <c:v>RT</c:v>
                </c:pt>
                <c:pt idx="18">
                  <c:v>CAL</c:v>
                </c:pt>
                <c:pt idx="20">
                  <c:v>Base</c:v>
                </c:pt>
                <c:pt idx="21">
                  <c:v>CC</c:v>
                </c:pt>
                <c:pt idx="22">
                  <c:v>RT</c:v>
                </c:pt>
                <c:pt idx="23">
                  <c:v>CAL</c:v>
                </c:pt>
                <c:pt idx="25">
                  <c:v>Base</c:v>
                </c:pt>
                <c:pt idx="26">
                  <c:v>CC</c:v>
                </c:pt>
                <c:pt idx="27">
                  <c:v>RT</c:v>
                </c:pt>
                <c:pt idx="28">
                  <c:v>CAL</c:v>
                </c:pt>
              </c:strCache>
            </c:strRef>
          </c:cat>
          <c:val>
            <c:numRef>
              <c:f>Sheet1!$F$2:$F$30</c:f>
              <c:numCache>
                <c:formatCode>0.00%</c:formatCode>
                <c:ptCount val="29"/>
                <c:pt idx="0">
                  <c:v>5.3999999999999992E-2</c:v>
                </c:pt>
                <c:pt idx="1">
                  <c:v>5.3892000000000002E-2</c:v>
                </c:pt>
                <c:pt idx="2">
                  <c:v>5.3837999999999983E-2</c:v>
                </c:pt>
                <c:pt idx="3">
                  <c:v>5.3278217821782187E-2</c:v>
                </c:pt>
                <c:pt idx="5">
                  <c:v>6.3E-2</c:v>
                </c:pt>
                <c:pt idx="6">
                  <c:v>5.8878476999999999E-2</c:v>
                </c:pt>
                <c:pt idx="7">
                  <c:v>5.9154920999999985E-2</c:v>
                </c:pt>
                <c:pt idx="8">
                  <c:v>5.3099259868421053E-2</c:v>
                </c:pt>
                <c:pt idx="10">
                  <c:v>5.5799999999999995E-2</c:v>
                </c:pt>
                <c:pt idx="11">
                  <c:v>5.4706320000000003E-2</c:v>
                </c:pt>
                <c:pt idx="12">
                  <c:v>5.4812339999999994E-2</c:v>
                </c:pt>
                <c:pt idx="13">
                  <c:v>5.3568000000000005E-2</c:v>
                </c:pt>
                <c:pt idx="15">
                  <c:v>5.8799999999999998E-2</c:v>
                </c:pt>
                <c:pt idx="16">
                  <c:v>5.6130480000000003E-2</c:v>
                </c:pt>
                <c:pt idx="17">
                  <c:v>5.7036000000000003E-2</c:v>
                </c:pt>
                <c:pt idx="18">
                  <c:v>5.1038400000000005E-2</c:v>
                </c:pt>
                <c:pt idx="20">
                  <c:v>6.1800000000000001E-2</c:v>
                </c:pt>
                <c:pt idx="21">
                  <c:v>5.7041399999999999E-2</c:v>
                </c:pt>
                <c:pt idx="22">
                  <c:v>5.741219999999999E-2</c:v>
                </c:pt>
                <c:pt idx="23">
                  <c:v>4.9439999999999998E-2</c:v>
                </c:pt>
                <c:pt idx="25">
                  <c:v>6.4799999999999996E-2</c:v>
                </c:pt>
                <c:pt idx="26">
                  <c:v>5.8773599999999995E-2</c:v>
                </c:pt>
                <c:pt idx="27">
                  <c:v>5.9421599999999991E-2</c:v>
                </c:pt>
                <c:pt idx="28">
                  <c:v>5.0543999999999992E-2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1-492D-9FA9-B241323C9D9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Ref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Sheet1!$A$2:$A$30</c:f>
              <c:strCache>
                <c:ptCount val="29"/>
                <c:pt idx="0">
                  <c:v>Base</c:v>
                </c:pt>
                <c:pt idx="1">
                  <c:v>CC</c:v>
                </c:pt>
                <c:pt idx="2">
                  <c:v>RT</c:v>
                </c:pt>
                <c:pt idx="3">
                  <c:v>CAL</c:v>
                </c:pt>
                <c:pt idx="5">
                  <c:v>Base</c:v>
                </c:pt>
                <c:pt idx="6">
                  <c:v>CC</c:v>
                </c:pt>
                <c:pt idx="7">
                  <c:v>RT</c:v>
                </c:pt>
                <c:pt idx="8">
                  <c:v>CAL</c:v>
                </c:pt>
                <c:pt idx="10">
                  <c:v>Base</c:v>
                </c:pt>
                <c:pt idx="11">
                  <c:v>CC</c:v>
                </c:pt>
                <c:pt idx="12">
                  <c:v>RT</c:v>
                </c:pt>
                <c:pt idx="13">
                  <c:v>CAL</c:v>
                </c:pt>
                <c:pt idx="15">
                  <c:v>Base</c:v>
                </c:pt>
                <c:pt idx="16">
                  <c:v>CC</c:v>
                </c:pt>
                <c:pt idx="17">
                  <c:v>RT</c:v>
                </c:pt>
                <c:pt idx="18">
                  <c:v>CAL</c:v>
                </c:pt>
                <c:pt idx="20">
                  <c:v>Base</c:v>
                </c:pt>
                <c:pt idx="21">
                  <c:v>CC</c:v>
                </c:pt>
                <c:pt idx="22">
                  <c:v>RT</c:v>
                </c:pt>
                <c:pt idx="23">
                  <c:v>CAL</c:v>
                </c:pt>
                <c:pt idx="25">
                  <c:v>Base</c:v>
                </c:pt>
                <c:pt idx="26">
                  <c:v>CC</c:v>
                </c:pt>
                <c:pt idx="27">
                  <c:v>RT</c:v>
                </c:pt>
                <c:pt idx="28">
                  <c:v>CAL</c:v>
                </c:pt>
              </c:strCache>
            </c:strRef>
          </c:cat>
          <c:val>
            <c:numRef>
              <c:f>Sheet1!$G$2:$G$30</c:f>
              <c:numCache>
                <c:formatCode>0.00%</c:formatCode>
                <c:ptCount val="29"/>
                <c:pt idx="0">
                  <c:v>4.2000000000000003E-2</c:v>
                </c:pt>
                <c:pt idx="1">
                  <c:v>4.2000000000000003E-2</c:v>
                </c:pt>
                <c:pt idx="2">
                  <c:v>4.1999999999999996E-2</c:v>
                </c:pt>
                <c:pt idx="3">
                  <c:v>4.2000000000000003E-2</c:v>
                </c:pt>
                <c:pt idx="5">
                  <c:v>3.5999999999999997E-2</c:v>
                </c:pt>
                <c:pt idx="6">
                  <c:v>3.599999999999999E-2</c:v>
                </c:pt>
                <c:pt idx="7">
                  <c:v>3.5999999999999997E-2</c:v>
                </c:pt>
                <c:pt idx="8">
                  <c:v>3.5999999999999997E-2</c:v>
                </c:pt>
                <c:pt idx="10">
                  <c:v>4.0800000000000003E-2</c:v>
                </c:pt>
                <c:pt idx="11">
                  <c:v>4.0800000000000003E-2</c:v>
                </c:pt>
                <c:pt idx="12">
                  <c:v>4.0799999999999996E-2</c:v>
                </c:pt>
                <c:pt idx="13">
                  <c:v>4.0800000000000003E-2</c:v>
                </c:pt>
                <c:pt idx="15">
                  <c:v>4.02E-2</c:v>
                </c:pt>
                <c:pt idx="16">
                  <c:v>4.02E-2</c:v>
                </c:pt>
                <c:pt idx="17">
                  <c:v>4.0200000000000007E-2</c:v>
                </c:pt>
                <c:pt idx="18">
                  <c:v>4.02E-2</c:v>
                </c:pt>
                <c:pt idx="20">
                  <c:v>3.7200000000000004E-2</c:v>
                </c:pt>
                <c:pt idx="21">
                  <c:v>3.7200000000000004E-2</c:v>
                </c:pt>
                <c:pt idx="22">
                  <c:v>3.7199999999999997E-2</c:v>
                </c:pt>
                <c:pt idx="23">
                  <c:v>3.7199999999999997E-2</c:v>
                </c:pt>
                <c:pt idx="25">
                  <c:v>3.5399999999999994E-2</c:v>
                </c:pt>
                <c:pt idx="26">
                  <c:v>3.5399999999999994E-2</c:v>
                </c:pt>
                <c:pt idx="27">
                  <c:v>3.5399999999999994E-2</c:v>
                </c:pt>
                <c:pt idx="28">
                  <c:v>3.5399999999999994E-2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861-492D-9FA9-B241323C9D96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Idle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Sheet1!$A$2:$A$30</c:f>
              <c:strCache>
                <c:ptCount val="29"/>
                <c:pt idx="0">
                  <c:v>Base</c:v>
                </c:pt>
                <c:pt idx="1">
                  <c:v>CC</c:v>
                </c:pt>
                <c:pt idx="2">
                  <c:v>RT</c:v>
                </c:pt>
                <c:pt idx="3">
                  <c:v>CAL</c:v>
                </c:pt>
                <c:pt idx="5">
                  <c:v>Base</c:v>
                </c:pt>
                <c:pt idx="6">
                  <c:v>CC</c:v>
                </c:pt>
                <c:pt idx="7">
                  <c:v>RT</c:v>
                </c:pt>
                <c:pt idx="8">
                  <c:v>CAL</c:v>
                </c:pt>
                <c:pt idx="10">
                  <c:v>Base</c:v>
                </c:pt>
                <c:pt idx="11">
                  <c:v>CC</c:v>
                </c:pt>
                <c:pt idx="12">
                  <c:v>RT</c:v>
                </c:pt>
                <c:pt idx="13">
                  <c:v>CAL</c:v>
                </c:pt>
                <c:pt idx="15">
                  <c:v>Base</c:v>
                </c:pt>
                <c:pt idx="16">
                  <c:v>CC</c:v>
                </c:pt>
                <c:pt idx="17">
                  <c:v>RT</c:v>
                </c:pt>
                <c:pt idx="18">
                  <c:v>CAL</c:v>
                </c:pt>
                <c:pt idx="20">
                  <c:v>Base</c:v>
                </c:pt>
                <c:pt idx="21">
                  <c:v>CC</c:v>
                </c:pt>
                <c:pt idx="22">
                  <c:v>RT</c:v>
                </c:pt>
                <c:pt idx="23">
                  <c:v>CAL</c:v>
                </c:pt>
                <c:pt idx="25">
                  <c:v>Base</c:v>
                </c:pt>
                <c:pt idx="26">
                  <c:v>CC</c:v>
                </c:pt>
                <c:pt idx="27">
                  <c:v>RT</c:v>
                </c:pt>
                <c:pt idx="28">
                  <c:v>CAL</c:v>
                </c:pt>
              </c:strCache>
            </c:strRef>
          </c:cat>
          <c:val>
            <c:numRef>
              <c:f>Sheet1!$H$2:$H$30</c:f>
              <c:numCache>
                <c:formatCode>0.00%</c:formatCode>
                <c:ptCount val="29"/>
                <c:pt idx="0">
                  <c:v>0.12000000000000002</c:v>
                </c:pt>
                <c:pt idx="1">
                  <c:v>0.11981600000000002</c:v>
                </c:pt>
                <c:pt idx="2">
                  <c:v>0.11972400000000001</c:v>
                </c:pt>
                <c:pt idx="3">
                  <c:v>0.11877029702970299</c:v>
                </c:pt>
                <c:pt idx="5">
                  <c:v>0.13</c:v>
                </c:pt>
                <c:pt idx="6">
                  <c:v>0.12306537400000002</c:v>
                </c:pt>
                <c:pt idx="7">
                  <c:v>0.123530502</c:v>
                </c:pt>
                <c:pt idx="8">
                  <c:v>0.11334161184210528</c:v>
                </c:pt>
                <c:pt idx="10">
                  <c:v>0.122</c:v>
                </c:pt>
                <c:pt idx="11">
                  <c:v>0.12014192</c:v>
                </c:pt>
                <c:pt idx="12">
                  <c:v>0.12032203999999998</c:v>
                </c:pt>
                <c:pt idx="13">
                  <c:v>0.11755584615384616</c:v>
                </c:pt>
                <c:pt idx="15">
                  <c:v>0.12520000000000001</c:v>
                </c:pt>
                <c:pt idx="16">
                  <c:v>0.12073264</c:v>
                </c:pt>
                <c:pt idx="17">
                  <c:v>0.12224800000000001</c:v>
                </c:pt>
                <c:pt idx="18">
                  <c:v>0.11095136991150444</c:v>
                </c:pt>
                <c:pt idx="20">
                  <c:v>0.1308</c:v>
                </c:pt>
                <c:pt idx="21">
                  <c:v>0.12263800000000001</c:v>
                </c:pt>
                <c:pt idx="22">
                  <c:v>0.12327400000000002</c:v>
                </c:pt>
                <c:pt idx="23">
                  <c:v>0.10882600000000001</c:v>
                </c:pt>
                <c:pt idx="25">
                  <c:v>0.1356</c:v>
                </c:pt>
                <c:pt idx="26">
                  <c:v>0.12518400000000002</c:v>
                </c:pt>
                <c:pt idx="27">
                  <c:v>0.126304</c:v>
                </c:pt>
                <c:pt idx="28">
                  <c:v>0.10956154838709678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861-492D-9FA9-B241323C9D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95220703"/>
        <c:axId val="895219455"/>
      </c:barChart>
      <c:catAx>
        <c:axId val="895220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895219455"/>
        <c:crosses val="autoZero"/>
        <c:auto val="1"/>
        <c:lblAlgn val="ctr"/>
        <c:lblOffset val="100"/>
        <c:noMultiLvlLbl val="0"/>
      </c:catAx>
      <c:valAx>
        <c:axId val="895219455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Energy</a:t>
                </a:r>
                <a:r>
                  <a:rPr lang="en-US" sz="3200" b="1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 Breakdown</a:t>
                </a:r>
                <a:endParaRPr lang="en-US" sz="3200" b="1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1.5835120112590115E-2"/>
              <c:y val="1.4215433385072702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3200" b="1" i="0" u="none" strike="noStrike" kern="1200" baseline="0">
                  <a:solidFill>
                    <a:schemeClr val="tx1">
                      <a:lumMod val="95000"/>
                      <a:lumOff val="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zh-CN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895220703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legend>
      <c:legendPos val="t"/>
      <c:layout>
        <c:manualLayout>
          <c:xMode val="edge"/>
          <c:yMode val="edge"/>
          <c:x val="0.16344427531237563"/>
          <c:y val="5.6255152221495776E-3"/>
          <c:w val="0.74177462830876739"/>
          <c:h val="7.57584188902182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623FF-30DC-E848-BCAE-8A28FF1D2B30}" type="datetimeFigureOut">
              <a:rPr lang="en-US" smtClean="0"/>
              <a:pPr/>
              <a:t>10/18/2018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6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83712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1pPr>
    <a:lvl2pPr marL="441855" algn="l" defTabSz="883712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2pPr>
    <a:lvl3pPr marL="883712" algn="l" defTabSz="883712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3pPr>
    <a:lvl4pPr marL="1325567" algn="l" defTabSz="883712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4pPr>
    <a:lvl5pPr marL="1767424" algn="l" defTabSz="883712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5pPr>
    <a:lvl6pPr marL="2209279" algn="l" defTabSz="883712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6pPr>
    <a:lvl7pPr marL="2651135" algn="l" defTabSz="883712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7pPr>
    <a:lvl8pPr marL="3092991" algn="l" defTabSz="883712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8pPr>
    <a:lvl9pPr marL="3534847" algn="l" defTabSz="883712" rtl="0" eaLnBrk="1" latinLnBrk="0" hangingPunct="1">
      <a:defRPr sz="115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194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7" y="13297896"/>
            <a:ext cx="25733932" cy="9175066"/>
          </a:xfrm>
        </p:spPr>
        <p:txBody>
          <a:bodyPr/>
          <a:lstStyle/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8" y="24255467"/>
            <a:ext cx="21192650" cy="10938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184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36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855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473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092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710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329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947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altLang="zh-TW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630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altLang="zh-TW"/>
              <a:t>Click to edit Master text styles</a:t>
            </a:r>
          </a:p>
          <a:p>
            <a:pPr lvl="1"/>
            <a:r>
              <a:rPr lang="tr-TR" altLang="zh-TW"/>
              <a:t>Second level</a:t>
            </a:r>
          </a:p>
          <a:p>
            <a:pPr lvl="2"/>
            <a:r>
              <a:rPr lang="tr-TR" altLang="zh-TW"/>
              <a:t>Third level</a:t>
            </a:r>
          </a:p>
          <a:p>
            <a:pPr lvl="3"/>
            <a:r>
              <a:rPr lang="tr-TR" altLang="zh-TW"/>
              <a:t>Fourth level</a:t>
            </a:r>
          </a:p>
          <a:p>
            <a:pPr lvl="4"/>
            <a:r>
              <a:rPr lang="tr-TR" altLang="zh-TW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469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49529" y="1715128"/>
            <a:ext cx="6811923" cy="36521913"/>
          </a:xfrm>
        </p:spPr>
        <p:txBody>
          <a:bodyPr vert="eaVert"/>
          <a:lstStyle/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3762" y="1715128"/>
            <a:ext cx="19931182" cy="36521913"/>
          </a:xfrm>
        </p:spPr>
        <p:txBody>
          <a:bodyPr vert="eaVert"/>
          <a:lstStyle/>
          <a:p>
            <a:pPr lvl="0"/>
            <a:r>
              <a:rPr lang="tr-TR" altLang="zh-TW"/>
              <a:t>Click to edit Master text styles</a:t>
            </a:r>
          </a:p>
          <a:p>
            <a:pPr lvl="1"/>
            <a:r>
              <a:rPr lang="tr-TR" altLang="zh-TW"/>
              <a:t>Second level</a:t>
            </a:r>
          </a:p>
          <a:p>
            <a:pPr lvl="2"/>
            <a:r>
              <a:rPr lang="tr-TR" altLang="zh-TW"/>
              <a:t>Third level</a:t>
            </a:r>
          </a:p>
          <a:p>
            <a:pPr lvl="3"/>
            <a:r>
              <a:rPr lang="tr-TR" altLang="zh-TW"/>
              <a:t>Fourth level</a:t>
            </a:r>
          </a:p>
          <a:p>
            <a:pPr lvl="4"/>
            <a:r>
              <a:rPr lang="tr-TR" altLang="zh-TW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976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altLang="zh-TW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altLang="zh-TW"/>
              <a:t>Click to edit Master text styles</a:t>
            </a:r>
          </a:p>
          <a:p>
            <a:pPr lvl="1"/>
            <a:r>
              <a:rPr lang="tr-TR" altLang="zh-TW"/>
              <a:t>Second level</a:t>
            </a:r>
          </a:p>
          <a:p>
            <a:pPr lvl="2"/>
            <a:r>
              <a:rPr lang="tr-TR" altLang="zh-TW"/>
              <a:t>Third level</a:t>
            </a:r>
          </a:p>
          <a:p>
            <a:pPr lvl="3"/>
            <a:r>
              <a:rPr lang="tr-TR" altLang="zh-TW"/>
              <a:t>Fourth level</a:t>
            </a:r>
          </a:p>
          <a:p>
            <a:pPr lvl="4"/>
            <a:r>
              <a:rPr lang="tr-TR" altLang="zh-TW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261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6" y="27506368"/>
            <a:ext cx="25733932" cy="8501302"/>
          </a:xfrm>
        </p:spPr>
        <p:txBody>
          <a:bodyPr anchor="t"/>
          <a:lstStyle>
            <a:lvl1pPr algn="l">
              <a:defRPr sz="14275" b="1" cap="all"/>
            </a:lvl1pPr>
          </a:lstStyle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6" y="18142074"/>
            <a:ext cx="25733932" cy="9363318"/>
          </a:xfrm>
        </p:spPr>
        <p:txBody>
          <a:bodyPr anchor="b"/>
          <a:lstStyle>
            <a:lvl1pPr marL="0" indent="0">
              <a:buNone/>
              <a:defRPr sz="7269">
                <a:solidFill>
                  <a:schemeClr val="tx1">
                    <a:tint val="75000"/>
                  </a:schemeClr>
                </a:solidFill>
              </a:defRPr>
            </a:lvl1pPr>
            <a:lvl2pPr marL="1618455" indent="0">
              <a:buNone/>
              <a:defRPr sz="6393">
                <a:solidFill>
                  <a:schemeClr val="tx1">
                    <a:tint val="75000"/>
                  </a:schemeClr>
                </a:solidFill>
              </a:defRPr>
            </a:lvl2pPr>
            <a:lvl3pPr marL="3236912" indent="0">
              <a:buNone/>
              <a:defRPr sz="5517">
                <a:solidFill>
                  <a:schemeClr val="tx1">
                    <a:tint val="75000"/>
                  </a:schemeClr>
                </a:solidFill>
              </a:defRPr>
            </a:lvl3pPr>
            <a:lvl4pPr marL="4855358" indent="0">
              <a:buNone/>
              <a:defRPr sz="5080">
                <a:solidFill>
                  <a:schemeClr val="tx1">
                    <a:tint val="75000"/>
                  </a:schemeClr>
                </a:solidFill>
              </a:defRPr>
            </a:lvl4pPr>
            <a:lvl5pPr marL="6473814" indent="0">
              <a:buNone/>
              <a:defRPr sz="5080">
                <a:solidFill>
                  <a:schemeClr val="tx1">
                    <a:tint val="75000"/>
                  </a:schemeClr>
                </a:solidFill>
              </a:defRPr>
            </a:lvl5pPr>
            <a:lvl6pPr marL="8092270" indent="0">
              <a:buNone/>
              <a:defRPr sz="5080">
                <a:solidFill>
                  <a:schemeClr val="tx1">
                    <a:tint val="75000"/>
                  </a:schemeClr>
                </a:solidFill>
              </a:defRPr>
            </a:lvl6pPr>
            <a:lvl7pPr marL="9710716" indent="0">
              <a:buNone/>
              <a:defRPr sz="5080">
                <a:solidFill>
                  <a:schemeClr val="tx1">
                    <a:tint val="75000"/>
                  </a:schemeClr>
                </a:solidFill>
              </a:defRPr>
            </a:lvl7pPr>
            <a:lvl8pPr marL="11329176" indent="0">
              <a:buNone/>
              <a:defRPr sz="5080">
                <a:solidFill>
                  <a:schemeClr val="tx1">
                    <a:tint val="75000"/>
                  </a:schemeClr>
                </a:solidFill>
              </a:defRPr>
            </a:lvl8pPr>
            <a:lvl9pPr marL="12947624" indent="0">
              <a:buNone/>
              <a:defRPr sz="50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altLang="zh-TW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7346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3765" y="9987596"/>
            <a:ext cx="13371551" cy="28248506"/>
          </a:xfrm>
        </p:spPr>
        <p:txBody>
          <a:bodyPr/>
          <a:lstStyle>
            <a:lvl1pPr>
              <a:defRPr sz="9896"/>
            </a:lvl1pPr>
            <a:lvl2pPr>
              <a:defRPr sz="8758"/>
            </a:lvl2pPr>
            <a:lvl3pPr>
              <a:defRPr sz="7269"/>
            </a:lvl3pPr>
            <a:lvl4pPr>
              <a:defRPr sz="6393"/>
            </a:lvl4pPr>
            <a:lvl5pPr>
              <a:defRPr sz="6393"/>
            </a:lvl5pPr>
            <a:lvl6pPr>
              <a:defRPr sz="6393"/>
            </a:lvl6pPr>
            <a:lvl7pPr>
              <a:defRPr sz="6393"/>
            </a:lvl7pPr>
            <a:lvl8pPr>
              <a:defRPr sz="6393"/>
            </a:lvl8pPr>
            <a:lvl9pPr>
              <a:defRPr sz="6393"/>
            </a:lvl9pPr>
          </a:lstStyle>
          <a:p>
            <a:pPr lvl="0"/>
            <a:r>
              <a:rPr lang="tr-TR" altLang="zh-TW"/>
              <a:t>Click to edit Master text styles</a:t>
            </a:r>
          </a:p>
          <a:p>
            <a:pPr lvl="1"/>
            <a:r>
              <a:rPr lang="tr-TR" altLang="zh-TW"/>
              <a:t>Second level</a:t>
            </a:r>
          </a:p>
          <a:p>
            <a:pPr lvl="2"/>
            <a:r>
              <a:rPr lang="tr-TR" altLang="zh-TW"/>
              <a:t>Third level</a:t>
            </a:r>
          </a:p>
          <a:p>
            <a:pPr lvl="3"/>
            <a:r>
              <a:rPr lang="tr-TR" altLang="zh-TW"/>
              <a:t>Fourth level</a:t>
            </a:r>
          </a:p>
          <a:p>
            <a:pPr lvl="4"/>
            <a:r>
              <a:rPr lang="tr-TR" altLang="zh-TW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89908" y="9987596"/>
            <a:ext cx="13371551" cy="28248506"/>
          </a:xfrm>
        </p:spPr>
        <p:txBody>
          <a:bodyPr/>
          <a:lstStyle>
            <a:lvl1pPr>
              <a:defRPr sz="9896"/>
            </a:lvl1pPr>
            <a:lvl2pPr>
              <a:defRPr sz="8758"/>
            </a:lvl2pPr>
            <a:lvl3pPr>
              <a:defRPr sz="7269"/>
            </a:lvl3pPr>
            <a:lvl4pPr>
              <a:defRPr sz="6393"/>
            </a:lvl4pPr>
            <a:lvl5pPr>
              <a:defRPr sz="6393"/>
            </a:lvl5pPr>
            <a:lvl6pPr>
              <a:defRPr sz="6393"/>
            </a:lvl6pPr>
            <a:lvl7pPr>
              <a:defRPr sz="6393"/>
            </a:lvl7pPr>
            <a:lvl8pPr>
              <a:defRPr sz="6393"/>
            </a:lvl8pPr>
            <a:lvl9pPr>
              <a:defRPr sz="6393"/>
            </a:lvl9pPr>
          </a:lstStyle>
          <a:p>
            <a:pPr lvl="0"/>
            <a:r>
              <a:rPr lang="tr-TR" altLang="zh-TW"/>
              <a:t>Click to edit Master text styles</a:t>
            </a:r>
          </a:p>
          <a:p>
            <a:pPr lvl="1"/>
            <a:r>
              <a:rPr lang="tr-TR" altLang="zh-TW"/>
              <a:t>Second level</a:t>
            </a:r>
          </a:p>
          <a:p>
            <a:pPr lvl="2"/>
            <a:r>
              <a:rPr lang="tr-TR" altLang="zh-TW"/>
              <a:t>Third level</a:t>
            </a:r>
          </a:p>
          <a:p>
            <a:pPr lvl="3"/>
            <a:r>
              <a:rPr lang="tr-TR" altLang="zh-TW"/>
              <a:t>Fourth level</a:t>
            </a:r>
          </a:p>
          <a:p>
            <a:pPr lvl="4"/>
            <a:r>
              <a:rPr lang="tr-TR" altLang="zh-TW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34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76" y="9581316"/>
            <a:ext cx="13376809" cy="3993034"/>
          </a:xfrm>
        </p:spPr>
        <p:txBody>
          <a:bodyPr anchor="b"/>
          <a:lstStyle>
            <a:lvl1pPr marL="0" indent="0">
              <a:buNone/>
              <a:defRPr sz="8758" b="1"/>
            </a:lvl1pPr>
            <a:lvl2pPr marL="1618455" indent="0">
              <a:buNone/>
              <a:defRPr sz="7269" b="1"/>
            </a:lvl2pPr>
            <a:lvl3pPr marL="3236912" indent="0">
              <a:buNone/>
              <a:defRPr sz="6393" b="1"/>
            </a:lvl3pPr>
            <a:lvl4pPr marL="4855358" indent="0">
              <a:buNone/>
              <a:defRPr sz="5517" b="1"/>
            </a:lvl4pPr>
            <a:lvl5pPr marL="6473814" indent="0">
              <a:buNone/>
              <a:defRPr sz="5517" b="1"/>
            </a:lvl5pPr>
            <a:lvl6pPr marL="8092270" indent="0">
              <a:buNone/>
              <a:defRPr sz="5517" b="1"/>
            </a:lvl6pPr>
            <a:lvl7pPr marL="9710716" indent="0">
              <a:buNone/>
              <a:defRPr sz="5517" b="1"/>
            </a:lvl7pPr>
            <a:lvl8pPr marL="11329176" indent="0">
              <a:buNone/>
              <a:defRPr sz="5517" b="1"/>
            </a:lvl8pPr>
            <a:lvl9pPr marL="12947624" indent="0">
              <a:buNone/>
              <a:defRPr sz="5517" b="1"/>
            </a:lvl9pPr>
          </a:lstStyle>
          <a:p>
            <a:pPr lvl="0"/>
            <a:r>
              <a:rPr lang="tr-TR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76" y="13574340"/>
            <a:ext cx="13376809" cy="24661710"/>
          </a:xfrm>
        </p:spPr>
        <p:txBody>
          <a:bodyPr/>
          <a:lstStyle>
            <a:lvl1pPr>
              <a:defRPr sz="8758"/>
            </a:lvl1pPr>
            <a:lvl2pPr>
              <a:defRPr sz="7269"/>
            </a:lvl2pPr>
            <a:lvl3pPr>
              <a:defRPr sz="6393"/>
            </a:lvl3pPr>
            <a:lvl4pPr>
              <a:defRPr sz="5517"/>
            </a:lvl4pPr>
            <a:lvl5pPr>
              <a:defRPr sz="5517"/>
            </a:lvl5pPr>
            <a:lvl6pPr>
              <a:defRPr sz="5517"/>
            </a:lvl6pPr>
            <a:lvl7pPr>
              <a:defRPr sz="5517"/>
            </a:lvl7pPr>
            <a:lvl8pPr>
              <a:defRPr sz="5517"/>
            </a:lvl8pPr>
            <a:lvl9pPr>
              <a:defRPr sz="5517"/>
            </a:lvl9pPr>
          </a:lstStyle>
          <a:p>
            <a:pPr lvl="0"/>
            <a:r>
              <a:rPr lang="tr-TR" altLang="zh-TW"/>
              <a:t>Click to edit Master text styles</a:t>
            </a:r>
          </a:p>
          <a:p>
            <a:pPr lvl="1"/>
            <a:r>
              <a:rPr lang="tr-TR" altLang="zh-TW"/>
              <a:t>Second level</a:t>
            </a:r>
          </a:p>
          <a:p>
            <a:pPr lvl="2"/>
            <a:r>
              <a:rPr lang="tr-TR" altLang="zh-TW"/>
              <a:t>Third level</a:t>
            </a:r>
          </a:p>
          <a:p>
            <a:pPr lvl="3"/>
            <a:r>
              <a:rPr lang="tr-TR" altLang="zh-TW"/>
              <a:t>Fourth level</a:t>
            </a:r>
          </a:p>
          <a:p>
            <a:pPr lvl="4"/>
            <a:r>
              <a:rPr lang="tr-TR" altLang="zh-TW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585" y="9581316"/>
            <a:ext cx="13382064" cy="3993034"/>
          </a:xfrm>
        </p:spPr>
        <p:txBody>
          <a:bodyPr anchor="b"/>
          <a:lstStyle>
            <a:lvl1pPr marL="0" indent="0">
              <a:buNone/>
              <a:defRPr sz="8758" b="1"/>
            </a:lvl1pPr>
            <a:lvl2pPr marL="1618455" indent="0">
              <a:buNone/>
              <a:defRPr sz="7269" b="1"/>
            </a:lvl2pPr>
            <a:lvl3pPr marL="3236912" indent="0">
              <a:buNone/>
              <a:defRPr sz="6393" b="1"/>
            </a:lvl3pPr>
            <a:lvl4pPr marL="4855358" indent="0">
              <a:buNone/>
              <a:defRPr sz="5517" b="1"/>
            </a:lvl4pPr>
            <a:lvl5pPr marL="6473814" indent="0">
              <a:buNone/>
              <a:defRPr sz="5517" b="1"/>
            </a:lvl5pPr>
            <a:lvl6pPr marL="8092270" indent="0">
              <a:buNone/>
              <a:defRPr sz="5517" b="1"/>
            </a:lvl6pPr>
            <a:lvl7pPr marL="9710716" indent="0">
              <a:buNone/>
              <a:defRPr sz="5517" b="1"/>
            </a:lvl7pPr>
            <a:lvl8pPr marL="11329176" indent="0">
              <a:buNone/>
              <a:defRPr sz="5517" b="1"/>
            </a:lvl8pPr>
            <a:lvl9pPr marL="12947624" indent="0">
              <a:buNone/>
              <a:defRPr sz="5517" b="1"/>
            </a:lvl9pPr>
          </a:lstStyle>
          <a:p>
            <a:pPr lvl="0"/>
            <a:r>
              <a:rPr lang="tr-TR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585" y="13574340"/>
            <a:ext cx="13382064" cy="24661710"/>
          </a:xfrm>
        </p:spPr>
        <p:txBody>
          <a:bodyPr/>
          <a:lstStyle>
            <a:lvl1pPr>
              <a:defRPr sz="8758"/>
            </a:lvl1pPr>
            <a:lvl2pPr>
              <a:defRPr sz="7269"/>
            </a:lvl2pPr>
            <a:lvl3pPr>
              <a:defRPr sz="6393"/>
            </a:lvl3pPr>
            <a:lvl4pPr>
              <a:defRPr sz="5517"/>
            </a:lvl4pPr>
            <a:lvl5pPr>
              <a:defRPr sz="5517"/>
            </a:lvl5pPr>
            <a:lvl6pPr>
              <a:defRPr sz="5517"/>
            </a:lvl6pPr>
            <a:lvl7pPr>
              <a:defRPr sz="5517"/>
            </a:lvl7pPr>
            <a:lvl8pPr>
              <a:defRPr sz="5517"/>
            </a:lvl8pPr>
            <a:lvl9pPr>
              <a:defRPr sz="5517"/>
            </a:lvl9pPr>
          </a:lstStyle>
          <a:p>
            <a:pPr lvl="0"/>
            <a:r>
              <a:rPr lang="tr-TR" altLang="zh-TW"/>
              <a:t>Click to edit Master text styles</a:t>
            </a:r>
          </a:p>
          <a:p>
            <a:pPr lvl="1"/>
            <a:r>
              <a:rPr lang="tr-TR" altLang="zh-TW"/>
              <a:t>Second level</a:t>
            </a:r>
          </a:p>
          <a:p>
            <a:pPr lvl="2"/>
            <a:r>
              <a:rPr lang="tr-TR" altLang="zh-TW"/>
              <a:t>Third level</a:t>
            </a:r>
          </a:p>
          <a:p>
            <a:pPr lvl="3"/>
            <a:r>
              <a:rPr lang="tr-TR" altLang="zh-TW"/>
              <a:t>Fourth level</a:t>
            </a:r>
          </a:p>
          <a:p>
            <a:pPr lvl="4"/>
            <a:r>
              <a:rPr lang="tr-TR" altLang="zh-TW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1056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1105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135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44" y="1704227"/>
            <a:ext cx="9960335" cy="7252859"/>
          </a:xfrm>
        </p:spPr>
        <p:txBody>
          <a:bodyPr anchor="b"/>
          <a:lstStyle>
            <a:lvl1pPr algn="l">
              <a:defRPr sz="7269" b="1"/>
            </a:lvl1pPr>
          </a:lstStyle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73" y="1705214"/>
            <a:ext cx="16924686" cy="36531826"/>
          </a:xfrm>
        </p:spPr>
        <p:txBody>
          <a:bodyPr/>
          <a:lstStyle>
            <a:lvl1pPr>
              <a:defRPr sz="11386"/>
            </a:lvl1pPr>
            <a:lvl2pPr>
              <a:defRPr sz="9896"/>
            </a:lvl2pPr>
            <a:lvl3pPr>
              <a:defRPr sz="8758"/>
            </a:lvl3pPr>
            <a:lvl4pPr>
              <a:defRPr sz="7269"/>
            </a:lvl4pPr>
            <a:lvl5pPr>
              <a:defRPr sz="7269"/>
            </a:lvl5pPr>
            <a:lvl6pPr>
              <a:defRPr sz="7269"/>
            </a:lvl6pPr>
            <a:lvl7pPr>
              <a:defRPr sz="7269"/>
            </a:lvl7pPr>
            <a:lvl8pPr>
              <a:defRPr sz="7269"/>
            </a:lvl8pPr>
            <a:lvl9pPr>
              <a:defRPr sz="7269"/>
            </a:lvl9pPr>
          </a:lstStyle>
          <a:p>
            <a:pPr lvl="0"/>
            <a:r>
              <a:rPr lang="tr-TR" altLang="zh-TW"/>
              <a:t>Click to edit Master text styles</a:t>
            </a:r>
          </a:p>
          <a:p>
            <a:pPr lvl="1"/>
            <a:r>
              <a:rPr lang="tr-TR" altLang="zh-TW"/>
              <a:t>Second level</a:t>
            </a:r>
          </a:p>
          <a:p>
            <a:pPr lvl="2"/>
            <a:r>
              <a:rPr lang="tr-TR" altLang="zh-TW"/>
              <a:t>Third level</a:t>
            </a:r>
          </a:p>
          <a:p>
            <a:pPr lvl="3"/>
            <a:r>
              <a:rPr lang="tr-TR" altLang="zh-TW"/>
              <a:t>Fourth level</a:t>
            </a:r>
          </a:p>
          <a:p>
            <a:pPr lvl="4"/>
            <a:r>
              <a:rPr lang="tr-TR" altLang="zh-TW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944" y="8957113"/>
            <a:ext cx="9960335" cy="29278966"/>
          </a:xfrm>
        </p:spPr>
        <p:txBody>
          <a:bodyPr/>
          <a:lstStyle>
            <a:lvl1pPr marL="0" indent="0">
              <a:buNone/>
              <a:defRPr sz="5080"/>
            </a:lvl1pPr>
            <a:lvl2pPr marL="1618455" indent="0">
              <a:buNone/>
              <a:defRPr sz="4379"/>
            </a:lvl2pPr>
            <a:lvl3pPr marL="3236912" indent="0">
              <a:buNone/>
              <a:defRPr sz="3503"/>
            </a:lvl3pPr>
            <a:lvl4pPr marL="4855358" indent="0">
              <a:buNone/>
              <a:defRPr sz="3328"/>
            </a:lvl4pPr>
            <a:lvl5pPr marL="6473814" indent="0">
              <a:buNone/>
              <a:defRPr sz="3328"/>
            </a:lvl5pPr>
            <a:lvl6pPr marL="8092270" indent="0">
              <a:buNone/>
              <a:defRPr sz="3328"/>
            </a:lvl6pPr>
            <a:lvl7pPr marL="9710716" indent="0">
              <a:buNone/>
              <a:defRPr sz="3328"/>
            </a:lvl7pPr>
            <a:lvl8pPr marL="11329176" indent="0">
              <a:buNone/>
              <a:defRPr sz="3328"/>
            </a:lvl8pPr>
            <a:lvl9pPr marL="12947624" indent="0">
              <a:buNone/>
              <a:defRPr sz="3328"/>
            </a:lvl9pPr>
          </a:lstStyle>
          <a:p>
            <a:pPr lvl="0"/>
            <a:r>
              <a:rPr lang="tr-TR" altLang="zh-TW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4917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155" y="29962637"/>
            <a:ext cx="18165128" cy="3537259"/>
          </a:xfrm>
        </p:spPr>
        <p:txBody>
          <a:bodyPr anchor="b"/>
          <a:lstStyle>
            <a:lvl1pPr algn="l">
              <a:defRPr sz="7269" b="1"/>
            </a:lvl1pPr>
          </a:lstStyle>
          <a:p>
            <a:r>
              <a:rPr lang="tr-TR" altLang="zh-TW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155" y="3824597"/>
            <a:ext cx="18165128" cy="25682258"/>
          </a:xfrm>
        </p:spPr>
        <p:txBody>
          <a:bodyPr/>
          <a:lstStyle>
            <a:lvl1pPr marL="0" indent="0">
              <a:buNone/>
              <a:defRPr sz="11386"/>
            </a:lvl1pPr>
            <a:lvl2pPr marL="1618455" indent="0">
              <a:buNone/>
              <a:defRPr sz="9896"/>
            </a:lvl2pPr>
            <a:lvl3pPr marL="3236912" indent="0">
              <a:buNone/>
              <a:defRPr sz="8758"/>
            </a:lvl3pPr>
            <a:lvl4pPr marL="4855358" indent="0">
              <a:buNone/>
              <a:defRPr sz="7269"/>
            </a:lvl4pPr>
            <a:lvl5pPr marL="6473814" indent="0">
              <a:buNone/>
              <a:defRPr sz="7269"/>
            </a:lvl5pPr>
            <a:lvl6pPr marL="8092270" indent="0">
              <a:buNone/>
              <a:defRPr sz="7269"/>
            </a:lvl6pPr>
            <a:lvl7pPr marL="9710716" indent="0">
              <a:buNone/>
              <a:defRPr sz="7269"/>
            </a:lvl7pPr>
            <a:lvl8pPr marL="11329176" indent="0">
              <a:buNone/>
              <a:defRPr sz="7269"/>
            </a:lvl8pPr>
            <a:lvl9pPr marL="12947624" indent="0">
              <a:buNone/>
              <a:defRPr sz="7269"/>
            </a:lvl9pPr>
          </a:lstStyle>
          <a:p>
            <a:r>
              <a:rPr lang="tr-TR" altLang="zh-TW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155" y="33499900"/>
            <a:ext cx="18165128" cy="5023492"/>
          </a:xfrm>
        </p:spPr>
        <p:txBody>
          <a:bodyPr/>
          <a:lstStyle>
            <a:lvl1pPr marL="0" indent="0">
              <a:buNone/>
              <a:defRPr sz="5080"/>
            </a:lvl1pPr>
            <a:lvl2pPr marL="1618455" indent="0">
              <a:buNone/>
              <a:defRPr sz="4379"/>
            </a:lvl2pPr>
            <a:lvl3pPr marL="3236912" indent="0">
              <a:buNone/>
              <a:defRPr sz="3503"/>
            </a:lvl3pPr>
            <a:lvl4pPr marL="4855358" indent="0">
              <a:buNone/>
              <a:defRPr sz="3328"/>
            </a:lvl4pPr>
            <a:lvl5pPr marL="6473814" indent="0">
              <a:buNone/>
              <a:defRPr sz="3328"/>
            </a:lvl5pPr>
            <a:lvl6pPr marL="8092270" indent="0">
              <a:buNone/>
              <a:defRPr sz="3328"/>
            </a:lvl6pPr>
            <a:lvl7pPr marL="9710716" indent="0">
              <a:buNone/>
              <a:defRPr sz="3328"/>
            </a:lvl7pPr>
            <a:lvl8pPr marL="11329176" indent="0">
              <a:buNone/>
              <a:defRPr sz="3328"/>
            </a:lvl8pPr>
            <a:lvl9pPr marL="12947624" indent="0">
              <a:buNone/>
              <a:defRPr sz="3328"/>
            </a:lvl9pPr>
          </a:lstStyle>
          <a:p>
            <a:pPr lvl="0"/>
            <a:r>
              <a:rPr lang="tr-TR" altLang="zh-TW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0122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766" y="1714135"/>
            <a:ext cx="27247693" cy="7133961"/>
          </a:xfrm>
          <a:prstGeom prst="rect">
            <a:avLst/>
          </a:prstGeom>
        </p:spPr>
        <p:txBody>
          <a:bodyPr vert="horz" lIns="369730" tIns="184788" rIns="369730" bIns="184788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6" y="9987596"/>
            <a:ext cx="27247693" cy="28248506"/>
          </a:xfrm>
          <a:prstGeom prst="rect">
            <a:avLst/>
          </a:prstGeom>
        </p:spPr>
        <p:txBody>
          <a:bodyPr vert="horz" lIns="369730" tIns="184788" rIns="369730" bIns="184788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761" y="39673719"/>
            <a:ext cx="7064216" cy="2278902"/>
          </a:xfrm>
          <a:prstGeom prst="rect">
            <a:avLst/>
          </a:prstGeom>
        </p:spPr>
        <p:txBody>
          <a:bodyPr vert="horz" lIns="369730" tIns="184788" rIns="369730" bIns="184788" rtlCol="0" anchor="ctr"/>
          <a:lstStyle>
            <a:lvl1pPr algn="l">
              <a:defRPr sz="43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4033" y="39673719"/>
            <a:ext cx="9587151" cy="2278902"/>
          </a:xfrm>
          <a:prstGeom prst="rect">
            <a:avLst/>
          </a:prstGeom>
        </p:spPr>
        <p:txBody>
          <a:bodyPr vert="horz" lIns="369730" tIns="184788" rIns="369730" bIns="184788" rtlCol="0" anchor="ctr"/>
          <a:lstStyle>
            <a:lvl1pPr algn="ctr">
              <a:defRPr sz="43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7236" y="39673719"/>
            <a:ext cx="7064216" cy="2278902"/>
          </a:xfrm>
          <a:prstGeom prst="rect">
            <a:avLst/>
          </a:prstGeom>
        </p:spPr>
        <p:txBody>
          <a:bodyPr vert="horz" lIns="369730" tIns="184788" rIns="369730" bIns="184788" rtlCol="0" anchor="ctr"/>
          <a:lstStyle>
            <a:lvl1pPr algn="r">
              <a:defRPr sz="43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3C8E0-6DD9-4302-9AA9-5177C785CB7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0783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0" r:id="rId1"/>
    <p:sldLayoutId id="2147484211" r:id="rId2"/>
    <p:sldLayoutId id="2147484212" r:id="rId3"/>
    <p:sldLayoutId id="2147484213" r:id="rId4"/>
    <p:sldLayoutId id="2147484214" r:id="rId5"/>
    <p:sldLayoutId id="2147484215" r:id="rId6"/>
    <p:sldLayoutId id="2147484216" r:id="rId7"/>
    <p:sldLayoutId id="2147484217" r:id="rId8"/>
    <p:sldLayoutId id="2147484218" r:id="rId9"/>
    <p:sldLayoutId id="2147484219" r:id="rId10"/>
    <p:sldLayoutId id="2147484220" r:id="rId11"/>
  </p:sldLayoutIdLst>
  <p:hf hdr="0" ftr="0" dt="0"/>
  <p:txStyles>
    <p:titleStyle>
      <a:lvl1pPr algn="ctr" defTabSz="3237670" rtl="0" eaLnBrk="1" latinLnBrk="0" hangingPunct="1">
        <a:spcBef>
          <a:spcPct val="0"/>
        </a:spcBef>
        <a:buNone/>
        <a:defRPr sz="157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14124" indent="-1214124" algn="l" defTabSz="3237670" rtl="0" eaLnBrk="1" latinLnBrk="0" hangingPunct="1">
        <a:spcBef>
          <a:spcPct val="20000"/>
        </a:spcBef>
        <a:buFont typeface="Arial" pitchFamily="34" charset="0"/>
        <a:buChar char="•"/>
        <a:defRPr sz="11386" kern="1200">
          <a:solidFill>
            <a:schemeClr val="tx1"/>
          </a:solidFill>
          <a:latin typeface="+mn-lt"/>
          <a:ea typeface="+mn-ea"/>
          <a:cs typeface="+mn-cs"/>
        </a:defRPr>
      </a:lvl1pPr>
      <a:lvl2pPr marL="2630592" indent="-1011778" algn="l" defTabSz="3237670" rtl="0" eaLnBrk="1" latinLnBrk="0" hangingPunct="1">
        <a:spcBef>
          <a:spcPct val="20000"/>
        </a:spcBef>
        <a:buFont typeface="Arial" pitchFamily="34" charset="0"/>
        <a:buChar char="–"/>
        <a:defRPr sz="9896" kern="1200">
          <a:solidFill>
            <a:schemeClr val="tx1"/>
          </a:solidFill>
          <a:latin typeface="+mn-lt"/>
          <a:ea typeface="+mn-ea"/>
          <a:cs typeface="+mn-cs"/>
        </a:defRPr>
      </a:lvl2pPr>
      <a:lvl3pPr marL="4047060" indent="-809422" algn="l" defTabSz="3237670" rtl="0" eaLnBrk="1" latinLnBrk="0" hangingPunct="1">
        <a:spcBef>
          <a:spcPct val="20000"/>
        </a:spcBef>
        <a:buFont typeface="Arial" pitchFamily="34" charset="0"/>
        <a:buChar char="•"/>
        <a:defRPr sz="8758" kern="1200">
          <a:solidFill>
            <a:schemeClr val="tx1"/>
          </a:solidFill>
          <a:latin typeface="+mn-lt"/>
          <a:ea typeface="+mn-ea"/>
          <a:cs typeface="+mn-cs"/>
        </a:defRPr>
      </a:lvl3pPr>
      <a:lvl4pPr marL="5665904" indent="-809422" algn="l" defTabSz="3237670" rtl="0" eaLnBrk="1" latinLnBrk="0" hangingPunct="1">
        <a:spcBef>
          <a:spcPct val="20000"/>
        </a:spcBef>
        <a:buFont typeface="Arial" pitchFamily="34" charset="0"/>
        <a:buChar char="–"/>
        <a:defRPr sz="7269" kern="1200">
          <a:solidFill>
            <a:schemeClr val="tx1"/>
          </a:solidFill>
          <a:latin typeface="+mn-lt"/>
          <a:ea typeface="+mn-ea"/>
          <a:cs typeface="+mn-cs"/>
        </a:defRPr>
      </a:lvl4pPr>
      <a:lvl5pPr marL="7284740" indent="-809422" algn="l" defTabSz="3237670" rtl="0" eaLnBrk="1" latinLnBrk="0" hangingPunct="1">
        <a:spcBef>
          <a:spcPct val="20000"/>
        </a:spcBef>
        <a:buFont typeface="Arial" pitchFamily="34" charset="0"/>
        <a:buChar char="»"/>
        <a:defRPr sz="7269" kern="1200">
          <a:solidFill>
            <a:schemeClr val="tx1"/>
          </a:solidFill>
          <a:latin typeface="+mn-lt"/>
          <a:ea typeface="+mn-ea"/>
          <a:cs typeface="+mn-cs"/>
        </a:defRPr>
      </a:lvl5pPr>
      <a:lvl6pPr marL="8903569" indent="-809422" algn="l" defTabSz="3237670" rtl="0" eaLnBrk="1" latinLnBrk="0" hangingPunct="1">
        <a:spcBef>
          <a:spcPct val="20000"/>
        </a:spcBef>
        <a:buFont typeface="Arial" pitchFamily="34" charset="0"/>
        <a:buChar char="•"/>
        <a:defRPr sz="7269" kern="1200">
          <a:solidFill>
            <a:schemeClr val="tx1"/>
          </a:solidFill>
          <a:latin typeface="+mn-lt"/>
          <a:ea typeface="+mn-ea"/>
          <a:cs typeface="+mn-cs"/>
        </a:defRPr>
      </a:lvl6pPr>
      <a:lvl7pPr marL="10522392" indent="-809422" algn="l" defTabSz="3237670" rtl="0" eaLnBrk="1" latinLnBrk="0" hangingPunct="1">
        <a:spcBef>
          <a:spcPct val="20000"/>
        </a:spcBef>
        <a:buFont typeface="Arial" pitchFamily="34" charset="0"/>
        <a:buChar char="•"/>
        <a:defRPr sz="7269" kern="1200">
          <a:solidFill>
            <a:schemeClr val="tx1"/>
          </a:solidFill>
          <a:latin typeface="+mn-lt"/>
          <a:ea typeface="+mn-ea"/>
          <a:cs typeface="+mn-cs"/>
        </a:defRPr>
      </a:lvl7pPr>
      <a:lvl8pPr marL="12141221" indent="-809422" algn="l" defTabSz="3237670" rtl="0" eaLnBrk="1" latinLnBrk="0" hangingPunct="1">
        <a:spcBef>
          <a:spcPct val="20000"/>
        </a:spcBef>
        <a:buFont typeface="Arial" pitchFamily="34" charset="0"/>
        <a:buChar char="•"/>
        <a:defRPr sz="7269" kern="1200">
          <a:solidFill>
            <a:schemeClr val="tx1"/>
          </a:solidFill>
          <a:latin typeface="+mn-lt"/>
          <a:ea typeface="+mn-ea"/>
          <a:cs typeface="+mn-cs"/>
        </a:defRPr>
      </a:lvl8pPr>
      <a:lvl9pPr marL="13760060" indent="-809422" algn="l" defTabSz="3237670" rtl="0" eaLnBrk="1" latinLnBrk="0" hangingPunct="1">
        <a:spcBef>
          <a:spcPct val="20000"/>
        </a:spcBef>
        <a:buFont typeface="Arial" pitchFamily="34" charset="0"/>
        <a:buChar char="•"/>
        <a:defRPr sz="72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7670" rtl="0" eaLnBrk="1" latinLnBrk="0" hangingPunct="1">
        <a:defRPr sz="6393" kern="1200">
          <a:solidFill>
            <a:schemeClr val="tx1"/>
          </a:solidFill>
          <a:latin typeface="+mn-lt"/>
          <a:ea typeface="+mn-ea"/>
          <a:cs typeface="+mn-cs"/>
        </a:defRPr>
      </a:lvl1pPr>
      <a:lvl2pPr marL="1618827" algn="l" defTabSz="3237670" rtl="0" eaLnBrk="1" latinLnBrk="0" hangingPunct="1">
        <a:defRPr sz="6393" kern="1200">
          <a:solidFill>
            <a:schemeClr val="tx1"/>
          </a:solidFill>
          <a:latin typeface="+mn-lt"/>
          <a:ea typeface="+mn-ea"/>
          <a:cs typeface="+mn-cs"/>
        </a:defRPr>
      </a:lvl2pPr>
      <a:lvl3pPr marL="3237670" algn="l" defTabSz="3237670" rtl="0" eaLnBrk="1" latinLnBrk="0" hangingPunct="1">
        <a:defRPr sz="6393" kern="1200">
          <a:solidFill>
            <a:schemeClr val="tx1"/>
          </a:solidFill>
          <a:latin typeface="+mn-lt"/>
          <a:ea typeface="+mn-ea"/>
          <a:cs typeface="+mn-cs"/>
        </a:defRPr>
      </a:lvl3pPr>
      <a:lvl4pPr marL="4856488" algn="l" defTabSz="3237670" rtl="0" eaLnBrk="1" latinLnBrk="0" hangingPunct="1">
        <a:defRPr sz="6393" kern="1200">
          <a:solidFill>
            <a:schemeClr val="tx1"/>
          </a:solidFill>
          <a:latin typeface="+mn-lt"/>
          <a:ea typeface="+mn-ea"/>
          <a:cs typeface="+mn-cs"/>
        </a:defRPr>
      </a:lvl4pPr>
      <a:lvl5pPr marL="6475324" algn="l" defTabSz="3237670" rtl="0" eaLnBrk="1" latinLnBrk="0" hangingPunct="1">
        <a:defRPr sz="6393" kern="1200">
          <a:solidFill>
            <a:schemeClr val="tx1"/>
          </a:solidFill>
          <a:latin typeface="+mn-lt"/>
          <a:ea typeface="+mn-ea"/>
          <a:cs typeface="+mn-cs"/>
        </a:defRPr>
      </a:lvl5pPr>
      <a:lvl6pPr marL="8094157" algn="l" defTabSz="3237670" rtl="0" eaLnBrk="1" latinLnBrk="0" hangingPunct="1">
        <a:defRPr sz="6393" kern="1200">
          <a:solidFill>
            <a:schemeClr val="tx1"/>
          </a:solidFill>
          <a:latin typeface="+mn-lt"/>
          <a:ea typeface="+mn-ea"/>
          <a:cs typeface="+mn-cs"/>
        </a:defRPr>
      </a:lvl6pPr>
      <a:lvl7pPr marL="9712979" algn="l" defTabSz="3237670" rtl="0" eaLnBrk="1" latinLnBrk="0" hangingPunct="1">
        <a:defRPr sz="6393" kern="1200">
          <a:solidFill>
            <a:schemeClr val="tx1"/>
          </a:solidFill>
          <a:latin typeface="+mn-lt"/>
          <a:ea typeface="+mn-ea"/>
          <a:cs typeface="+mn-cs"/>
        </a:defRPr>
      </a:lvl7pPr>
      <a:lvl8pPr marL="11331821" algn="l" defTabSz="3237670" rtl="0" eaLnBrk="1" latinLnBrk="0" hangingPunct="1">
        <a:defRPr sz="6393" kern="1200">
          <a:solidFill>
            <a:schemeClr val="tx1"/>
          </a:solidFill>
          <a:latin typeface="+mn-lt"/>
          <a:ea typeface="+mn-ea"/>
          <a:cs typeface="+mn-cs"/>
        </a:defRPr>
      </a:lvl8pPr>
      <a:lvl9pPr marL="12950648" algn="l" defTabSz="3237670" rtl="0" eaLnBrk="1" latinLnBrk="0" hangingPunct="1">
        <a:defRPr sz="63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emf"/><Relationship Id="rId18" Type="http://schemas.openxmlformats.org/officeDocument/2006/relationships/image" Target="../media/image16.emf"/><Relationship Id="rId3" Type="http://schemas.openxmlformats.org/officeDocument/2006/relationships/image" Target="../media/image1.emf"/><Relationship Id="rId21" Type="http://schemas.openxmlformats.org/officeDocument/2006/relationships/chart" Target="../charts/chart2.xml"/><Relationship Id="rId7" Type="http://schemas.openxmlformats.org/officeDocument/2006/relationships/image" Target="../media/image5.png"/><Relationship Id="rId12" Type="http://schemas.openxmlformats.org/officeDocument/2006/relationships/image" Target="../media/image10.emf"/><Relationship Id="rId17" Type="http://schemas.openxmlformats.org/officeDocument/2006/relationships/image" Target="../media/image15.emf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emf"/><Relationship Id="rId20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emf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19" Type="http://schemas.openxmlformats.org/officeDocument/2006/relationships/image" Target="../media/image17.emf"/><Relationship Id="rId4" Type="http://schemas.openxmlformats.org/officeDocument/2006/relationships/image" Target="../media/image2.emf"/><Relationship Id="rId9" Type="http://schemas.openxmlformats.org/officeDocument/2006/relationships/image" Target="../media/image7.png"/><Relationship Id="rId1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组合 123">
            <a:extLst>
              <a:ext uri="{FF2B5EF4-FFF2-40B4-BE49-F238E27FC236}">
                <a16:creationId xmlns:a16="http://schemas.microsoft.com/office/drawing/2014/main" id="{6A82832E-0F20-4FA0-8B0E-C0536DF82A35}"/>
              </a:ext>
            </a:extLst>
          </p:cNvPr>
          <p:cNvGrpSpPr/>
          <p:nvPr/>
        </p:nvGrpSpPr>
        <p:grpSpPr>
          <a:xfrm>
            <a:off x="11058658" y="17352282"/>
            <a:ext cx="10488648" cy="3725081"/>
            <a:chOff x="108005" y="2414189"/>
            <a:chExt cx="8900245" cy="3148411"/>
          </a:xfrm>
        </p:grpSpPr>
        <p:pic>
          <p:nvPicPr>
            <p:cNvPr id="125" name="图片 124">
              <a:extLst>
                <a:ext uri="{FF2B5EF4-FFF2-40B4-BE49-F238E27FC236}">
                  <a16:creationId xmlns:a16="http://schemas.microsoft.com/office/drawing/2014/main" id="{A58C55F3-5372-4934-B21F-F9AC94690CB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005" y="2578132"/>
              <a:ext cx="8900245" cy="2984468"/>
            </a:xfrm>
            <a:prstGeom prst="rect">
              <a:avLst/>
            </a:prstGeom>
          </p:spPr>
        </p:pic>
        <p:pic>
          <p:nvPicPr>
            <p:cNvPr id="126" name="图片 125">
              <a:extLst>
                <a:ext uri="{FF2B5EF4-FFF2-40B4-BE49-F238E27FC236}">
                  <a16:creationId xmlns:a16="http://schemas.microsoft.com/office/drawing/2014/main" id="{A65A8167-DC1B-4D22-85F1-A1C67F131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30591" y="2414189"/>
              <a:ext cx="7580861" cy="329011"/>
            </a:xfrm>
            <a:prstGeom prst="rect">
              <a:avLst/>
            </a:prstGeom>
          </p:spPr>
        </p:pic>
      </p:grpSp>
      <p:sp>
        <p:nvSpPr>
          <p:cNvPr id="466" name="TextBox 465"/>
          <p:cNvSpPr txBox="1"/>
          <p:nvPr/>
        </p:nvSpPr>
        <p:spPr>
          <a:xfrm>
            <a:off x="230783" y="14492581"/>
            <a:ext cx="29488693" cy="1007354"/>
          </a:xfrm>
          <a:prstGeom prst="roundRect">
            <a:avLst/>
          </a:prstGeom>
          <a:solidFill>
            <a:srgbClr val="6D4375"/>
          </a:solidFill>
          <a:ln>
            <a:noFill/>
          </a:ln>
        </p:spPr>
        <p:txBody>
          <a:bodyPr wrap="square" lIns="200207" tIns="100103" rIns="200207" bIns="100103" rtlCol="0">
            <a:spAutoFit/>
          </a:bodyPr>
          <a:lstStyle/>
          <a:p>
            <a:pPr algn="ctr"/>
            <a:r>
              <a:rPr lang="en-US" sz="4379" b="1" dirty="0">
                <a:solidFill>
                  <a:schemeClr val="bg1"/>
                </a:solidFill>
                <a:latin typeface="Cambria" panose="02040503050406030204" pitchFamily="18" charset="0"/>
              </a:rPr>
              <a:t>3: Motivations</a:t>
            </a:r>
          </a:p>
        </p:txBody>
      </p:sp>
      <p:cxnSp>
        <p:nvCxnSpPr>
          <p:cNvPr id="115" name="Straight Connector 114"/>
          <p:cNvCxnSpPr>
            <a:cxnSpLocks/>
          </p:cNvCxnSpPr>
          <p:nvPr/>
        </p:nvCxnSpPr>
        <p:spPr>
          <a:xfrm flipH="1">
            <a:off x="16415863" y="7935504"/>
            <a:ext cx="18401" cy="6400664"/>
          </a:xfrm>
          <a:prstGeom prst="line">
            <a:avLst/>
          </a:prstGeom>
          <a:ln w="57150">
            <a:solidFill>
              <a:srgbClr val="6D4375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007689" y="575925"/>
            <a:ext cx="28339460" cy="4539078"/>
          </a:xfrm>
          <a:prstGeom prst="rect">
            <a:avLst/>
          </a:prstGeom>
          <a:noFill/>
        </p:spPr>
        <p:txBody>
          <a:bodyPr wrap="square" lIns="106058" tIns="53030" rIns="106058" bIns="53030" rtlCol="0">
            <a:spAutoFit/>
          </a:bodyPr>
          <a:lstStyle/>
          <a:p>
            <a:pPr algn="ctr">
              <a:spcAft>
                <a:spcPts val="2400"/>
              </a:spcAft>
            </a:pPr>
            <a:r>
              <a:rPr lang="en-US" sz="8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</a:rPr>
              <a:t>Reducing DRAM Latency via </a:t>
            </a:r>
          </a:p>
          <a:p>
            <a:pPr algn="ctr">
              <a:spcAft>
                <a:spcPts val="2400"/>
              </a:spcAft>
            </a:pPr>
            <a:r>
              <a:rPr lang="en-US" sz="8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mbria" panose="02040503050406030204" pitchFamily="18" charset="0"/>
              </a:rPr>
              <a:t>Charge-Level-Aware Look-Ahead Partial Restoration</a:t>
            </a:r>
          </a:p>
          <a:p>
            <a:pPr algn="ctr"/>
            <a:r>
              <a:rPr lang="en-US" sz="4400" u="sng" dirty="0" err="1">
                <a:latin typeface="Cambria" panose="02040503050406030204" pitchFamily="18" charset="0"/>
                <a:cs typeface="Tahoma"/>
              </a:rPr>
              <a:t>Yaohua</a:t>
            </a:r>
            <a:r>
              <a:rPr lang="en-US" sz="4400" u="sng" dirty="0">
                <a:latin typeface="Cambria" panose="02040503050406030204" pitchFamily="18" charset="0"/>
                <a:cs typeface="Tahoma"/>
              </a:rPr>
              <a:t> Wang</a:t>
            </a:r>
            <a:r>
              <a:rPr lang="en-US" sz="4400" baseline="30000" dirty="0">
                <a:latin typeface="Cambria" panose="02040503050406030204" pitchFamily="18" charset="0"/>
                <a:cs typeface="Tahoma"/>
              </a:rPr>
              <a:t>1,2</a:t>
            </a:r>
            <a:r>
              <a:rPr lang="en-US" sz="4400" dirty="0">
                <a:latin typeface="Cambria" panose="02040503050406030204" pitchFamily="18" charset="0"/>
                <a:cs typeface="Tahoma"/>
              </a:rPr>
              <a:t>      </a:t>
            </a:r>
            <a:r>
              <a:rPr lang="en-US" sz="4400" dirty="0" err="1">
                <a:latin typeface="Cambria" panose="02040503050406030204" pitchFamily="18" charset="0"/>
                <a:cs typeface="Tahoma"/>
              </a:rPr>
              <a:t>Arash</a:t>
            </a:r>
            <a:r>
              <a:rPr lang="en-US" sz="4400" dirty="0">
                <a:latin typeface="Cambria" panose="02040503050406030204" pitchFamily="18" charset="0"/>
                <a:cs typeface="Tahoma"/>
              </a:rPr>
              <a:t> Tavakkol</a:t>
            </a:r>
            <a:r>
              <a:rPr lang="en-US" sz="4400" baseline="30000" dirty="0">
                <a:latin typeface="Cambria" panose="02040503050406030204" pitchFamily="18" charset="0"/>
                <a:cs typeface="Tahoma"/>
              </a:rPr>
              <a:t>1</a:t>
            </a:r>
            <a:r>
              <a:rPr lang="en-US" sz="4400" dirty="0">
                <a:latin typeface="Cambria" panose="02040503050406030204" pitchFamily="18" charset="0"/>
                <a:cs typeface="Tahoma"/>
              </a:rPr>
              <a:t>      Lois Orosa</a:t>
            </a:r>
            <a:r>
              <a:rPr lang="en-US" sz="4400" baseline="30000" dirty="0">
                <a:latin typeface="Cambria" panose="02040503050406030204" pitchFamily="18" charset="0"/>
                <a:cs typeface="Tahoma"/>
              </a:rPr>
              <a:t>1,4</a:t>
            </a:r>
            <a:r>
              <a:rPr lang="en-US" sz="4400" dirty="0">
                <a:latin typeface="Cambria" panose="02040503050406030204" pitchFamily="18" charset="0"/>
                <a:cs typeface="Tahoma"/>
              </a:rPr>
              <a:t>      </a:t>
            </a:r>
            <a:r>
              <a:rPr lang="en-US" altLang="zh-CN" sz="4400" dirty="0" err="1">
                <a:solidFill>
                  <a:schemeClr val="bg2">
                    <a:lumMod val="25000"/>
                  </a:schemeClr>
                </a:solidFill>
              </a:rPr>
              <a:t>Saugata</a:t>
            </a:r>
            <a:r>
              <a:rPr lang="en-US" altLang="zh-CN" sz="3200" dirty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en-US" altLang="zh-CN" sz="4400" dirty="0">
                <a:solidFill>
                  <a:schemeClr val="bg2">
                    <a:lumMod val="25000"/>
                  </a:schemeClr>
                </a:solidFill>
              </a:rPr>
              <a:t>Ghose</a:t>
            </a:r>
            <a:r>
              <a:rPr lang="en-US" altLang="zh-CN" sz="4400" baseline="30000" dirty="0">
                <a:solidFill>
                  <a:schemeClr val="bg2">
                    <a:lumMod val="25000"/>
                  </a:schemeClr>
                </a:solidFill>
              </a:rPr>
              <a:t>3</a:t>
            </a:r>
            <a:r>
              <a:rPr lang="en-US" altLang="zh-CN" sz="4400" dirty="0">
                <a:solidFill>
                  <a:schemeClr val="bg2">
                    <a:lumMod val="25000"/>
                  </a:schemeClr>
                </a:solidFill>
              </a:rPr>
              <a:t>      </a:t>
            </a:r>
            <a:r>
              <a:rPr lang="en-US" sz="4400" dirty="0">
                <a:latin typeface="Cambria" panose="02040503050406030204" pitchFamily="18" charset="0"/>
                <a:cs typeface="Tahoma"/>
              </a:rPr>
              <a:t>Nika Mansouri Ghiasi</a:t>
            </a:r>
            <a:r>
              <a:rPr lang="en-US" sz="4400" baseline="30000" dirty="0">
                <a:latin typeface="Cambria" panose="02040503050406030204" pitchFamily="18" charset="0"/>
                <a:cs typeface="Tahoma"/>
              </a:rPr>
              <a:t>1</a:t>
            </a:r>
            <a:endParaRPr lang="en-US" sz="4400" dirty="0">
              <a:latin typeface="Cambria" panose="02040503050406030204" pitchFamily="18" charset="0"/>
              <a:cs typeface="Tahoma"/>
            </a:endParaRPr>
          </a:p>
          <a:p>
            <a:pPr algn="ctr"/>
            <a:r>
              <a:rPr lang="en-US" sz="4400" dirty="0">
                <a:latin typeface="Cambria" panose="02040503050406030204" pitchFamily="18" charset="0"/>
                <a:cs typeface="Tahoma"/>
              </a:rPr>
              <a:t> </a:t>
            </a:r>
            <a:r>
              <a:rPr lang="en-US" sz="4400" dirty="0" err="1">
                <a:latin typeface="Cambria" panose="02040503050406030204" pitchFamily="18" charset="0"/>
                <a:cs typeface="Tahoma"/>
              </a:rPr>
              <a:t>Minesh</a:t>
            </a:r>
            <a:r>
              <a:rPr lang="en-US" sz="4400" dirty="0">
                <a:latin typeface="Cambria" panose="02040503050406030204" pitchFamily="18" charset="0"/>
                <a:cs typeface="Tahoma"/>
              </a:rPr>
              <a:t> Patel</a:t>
            </a:r>
            <a:r>
              <a:rPr lang="en-US" sz="4400" baseline="30000" dirty="0">
                <a:latin typeface="Cambria" panose="02040503050406030204" pitchFamily="18" charset="0"/>
                <a:cs typeface="Tahoma"/>
              </a:rPr>
              <a:t>1</a:t>
            </a:r>
            <a:r>
              <a:rPr lang="en-US" sz="4400" dirty="0">
                <a:latin typeface="Cambria" panose="02040503050406030204" pitchFamily="18" charset="0"/>
                <a:cs typeface="Tahoma"/>
              </a:rPr>
              <a:t>     </a:t>
            </a:r>
            <a:r>
              <a:rPr lang="en-US" sz="4400" baseline="30000" dirty="0">
                <a:latin typeface="Cambria" panose="02040503050406030204" pitchFamily="18" charset="0"/>
                <a:cs typeface="Tahoma"/>
              </a:rPr>
              <a:t>     </a:t>
            </a:r>
            <a:r>
              <a:rPr lang="en-US" sz="4400" dirty="0" err="1">
                <a:latin typeface="Cambria" panose="02040503050406030204" pitchFamily="18" charset="0"/>
                <a:cs typeface="Tahoma"/>
              </a:rPr>
              <a:t>Jeremie</a:t>
            </a:r>
            <a:r>
              <a:rPr lang="en-US" sz="4400" dirty="0">
                <a:latin typeface="Cambria" panose="02040503050406030204" pitchFamily="18" charset="0"/>
                <a:cs typeface="Tahoma"/>
              </a:rPr>
              <a:t> S. Kim</a:t>
            </a:r>
            <a:r>
              <a:rPr lang="en-US" sz="4400" baseline="30000" dirty="0">
                <a:latin typeface="Cambria" panose="02040503050406030204" pitchFamily="18" charset="0"/>
                <a:cs typeface="Tahoma"/>
              </a:rPr>
              <a:t>1</a:t>
            </a:r>
            <a:r>
              <a:rPr lang="en-US" sz="4400" dirty="0">
                <a:latin typeface="Cambria" panose="02040503050406030204" pitchFamily="18" charset="0"/>
                <a:cs typeface="Tahoma"/>
              </a:rPr>
              <a:t>       Hasan Hassan</a:t>
            </a:r>
            <a:r>
              <a:rPr lang="en-US" sz="4400" baseline="30000" dirty="0">
                <a:latin typeface="Cambria" panose="02040503050406030204" pitchFamily="18" charset="0"/>
                <a:cs typeface="Tahoma"/>
              </a:rPr>
              <a:t>1</a:t>
            </a:r>
            <a:r>
              <a:rPr lang="en-US" sz="4400" dirty="0">
                <a:latin typeface="Cambria" panose="02040503050406030204" pitchFamily="18" charset="0"/>
                <a:cs typeface="Tahoma"/>
              </a:rPr>
              <a:t>       </a:t>
            </a:r>
            <a:r>
              <a:rPr lang="en-US" altLang="zh-CN" sz="4400" dirty="0">
                <a:solidFill>
                  <a:schemeClr val="bg2">
                    <a:lumMod val="25000"/>
                  </a:schemeClr>
                </a:solidFill>
              </a:rPr>
              <a:t>Mohammad</a:t>
            </a:r>
            <a:r>
              <a:rPr lang="en-US" altLang="zh-CN" sz="3200" dirty="0">
                <a:solidFill>
                  <a:srgbClr val="EEECE1">
                    <a:lumMod val="25000"/>
                  </a:srgbClr>
                </a:solidFill>
              </a:rPr>
              <a:t> </a:t>
            </a:r>
            <a:r>
              <a:rPr lang="en-US" altLang="zh-CN" sz="4400" dirty="0">
                <a:solidFill>
                  <a:schemeClr val="bg2">
                    <a:lumMod val="25000"/>
                  </a:schemeClr>
                </a:solidFill>
              </a:rPr>
              <a:t>Sadrosadati</a:t>
            </a:r>
            <a:r>
              <a:rPr lang="en-US" altLang="zh-CN" sz="4400" baseline="30000" dirty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en-US" altLang="zh-CN" sz="4400" dirty="0">
                <a:solidFill>
                  <a:schemeClr val="bg2">
                    <a:lumMod val="25000"/>
                  </a:schemeClr>
                </a:solidFill>
              </a:rPr>
              <a:t>    </a:t>
            </a:r>
            <a:r>
              <a:rPr lang="en-US" sz="4400" dirty="0" err="1">
                <a:latin typeface="Cambria" panose="02040503050406030204" pitchFamily="18" charset="0"/>
                <a:cs typeface="Tahoma"/>
              </a:rPr>
              <a:t>Onur</a:t>
            </a:r>
            <a:r>
              <a:rPr lang="en-US" sz="4400" dirty="0">
                <a:latin typeface="Cambria" panose="02040503050406030204" pitchFamily="18" charset="0"/>
                <a:cs typeface="Tahoma"/>
              </a:rPr>
              <a:t> Mutlu</a:t>
            </a:r>
            <a:r>
              <a:rPr lang="en-US" sz="4400" baseline="30000" dirty="0">
                <a:latin typeface="Cambria" panose="02040503050406030204" pitchFamily="18" charset="0"/>
                <a:cs typeface="Tahoma"/>
              </a:rPr>
              <a:t>1,3</a:t>
            </a:r>
            <a:endParaRPr lang="en-US" sz="4000" b="1" i="1" dirty="0">
              <a:latin typeface="Cambria" panose="02040503050406030204" pitchFamily="18" charset="0"/>
              <a:cs typeface="Tahoma"/>
            </a:endParaRPr>
          </a:p>
        </p:txBody>
      </p:sp>
      <p:pic>
        <p:nvPicPr>
          <p:cNvPr id="4" name="Picture 3" descr="Burgundy_CMU_JPG_Logo.jpg"/>
          <p:cNvPicPr>
            <a:picLocks noChangeAspect="1"/>
          </p:cNvPicPr>
          <p:nvPr/>
        </p:nvPicPr>
        <p:blipFill rotWithShape="1">
          <a:blip r:embed="rId5" cstate="print"/>
          <a:srcRect t="19948" b="26380"/>
          <a:stretch/>
        </p:blipFill>
        <p:spPr>
          <a:xfrm>
            <a:off x="15640353" y="5311623"/>
            <a:ext cx="4587846" cy="91079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19795" y="6773279"/>
            <a:ext cx="7458054" cy="1007354"/>
          </a:xfrm>
          <a:prstGeom prst="roundRect">
            <a:avLst/>
          </a:prstGeom>
          <a:solidFill>
            <a:srgbClr val="6D4375"/>
          </a:solidFill>
          <a:ln>
            <a:noFill/>
          </a:ln>
        </p:spPr>
        <p:txBody>
          <a:bodyPr wrap="square" lIns="200207" tIns="100103" rIns="200207" bIns="100103" rtlCol="0">
            <a:spAutoFit/>
          </a:bodyPr>
          <a:lstStyle/>
          <a:p>
            <a:pPr algn="ctr"/>
            <a:r>
              <a:rPr lang="en-US" sz="4379" b="1" dirty="0">
                <a:solidFill>
                  <a:schemeClr val="bg1"/>
                </a:solidFill>
                <a:latin typeface="Cambria" panose="02040503050406030204" pitchFamily="18" charset="0"/>
              </a:rPr>
              <a:t>1: Summary</a:t>
            </a:r>
          </a:p>
        </p:txBody>
      </p:sp>
      <p:pic>
        <p:nvPicPr>
          <p:cNvPr id="24" name="Picture 23" descr="safari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999669" y="41688711"/>
            <a:ext cx="3655970" cy="940238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495659" y="7944723"/>
            <a:ext cx="7287286" cy="6357692"/>
          </a:xfrm>
          <a:prstGeom prst="rect">
            <a:avLst/>
          </a:prstGeom>
          <a:noFill/>
        </p:spPr>
        <p:txBody>
          <a:bodyPr wrap="square" lIns="200207" tIns="100103" rIns="200207" bIns="100103" rtlCol="0">
            <a:spAutoFit/>
          </a:bodyPr>
          <a:lstStyle/>
          <a:p>
            <a:r>
              <a:rPr lang="en-US" altLang="zh-CN" sz="2400" b="1" u="sng" dirty="0">
                <a:solidFill>
                  <a:srgbClr val="FF0066"/>
                </a:solidFill>
                <a:latin typeface="Cambria" panose="02040503050406030204" pitchFamily="18" charset="0"/>
              </a:rPr>
              <a:t>DRAM latency is a major bottleneck</a:t>
            </a:r>
            <a:r>
              <a:rPr lang="en-US" sz="2400" u="sng" dirty="0">
                <a:solidFill>
                  <a:srgbClr val="FF0066"/>
                </a:solidFill>
                <a:latin typeface="Cambria" panose="02040503050406030204" pitchFamily="18" charset="0"/>
              </a:rPr>
              <a:t>:</a:t>
            </a:r>
          </a:p>
          <a:p>
            <a:pPr marL="457200" indent="-457200">
              <a:buAutoNum type="arabicParenR"/>
            </a:pPr>
            <a:r>
              <a:rPr lang="en-US" sz="2400" dirty="0">
                <a:solidFill>
                  <a:srgbClr val="FF0066"/>
                </a:solidFill>
                <a:latin typeface="Cambria" panose="02040503050406030204" pitchFamily="18" charset="0"/>
              </a:rPr>
              <a:t>Mainly consists of: activation and restoration</a:t>
            </a:r>
          </a:p>
          <a:p>
            <a:pPr marL="457200" indent="-457200">
              <a:buAutoNum type="arabicParenR"/>
            </a:pPr>
            <a:r>
              <a:rPr lang="en-US" sz="2400" dirty="0">
                <a:solidFill>
                  <a:srgbClr val="FF0066"/>
                </a:solidFill>
                <a:latin typeface="Cambria" panose="02040503050406030204" pitchFamily="18" charset="0"/>
              </a:rPr>
              <a:t>Partial restoration on soon-to-be refreshed cells can help to reduce restoration latency</a:t>
            </a:r>
          </a:p>
          <a:p>
            <a:r>
              <a:rPr lang="en-US" sz="2400" b="1" u="sng" dirty="0">
                <a:latin typeface="Cambria" panose="02040503050406030204" pitchFamily="18" charset="0"/>
              </a:rPr>
              <a:t>Motivation</a:t>
            </a:r>
            <a:r>
              <a:rPr lang="en-US" sz="2400" dirty="0">
                <a:latin typeface="Cambria" panose="02040503050406030204" pitchFamily="18" charset="0"/>
              </a:rPr>
              <a:t>: </a:t>
            </a:r>
            <a:endParaRPr lang="en-US" sz="2000" dirty="0">
              <a:latin typeface="Cambria" panose="02040503050406030204" pitchFamily="18" charset="0"/>
            </a:endParaRPr>
          </a:p>
          <a:p>
            <a:pPr>
              <a:buFont typeface="+mj-lt"/>
              <a:buAutoNum type="arabicParenR"/>
            </a:pPr>
            <a:r>
              <a:rPr lang="en-US" sz="2200" dirty="0">
                <a:latin typeface="Cambria" panose="02040503050406030204" pitchFamily="18" charset="0"/>
              </a:rPr>
              <a:t> The potential of partial restoration can be greatly improved when applied on </a:t>
            </a:r>
            <a:r>
              <a:rPr lang="en-US" sz="2200" dirty="0">
                <a:solidFill>
                  <a:srgbClr val="00B050"/>
                </a:solidFill>
                <a:latin typeface="Cambria" panose="02040503050406030204" pitchFamily="18" charset="0"/>
              </a:rPr>
              <a:t>soon-to-be-reactivated</a:t>
            </a:r>
            <a:r>
              <a:rPr lang="en-US" sz="2200" dirty="0">
                <a:latin typeface="Cambria" panose="02040503050406030204" pitchFamily="18" charset="0"/>
              </a:rPr>
              <a:t> cells</a:t>
            </a:r>
            <a:endParaRPr lang="tr-TR" sz="2200" dirty="0">
              <a:latin typeface="Cambria" panose="02040503050406030204" pitchFamily="18" charset="0"/>
            </a:endParaRPr>
          </a:p>
          <a:p>
            <a:pPr>
              <a:buFont typeface="+mj-lt"/>
              <a:buAutoNum type="arabicParenR"/>
            </a:pPr>
            <a:r>
              <a:rPr lang="en-US" sz="2200" dirty="0">
                <a:latin typeface="Cambria" panose="02040503050406030204" pitchFamily="18" charset="0"/>
              </a:rPr>
              <a:t> We can trade-off restoration and activation latency reductions to </a:t>
            </a:r>
            <a:r>
              <a:rPr lang="en-US" sz="2200" dirty="0">
                <a:solidFill>
                  <a:srgbClr val="00B050"/>
                </a:solidFill>
                <a:latin typeface="Cambria" panose="02040503050406030204" pitchFamily="18" charset="0"/>
              </a:rPr>
              <a:t>maximize</a:t>
            </a:r>
            <a:r>
              <a:rPr lang="en-US" sz="2200" dirty="0">
                <a:latin typeface="Cambria" panose="02040503050406030204" pitchFamily="18" charset="0"/>
              </a:rPr>
              <a:t> the overall benefit </a:t>
            </a:r>
            <a:endParaRPr lang="tr-TR" sz="2200" dirty="0">
              <a:latin typeface="Cambria" panose="02040503050406030204" pitchFamily="18" charset="0"/>
            </a:endParaRPr>
          </a:p>
          <a:p>
            <a:r>
              <a:rPr lang="en-US" altLang="zh-CN" sz="2400" b="1" u="sng" dirty="0">
                <a:solidFill>
                  <a:srgbClr val="0066FF"/>
                </a:solidFill>
                <a:latin typeface="Cambria" panose="02040503050406030204" pitchFamily="18" charset="0"/>
              </a:rPr>
              <a:t>Charge-level-aware look-ahead Partial restoration (CAL)</a:t>
            </a:r>
            <a:r>
              <a:rPr lang="en-US" sz="2400" dirty="0">
                <a:solidFill>
                  <a:srgbClr val="0066FF"/>
                </a:solidFill>
                <a:latin typeface="Cambria" panose="02040503050406030204" pitchFamily="18" charset="0"/>
              </a:rPr>
              <a:t>: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>
                <a:solidFill>
                  <a:srgbClr val="0066FF"/>
                </a:solidFill>
                <a:latin typeface="Cambria" panose="02040503050406030204" pitchFamily="18" charset="0"/>
              </a:rPr>
              <a:t>Accurately predict the next access-to-access interval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>
                <a:solidFill>
                  <a:srgbClr val="0066FF"/>
                </a:solidFill>
                <a:latin typeface="Cambria" panose="02040503050406030204" pitchFamily="18" charset="0"/>
              </a:rPr>
              <a:t>Carefully apply partial restoration according to the prediction and next scheduled refresh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>
                <a:solidFill>
                  <a:srgbClr val="0066FF"/>
                </a:solidFill>
                <a:latin typeface="Cambria" panose="02040503050406030204" pitchFamily="18" charset="0"/>
              </a:rPr>
              <a:t>Greatly improve overall performance and energy efficiency at low cost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959059" y="6758029"/>
            <a:ext cx="21762252" cy="1007354"/>
          </a:xfrm>
          <a:prstGeom prst="roundRect">
            <a:avLst/>
          </a:prstGeom>
          <a:solidFill>
            <a:srgbClr val="6D4375"/>
          </a:solidFill>
          <a:ln>
            <a:noFill/>
          </a:ln>
        </p:spPr>
        <p:txBody>
          <a:bodyPr wrap="square" lIns="200207" tIns="100103" rIns="200207" bIns="100103" rtlCol="0">
            <a:spAutoFit/>
          </a:bodyPr>
          <a:lstStyle/>
          <a:p>
            <a:pPr algn="ctr"/>
            <a:r>
              <a:rPr lang="en-US" sz="4379" b="1" dirty="0">
                <a:solidFill>
                  <a:schemeClr val="bg1"/>
                </a:solidFill>
                <a:latin typeface="Cambria" panose="02040503050406030204" pitchFamily="18" charset="0"/>
              </a:rPr>
              <a:t>2: Background and Key Ideas</a:t>
            </a:r>
          </a:p>
        </p:txBody>
      </p:sp>
      <p:cxnSp>
        <p:nvCxnSpPr>
          <p:cNvPr id="35" name="Straight Connector 34"/>
          <p:cNvCxnSpPr>
            <a:cxnSpLocks/>
          </p:cNvCxnSpPr>
          <p:nvPr/>
        </p:nvCxnSpPr>
        <p:spPr>
          <a:xfrm flipH="1">
            <a:off x="7744304" y="7887656"/>
            <a:ext cx="25859" cy="6401620"/>
          </a:xfrm>
          <a:prstGeom prst="line">
            <a:avLst/>
          </a:prstGeom>
          <a:ln w="76200">
            <a:solidFill>
              <a:srgbClr val="6D4375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661" y="5242856"/>
            <a:ext cx="4475417" cy="912697"/>
          </a:xfrm>
          <a:prstGeom prst="rect">
            <a:avLst/>
          </a:prstGeom>
        </p:spPr>
      </p:pic>
      <p:sp>
        <p:nvSpPr>
          <p:cNvPr id="141" name="67Text"/>
          <p:cNvSpPr txBox="1"/>
          <p:nvPr/>
        </p:nvSpPr>
        <p:spPr>
          <a:xfrm>
            <a:off x="9943799" y="12822801"/>
            <a:ext cx="4184929" cy="49271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DRAM </a:t>
            </a:r>
            <a:r>
              <a:rPr lang="en-US" sz="2800" i="1" dirty="0" err="1">
                <a:solidFill>
                  <a:srgbClr val="000000"/>
                </a:solidFill>
                <a:latin typeface="Cambria" panose="02040503050406030204" pitchFamily="18" charset="0"/>
              </a:rPr>
              <a:t>subarray</a:t>
            </a:r>
            <a:r>
              <a:rPr lang="en-US" sz="2800" i="1" dirty="0">
                <a:solidFill>
                  <a:srgbClr val="000000"/>
                </a:solidFill>
                <a:latin typeface="Cambria" panose="02040503050406030204" pitchFamily="18" charset="0"/>
              </a:rPr>
              <a:t> structure</a:t>
            </a:r>
          </a:p>
        </p:txBody>
      </p:sp>
      <p:sp>
        <p:nvSpPr>
          <p:cNvPr id="544" name="Title 1"/>
          <p:cNvSpPr txBox="1">
            <a:spLocks/>
          </p:cNvSpPr>
          <p:nvPr/>
        </p:nvSpPr>
        <p:spPr>
          <a:xfrm>
            <a:off x="16627660" y="12110862"/>
            <a:ext cx="12523047" cy="21898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 b="1" dirty="0">
                <a:latin typeface="Cambria" panose="02040503050406030204" pitchFamily="18" charset="0"/>
              </a:rPr>
              <a:t>(a) </a:t>
            </a:r>
            <a:r>
              <a:rPr lang="en-US" sz="2800" dirty="0">
                <a:latin typeface="Cambria" panose="02040503050406030204" pitchFamily="18" charset="0"/>
              </a:rPr>
              <a:t>To compensate for the charge depletion and avoid data loss, DRAM fully restores the charge level of the cell during access; </a:t>
            </a:r>
            <a:r>
              <a:rPr lang="en-US" altLang="zh-CN" sz="2800" b="1" dirty="0">
                <a:latin typeface="Cambria" panose="02040503050406030204" pitchFamily="18" charset="0"/>
              </a:rPr>
              <a:t>(b) </a:t>
            </a:r>
            <a:r>
              <a:rPr lang="en-US" sz="2800" dirty="0">
                <a:latin typeface="Cambria" panose="02040503050406030204" pitchFamily="18" charset="0"/>
              </a:rPr>
              <a:t>Restore Truncation</a:t>
            </a:r>
            <a:r>
              <a:rPr lang="en-US" sz="2200" dirty="0">
                <a:solidFill>
                  <a:srgbClr val="3266FF"/>
                </a:solidFill>
                <a:latin typeface="Arial" charset="0"/>
                <a:ea typeface="Arial" charset="0"/>
                <a:cs typeface="Arial" charset="0"/>
              </a:rPr>
              <a:t>[</a:t>
            </a:r>
            <a:r>
              <a:rPr lang="en-US" sz="2200" dirty="0" err="1">
                <a:solidFill>
                  <a:srgbClr val="3266FF"/>
                </a:solidFill>
                <a:latin typeface="Arial" charset="0"/>
                <a:ea typeface="Arial" charset="0"/>
                <a:cs typeface="Arial" charset="0"/>
              </a:rPr>
              <a:t>Zhang+,HPCA</a:t>
            </a:r>
            <a:r>
              <a:rPr lang="en-US" sz="2200" dirty="0">
                <a:solidFill>
                  <a:srgbClr val="3266FF"/>
                </a:solidFill>
                <a:latin typeface="Arial" charset="0"/>
                <a:ea typeface="Arial" charset="0"/>
                <a:cs typeface="Arial" charset="0"/>
              </a:rPr>
              <a:t> 2016]</a:t>
            </a:r>
            <a:r>
              <a:rPr lang="en-US" sz="2800" dirty="0">
                <a:solidFill>
                  <a:srgbClr val="3266FF"/>
                </a:solidFill>
                <a:latin typeface="Cambria" panose="02040503050406030204" pitchFamily="18" charset="0"/>
              </a:rPr>
              <a:t> </a:t>
            </a:r>
            <a:r>
              <a:rPr lang="en-US" sz="2800" dirty="0">
                <a:latin typeface="Cambria" panose="02040503050406030204" pitchFamily="18" charset="0"/>
              </a:rPr>
              <a:t>partially restores the charge of soon-to-be-refreshed cell to a level, such that the amount of charge is just enough to ensure that the refresh operation can still correctly read the data; </a:t>
            </a:r>
            <a:r>
              <a:rPr lang="en-US" sz="2800" b="1" dirty="0">
                <a:latin typeface="Cambria" panose="02040503050406030204" pitchFamily="18" charset="0"/>
              </a:rPr>
              <a:t>(c) </a:t>
            </a:r>
            <a:r>
              <a:rPr lang="en-US" sz="2800" dirty="0">
                <a:latin typeface="Cambria" panose="02040503050406030204" pitchFamily="18" charset="0"/>
              </a:rPr>
              <a:t>CAL effectively enable partial restoration for both soon-to-be-refreshed and soon-to-be-reactivated cells, while still effectively exploiting the benefits of activation latency reduction</a:t>
            </a:r>
          </a:p>
        </p:txBody>
      </p:sp>
      <p:sp>
        <p:nvSpPr>
          <p:cNvPr id="7" name="Oval 6"/>
          <p:cNvSpPr/>
          <p:nvPr/>
        </p:nvSpPr>
        <p:spPr>
          <a:xfrm>
            <a:off x="9264722" y="16508885"/>
            <a:ext cx="750158" cy="673221"/>
          </a:xfrm>
          <a:prstGeom prst="ellipse">
            <a:avLst/>
          </a:prstGeom>
          <a:solidFill>
            <a:srgbClr val="6D4375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Cambria" panose="02040503050406030204" pitchFamily="18" charset="0"/>
              </a:rPr>
              <a:t>1</a:t>
            </a:r>
          </a:p>
        </p:txBody>
      </p:sp>
      <p:sp>
        <p:nvSpPr>
          <p:cNvPr id="755" name="TextBox 754"/>
          <p:cNvSpPr txBox="1"/>
          <p:nvPr/>
        </p:nvSpPr>
        <p:spPr>
          <a:xfrm>
            <a:off x="11745496" y="15642362"/>
            <a:ext cx="7258386" cy="1077218"/>
          </a:xfrm>
          <a:prstGeom prst="rect">
            <a:avLst/>
          </a:prstGeom>
          <a:solidFill>
            <a:srgbClr val="FFFFCC"/>
          </a:solidFill>
          <a:ln w="38100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latin typeface="Cambria" panose="02040503050406030204" pitchFamily="18" charset="0"/>
              </a:rPr>
              <a:t>How to </a:t>
            </a:r>
            <a:r>
              <a:rPr lang="en-US" sz="3200" b="1" dirty="0">
                <a:latin typeface="Cambria" panose="02040503050406030204" pitchFamily="18" charset="0"/>
              </a:rPr>
              <a:t>know</a:t>
            </a:r>
            <a:r>
              <a:rPr lang="tr-TR" sz="3200" b="1" dirty="0">
                <a:latin typeface="Cambria" panose="02040503050406030204" pitchFamily="18" charset="0"/>
              </a:rPr>
              <a:t> the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</a:p>
          <a:p>
            <a:pPr algn="ctr"/>
            <a:r>
              <a:rPr lang="en-US" sz="3200" b="1" dirty="0">
                <a:latin typeface="Cambria" panose="02040503050406030204" pitchFamily="18" charset="0"/>
              </a:rPr>
              <a:t>next</a:t>
            </a:r>
            <a:r>
              <a:rPr lang="tr-TR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>
                <a:solidFill>
                  <a:srgbClr val="FF21C6"/>
                </a:solidFill>
                <a:latin typeface="Cambria" panose="02040503050406030204" pitchFamily="18" charset="0"/>
              </a:rPr>
              <a:t>access-to-access </a:t>
            </a:r>
            <a:r>
              <a:rPr lang="tr-TR" sz="3200" b="1" dirty="0">
                <a:solidFill>
                  <a:srgbClr val="FF21C6"/>
                </a:solidFill>
                <a:latin typeface="Cambria" panose="02040503050406030204" pitchFamily="18" charset="0"/>
              </a:rPr>
              <a:t>interval</a:t>
            </a:r>
            <a:r>
              <a:rPr lang="tr-TR" sz="3200" b="1" dirty="0">
                <a:latin typeface="Cambria" panose="02040503050406030204" pitchFamily="18" charset="0"/>
              </a:rPr>
              <a:t>? </a:t>
            </a:r>
            <a:endParaRPr lang="en-US" sz="3200" b="1" dirty="0">
              <a:latin typeface="Cambria" panose="02040503050406030204" pitchFamily="18" charset="0"/>
            </a:endParaRPr>
          </a:p>
        </p:txBody>
      </p:sp>
      <p:sp>
        <p:nvSpPr>
          <p:cNvPr id="756" name="Content Placeholder 2"/>
          <p:cNvSpPr txBox="1">
            <a:spLocks/>
          </p:cNvSpPr>
          <p:nvPr/>
        </p:nvSpPr>
        <p:spPr>
          <a:xfrm>
            <a:off x="677728" y="15867899"/>
            <a:ext cx="9585941" cy="1369673"/>
          </a:xfrm>
          <a:prstGeom prst="rect">
            <a:avLst/>
          </a:prstGeom>
          <a:ln w="28575">
            <a:solidFill>
              <a:srgbClr val="FF0066"/>
            </a:solidFill>
            <a:prstDash val="sysDash"/>
          </a:ln>
        </p:spPr>
        <p:txBody>
          <a:bodyPr vert="horz" lIns="369730" tIns="184788" rIns="369730" bIns="184788" rtlCol="0">
            <a:noAutofit/>
          </a:bodyPr>
          <a:lstStyle>
            <a:lvl1pPr marL="0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1138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618455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989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236912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875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4855358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473814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092270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10716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329176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947624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Applying partial restoration on soon-to-be-reactivated DRAM cells can provide </a:t>
            </a:r>
            <a:r>
              <a:rPr lang="en-US" sz="2800" b="1" dirty="0">
                <a:solidFill>
                  <a:srgbClr val="00B050"/>
                </a:solidFill>
                <a:latin typeface="Cambria" pitchFamily="18" charset="0"/>
              </a:rPr>
              <a:t>larger benefit</a:t>
            </a:r>
            <a:endParaRPr lang="tr-TR" sz="2800" b="1" dirty="0">
              <a:solidFill>
                <a:srgbClr val="00B050"/>
              </a:solidFill>
              <a:latin typeface="Cambria" pitchFamily="18" charset="0"/>
            </a:endParaRPr>
          </a:p>
          <a:p>
            <a:endParaRPr lang="en-US" sz="2800" i="1" dirty="0">
              <a:latin typeface="Cambria" pitchFamily="18" charset="0"/>
            </a:endParaRPr>
          </a:p>
        </p:txBody>
      </p:sp>
      <p:sp>
        <p:nvSpPr>
          <p:cNvPr id="698" name="Content Placeholder 2"/>
          <p:cNvSpPr txBox="1">
            <a:spLocks/>
          </p:cNvSpPr>
          <p:nvPr/>
        </p:nvSpPr>
        <p:spPr>
          <a:xfrm>
            <a:off x="21718395" y="15563059"/>
            <a:ext cx="8130199" cy="1560044"/>
          </a:xfrm>
          <a:prstGeom prst="rect">
            <a:avLst/>
          </a:prstGeom>
          <a:ln w="28575">
            <a:solidFill>
              <a:srgbClr val="FF0066"/>
            </a:solidFill>
            <a:prstDash val="sysDash"/>
          </a:ln>
        </p:spPr>
        <p:txBody>
          <a:bodyPr vert="horz" lIns="369730" tIns="184788" rIns="369730" bIns="184788" rtlCol="0">
            <a:normAutofit fontScale="85000" lnSpcReduction="20000"/>
          </a:bodyPr>
          <a:lstStyle>
            <a:lvl1pPr marL="0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1138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618455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989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236912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875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4855358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473814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092270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10716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329176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947624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600" b="1" dirty="0">
                <a:solidFill>
                  <a:schemeClr val="tx1"/>
                </a:solidFill>
                <a:latin typeface="Cambria" panose="02040503050406030204" pitchFamily="18" charset="0"/>
              </a:rPr>
              <a:t>A charge level aware partial restoration can trade a </a:t>
            </a:r>
            <a:r>
              <a:rPr lang="en-US" sz="3600" b="1" dirty="0">
                <a:solidFill>
                  <a:srgbClr val="FF0066"/>
                </a:solidFill>
                <a:latin typeface="Cambria" panose="02040503050406030204" pitchFamily="18" charset="0"/>
              </a:rPr>
              <a:t>smaller </a:t>
            </a:r>
            <a:r>
              <a:rPr lang="en-US" sz="3600" b="1" dirty="0" err="1">
                <a:solidFill>
                  <a:srgbClr val="FF0066"/>
                </a:solidFill>
                <a:latin typeface="Cambria" panose="02040503050406030204" pitchFamily="18" charset="0"/>
              </a:rPr>
              <a:t>tRCD</a:t>
            </a:r>
            <a:r>
              <a:rPr lang="en-US" sz="3600" b="1" dirty="0">
                <a:solidFill>
                  <a:srgbClr val="FF0066"/>
                </a:solidFill>
                <a:latin typeface="Cambria" panose="02040503050406030204" pitchFamily="18" charset="0"/>
              </a:rPr>
              <a:t> reduction </a:t>
            </a:r>
            <a:r>
              <a:rPr lang="en-US" sz="3600" b="1" dirty="0">
                <a:solidFill>
                  <a:schemeClr val="tx1"/>
                </a:solidFill>
                <a:latin typeface="Cambria" panose="02040503050406030204" pitchFamily="18" charset="0"/>
              </a:rPr>
              <a:t>for   a </a:t>
            </a:r>
            <a:r>
              <a:rPr lang="en-US" sz="3600" b="1" dirty="0">
                <a:solidFill>
                  <a:srgbClr val="00B050"/>
                </a:solidFill>
                <a:latin typeface="Cambria" panose="02040503050406030204" pitchFamily="18" charset="0"/>
              </a:rPr>
              <a:t>larger </a:t>
            </a:r>
            <a:r>
              <a:rPr lang="en-US" sz="3600" b="1" dirty="0" err="1">
                <a:solidFill>
                  <a:srgbClr val="00B050"/>
                </a:solidFill>
                <a:latin typeface="Cambria" panose="02040503050406030204" pitchFamily="18" charset="0"/>
              </a:rPr>
              <a:t>tRAS</a:t>
            </a:r>
            <a:r>
              <a:rPr lang="en-US" sz="3600" b="1" dirty="0">
                <a:solidFill>
                  <a:srgbClr val="00B050"/>
                </a:solidFill>
                <a:latin typeface="Cambria" panose="02040503050406030204" pitchFamily="18" charset="0"/>
              </a:rPr>
              <a:t> reduction.</a:t>
            </a:r>
          </a:p>
        </p:txBody>
      </p:sp>
      <p:sp>
        <p:nvSpPr>
          <p:cNvPr id="757" name="Oval 756"/>
          <p:cNvSpPr/>
          <p:nvPr/>
        </p:nvSpPr>
        <p:spPr>
          <a:xfrm>
            <a:off x="29087613" y="16317196"/>
            <a:ext cx="760981" cy="803299"/>
          </a:xfrm>
          <a:prstGeom prst="ellipse">
            <a:avLst/>
          </a:prstGeom>
          <a:solidFill>
            <a:srgbClr val="6D4375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latin typeface="Cambria" panose="02040503050406030204" pitchFamily="18" charset="0"/>
              </a:rPr>
              <a:t>2</a:t>
            </a:r>
          </a:p>
        </p:txBody>
      </p:sp>
      <p:sp>
        <p:nvSpPr>
          <p:cNvPr id="769" name="TextBox 768"/>
          <p:cNvSpPr txBox="1"/>
          <p:nvPr/>
        </p:nvSpPr>
        <p:spPr>
          <a:xfrm>
            <a:off x="230782" y="22153357"/>
            <a:ext cx="29488693" cy="1007354"/>
          </a:xfrm>
          <a:prstGeom prst="roundRect">
            <a:avLst/>
          </a:prstGeom>
          <a:solidFill>
            <a:srgbClr val="6D4375"/>
          </a:solidFill>
          <a:ln>
            <a:noFill/>
          </a:ln>
        </p:spPr>
        <p:txBody>
          <a:bodyPr wrap="square" lIns="200207" tIns="100103" rIns="200207" bIns="100103" rtlCol="0">
            <a:spAutoFit/>
          </a:bodyPr>
          <a:lstStyle/>
          <a:p>
            <a:pPr algn="ctr"/>
            <a:r>
              <a:rPr lang="en-US" sz="4379" b="1" dirty="0">
                <a:solidFill>
                  <a:schemeClr val="bg1"/>
                </a:solidFill>
                <a:latin typeface="Cambria" panose="02040503050406030204" pitchFamily="18" charset="0"/>
              </a:rPr>
              <a:t>4: Charge-Level-Aware Look-Ahead Partial Restoration</a:t>
            </a:r>
          </a:p>
        </p:txBody>
      </p:sp>
      <p:sp>
        <p:nvSpPr>
          <p:cNvPr id="770" name="TextBox 769"/>
          <p:cNvSpPr txBox="1"/>
          <p:nvPr/>
        </p:nvSpPr>
        <p:spPr>
          <a:xfrm>
            <a:off x="411517" y="24546129"/>
            <a:ext cx="7474389" cy="1569660"/>
          </a:xfrm>
          <a:prstGeom prst="rect">
            <a:avLst/>
          </a:prstGeom>
          <a:solidFill>
            <a:srgbClr val="FFFFCC"/>
          </a:solidFill>
          <a:ln w="38100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ambria" panose="02040503050406030204" pitchFamily="18" charset="0"/>
              </a:rPr>
              <a:t>1. Uses the last access-to-access interval of a row to </a:t>
            </a:r>
            <a:r>
              <a:rPr lang="en-US" sz="3200" b="1" dirty="0">
                <a:solidFill>
                  <a:srgbClr val="00B050"/>
                </a:solidFill>
                <a:latin typeface="Cambria" panose="02040503050406030204" pitchFamily="18" charset="0"/>
              </a:rPr>
              <a:t>predict</a:t>
            </a:r>
            <a:r>
              <a:rPr lang="en-US" sz="3200" dirty="0">
                <a:latin typeface="Cambria" panose="02040503050406030204" pitchFamily="18" charset="0"/>
              </a:rPr>
              <a:t> whether the row will be reactivated again soon</a:t>
            </a:r>
            <a:endParaRPr lang="en-US" sz="3200" b="1" dirty="0">
              <a:solidFill>
                <a:srgbClr val="FF0066"/>
              </a:solidFill>
            </a:endParaRPr>
          </a:p>
        </p:txBody>
      </p:sp>
      <p:sp>
        <p:nvSpPr>
          <p:cNvPr id="771" name="Title 1"/>
          <p:cNvSpPr txBox="1">
            <a:spLocks/>
          </p:cNvSpPr>
          <p:nvPr/>
        </p:nvSpPr>
        <p:spPr>
          <a:xfrm>
            <a:off x="573106" y="23624734"/>
            <a:ext cx="7104741" cy="7619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Cambria" panose="02040503050406030204" pitchFamily="18" charset="0"/>
              </a:rPr>
              <a:t>Key Mechanism</a:t>
            </a:r>
          </a:p>
        </p:txBody>
      </p:sp>
      <p:sp>
        <p:nvSpPr>
          <p:cNvPr id="772" name="Rectangle 771"/>
          <p:cNvSpPr/>
          <p:nvPr/>
        </p:nvSpPr>
        <p:spPr>
          <a:xfrm>
            <a:off x="10835835" y="24352358"/>
            <a:ext cx="547157" cy="3011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Tag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73" name="Rectangle 772"/>
          <p:cNvSpPr/>
          <p:nvPr/>
        </p:nvSpPr>
        <p:spPr>
          <a:xfrm>
            <a:off x="10835834" y="24707249"/>
            <a:ext cx="2138360" cy="24900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6" name="Left Brace 775"/>
          <p:cNvSpPr/>
          <p:nvPr/>
        </p:nvSpPr>
        <p:spPr>
          <a:xfrm rot="5400000">
            <a:off x="11785835" y="23150309"/>
            <a:ext cx="216827" cy="2078729"/>
          </a:xfrm>
          <a:prstGeom prst="leftBrace">
            <a:avLst>
              <a:gd name="adj1" fmla="val 61458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7" name="TextBox 776"/>
          <p:cNvSpPr txBox="1"/>
          <p:nvPr/>
        </p:nvSpPr>
        <p:spPr>
          <a:xfrm>
            <a:off x="10471599" y="23710604"/>
            <a:ext cx="2819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latin typeface="Cambria" panose="02040503050406030204" pitchFamily="18" charset="0"/>
              </a:rPr>
              <a:t>Time</a:t>
            </a:r>
            <a:r>
              <a:rPr lang="en-US" sz="2400" b="1" dirty="0">
                <a:latin typeface="Cambria" panose="02040503050406030204" pitchFamily="18" charset="0"/>
              </a:rPr>
              <a:t>r</a:t>
            </a:r>
            <a:r>
              <a:rPr lang="tr-TR" sz="2400" b="1" dirty="0">
                <a:latin typeface="Cambria" panose="02040503050406030204" pitchFamily="18" charset="0"/>
              </a:rPr>
              <a:t> </a:t>
            </a:r>
            <a:r>
              <a:rPr lang="en-US" sz="2400" b="1" dirty="0">
                <a:latin typeface="Cambria" panose="02040503050406030204" pitchFamily="18" charset="0"/>
              </a:rPr>
              <a:t>Table</a:t>
            </a:r>
            <a:endParaRPr lang="tr-TR" sz="2400" b="1" dirty="0">
              <a:latin typeface="Cambria" panose="02040503050406030204" pitchFamily="18" charset="0"/>
            </a:endParaRPr>
          </a:p>
        </p:txBody>
      </p:sp>
      <p:cxnSp>
        <p:nvCxnSpPr>
          <p:cNvPr id="778" name="Straight Arrow Connector 777"/>
          <p:cNvCxnSpPr/>
          <p:nvPr/>
        </p:nvCxnSpPr>
        <p:spPr>
          <a:xfrm>
            <a:off x="9859575" y="24507601"/>
            <a:ext cx="931810" cy="558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9" name="TextBox 778"/>
          <p:cNvSpPr txBox="1"/>
          <p:nvPr/>
        </p:nvSpPr>
        <p:spPr>
          <a:xfrm>
            <a:off x="8657785" y="24250110"/>
            <a:ext cx="19500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66"/>
                </a:solidFill>
                <a:latin typeface="Cambria" panose="02040503050406030204" pitchFamily="18" charset="0"/>
              </a:rPr>
              <a:t>Insert</a:t>
            </a:r>
            <a:endParaRPr lang="tr-TR" sz="2400" b="1" dirty="0">
              <a:solidFill>
                <a:srgbClr val="FF0066"/>
              </a:solidFill>
              <a:latin typeface="Cambria" panose="02040503050406030204" pitchFamily="18" charset="0"/>
            </a:endParaRPr>
          </a:p>
          <a:p>
            <a:r>
              <a:rPr lang="tr-TR" sz="2400" i="1" dirty="0">
                <a:latin typeface="Cambria" panose="02040503050406030204" pitchFamily="18" charset="0"/>
              </a:rPr>
              <a:t>[PRE]</a:t>
            </a:r>
            <a:endParaRPr lang="en-US" sz="2400" i="1" dirty="0">
              <a:latin typeface="Cambria" panose="02040503050406030204" pitchFamily="18" charset="0"/>
            </a:endParaRPr>
          </a:p>
        </p:txBody>
      </p:sp>
      <p:sp>
        <p:nvSpPr>
          <p:cNvPr id="780" name="TextBox 779"/>
          <p:cNvSpPr txBox="1"/>
          <p:nvPr/>
        </p:nvSpPr>
        <p:spPr>
          <a:xfrm>
            <a:off x="12083575" y="26555681"/>
            <a:ext cx="2888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66"/>
                </a:solidFill>
                <a:latin typeface="Cambria" panose="02040503050406030204" pitchFamily="18" charset="0"/>
              </a:rPr>
              <a:t>Lookup</a:t>
            </a:r>
            <a:endParaRPr lang="tr-TR" sz="2400" b="1" dirty="0">
              <a:solidFill>
                <a:srgbClr val="FF0066"/>
              </a:solidFill>
              <a:latin typeface="Cambria" panose="02040503050406030204" pitchFamily="18" charset="0"/>
            </a:endParaRPr>
          </a:p>
          <a:p>
            <a:r>
              <a:rPr lang="en-US" sz="2400" i="1" dirty="0">
                <a:latin typeface="Cambria" panose="02040503050406030204" pitchFamily="18" charset="0"/>
              </a:rPr>
              <a:t>[ACT][WRITE]</a:t>
            </a:r>
          </a:p>
        </p:txBody>
      </p:sp>
      <p:cxnSp>
        <p:nvCxnSpPr>
          <p:cNvPr id="781" name="Straight Arrow Connector 780"/>
          <p:cNvCxnSpPr/>
          <p:nvPr/>
        </p:nvCxnSpPr>
        <p:spPr>
          <a:xfrm flipV="1">
            <a:off x="12132505" y="26161021"/>
            <a:ext cx="0" cy="42929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3" name="Straight Arrow Connector 782"/>
          <p:cNvCxnSpPr/>
          <p:nvPr/>
        </p:nvCxnSpPr>
        <p:spPr>
          <a:xfrm>
            <a:off x="13053438" y="24476905"/>
            <a:ext cx="480843" cy="725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4" name="Oval 783"/>
          <p:cNvSpPr/>
          <p:nvPr/>
        </p:nvSpPr>
        <p:spPr>
          <a:xfrm>
            <a:off x="8224830" y="24342275"/>
            <a:ext cx="381000" cy="355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dirty="0">
                <a:solidFill>
                  <a:schemeClr val="bg1"/>
                </a:solidFill>
                <a:latin typeface="Cambria" panose="02040503050406030204" pitchFamily="18" charset="0"/>
              </a:rPr>
              <a:t>1</a:t>
            </a:r>
          </a:p>
        </p:txBody>
      </p:sp>
      <p:sp>
        <p:nvSpPr>
          <p:cNvPr id="785" name="Oval 784"/>
          <p:cNvSpPr/>
          <p:nvPr/>
        </p:nvSpPr>
        <p:spPr>
          <a:xfrm>
            <a:off x="11691160" y="26615716"/>
            <a:ext cx="381000" cy="355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5</a:t>
            </a:r>
            <a:endParaRPr lang="tr-TR" sz="32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786" name="Oval 785"/>
          <p:cNvSpPr/>
          <p:nvPr/>
        </p:nvSpPr>
        <p:spPr>
          <a:xfrm>
            <a:off x="14397667" y="24128608"/>
            <a:ext cx="381000" cy="355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dirty="0">
                <a:solidFill>
                  <a:schemeClr val="bg1"/>
                </a:solidFill>
                <a:latin typeface="Cambria" panose="02040503050406030204" pitchFamily="18" charset="0"/>
              </a:rPr>
              <a:t>2</a:t>
            </a:r>
          </a:p>
        </p:txBody>
      </p:sp>
      <p:sp>
        <p:nvSpPr>
          <p:cNvPr id="787" name="Title 1"/>
          <p:cNvSpPr txBox="1">
            <a:spLocks/>
          </p:cNvSpPr>
          <p:nvPr/>
        </p:nvSpPr>
        <p:spPr>
          <a:xfrm>
            <a:off x="7935305" y="23198931"/>
            <a:ext cx="7009449" cy="5943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Cambria" panose="02040503050406030204" pitchFamily="18" charset="0"/>
              </a:rPr>
              <a:t>Hardware Structure</a:t>
            </a:r>
          </a:p>
        </p:txBody>
      </p:sp>
      <p:cxnSp>
        <p:nvCxnSpPr>
          <p:cNvPr id="788" name="Straight Connector 787"/>
          <p:cNvCxnSpPr>
            <a:cxnSpLocks/>
          </p:cNvCxnSpPr>
          <p:nvPr/>
        </p:nvCxnSpPr>
        <p:spPr>
          <a:xfrm>
            <a:off x="7935305" y="23300979"/>
            <a:ext cx="14907" cy="4790151"/>
          </a:xfrm>
          <a:prstGeom prst="line">
            <a:avLst/>
          </a:prstGeom>
          <a:ln>
            <a:solidFill>
              <a:srgbClr val="6D4375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9" name="Title 1"/>
          <p:cNvSpPr txBox="1">
            <a:spLocks/>
          </p:cNvSpPr>
          <p:nvPr/>
        </p:nvSpPr>
        <p:spPr>
          <a:xfrm>
            <a:off x="21927389" y="23290941"/>
            <a:ext cx="7596975" cy="761999"/>
          </a:xfrm>
          <a:prstGeom prst="rect">
            <a:avLst/>
          </a:prstGeom>
        </p:spPr>
        <p:txBody>
          <a:bodyPr vert="horz" lIns="369730" tIns="184788" rIns="369730" bIns="184788" rtlCol="0" anchor="ctr">
            <a:noAutofit/>
          </a:bodyPr>
          <a:lstStyle>
            <a:lvl1pPr algn="ctr" defTabSz="3237670" rtl="0" eaLnBrk="1" latinLnBrk="0" hangingPunct="1">
              <a:spcBef>
                <a:spcPct val="0"/>
              </a:spcBef>
              <a:buNone/>
              <a:defRPr sz="157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Cambria" panose="02040503050406030204" pitchFamily="18" charset="0"/>
              </a:rPr>
              <a:t>Reduced Timing Parameters</a:t>
            </a:r>
          </a:p>
        </p:txBody>
      </p:sp>
      <p:sp>
        <p:nvSpPr>
          <p:cNvPr id="790" name="Content Placeholder 2"/>
          <p:cNvSpPr txBox="1">
            <a:spLocks/>
          </p:cNvSpPr>
          <p:nvPr/>
        </p:nvSpPr>
        <p:spPr>
          <a:xfrm>
            <a:off x="21903549" y="23985036"/>
            <a:ext cx="8382000" cy="4155909"/>
          </a:xfrm>
          <a:prstGeom prst="rect">
            <a:avLst/>
          </a:prstGeom>
        </p:spPr>
        <p:txBody>
          <a:bodyPr vert="horz" lIns="369730" tIns="184788" rIns="369730" bIns="184788" rtlCol="0">
            <a:normAutofit fontScale="25000" lnSpcReduction="20000"/>
          </a:bodyPr>
          <a:lstStyle>
            <a:lvl1pPr marL="0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1138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618455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989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236912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875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4855358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473814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092270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10716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329176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947624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</a:rPr>
              <a:t>Three cases to reduce </a:t>
            </a:r>
            <a:r>
              <a:rPr lang="en-US" altLang="zh-CN" b="1" dirty="0" err="1">
                <a:solidFill>
                  <a:schemeClr val="tx1"/>
                </a:solidFill>
                <a:latin typeface="Cambria" panose="02040503050406030204" pitchFamily="18" charset="0"/>
              </a:rPr>
              <a:t>tRCD</a:t>
            </a:r>
            <a:r>
              <a:rPr lang="en-US" altLang="zh-CN" b="1" dirty="0">
                <a:solidFill>
                  <a:schemeClr val="tx1"/>
                </a:solidFill>
                <a:latin typeface="Cambria" panose="02040503050406030204" pitchFamily="18" charset="0"/>
              </a:rPr>
              <a:t>/</a:t>
            </a:r>
            <a:r>
              <a:rPr lang="en-US" altLang="zh-CN" b="1" dirty="0" err="1">
                <a:solidFill>
                  <a:schemeClr val="tx1"/>
                </a:solidFill>
                <a:latin typeface="Cambria" panose="02040503050406030204" pitchFamily="18" charset="0"/>
              </a:rPr>
              <a:t>tRAS</a:t>
            </a:r>
            <a:r>
              <a:rPr lang="en-US" altLang="zh-CN" b="1" dirty="0">
                <a:solidFill>
                  <a:schemeClr val="tx1"/>
                </a:solidFill>
                <a:latin typeface="Cambria" panose="02040503050406030204" pitchFamily="18" charset="0"/>
              </a:rPr>
              <a:t>/</a:t>
            </a:r>
            <a:r>
              <a:rPr lang="en-US" altLang="zh-CN" b="1" dirty="0" err="1">
                <a:solidFill>
                  <a:schemeClr val="tx1"/>
                </a:solidFill>
                <a:latin typeface="Cambria" panose="02040503050406030204" pitchFamily="18" charset="0"/>
              </a:rPr>
              <a:t>tWR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</a:rPr>
              <a:t> according to the timer value (T):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</a:rPr>
              <a:t>T == 15: &lt; 1ms since last restoration</a:t>
            </a:r>
          </a:p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</a:rPr>
              <a:t>11.2/16.1/6.8ns</a:t>
            </a:r>
          </a:p>
          <a:p>
            <a:pPr algn="l"/>
            <a:endParaRPr lang="en-US" sz="800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</a:rPr>
              <a:t>0 &lt; T &lt; 15: 1-15ms since last restoration</a:t>
            </a:r>
          </a:p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</a:rPr>
              <a:t>13.75/19.4/8.4ns</a:t>
            </a:r>
          </a:p>
          <a:p>
            <a:pPr algn="l"/>
            <a:endParaRPr lang="en-US" sz="720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</a:rPr>
              <a:t>T == 0: &gt;15ms passed (or lookup miss)</a:t>
            </a:r>
          </a:p>
          <a:p>
            <a:pPr algn="l"/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</a:rPr>
              <a:t>Default parameters</a:t>
            </a:r>
          </a:p>
        </p:txBody>
      </p:sp>
      <p:cxnSp>
        <p:nvCxnSpPr>
          <p:cNvPr id="791" name="Straight Connector 790"/>
          <p:cNvCxnSpPr>
            <a:cxnSpLocks/>
          </p:cNvCxnSpPr>
          <p:nvPr/>
        </p:nvCxnSpPr>
        <p:spPr>
          <a:xfrm>
            <a:off x="14959661" y="23336557"/>
            <a:ext cx="14907" cy="4790151"/>
          </a:xfrm>
          <a:prstGeom prst="line">
            <a:avLst/>
          </a:prstGeom>
          <a:ln>
            <a:solidFill>
              <a:srgbClr val="6D4375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2" name="Straight Connector 791"/>
          <p:cNvCxnSpPr>
            <a:cxnSpLocks/>
          </p:cNvCxnSpPr>
          <p:nvPr/>
        </p:nvCxnSpPr>
        <p:spPr>
          <a:xfrm>
            <a:off x="21982088" y="23231816"/>
            <a:ext cx="14907" cy="4790151"/>
          </a:xfrm>
          <a:prstGeom prst="line">
            <a:avLst/>
          </a:prstGeom>
          <a:ln>
            <a:solidFill>
              <a:srgbClr val="6D4375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3" name="TextBox 792"/>
          <p:cNvSpPr txBox="1"/>
          <p:nvPr/>
        </p:nvSpPr>
        <p:spPr>
          <a:xfrm>
            <a:off x="219794" y="28332766"/>
            <a:ext cx="29488693" cy="1007354"/>
          </a:xfrm>
          <a:prstGeom prst="roundRect">
            <a:avLst/>
          </a:prstGeom>
          <a:solidFill>
            <a:srgbClr val="6D4375"/>
          </a:solidFill>
          <a:ln>
            <a:noFill/>
          </a:ln>
        </p:spPr>
        <p:txBody>
          <a:bodyPr wrap="square" lIns="200207" tIns="100103" rIns="200207" bIns="100103" rtlCol="0">
            <a:spAutoFit/>
          </a:bodyPr>
          <a:lstStyle/>
          <a:p>
            <a:pPr algn="ctr"/>
            <a:r>
              <a:rPr lang="en-US" sz="4379" b="1" dirty="0">
                <a:solidFill>
                  <a:schemeClr val="bg1"/>
                </a:solidFill>
                <a:latin typeface="Cambria" panose="02040503050406030204" pitchFamily="18" charset="0"/>
              </a:rPr>
              <a:t>5: Evaluation</a:t>
            </a:r>
          </a:p>
        </p:txBody>
      </p:sp>
      <p:sp>
        <p:nvSpPr>
          <p:cNvPr id="795" name="Title 1"/>
          <p:cNvSpPr txBox="1">
            <a:spLocks/>
          </p:cNvSpPr>
          <p:nvPr/>
        </p:nvSpPr>
        <p:spPr>
          <a:xfrm>
            <a:off x="408515" y="29274673"/>
            <a:ext cx="6540926" cy="761999"/>
          </a:xfrm>
          <a:prstGeom prst="rect">
            <a:avLst/>
          </a:prstGeom>
        </p:spPr>
        <p:txBody>
          <a:bodyPr vert="horz" lIns="369730" tIns="184788" rIns="369730" bIns="184788" rtlCol="0" anchor="ctr">
            <a:noAutofit/>
          </a:bodyPr>
          <a:lstStyle>
            <a:lvl1pPr algn="ctr" defTabSz="3237670" rtl="0" eaLnBrk="1" latinLnBrk="0" hangingPunct="1">
              <a:spcBef>
                <a:spcPct val="0"/>
              </a:spcBef>
              <a:buNone/>
              <a:defRPr sz="157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>
                <a:latin typeface="Cambria" panose="02040503050406030204" pitchFamily="18" charset="0"/>
              </a:rPr>
              <a:t>Methodology</a:t>
            </a:r>
            <a:endParaRPr lang="en-US" sz="4000" b="1" dirty="0">
              <a:latin typeface="Cambria" panose="02040503050406030204" pitchFamily="18" charset="0"/>
            </a:endParaRPr>
          </a:p>
        </p:txBody>
      </p:sp>
      <p:sp>
        <p:nvSpPr>
          <p:cNvPr id="800" name="Content Placeholder 2"/>
          <p:cNvSpPr txBox="1">
            <a:spLocks/>
          </p:cNvSpPr>
          <p:nvPr/>
        </p:nvSpPr>
        <p:spPr>
          <a:xfrm>
            <a:off x="230783" y="30073724"/>
            <a:ext cx="7029680" cy="5638800"/>
          </a:xfrm>
          <a:prstGeom prst="rect">
            <a:avLst/>
          </a:prstGeom>
        </p:spPr>
        <p:txBody>
          <a:bodyPr vert="horz" lIns="369730" tIns="184788" rIns="369730" bIns="184788" rtlCol="0">
            <a:normAutofit lnSpcReduction="10000"/>
          </a:bodyPr>
          <a:lstStyle>
            <a:lvl1pPr marL="0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1138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618455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989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236912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875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4855358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473814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092270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10716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329176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947624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tr-TR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Simulator</a:t>
            </a:r>
          </a:p>
          <a:p>
            <a:pPr marL="457200" lvl="1" algn="l"/>
            <a:r>
              <a:rPr lang="tr-TR" sz="2400" dirty="0">
                <a:solidFill>
                  <a:schemeClr val="tx1"/>
                </a:solidFill>
                <a:latin typeface="Cambria" panose="02040503050406030204" pitchFamily="18" charset="0"/>
              </a:rPr>
              <a:t>DRAM Simulator (Ramulator </a:t>
            </a:r>
            <a:r>
              <a:rPr lang="en-US" sz="2400" i="1" kern="0" dirty="0">
                <a:solidFill>
                  <a:srgbClr val="0000CC"/>
                </a:solidFill>
                <a:latin typeface="Cambria" panose="02040503050406030204" pitchFamily="18" charset="0"/>
              </a:rPr>
              <a:t>[</a:t>
            </a:r>
            <a:r>
              <a:rPr lang="tr-TR" sz="2400" i="1" kern="0" dirty="0">
                <a:solidFill>
                  <a:srgbClr val="0000CC"/>
                </a:solidFill>
                <a:latin typeface="Cambria" panose="02040503050406030204" pitchFamily="18" charset="0"/>
              </a:rPr>
              <a:t>Kim</a:t>
            </a:r>
            <a:r>
              <a:rPr lang="en-US" sz="2400" i="1" kern="0" dirty="0">
                <a:solidFill>
                  <a:srgbClr val="0000CC"/>
                </a:solidFill>
                <a:latin typeface="Cambria" panose="02040503050406030204" pitchFamily="18" charset="0"/>
              </a:rPr>
              <a:t>+, </a:t>
            </a:r>
            <a:r>
              <a:rPr lang="tr-TR" sz="2400" i="1" kern="0" dirty="0">
                <a:solidFill>
                  <a:srgbClr val="0000CC"/>
                </a:solidFill>
                <a:latin typeface="Cambria" panose="02040503050406030204" pitchFamily="18" charset="0"/>
              </a:rPr>
              <a:t>CAL</a:t>
            </a:r>
            <a:r>
              <a:rPr lang="en-US" sz="2400" i="1" kern="0" dirty="0">
                <a:solidFill>
                  <a:srgbClr val="0000CC"/>
                </a:solidFill>
                <a:latin typeface="Cambria" panose="02040503050406030204" pitchFamily="18" charset="0"/>
              </a:rPr>
              <a:t>’1</a:t>
            </a:r>
            <a:r>
              <a:rPr lang="tr-TR" sz="2400" i="1" kern="0" dirty="0">
                <a:solidFill>
                  <a:srgbClr val="0000CC"/>
                </a:solidFill>
                <a:latin typeface="Cambria" panose="02040503050406030204" pitchFamily="18" charset="0"/>
              </a:rPr>
              <a:t>5</a:t>
            </a:r>
            <a:r>
              <a:rPr lang="en-US" sz="2400" i="1" kern="0" dirty="0">
                <a:solidFill>
                  <a:srgbClr val="0000CC"/>
                </a:solidFill>
                <a:latin typeface="Cambria" panose="02040503050406030204" pitchFamily="18" charset="0"/>
              </a:rPr>
              <a:t>]</a:t>
            </a:r>
            <a:r>
              <a:rPr lang="tr-TR" sz="2400" kern="0" dirty="0">
                <a:solidFill>
                  <a:schemeClr val="tx1"/>
                </a:solidFill>
                <a:latin typeface="Cambria" panose="02040503050406030204" pitchFamily="18" charset="0"/>
              </a:rPr>
              <a:t>)</a:t>
            </a:r>
          </a:p>
          <a:p>
            <a:pPr marL="914400" lvl="2" algn="l"/>
            <a:r>
              <a:rPr lang="tr-TR" sz="2000" i="1" kern="0" dirty="0">
                <a:solidFill>
                  <a:srgbClr val="0066FF"/>
                </a:solidFill>
                <a:latin typeface="Cambria" panose="02040503050406030204" pitchFamily="18" charset="0"/>
              </a:rPr>
              <a:t>https://github.com/CMU-SAFARI/ramulator</a:t>
            </a:r>
          </a:p>
          <a:p>
            <a:pPr algn="l"/>
            <a:r>
              <a:rPr lang="tr-TR" sz="2800" b="1" kern="0" dirty="0">
                <a:solidFill>
                  <a:schemeClr val="tx1"/>
                </a:solidFill>
                <a:latin typeface="Cambria" panose="02040503050406030204" pitchFamily="18" charset="0"/>
              </a:rPr>
              <a:t>Workloads</a:t>
            </a:r>
          </a:p>
          <a:p>
            <a:pPr marL="457200" lvl="1" algn="l"/>
            <a:r>
              <a:rPr lang="tr-TR" sz="2400" kern="0" dirty="0">
                <a:solidFill>
                  <a:srgbClr val="FF0066"/>
                </a:solidFill>
                <a:latin typeface="Cambria" panose="02040503050406030204" pitchFamily="18" charset="0"/>
              </a:rPr>
              <a:t>2</a:t>
            </a:r>
            <a:r>
              <a:rPr lang="en-US" sz="2400" kern="0" dirty="0">
                <a:solidFill>
                  <a:srgbClr val="FF0066"/>
                </a:solidFill>
                <a:latin typeface="Cambria" panose="02040503050406030204" pitchFamily="18" charset="0"/>
              </a:rPr>
              <a:t>0</a:t>
            </a:r>
            <a:r>
              <a:rPr lang="tr-TR" sz="2400" kern="0" dirty="0">
                <a:solidFill>
                  <a:srgbClr val="FF0066"/>
                </a:solidFill>
                <a:latin typeface="Cambria" panose="02040503050406030204" pitchFamily="18" charset="0"/>
              </a:rPr>
              <a:t> single-core workloads</a:t>
            </a:r>
          </a:p>
          <a:p>
            <a:pPr marL="914400" lvl="2" algn="l"/>
            <a:r>
              <a:rPr lang="tr-TR" sz="2000" kern="0" dirty="0">
                <a:solidFill>
                  <a:schemeClr val="tx1"/>
                </a:solidFill>
                <a:latin typeface="Cambria" panose="02040503050406030204" pitchFamily="18" charset="0"/>
              </a:rPr>
              <a:t>SPEC CPU2006, TPC, BioBench</a:t>
            </a:r>
          </a:p>
          <a:p>
            <a:pPr marL="457200" lvl="1" algn="l"/>
            <a:r>
              <a:rPr lang="tr-TR" sz="2400" kern="0" dirty="0">
                <a:solidFill>
                  <a:srgbClr val="FF0066"/>
                </a:solidFill>
                <a:latin typeface="Cambria" panose="02040503050406030204" pitchFamily="18" charset="0"/>
              </a:rPr>
              <a:t>20 multi-programmed </a:t>
            </a:r>
            <a:r>
              <a:rPr lang="en-US" sz="2400" kern="0" dirty="0">
                <a:solidFill>
                  <a:srgbClr val="FF0066"/>
                </a:solidFill>
                <a:latin typeface="Cambria" panose="02040503050406030204" pitchFamily="18" charset="0"/>
              </a:rPr>
              <a:t>8-core </a:t>
            </a:r>
            <a:r>
              <a:rPr lang="tr-TR" sz="2400" kern="0" dirty="0">
                <a:solidFill>
                  <a:srgbClr val="FF0066"/>
                </a:solidFill>
                <a:latin typeface="Cambria" panose="02040503050406030204" pitchFamily="18" charset="0"/>
              </a:rPr>
              <a:t>workloads</a:t>
            </a:r>
          </a:p>
          <a:p>
            <a:pPr marL="914400" lvl="2" algn="l"/>
            <a:r>
              <a:rPr lang="tr-TR" sz="2000" kern="0" dirty="0">
                <a:solidFill>
                  <a:schemeClr val="tx1"/>
                </a:solidFill>
                <a:latin typeface="Cambria" panose="02040503050406030204" pitchFamily="18" charset="0"/>
              </a:rPr>
              <a:t>By randomly choosing from single-core workloads</a:t>
            </a:r>
          </a:p>
          <a:p>
            <a:pPr algn="l"/>
            <a:r>
              <a:rPr lang="tr-TR" sz="2800" b="1" kern="0" dirty="0">
                <a:solidFill>
                  <a:schemeClr val="tx1"/>
                </a:solidFill>
                <a:latin typeface="Cambria" panose="02040503050406030204" pitchFamily="18" charset="0"/>
              </a:rPr>
              <a:t>Mechanism Parameters</a:t>
            </a:r>
          </a:p>
          <a:p>
            <a:pPr marL="457200" lvl="1" algn="l"/>
            <a:r>
              <a:rPr lang="en-US" sz="2400" kern="0" dirty="0">
                <a:solidFill>
                  <a:schemeClr val="tx1"/>
                </a:solidFill>
                <a:latin typeface="Cambria" panose="02040503050406030204" pitchFamily="18" charset="0"/>
              </a:rPr>
              <a:t>8-way cache-like set-associative timer table</a:t>
            </a:r>
          </a:p>
          <a:p>
            <a:pPr marL="457200" lvl="1" algn="l"/>
            <a:r>
              <a:rPr lang="tr-TR" sz="2400" kern="0" dirty="0">
                <a:solidFill>
                  <a:schemeClr val="tx1"/>
                </a:solidFill>
                <a:latin typeface="Cambria" panose="02040503050406030204" pitchFamily="18" charset="0"/>
              </a:rPr>
              <a:t>DDR4</a:t>
            </a:r>
            <a:r>
              <a:rPr lang="en-US" sz="2400" kern="0" dirty="0">
                <a:solidFill>
                  <a:schemeClr val="tx1"/>
                </a:solidFill>
                <a:latin typeface="Cambria" panose="02040503050406030204" pitchFamily="18" charset="0"/>
              </a:rPr>
              <a:t> timing </a:t>
            </a:r>
            <a:r>
              <a:rPr lang="tr-TR" sz="2400" kern="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tr-TR" sz="2400" kern="0" dirty="0">
                <a:solidFill>
                  <a:srgbClr val="FF0066"/>
                </a:solidFill>
                <a:latin typeface="Cambria" panose="02040503050406030204" pitchFamily="18" charset="0"/>
              </a:rPr>
              <a:t>tRCD/tRAS/tWR</a:t>
            </a:r>
            <a:r>
              <a:rPr lang="tr-TR" sz="2400" kern="0" dirty="0">
                <a:solidFill>
                  <a:schemeClr val="tx1"/>
                </a:solidFill>
                <a:latin typeface="Cambria" panose="02040503050406030204" pitchFamily="18" charset="0"/>
              </a:rPr>
              <a:t>: </a:t>
            </a:r>
            <a:r>
              <a:rPr lang="tr-TR" sz="2400" kern="0" dirty="0">
                <a:solidFill>
                  <a:srgbClr val="0066FF"/>
                </a:solidFill>
                <a:latin typeface="Cambria" panose="02040503050406030204" pitchFamily="18" charset="0"/>
              </a:rPr>
              <a:t>13.75/35/15ns</a:t>
            </a:r>
            <a:endParaRPr lang="tr-TR" sz="2400" kern="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lvl="1" algn="l"/>
            <a:endParaRPr lang="en-US" sz="2800" b="1" dirty="0"/>
          </a:p>
        </p:txBody>
      </p:sp>
      <p:cxnSp>
        <p:nvCxnSpPr>
          <p:cNvPr id="806" name="Straight Connector 805"/>
          <p:cNvCxnSpPr>
            <a:cxnSpLocks/>
          </p:cNvCxnSpPr>
          <p:nvPr/>
        </p:nvCxnSpPr>
        <p:spPr>
          <a:xfrm>
            <a:off x="7015015" y="29534769"/>
            <a:ext cx="0" cy="5915816"/>
          </a:xfrm>
          <a:prstGeom prst="line">
            <a:avLst/>
          </a:prstGeom>
          <a:ln>
            <a:solidFill>
              <a:srgbClr val="6D4375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7" name="Title 1"/>
          <p:cNvSpPr txBox="1">
            <a:spLocks/>
          </p:cNvSpPr>
          <p:nvPr/>
        </p:nvSpPr>
        <p:spPr>
          <a:xfrm>
            <a:off x="6644845" y="29274673"/>
            <a:ext cx="7662035" cy="761999"/>
          </a:xfrm>
          <a:prstGeom prst="rect">
            <a:avLst/>
          </a:prstGeom>
        </p:spPr>
        <p:txBody>
          <a:bodyPr vert="horz" lIns="369730" tIns="184788" rIns="369730" bIns="184788" rtlCol="0" anchor="ctr">
            <a:normAutofit fontScale="25000" lnSpcReduction="20000"/>
          </a:bodyPr>
          <a:lstStyle>
            <a:lvl1pPr algn="ctr" defTabSz="3237670" rtl="0" eaLnBrk="1" latinLnBrk="0" hangingPunct="1">
              <a:spcBef>
                <a:spcPct val="0"/>
              </a:spcBef>
              <a:buNone/>
              <a:defRPr sz="157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>
                <a:latin typeface="Cambria" panose="02040503050406030204" pitchFamily="18" charset="0"/>
              </a:rPr>
              <a:t>Mechanisms Evaluated</a:t>
            </a:r>
            <a:endParaRPr lang="en-US" b="1" dirty="0">
              <a:latin typeface="Cambria" panose="02040503050406030204" pitchFamily="18" charset="0"/>
            </a:endParaRPr>
          </a:p>
        </p:txBody>
      </p:sp>
      <p:sp>
        <p:nvSpPr>
          <p:cNvPr id="808" name="Content Placeholder 2"/>
          <p:cNvSpPr txBox="1">
            <a:spLocks/>
          </p:cNvSpPr>
          <p:nvPr/>
        </p:nvSpPr>
        <p:spPr>
          <a:xfrm>
            <a:off x="14879193" y="24174692"/>
            <a:ext cx="7314238" cy="4050043"/>
          </a:xfrm>
          <a:prstGeom prst="rect">
            <a:avLst/>
          </a:prstGeom>
        </p:spPr>
        <p:txBody>
          <a:bodyPr vert="horz" lIns="369730" tIns="184788" rIns="369730" bIns="184788" rtlCol="0">
            <a:normAutofit lnSpcReduction="10000"/>
          </a:bodyPr>
          <a:lstStyle>
            <a:lvl1pPr marL="0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1138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618455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989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236912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875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4855358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473814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092270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10716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329176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947624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 algn="l">
              <a:spcBef>
                <a:spcPts val="1000"/>
              </a:spcBef>
              <a:buFont typeface="Wingdings" charset="2"/>
              <a:buChar char="Ø"/>
            </a:pPr>
            <a:r>
              <a:rPr lang="en-US" sz="2400" b="1" i="1" dirty="0">
                <a:solidFill>
                  <a:srgbClr val="3266FF"/>
                </a:solidFill>
                <a:latin typeface="Cambria" panose="02040503050406030204" pitchFamily="18" charset="0"/>
              </a:rPr>
              <a:t>Insertion: </a:t>
            </a:r>
            <a:r>
              <a:rPr lang="en-US" sz="2400" b="1" i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New </a:t>
            </a:r>
            <a:r>
              <a:rPr lang="en-US" sz="2400" b="1" i="1" dirty="0">
                <a:solidFill>
                  <a:srgbClr val="00B0F0"/>
                </a:solidFill>
                <a:latin typeface="Cambria" panose="02040503050406030204" pitchFamily="18" charset="0"/>
              </a:rPr>
              <a:t>items</a:t>
            </a:r>
            <a:r>
              <a:rPr lang="en-US" sz="2400" b="1" i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 are </a:t>
            </a:r>
            <a:r>
              <a:rPr lang="en-US" sz="2400" b="1" i="1" dirty="0">
                <a:solidFill>
                  <a:srgbClr val="00B050"/>
                </a:solidFill>
                <a:latin typeface="Cambria" panose="02040503050406030204" pitchFamily="18" charset="0"/>
              </a:rPr>
              <a:t>inserted</a:t>
            </a:r>
            <a:r>
              <a:rPr lang="en-US" sz="2400" b="1" i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 upon PRE command, potentially </a:t>
            </a:r>
            <a:r>
              <a:rPr lang="en-US" sz="2400" b="1" i="1" dirty="0">
                <a:solidFill>
                  <a:srgbClr val="3266FF"/>
                </a:solidFill>
                <a:latin typeface="Cambria" panose="02040503050406030204" pitchFamily="18" charset="0"/>
              </a:rPr>
              <a:t>evicting</a:t>
            </a:r>
            <a:r>
              <a:rPr lang="en-US" sz="2400" b="1" i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 other items, and </a:t>
            </a:r>
            <a:r>
              <a:rPr lang="en-US" sz="2400" b="1" i="1" dirty="0">
                <a:solidFill>
                  <a:srgbClr val="2C3FEB"/>
                </a:solidFill>
                <a:latin typeface="Cambria" panose="02040503050406030204" pitchFamily="18" charset="0"/>
              </a:rPr>
              <a:t>issuing</a:t>
            </a:r>
            <a:r>
              <a:rPr lang="en-US" sz="2400" b="1" i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 ACT and PRE commands</a:t>
            </a:r>
          </a:p>
          <a:p>
            <a:pPr marL="342900" lvl="1" indent="-342900" algn="l">
              <a:spcBef>
                <a:spcPts val="1000"/>
              </a:spcBef>
              <a:buFont typeface="Wingdings" charset="2"/>
              <a:buChar char="Ø"/>
            </a:pPr>
            <a:r>
              <a:rPr lang="en-US" sz="2400" b="1" i="1" dirty="0">
                <a:solidFill>
                  <a:srgbClr val="3266FF"/>
                </a:solidFill>
                <a:latin typeface="Cambria" panose="02040503050406030204" pitchFamily="18" charset="0"/>
              </a:rPr>
              <a:t>Initialization: </a:t>
            </a:r>
            <a:r>
              <a:rPr lang="en-US" sz="2400" b="1" i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The </a:t>
            </a:r>
            <a:r>
              <a:rPr lang="en-US" sz="2400" b="1" i="1" dirty="0">
                <a:solidFill>
                  <a:srgbClr val="00B0F0"/>
                </a:solidFill>
                <a:latin typeface="Cambria" panose="02040503050406030204" pitchFamily="18" charset="0"/>
              </a:rPr>
              <a:t>timer value </a:t>
            </a:r>
            <a:r>
              <a:rPr lang="en-US" sz="2400" b="1" i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is </a:t>
            </a:r>
            <a:r>
              <a:rPr lang="en-US" sz="2400" b="1" i="1" dirty="0">
                <a:solidFill>
                  <a:srgbClr val="00B050"/>
                </a:solidFill>
                <a:latin typeface="Cambria" panose="02040503050406030204" pitchFamily="18" charset="0"/>
              </a:rPr>
              <a:t>initialized</a:t>
            </a:r>
            <a:r>
              <a:rPr lang="en-US" sz="2400" b="1" i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 upon PRE command</a:t>
            </a:r>
          </a:p>
          <a:p>
            <a:pPr marL="342900" lvl="1" indent="-342900" algn="l">
              <a:spcBef>
                <a:spcPts val="1000"/>
              </a:spcBef>
              <a:buFont typeface="Wingdings" charset="2"/>
              <a:buChar char="Ø"/>
            </a:pPr>
            <a:r>
              <a:rPr lang="en-US" sz="2400" b="1" i="1" dirty="0">
                <a:solidFill>
                  <a:srgbClr val="3266FF"/>
                </a:solidFill>
                <a:latin typeface="Cambria" panose="02040503050406030204" pitchFamily="18" charset="0"/>
              </a:rPr>
              <a:t>Update: </a:t>
            </a:r>
            <a:r>
              <a:rPr lang="en-US" sz="2400" b="1" i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The timer table performs an </a:t>
            </a:r>
            <a:r>
              <a:rPr lang="en-US" sz="2400" b="1" i="1" dirty="0">
                <a:solidFill>
                  <a:srgbClr val="00B050"/>
                </a:solidFill>
                <a:latin typeface="Cambria" panose="02040503050406030204" pitchFamily="18" charset="0"/>
              </a:rPr>
              <a:t>update</a:t>
            </a:r>
            <a:r>
              <a:rPr lang="en-US" sz="2400" b="1" i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 every 1ms to record access intervals</a:t>
            </a:r>
          </a:p>
          <a:p>
            <a:pPr marL="342900" lvl="1" indent="-342900" algn="l">
              <a:spcBef>
                <a:spcPts val="1000"/>
              </a:spcBef>
              <a:buFont typeface="Wingdings" charset="2"/>
              <a:buChar char="Ø"/>
            </a:pPr>
            <a:r>
              <a:rPr lang="en-US" sz="2400" b="1" i="1" dirty="0">
                <a:solidFill>
                  <a:srgbClr val="3266FF"/>
                </a:solidFill>
                <a:latin typeface="Cambria" panose="02040503050406030204" pitchFamily="18" charset="0"/>
              </a:rPr>
              <a:t>Lookup:</a:t>
            </a:r>
            <a:r>
              <a:rPr lang="en-US" sz="2400" b="1" i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 Each ACT/WRITE incurs a </a:t>
            </a:r>
            <a:r>
              <a:rPr lang="en-US" sz="2400" b="1" i="1" dirty="0">
                <a:solidFill>
                  <a:srgbClr val="00B050"/>
                </a:solidFill>
                <a:latin typeface="Cambria" panose="02040503050406030204" pitchFamily="18" charset="0"/>
              </a:rPr>
              <a:t>lookup</a:t>
            </a:r>
            <a:r>
              <a:rPr lang="en-US" sz="2400" b="1" i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 in the timer table to reduce timing parameters accordingly</a:t>
            </a:r>
            <a:endParaRPr lang="en-US" sz="2800" dirty="0">
              <a:solidFill>
                <a:srgbClr val="FF0066"/>
              </a:solidFill>
              <a:latin typeface="Cambria" panose="02040503050406030204" pitchFamily="18" charset="0"/>
            </a:endParaRPr>
          </a:p>
        </p:txBody>
      </p:sp>
      <p:cxnSp>
        <p:nvCxnSpPr>
          <p:cNvPr id="809" name="Straight Connector 808"/>
          <p:cNvCxnSpPr>
            <a:cxnSpLocks/>
          </p:cNvCxnSpPr>
          <p:nvPr/>
        </p:nvCxnSpPr>
        <p:spPr>
          <a:xfrm>
            <a:off x="14433847" y="29610969"/>
            <a:ext cx="0" cy="5915816"/>
          </a:xfrm>
          <a:prstGeom prst="line">
            <a:avLst/>
          </a:prstGeom>
          <a:ln>
            <a:solidFill>
              <a:srgbClr val="6D4375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1" name="Title 1"/>
          <p:cNvSpPr txBox="1">
            <a:spLocks/>
          </p:cNvSpPr>
          <p:nvPr/>
        </p:nvSpPr>
        <p:spPr>
          <a:xfrm>
            <a:off x="18171456" y="29274673"/>
            <a:ext cx="8382000" cy="761999"/>
          </a:xfrm>
          <a:prstGeom prst="rect">
            <a:avLst/>
          </a:prstGeom>
        </p:spPr>
        <p:txBody>
          <a:bodyPr vert="horz" lIns="369730" tIns="184788" rIns="369730" bIns="184788" rtlCol="0" anchor="ctr">
            <a:noAutofit/>
          </a:bodyPr>
          <a:lstStyle>
            <a:lvl1pPr algn="ctr" defTabSz="3237670" rtl="0" eaLnBrk="1" latinLnBrk="0" hangingPunct="1">
              <a:spcBef>
                <a:spcPct val="0"/>
              </a:spcBef>
              <a:buNone/>
              <a:defRPr sz="157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>
                <a:latin typeface="Cambria" panose="02040503050406030204" pitchFamily="18" charset="0"/>
              </a:rPr>
              <a:t>Performance</a:t>
            </a:r>
            <a:r>
              <a:rPr lang="en-US" sz="4000" b="1" dirty="0">
                <a:latin typeface="Cambria" panose="02040503050406030204" pitchFamily="18" charset="0"/>
              </a:rPr>
              <a:t> Improvement</a:t>
            </a:r>
          </a:p>
        </p:txBody>
      </p:sp>
      <p:sp>
        <p:nvSpPr>
          <p:cNvPr id="827" name="TextBox 826"/>
          <p:cNvSpPr txBox="1"/>
          <p:nvPr/>
        </p:nvSpPr>
        <p:spPr>
          <a:xfrm>
            <a:off x="14899034" y="34612594"/>
            <a:ext cx="14795948" cy="1200329"/>
          </a:xfrm>
          <a:prstGeom prst="rect">
            <a:avLst/>
          </a:prstGeom>
          <a:solidFill>
            <a:srgbClr val="FFFFCC"/>
          </a:solidFill>
          <a:ln w="38100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ambria" panose="02040503050406030204" pitchFamily="18" charset="0"/>
              </a:rPr>
              <a:t>CAL always outperforms the other mechanisms</a:t>
            </a:r>
          </a:p>
          <a:p>
            <a:pPr algn="ctr"/>
            <a:r>
              <a:rPr lang="en-US" sz="3600" b="1" dirty="0">
                <a:latin typeface="Cambria" panose="02040503050406030204" pitchFamily="18" charset="0"/>
              </a:rPr>
              <a:t>By an average of </a:t>
            </a:r>
            <a:r>
              <a:rPr lang="en-US" sz="3600" b="1" dirty="0">
                <a:solidFill>
                  <a:srgbClr val="00B050"/>
                </a:solidFill>
                <a:latin typeface="Cambria" panose="02040503050406030204" pitchFamily="18" charset="0"/>
              </a:rPr>
              <a:t>7.4%</a:t>
            </a:r>
            <a:r>
              <a:rPr lang="en-US" sz="3600" b="1" dirty="0">
                <a:latin typeface="Cambria" panose="02040503050406030204" pitchFamily="18" charset="0"/>
              </a:rPr>
              <a:t>(</a:t>
            </a:r>
            <a:r>
              <a:rPr lang="en-US" sz="3600" b="1" dirty="0">
                <a:solidFill>
                  <a:srgbClr val="00B050"/>
                </a:solidFill>
                <a:latin typeface="Cambria" panose="02040503050406030204" pitchFamily="18" charset="0"/>
              </a:rPr>
              <a:t>14.7%</a:t>
            </a:r>
            <a:r>
              <a:rPr lang="en-US" sz="3600" b="1" dirty="0">
                <a:latin typeface="Cambria" panose="02040503050406030204" pitchFamily="18" charset="0"/>
              </a:rPr>
              <a:t>) for single-core (8-core) workloads</a:t>
            </a:r>
          </a:p>
        </p:txBody>
      </p:sp>
      <p:sp>
        <p:nvSpPr>
          <p:cNvPr id="828" name="Title 1"/>
          <p:cNvSpPr txBox="1">
            <a:spLocks/>
          </p:cNvSpPr>
          <p:nvPr/>
        </p:nvSpPr>
        <p:spPr>
          <a:xfrm>
            <a:off x="6061607" y="36070221"/>
            <a:ext cx="8382000" cy="461542"/>
          </a:xfrm>
          <a:prstGeom prst="rect">
            <a:avLst/>
          </a:prstGeom>
        </p:spPr>
        <p:txBody>
          <a:bodyPr vert="horz" lIns="369730" tIns="184788" rIns="369730" bIns="184788" rtlCol="0" anchor="ctr">
            <a:noAutofit/>
          </a:bodyPr>
          <a:lstStyle>
            <a:lvl1pPr algn="ctr" defTabSz="3237670" rtl="0" eaLnBrk="1" latinLnBrk="0" hangingPunct="1">
              <a:spcBef>
                <a:spcPct val="0"/>
              </a:spcBef>
              <a:buNone/>
              <a:defRPr sz="1576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4000" b="1" dirty="0">
                <a:latin typeface="Cambria" panose="02040503050406030204" pitchFamily="18" charset="0"/>
              </a:rPr>
              <a:t>System Energy Breakdown</a:t>
            </a:r>
            <a:endParaRPr lang="en-US" sz="4000" b="1" dirty="0">
              <a:latin typeface="Cambria" panose="02040503050406030204" pitchFamily="18" charset="0"/>
            </a:endParaRPr>
          </a:p>
        </p:txBody>
      </p:sp>
      <p:sp>
        <p:nvSpPr>
          <p:cNvPr id="845" name="TextBox 844"/>
          <p:cNvSpPr txBox="1"/>
          <p:nvPr/>
        </p:nvSpPr>
        <p:spPr>
          <a:xfrm>
            <a:off x="1007689" y="41165843"/>
            <a:ext cx="18051960" cy="1200329"/>
          </a:xfrm>
          <a:prstGeom prst="rect">
            <a:avLst/>
          </a:prstGeom>
          <a:solidFill>
            <a:srgbClr val="FFFFCC"/>
          </a:solidFill>
          <a:ln w="38100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ambria" panose="02040503050406030204" pitchFamily="18" charset="0"/>
              </a:rPr>
              <a:t>On average, CAL reduces system energy by </a:t>
            </a:r>
            <a:r>
              <a:rPr lang="en-US" sz="3600" b="1" dirty="0">
                <a:solidFill>
                  <a:srgbClr val="00B050"/>
                </a:solidFill>
                <a:latin typeface="Cambria" panose="02040503050406030204" pitchFamily="18" charset="0"/>
              </a:rPr>
              <a:t>10.1%</a:t>
            </a:r>
            <a:r>
              <a:rPr lang="en-US" sz="3600" b="1" dirty="0">
                <a:latin typeface="Cambria" panose="02040503050406030204" pitchFamily="18" charset="0"/>
              </a:rPr>
              <a:t> and </a:t>
            </a:r>
            <a:r>
              <a:rPr lang="en-US" sz="3600" b="1" dirty="0">
                <a:solidFill>
                  <a:srgbClr val="00B050"/>
                </a:solidFill>
                <a:latin typeface="Cambria" panose="02040503050406030204" pitchFamily="18" charset="0"/>
              </a:rPr>
              <a:t>18.9%</a:t>
            </a:r>
            <a:r>
              <a:rPr lang="en-US" sz="3600" b="1" dirty="0">
                <a:latin typeface="Cambria" panose="02040503050406030204" pitchFamily="18" charset="0"/>
              </a:rPr>
              <a:t> </a:t>
            </a:r>
          </a:p>
          <a:p>
            <a:pPr algn="ctr"/>
            <a:r>
              <a:rPr lang="en-US" sz="3600" b="1" dirty="0">
                <a:latin typeface="Cambria" panose="02040503050406030204" pitchFamily="18" charset="0"/>
              </a:rPr>
              <a:t>for memory intensive single-core and 8-core workloads</a:t>
            </a:r>
          </a:p>
        </p:txBody>
      </p:sp>
      <p:cxnSp>
        <p:nvCxnSpPr>
          <p:cNvPr id="846" name="Straight Connector 845"/>
          <p:cNvCxnSpPr>
            <a:cxnSpLocks/>
          </p:cNvCxnSpPr>
          <p:nvPr/>
        </p:nvCxnSpPr>
        <p:spPr>
          <a:xfrm flipV="1">
            <a:off x="820121" y="35969320"/>
            <a:ext cx="28772464" cy="27562"/>
          </a:xfrm>
          <a:prstGeom prst="line">
            <a:avLst/>
          </a:prstGeom>
          <a:ln>
            <a:solidFill>
              <a:srgbClr val="6D4375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1" name="Straight Connector 850"/>
          <p:cNvCxnSpPr>
            <a:cxnSpLocks/>
          </p:cNvCxnSpPr>
          <p:nvPr/>
        </p:nvCxnSpPr>
        <p:spPr>
          <a:xfrm>
            <a:off x="19280027" y="36118635"/>
            <a:ext cx="1481" cy="6159435"/>
          </a:xfrm>
          <a:prstGeom prst="line">
            <a:avLst/>
          </a:prstGeom>
          <a:ln w="76200">
            <a:solidFill>
              <a:srgbClr val="6D4375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9500405" y="36942930"/>
            <a:ext cx="1014254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2400" b="1" dirty="0">
                <a:latin typeface="Cambria" panose="02040503050406030204" pitchFamily="18" charset="0"/>
              </a:rPr>
              <a:t>Area: </a:t>
            </a:r>
            <a:r>
              <a:rPr lang="en-US" altLang="zh-CN" sz="2400" b="1" dirty="0">
                <a:solidFill>
                  <a:srgbClr val="FF0066"/>
                </a:solidFill>
                <a:latin typeface="Cambria" panose="02040503050406030204" pitchFamily="18" charset="0"/>
              </a:rPr>
              <a:t>0.034mm2</a:t>
            </a:r>
            <a:r>
              <a:rPr lang="en-US" altLang="zh-CN" sz="2400" b="1" dirty="0">
                <a:latin typeface="Cambria" panose="02040503050406030204" pitchFamily="18" charset="0"/>
              </a:rPr>
              <a:t>, </a:t>
            </a:r>
            <a:r>
              <a:rPr lang="en-US" altLang="zh-CN" sz="2400" b="1" dirty="0">
                <a:solidFill>
                  <a:srgbClr val="00B050"/>
                </a:solidFill>
                <a:latin typeface="Cambria" panose="02040503050406030204" pitchFamily="18" charset="0"/>
              </a:rPr>
              <a:t>0.11%</a:t>
            </a:r>
            <a:r>
              <a:rPr lang="en-US" altLang="zh-CN" sz="2400" b="1" dirty="0">
                <a:latin typeface="Cambria" panose="02040503050406030204" pitchFamily="18" charset="0"/>
              </a:rPr>
              <a:t> of 16MB LLC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CN" sz="2400" b="1" dirty="0">
                <a:latin typeface="Cambria" panose="02040503050406030204" pitchFamily="18" charset="0"/>
              </a:rPr>
              <a:t>Power: </a:t>
            </a:r>
            <a:r>
              <a:rPr lang="en-US" altLang="zh-CN" sz="2400" b="1" dirty="0">
                <a:solidFill>
                  <a:srgbClr val="FF0066"/>
                </a:solidFill>
                <a:latin typeface="Cambria" panose="02040503050406030204" pitchFamily="18" charset="0"/>
              </a:rPr>
              <a:t>0.202mW</a:t>
            </a:r>
            <a:r>
              <a:rPr lang="en-US" altLang="zh-CN" sz="2400" b="1" dirty="0">
                <a:latin typeface="Cambria" panose="02040503050406030204" pitchFamily="18" charset="0"/>
              </a:rPr>
              <a:t>, </a:t>
            </a:r>
            <a:r>
              <a:rPr lang="en-US" altLang="zh-CN" sz="2400" b="1" dirty="0">
                <a:solidFill>
                  <a:srgbClr val="00B050"/>
                </a:solidFill>
                <a:latin typeface="Cambria" panose="02040503050406030204" pitchFamily="18" charset="0"/>
              </a:rPr>
              <a:t>0.08%</a:t>
            </a:r>
            <a:r>
              <a:rPr lang="en-US" altLang="zh-CN" sz="2400" b="1" dirty="0">
                <a:latin typeface="Cambria" panose="02040503050406030204" pitchFamily="18" charset="0"/>
              </a:rPr>
              <a:t> of 16MB LLC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b="1" dirty="0">
              <a:latin typeface="Cambria" panose="0204050305040603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>
                <a:latin typeface="Cambria" panose="02040503050406030204" pitchFamily="18" charset="0"/>
              </a:rPr>
              <a:t>CAL’s performance is robust across various configurations </a:t>
            </a:r>
          </a:p>
          <a:p>
            <a:pPr marL="914400" lvl="1" indent="-4572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266FF"/>
                </a:solidFill>
                <a:latin typeface="Cambria" panose="02040503050406030204" pitchFamily="18" charset="0"/>
              </a:rPr>
              <a:t>TC table size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Page management policy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B050"/>
                </a:solidFill>
                <a:latin typeface="Cambria" panose="02040503050406030204" pitchFamily="18" charset="0"/>
              </a:rPr>
              <a:t>Address mapping policy </a:t>
            </a:r>
          </a:p>
          <a:p>
            <a:pPr marL="2148588" lvl="1" indent="-342900">
              <a:buFont typeface="Arial" panose="020B0604020202020204" pitchFamily="34" charset="0"/>
              <a:buChar char="•"/>
            </a:pPr>
            <a:endParaRPr lang="en-US" sz="2400" dirty="0">
              <a:latin typeface="Cambria" panose="0204050305040603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>
                <a:latin typeface="Cambria" panose="02040503050406030204" pitchFamily="18" charset="0"/>
              </a:rPr>
              <a:t>Partial restoration level plays an </a:t>
            </a:r>
            <a:r>
              <a:rPr lang="en-US" sz="2400" b="1" dirty="0">
                <a:solidFill>
                  <a:srgbClr val="00B050"/>
                </a:solidFill>
                <a:latin typeface="Cambria" panose="02040503050406030204" pitchFamily="18" charset="0"/>
              </a:rPr>
              <a:t>important role</a:t>
            </a:r>
            <a:r>
              <a:rPr lang="en-US" sz="2400" b="1" dirty="0">
                <a:latin typeface="Cambria" panose="02040503050406030204" pitchFamily="18" charset="0"/>
              </a:rPr>
              <a:t>, trading </a:t>
            </a:r>
            <a:r>
              <a:rPr lang="en-US" sz="2400" b="1" dirty="0" err="1">
                <a:latin typeface="Cambria" panose="02040503050406030204" pitchFamily="18" charset="0"/>
              </a:rPr>
              <a:t>tRCD</a:t>
            </a:r>
            <a:r>
              <a:rPr lang="en-US" sz="2400" b="1" dirty="0">
                <a:latin typeface="Cambria" panose="02040503050406030204" pitchFamily="18" charset="0"/>
              </a:rPr>
              <a:t> with </a:t>
            </a:r>
            <a:r>
              <a:rPr lang="en-US" sz="2400" b="1" dirty="0" err="1">
                <a:latin typeface="Cambria" panose="02040503050406030204" pitchFamily="18" charset="0"/>
              </a:rPr>
              <a:t>tRAS</a:t>
            </a:r>
            <a:r>
              <a:rPr lang="en-US" sz="2400" b="1" dirty="0">
                <a:latin typeface="Cambria" panose="02040503050406030204" pitchFamily="18" charset="0"/>
              </a:rPr>
              <a:t> reduction can provide opportunities for performance gain</a:t>
            </a:r>
          </a:p>
          <a:p>
            <a:pPr marL="2148588" lvl="1" indent="-342900">
              <a:buFont typeface="Arial" panose="020B0604020202020204" pitchFamily="34" charset="0"/>
              <a:buChar char="•"/>
            </a:pPr>
            <a:endParaRPr lang="en-US" sz="2400" b="1" dirty="0">
              <a:latin typeface="Cambria" panose="020405030504060302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>
                <a:latin typeface="Cambria" panose="02040503050406030204" pitchFamily="18" charset="0"/>
              </a:rPr>
              <a:t>CAL’s is still </a:t>
            </a:r>
            <a:r>
              <a:rPr lang="en-US" sz="2400" b="1" dirty="0">
                <a:solidFill>
                  <a:srgbClr val="00B050"/>
                </a:solidFill>
                <a:latin typeface="Cambria" panose="02040503050406030204" pitchFamily="18" charset="0"/>
              </a:rPr>
              <a:t>effective</a:t>
            </a:r>
            <a:r>
              <a:rPr lang="en-US" sz="2400" b="1" dirty="0">
                <a:latin typeface="Cambria" panose="02040503050406030204" pitchFamily="18" charset="0"/>
              </a:rPr>
              <a:t> to high temperatures, where the refresh rate is increased</a:t>
            </a:r>
          </a:p>
        </p:txBody>
      </p:sp>
      <p:sp>
        <p:nvSpPr>
          <p:cNvPr id="853" name="TextBox 852"/>
          <p:cNvSpPr txBox="1"/>
          <p:nvPr/>
        </p:nvSpPr>
        <p:spPr>
          <a:xfrm>
            <a:off x="2509641" y="4923889"/>
            <a:ext cx="604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mbria" panose="02040503050406030204" pitchFamily="18" charset="0"/>
              </a:rPr>
              <a:t>1</a:t>
            </a:r>
          </a:p>
        </p:txBody>
      </p:sp>
      <p:sp>
        <p:nvSpPr>
          <p:cNvPr id="854" name="TextBox 853"/>
          <p:cNvSpPr txBox="1"/>
          <p:nvPr/>
        </p:nvSpPr>
        <p:spPr>
          <a:xfrm>
            <a:off x="8728921" y="4969385"/>
            <a:ext cx="604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mbria" panose="02040503050406030204" pitchFamily="18" charset="0"/>
              </a:rPr>
              <a:t>2</a:t>
            </a:r>
          </a:p>
        </p:txBody>
      </p:sp>
      <p:sp>
        <p:nvSpPr>
          <p:cNvPr id="855" name="TextBox 854"/>
          <p:cNvSpPr txBox="1"/>
          <p:nvPr/>
        </p:nvSpPr>
        <p:spPr>
          <a:xfrm>
            <a:off x="15110040" y="5074985"/>
            <a:ext cx="604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mbria" panose="02040503050406030204" pitchFamily="18" charset="0"/>
              </a:rPr>
              <a:t>3</a:t>
            </a:r>
          </a:p>
        </p:txBody>
      </p:sp>
      <p:sp>
        <p:nvSpPr>
          <p:cNvPr id="856" name="TextBox 855"/>
          <p:cNvSpPr txBox="1"/>
          <p:nvPr/>
        </p:nvSpPr>
        <p:spPr>
          <a:xfrm>
            <a:off x="22223061" y="5074984"/>
            <a:ext cx="604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mbria" panose="02040503050406030204" pitchFamily="18" charset="0"/>
              </a:rPr>
              <a:t>4</a:t>
            </a:r>
          </a:p>
        </p:txBody>
      </p:sp>
      <p:sp>
        <p:nvSpPr>
          <p:cNvPr id="973" name="TextBox 972"/>
          <p:cNvSpPr txBox="1"/>
          <p:nvPr/>
        </p:nvSpPr>
        <p:spPr>
          <a:xfrm>
            <a:off x="19737685" y="36104913"/>
            <a:ext cx="9917953" cy="836601"/>
          </a:xfrm>
          <a:prstGeom prst="roundRect">
            <a:avLst/>
          </a:prstGeom>
          <a:solidFill>
            <a:srgbClr val="6D4375"/>
          </a:solidFill>
          <a:ln>
            <a:noFill/>
          </a:ln>
        </p:spPr>
        <p:txBody>
          <a:bodyPr wrap="square" lIns="200207" tIns="100103" rIns="200207" bIns="100103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ambria" panose="02040503050406030204" pitchFamily="18" charset="0"/>
              </a:rPr>
              <a:t>6: Hardware Overhead &amp; Sensitivity Analysis</a:t>
            </a:r>
          </a:p>
        </p:txBody>
      </p:sp>
      <p:sp>
        <p:nvSpPr>
          <p:cNvPr id="321" name="67Text"/>
          <p:cNvSpPr txBox="1"/>
          <p:nvPr/>
        </p:nvSpPr>
        <p:spPr>
          <a:xfrm>
            <a:off x="7883099" y="13287373"/>
            <a:ext cx="8428599" cy="959867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i="1" dirty="0">
                <a:solidFill>
                  <a:srgbClr val="000000"/>
                </a:solidFill>
                <a:latin typeface="Cambria" panose="02040503050406030204" pitchFamily="18" charset="0"/>
              </a:rPr>
              <a:t>Two </a:t>
            </a:r>
            <a:r>
              <a:rPr lang="en-US" sz="2400" i="1" dirty="0" err="1">
                <a:solidFill>
                  <a:srgbClr val="000000"/>
                </a:solidFill>
                <a:latin typeface="Cambria" panose="02040503050406030204" pitchFamily="18" charset="0"/>
              </a:rPr>
              <a:t>ciritial</a:t>
            </a:r>
            <a:r>
              <a:rPr lang="en-US" sz="2400" i="1" dirty="0">
                <a:solidFill>
                  <a:srgbClr val="000000"/>
                </a:solidFill>
                <a:latin typeface="Cambria" panose="02040503050406030204" pitchFamily="18" charset="0"/>
              </a:rPr>
              <a:t> parts of DRAM access latency: </a:t>
            </a:r>
          </a:p>
          <a:p>
            <a:pPr>
              <a:buAutoNum type="arabicParenR"/>
            </a:pPr>
            <a:r>
              <a:rPr lang="en-US" sz="24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400" i="1" dirty="0">
                <a:solidFill>
                  <a:srgbClr val="92D050"/>
                </a:solidFill>
                <a:latin typeface="Cambria" panose="02040503050406030204" pitchFamily="18" charset="0"/>
              </a:rPr>
              <a:t>Activation</a:t>
            </a:r>
            <a:r>
              <a:rPr lang="en-US" sz="2400" i="1" dirty="0">
                <a:solidFill>
                  <a:srgbClr val="000000"/>
                </a:solidFill>
                <a:latin typeface="Cambria" panose="02040503050406030204" pitchFamily="18" charset="0"/>
              </a:rPr>
              <a:t>: Sensing and amplifying the charge of cell (</a:t>
            </a:r>
            <a:r>
              <a:rPr lang="en-US" sz="2400" i="1" dirty="0" err="1">
                <a:solidFill>
                  <a:srgbClr val="92D050"/>
                </a:solidFill>
                <a:latin typeface="Cambria" panose="02040503050406030204" pitchFamily="18" charset="0"/>
              </a:rPr>
              <a:t>tRCD</a:t>
            </a:r>
            <a:r>
              <a:rPr lang="en-US" sz="2400" i="1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</a:p>
          <a:p>
            <a:pPr>
              <a:buAutoNum type="arabicParenR"/>
            </a:pPr>
            <a:r>
              <a:rPr lang="en-US" sz="2400" i="1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2400" i="1" dirty="0">
                <a:solidFill>
                  <a:srgbClr val="2C3FEB"/>
                </a:solidFill>
                <a:latin typeface="Cambria" panose="02040503050406030204" pitchFamily="18" charset="0"/>
              </a:rPr>
              <a:t>Restoration:</a:t>
            </a:r>
            <a:r>
              <a:rPr lang="en-US" sz="2400" i="1" dirty="0">
                <a:solidFill>
                  <a:srgbClr val="000000"/>
                </a:solidFill>
                <a:latin typeface="Cambria" panose="02040503050406030204" pitchFamily="18" charset="0"/>
              </a:rPr>
              <a:t> Restoring the charge of cell after access (</a:t>
            </a:r>
            <a:r>
              <a:rPr lang="en-US" sz="2400" i="1" dirty="0" err="1">
                <a:solidFill>
                  <a:srgbClr val="2C3FEB"/>
                </a:solidFill>
                <a:latin typeface="Cambria" panose="02040503050406030204" pitchFamily="18" charset="0"/>
              </a:rPr>
              <a:t>tRAS</a:t>
            </a:r>
            <a:r>
              <a:rPr lang="en-US" sz="2400" i="1" dirty="0">
                <a:solidFill>
                  <a:srgbClr val="000000"/>
                </a:solidFill>
                <a:latin typeface="Cambria" panose="02040503050406030204" pitchFamily="18" charset="0"/>
              </a:rPr>
              <a:t>)</a:t>
            </a:r>
          </a:p>
        </p:txBody>
      </p:sp>
      <p:cxnSp>
        <p:nvCxnSpPr>
          <p:cNvPr id="334" name="Connector: Curved 758"/>
          <p:cNvCxnSpPr>
            <a:cxnSpLocks/>
            <a:stCxn id="104" idx="3"/>
            <a:endCxn id="755" idx="1"/>
          </p:cNvCxnSpPr>
          <p:nvPr/>
        </p:nvCxnSpPr>
        <p:spPr>
          <a:xfrm flipV="1">
            <a:off x="10549573" y="16180971"/>
            <a:ext cx="1195923" cy="3978686"/>
          </a:xfrm>
          <a:prstGeom prst="curvedConnector3">
            <a:avLst>
              <a:gd name="adj1" fmla="val 50000"/>
            </a:avLst>
          </a:prstGeom>
          <a:ln w="57150">
            <a:solidFill>
              <a:srgbClr val="0066FF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0" name="TextBox 339"/>
          <p:cNvSpPr txBox="1"/>
          <p:nvPr/>
        </p:nvSpPr>
        <p:spPr>
          <a:xfrm>
            <a:off x="13395942" y="24003597"/>
            <a:ext cx="19500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66"/>
                </a:solidFill>
                <a:latin typeface="Cambria" panose="02040503050406030204" pitchFamily="18" charset="0"/>
              </a:rPr>
              <a:t>Evict</a:t>
            </a:r>
            <a:endParaRPr lang="tr-TR" sz="2400" b="1" dirty="0">
              <a:solidFill>
                <a:srgbClr val="FF0066"/>
              </a:solidFill>
              <a:latin typeface="Cambria" panose="02040503050406030204" pitchFamily="18" charset="0"/>
            </a:endParaRPr>
          </a:p>
          <a:p>
            <a:r>
              <a:rPr lang="tr-TR" sz="2400" i="1" dirty="0">
                <a:latin typeface="Cambria" panose="02040503050406030204" pitchFamily="18" charset="0"/>
              </a:rPr>
              <a:t>[PRE]</a:t>
            </a:r>
          </a:p>
          <a:p>
            <a:r>
              <a:rPr lang="tr-TR" sz="2400" i="1" dirty="0">
                <a:latin typeface="Cambria" panose="02040503050406030204" pitchFamily="18" charset="0"/>
              </a:rPr>
              <a:t>[ACT]</a:t>
            </a:r>
            <a:endParaRPr lang="en-US" sz="2400" i="1" dirty="0">
              <a:latin typeface="Cambria" panose="02040503050406030204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70644">
            <a:off x="10215557" y="25959124"/>
            <a:ext cx="606777" cy="628577"/>
          </a:xfrm>
          <a:prstGeom prst="rect">
            <a:avLst/>
          </a:prstGeom>
        </p:spPr>
      </p:pic>
      <p:sp>
        <p:nvSpPr>
          <p:cNvPr id="343" name="TextBox 342"/>
          <p:cNvSpPr txBox="1"/>
          <p:nvPr/>
        </p:nvSpPr>
        <p:spPr>
          <a:xfrm>
            <a:off x="8901625" y="26375215"/>
            <a:ext cx="19500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66"/>
                </a:solidFill>
                <a:latin typeface="Cambria" panose="02040503050406030204" pitchFamily="18" charset="0"/>
              </a:rPr>
              <a:t>Self-update</a:t>
            </a:r>
            <a:endParaRPr lang="tr-TR" sz="2400" b="1" dirty="0">
              <a:solidFill>
                <a:srgbClr val="FF0066"/>
              </a:solidFill>
              <a:latin typeface="Cambria" panose="02040503050406030204" pitchFamily="18" charset="0"/>
            </a:endParaRPr>
          </a:p>
          <a:p>
            <a:r>
              <a:rPr lang="tr-TR" sz="2400" i="1" dirty="0" err="1">
                <a:latin typeface="Cambria" panose="02040503050406030204" pitchFamily="18" charset="0"/>
              </a:rPr>
              <a:t>Every</a:t>
            </a:r>
            <a:r>
              <a:rPr lang="tr-TR" sz="2400" i="1" dirty="0">
                <a:latin typeface="Cambria" panose="02040503050406030204" pitchFamily="18" charset="0"/>
              </a:rPr>
              <a:t> 1ms</a:t>
            </a:r>
            <a:endParaRPr lang="en-US" sz="2400" i="1" dirty="0">
              <a:latin typeface="Cambria" panose="02040503050406030204" pitchFamily="18" charset="0"/>
            </a:endParaRPr>
          </a:p>
        </p:txBody>
      </p:sp>
      <p:sp>
        <p:nvSpPr>
          <p:cNvPr id="344" name="Oval 343"/>
          <p:cNvSpPr/>
          <p:nvPr/>
        </p:nvSpPr>
        <p:spPr>
          <a:xfrm>
            <a:off x="8468670" y="26467380"/>
            <a:ext cx="381000" cy="355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4</a:t>
            </a:r>
            <a:endParaRPr lang="tr-TR" sz="32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345" name="Content Placeholder 2"/>
          <p:cNvSpPr txBox="1">
            <a:spLocks/>
          </p:cNvSpPr>
          <p:nvPr/>
        </p:nvSpPr>
        <p:spPr>
          <a:xfrm>
            <a:off x="6798804" y="30159358"/>
            <a:ext cx="7986983" cy="5638800"/>
          </a:xfrm>
          <a:prstGeom prst="rect">
            <a:avLst/>
          </a:prstGeom>
        </p:spPr>
        <p:txBody>
          <a:bodyPr vert="horz" lIns="369730" tIns="184788" rIns="369730" bIns="184788" rtlCol="0">
            <a:normAutofit/>
          </a:bodyPr>
          <a:lstStyle>
            <a:lvl1pPr marL="0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1138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618455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989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236912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875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4855358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473814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092270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10716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329176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947624" indent="0" algn="ctr" defTabSz="3237670" rtl="0" eaLnBrk="1" latinLnBrk="0" hangingPunct="1">
              <a:spcBef>
                <a:spcPct val="20000"/>
              </a:spcBef>
              <a:buFont typeface="Arial" pitchFamily="34" charset="0"/>
              <a:buNone/>
              <a:defRPr sz="726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CAL</a:t>
            </a:r>
          </a:p>
          <a:p>
            <a:pPr marL="342900" lvl="1" indent="-3429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tr-TR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ChargeCache (</a:t>
            </a:r>
            <a:r>
              <a:rPr lang="tr-TR" sz="2400" b="1" dirty="0">
                <a:solidFill>
                  <a:srgbClr val="2C3FEB"/>
                </a:solidFill>
                <a:latin typeface="Cambria" panose="02040503050406030204" pitchFamily="18" charset="0"/>
              </a:rPr>
              <a:t>CC</a:t>
            </a:r>
            <a:r>
              <a:rPr lang="tr-TR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) </a:t>
            </a:r>
            <a:r>
              <a:rPr lang="en-US" sz="2400" i="1" kern="0" dirty="0">
                <a:solidFill>
                  <a:schemeClr val="tx1"/>
                </a:solidFill>
                <a:latin typeface="Cambria" panose="02040503050406030204" pitchFamily="18" charset="0"/>
              </a:rPr>
              <a:t>[</a:t>
            </a:r>
            <a:r>
              <a:rPr lang="tr-TR" sz="2400" i="1" kern="0" dirty="0">
                <a:solidFill>
                  <a:schemeClr val="tx1"/>
                </a:solidFill>
                <a:latin typeface="Cambria" panose="02040503050406030204" pitchFamily="18" charset="0"/>
              </a:rPr>
              <a:t>Has</a:t>
            </a:r>
            <a:r>
              <a:rPr lang="en-US" sz="2400" i="1" kern="0" dirty="0">
                <a:solidFill>
                  <a:schemeClr val="tx1"/>
                </a:solidFill>
                <a:latin typeface="Cambria" panose="02040503050406030204" pitchFamily="18" charset="0"/>
              </a:rPr>
              <a:t>s</a:t>
            </a:r>
            <a:r>
              <a:rPr lang="tr-TR" sz="2400" i="1" kern="0" dirty="0">
                <a:solidFill>
                  <a:schemeClr val="tx1"/>
                </a:solidFill>
                <a:latin typeface="Cambria" panose="02040503050406030204" pitchFamily="18" charset="0"/>
              </a:rPr>
              <a:t>an</a:t>
            </a:r>
            <a:r>
              <a:rPr lang="en-US" sz="2400" i="1" kern="0" dirty="0">
                <a:solidFill>
                  <a:schemeClr val="tx1"/>
                </a:solidFill>
                <a:latin typeface="Cambria" panose="02040503050406030204" pitchFamily="18" charset="0"/>
              </a:rPr>
              <a:t>+, </a:t>
            </a:r>
            <a:r>
              <a:rPr lang="tr-TR" sz="2400" i="1" kern="0" dirty="0">
                <a:solidFill>
                  <a:schemeClr val="tx1"/>
                </a:solidFill>
                <a:latin typeface="Cambria" panose="02040503050406030204" pitchFamily="18" charset="0"/>
              </a:rPr>
              <a:t>HPCA</a:t>
            </a:r>
            <a:r>
              <a:rPr lang="en-US" sz="2400" i="1" kern="0" dirty="0">
                <a:solidFill>
                  <a:schemeClr val="tx1"/>
                </a:solidFill>
                <a:latin typeface="Cambria" panose="02040503050406030204" pitchFamily="18" charset="0"/>
              </a:rPr>
              <a:t>’1</a:t>
            </a:r>
            <a:r>
              <a:rPr lang="tr-TR" sz="2400" i="1" kern="0" dirty="0">
                <a:solidFill>
                  <a:schemeClr val="tx1"/>
                </a:solidFill>
                <a:latin typeface="Cambria" panose="02040503050406030204" pitchFamily="18" charset="0"/>
              </a:rPr>
              <a:t>6</a:t>
            </a:r>
            <a:r>
              <a:rPr lang="en-US" sz="2400" i="1" kern="0" dirty="0">
                <a:solidFill>
                  <a:schemeClr val="tx1"/>
                </a:solidFill>
                <a:latin typeface="Cambria" panose="02040503050406030204" pitchFamily="18" charset="0"/>
              </a:rPr>
              <a:t>]</a:t>
            </a:r>
            <a:endParaRPr lang="en-US" sz="200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marL="0" lvl="1" algn="l">
              <a:spcBef>
                <a:spcPts val="1000"/>
              </a:spcBef>
            </a:pPr>
            <a:r>
              <a:rPr lang="en-US" sz="2400" dirty="0">
                <a:solidFill>
                  <a:srgbClr val="00B050"/>
                </a:solidFill>
                <a:latin typeface="Cambria" panose="02040503050406030204" pitchFamily="18" charset="0"/>
              </a:rPr>
              <a:t>reduces </a:t>
            </a:r>
            <a:r>
              <a:rPr lang="en-US" sz="2400" dirty="0" err="1">
                <a:solidFill>
                  <a:srgbClr val="00B050"/>
                </a:solidFill>
                <a:latin typeface="Cambria" panose="02040503050406030204" pitchFamily="18" charset="0"/>
              </a:rPr>
              <a:t>tRCD</a:t>
            </a:r>
            <a:r>
              <a:rPr lang="en-US" sz="2400" dirty="0">
                <a:solidFill>
                  <a:srgbClr val="00B050"/>
                </a:solidFill>
                <a:latin typeface="Cambria" panose="02040503050406030204" pitchFamily="18" charset="0"/>
              </a:rPr>
              <a:t> and </a:t>
            </a:r>
            <a:r>
              <a:rPr lang="en-US" sz="2400" dirty="0" err="1">
                <a:solidFill>
                  <a:srgbClr val="00B050"/>
                </a:solidFill>
                <a:latin typeface="Cambria" panose="02040503050406030204" pitchFamily="18" charset="0"/>
              </a:rPr>
              <a:t>tRAS</a:t>
            </a:r>
            <a:r>
              <a:rPr lang="en-US" sz="2400" dirty="0">
                <a:solidFill>
                  <a:srgbClr val="00B050"/>
                </a:solidFill>
                <a:latin typeface="Cambria" panose="02040503050406030204" pitchFamily="18" charset="0"/>
              </a:rPr>
              <a:t> for highly-charged rows</a:t>
            </a:r>
          </a:p>
          <a:p>
            <a:pPr marL="342900" lvl="1" indent="-342900" algn="l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altLang="zh-CN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Restore Truncation</a:t>
            </a:r>
            <a:r>
              <a:rPr lang="tr-TR" altLang="zh-CN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 (</a:t>
            </a:r>
            <a:r>
              <a:rPr lang="en-US" altLang="zh-CN" sz="2400" b="1" dirty="0">
                <a:solidFill>
                  <a:srgbClr val="2C3FEB"/>
                </a:solidFill>
                <a:latin typeface="Cambria" panose="02040503050406030204" pitchFamily="18" charset="0"/>
              </a:rPr>
              <a:t>RT</a:t>
            </a:r>
            <a:r>
              <a:rPr lang="tr-TR" altLang="zh-CN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) </a:t>
            </a:r>
            <a:r>
              <a:rPr lang="en-US" altLang="zh-CN" sz="2400" i="1" kern="0" dirty="0">
                <a:solidFill>
                  <a:schemeClr val="tx1"/>
                </a:solidFill>
                <a:latin typeface="Cambria" panose="02040503050406030204" pitchFamily="18" charset="0"/>
              </a:rPr>
              <a:t>[</a:t>
            </a:r>
            <a:r>
              <a:rPr lang="tr-TR" altLang="zh-CN" sz="2400" i="1" kern="0" dirty="0">
                <a:solidFill>
                  <a:schemeClr val="tx1"/>
                </a:solidFill>
                <a:latin typeface="Cambria" panose="02040503050406030204" pitchFamily="18" charset="0"/>
              </a:rPr>
              <a:t>Xian+, HPCA16</a:t>
            </a:r>
            <a:r>
              <a:rPr lang="en-US" altLang="zh-CN" sz="2400" i="1" kern="0" dirty="0">
                <a:solidFill>
                  <a:schemeClr val="tx1"/>
                </a:solidFill>
                <a:latin typeface="Cambria" panose="02040503050406030204" pitchFamily="18" charset="0"/>
              </a:rPr>
              <a:t>]</a:t>
            </a:r>
          </a:p>
          <a:p>
            <a:pPr marL="0" lvl="1" algn="l">
              <a:spcBef>
                <a:spcPts val="1000"/>
              </a:spcBef>
            </a:pPr>
            <a:r>
              <a:rPr lang="en-US" altLang="zh-CN" sz="2400" dirty="0">
                <a:solidFill>
                  <a:srgbClr val="00B050"/>
                </a:solidFill>
                <a:latin typeface="Cambria" panose="02040503050406030204" pitchFamily="18" charset="0"/>
              </a:rPr>
              <a:t>reduces </a:t>
            </a:r>
            <a:r>
              <a:rPr lang="en-US" altLang="zh-CN" sz="2400" dirty="0" err="1">
                <a:solidFill>
                  <a:srgbClr val="00B050"/>
                </a:solidFill>
                <a:latin typeface="Cambria" panose="02040503050406030204" pitchFamily="18" charset="0"/>
              </a:rPr>
              <a:t>tRAS</a:t>
            </a:r>
            <a:r>
              <a:rPr lang="en-US" altLang="zh-CN" sz="2400" dirty="0">
                <a:solidFill>
                  <a:srgbClr val="00B050"/>
                </a:solidFill>
                <a:latin typeface="Cambria" panose="02040503050406030204" pitchFamily="18" charset="0"/>
              </a:rPr>
              <a:t> and </a:t>
            </a:r>
            <a:r>
              <a:rPr lang="en-US" altLang="zh-CN" sz="2400" dirty="0" err="1">
                <a:solidFill>
                  <a:srgbClr val="00B050"/>
                </a:solidFill>
                <a:latin typeface="Cambria" panose="02040503050406030204" pitchFamily="18" charset="0"/>
              </a:rPr>
              <a:t>tWR</a:t>
            </a:r>
            <a:r>
              <a:rPr lang="en-US" altLang="zh-CN" sz="2400" dirty="0">
                <a:solidFill>
                  <a:srgbClr val="00B050"/>
                </a:solidFill>
                <a:latin typeface="Cambria" panose="02040503050406030204" pitchFamily="18" charset="0"/>
              </a:rPr>
              <a:t> for soon-to-be-refreshed rows</a:t>
            </a:r>
          </a:p>
          <a:p>
            <a:pPr marL="342900" lvl="1" indent="-342900" algn="l"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Combinations of activation and restoration latency reductions</a:t>
            </a:r>
          </a:p>
          <a:p>
            <a:pPr marL="0" lvl="1" algn="l"/>
            <a:r>
              <a:rPr lang="en-US" sz="2400" b="1" dirty="0">
                <a:solidFill>
                  <a:srgbClr val="0066FF"/>
                </a:solidFill>
                <a:latin typeface="Cambria" panose="02040503050406030204" pitchFamily="18" charset="0"/>
              </a:rPr>
              <a:t>CCRT</a:t>
            </a:r>
            <a:r>
              <a:rPr lang="en-US" sz="2400" dirty="0">
                <a:solidFill>
                  <a:srgbClr val="0066FF"/>
                </a:solidFill>
                <a:latin typeface="Cambria" panose="02040503050406030204" pitchFamily="18" charset="0"/>
              </a:rPr>
              <a:t>: </a:t>
            </a:r>
            <a:r>
              <a:rPr lang="en-US" sz="2400" dirty="0">
                <a:solidFill>
                  <a:srgbClr val="00B050"/>
                </a:solidFill>
                <a:latin typeface="Cambria" panose="02040503050406030204" pitchFamily="18" charset="0"/>
              </a:rPr>
              <a:t>a simple combination of CC and RT</a:t>
            </a:r>
          </a:p>
          <a:p>
            <a:pPr marL="0" lvl="1" algn="l"/>
            <a:r>
              <a:rPr lang="en-US" sz="2400" b="1" dirty="0" err="1">
                <a:solidFill>
                  <a:srgbClr val="0066FF"/>
                </a:solidFill>
                <a:latin typeface="Cambria" panose="02040503050406030204" pitchFamily="18" charset="0"/>
              </a:rPr>
              <a:t>GreedyPR</a:t>
            </a:r>
            <a:r>
              <a:rPr lang="en-US" sz="2400" dirty="0">
                <a:solidFill>
                  <a:srgbClr val="0066FF"/>
                </a:solidFill>
                <a:latin typeface="Cambria" panose="02040503050406030204" pitchFamily="18" charset="0"/>
              </a:rPr>
              <a:t>: </a:t>
            </a:r>
            <a:r>
              <a:rPr lang="en-US" sz="2400" dirty="0">
                <a:solidFill>
                  <a:srgbClr val="00B050"/>
                </a:solidFill>
                <a:latin typeface="Cambria" panose="02040503050406030204" pitchFamily="18" charset="0"/>
              </a:rPr>
              <a:t>similar to CAL, but unaware of future charge level</a:t>
            </a:r>
            <a:endParaRPr lang="en-US" sz="2400" b="1" dirty="0">
              <a:solidFill>
                <a:srgbClr val="00B050"/>
              </a:solidFill>
              <a:latin typeface="Cambria" panose="02040503050406030204" pitchFamily="18" charset="0"/>
            </a:endParaRPr>
          </a:p>
          <a:p>
            <a:pPr marL="342900" lvl="1" indent="-342900" algn="l"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Idealized CAL (</a:t>
            </a:r>
            <a:r>
              <a:rPr lang="en-US" sz="2400" b="1" dirty="0" err="1">
                <a:solidFill>
                  <a:srgbClr val="2C3FEB"/>
                </a:solidFill>
                <a:latin typeface="Cambria" panose="02040503050406030204" pitchFamily="18" charset="0"/>
              </a:rPr>
              <a:t>IdealCAL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</a:rPr>
              <a:t>)</a:t>
            </a:r>
          </a:p>
        </p:txBody>
      </p:sp>
      <p:sp>
        <p:nvSpPr>
          <p:cNvPr id="346" name="Title 1"/>
          <p:cNvSpPr txBox="1">
            <a:spLocks/>
          </p:cNvSpPr>
          <p:nvPr/>
        </p:nvSpPr>
        <p:spPr>
          <a:xfrm>
            <a:off x="13865904" y="23223037"/>
            <a:ext cx="91440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Cambria" panose="02040503050406030204" pitchFamily="18" charset="0"/>
              </a:rPr>
              <a:t>High Level Operations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148618" y="5168078"/>
            <a:ext cx="389401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National University of </a:t>
            </a:r>
          </a:p>
          <a:p>
            <a:r>
              <a:rPr lang="en-US" sz="3200" dirty="0"/>
              <a:t>Defense Technology</a:t>
            </a:r>
            <a:endParaRPr lang="en-US" sz="4400" dirty="0"/>
          </a:p>
        </p:txBody>
      </p:sp>
      <p:grpSp>
        <p:nvGrpSpPr>
          <p:cNvPr id="6" name="Group 5"/>
          <p:cNvGrpSpPr/>
          <p:nvPr/>
        </p:nvGrpSpPr>
        <p:grpSpPr>
          <a:xfrm>
            <a:off x="22694434" y="5032207"/>
            <a:ext cx="3761188" cy="1379201"/>
            <a:chOff x="22120279" y="4866095"/>
            <a:chExt cx="3761188" cy="1379201"/>
          </a:xfrm>
        </p:grpSpPr>
        <p:pic>
          <p:nvPicPr>
            <p:cNvPr id="87" name="Picture 4" descr="http://www.unicamp.br/unicamp/sites/default/files/logo_124.pn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2120279" y="4866095"/>
              <a:ext cx="1506408" cy="1379201"/>
            </a:xfrm>
            <a:prstGeom prst="rect">
              <a:avLst/>
            </a:prstGeom>
            <a:noFill/>
          </p:spPr>
        </p:pic>
        <p:sp>
          <p:nvSpPr>
            <p:cNvPr id="88" name="TextBox 87"/>
            <p:cNvSpPr txBox="1"/>
            <p:nvPr/>
          </p:nvSpPr>
          <p:spPr>
            <a:xfrm>
              <a:off x="23495365" y="5166318"/>
              <a:ext cx="2386102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University of </a:t>
              </a:r>
            </a:p>
            <a:p>
              <a:r>
                <a:rPr lang="en-US" sz="3200" dirty="0"/>
                <a:t>Campinas</a:t>
              </a:r>
              <a:endParaRPr lang="en-US" sz="4400" dirty="0"/>
            </a:p>
          </p:txBody>
        </p:sp>
      </p:grpSp>
      <p:pic>
        <p:nvPicPr>
          <p:cNvPr id="89" name="Picture 2" descr="Image result for å½é²ç§æå¤§å­¦">
            <a:extLst>
              <a:ext uri="{FF2B5EF4-FFF2-40B4-BE49-F238E27FC236}">
                <a16:creationId xmlns:a16="http://schemas.microsoft.com/office/drawing/2014/main" id="{1460BCC6-83FD-4F6E-91BC-E0478339C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5020" y="5222433"/>
            <a:ext cx="1064446" cy="1064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706296AD-690B-435E-9A3D-889B8316033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744770" y="7961206"/>
            <a:ext cx="4016517" cy="4017225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1E1DDBA0-8CD3-4E3D-9FB2-F54E1B66530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0817840" y="7925415"/>
            <a:ext cx="4262124" cy="3970262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F55C10BC-6890-462D-B9A4-6AAAEF91E05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988707" y="7906020"/>
            <a:ext cx="4126250" cy="3989657"/>
          </a:xfrm>
          <a:prstGeom prst="rect">
            <a:avLst/>
          </a:prstGeom>
        </p:spPr>
      </p:pic>
      <p:pic>
        <p:nvPicPr>
          <p:cNvPr id="31" name="图片 30">
            <a:extLst>
              <a:ext uri="{FF2B5EF4-FFF2-40B4-BE49-F238E27FC236}">
                <a16:creationId xmlns:a16="http://schemas.microsoft.com/office/drawing/2014/main" id="{189A35C7-8E02-42B2-A228-415161D14D8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742269" y="17255503"/>
            <a:ext cx="8202150" cy="4971179"/>
          </a:xfrm>
          <a:prstGeom prst="rect">
            <a:avLst/>
          </a:prstGeom>
        </p:spPr>
      </p:pic>
      <p:sp>
        <p:nvSpPr>
          <p:cNvPr id="111" name="TextBox 769">
            <a:extLst>
              <a:ext uri="{FF2B5EF4-FFF2-40B4-BE49-F238E27FC236}">
                <a16:creationId xmlns:a16="http://schemas.microsoft.com/office/drawing/2014/main" id="{20B296D7-983B-4719-AE8F-02EC5F96A71A}"/>
              </a:ext>
            </a:extLst>
          </p:cNvPr>
          <p:cNvSpPr txBox="1"/>
          <p:nvPr/>
        </p:nvSpPr>
        <p:spPr>
          <a:xfrm>
            <a:off x="397284" y="26311887"/>
            <a:ext cx="7474389" cy="1569660"/>
          </a:xfrm>
          <a:prstGeom prst="rect">
            <a:avLst/>
          </a:prstGeom>
          <a:solidFill>
            <a:srgbClr val="FFFFCC"/>
          </a:solidFill>
          <a:ln w="38100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ambria" panose="02040503050406030204" pitchFamily="18" charset="0"/>
              </a:rPr>
              <a:t>2. Decides by </a:t>
            </a:r>
            <a:r>
              <a:rPr lang="en-US" sz="3200" b="1" dirty="0">
                <a:solidFill>
                  <a:srgbClr val="00B050"/>
                </a:solidFill>
                <a:latin typeface="Cambria" panose="02040503050406030204" pitchFamily="18" charset="0"/>
              </a:rPr>
              <a:t>how much </a:t>
            </a:r>
            <a:r>
              <a:rPr lang="en-US" sz="3200" dirty="0">
                <a:latin typeface="Cambria" panose="02040503050406030204" pitchFamily="18" charset="0"/>
              </a:rPr>
              <a:t>the restoration latency should be reduced, based on the </a:t>
            </a:r>
            <a:r>
              <a:rPr lang="en-US" sz="3200" dirty="0">
                <a:solidFill>
                  <a:srgbClr val="FF21C6"/>
                </a:solidFill>
                <a:latin typeface="Cambria" panose="02040503050406030204" pitchFamily="18" charset="0"/>
              </a:rPr>
              <a:t>prediction and trade-off</a:t>
            </a:r>
            <a:endParaRPr lang="en-US" sz="3200" b="1" dirty="0">
              <a:solidFill>
                <a:srgbClr val="FF21C6"/>
              </a:solidFill>
            </a:endParaRPr>
          </a:p>
        </p:txBody>
      </p:sp>
      <p:sp>
        <p:nvSpPr>
          <p:cNvPr id="113" name="TextBox 778">
            <a:extLst>
              <a:ext uri="{FF2B5EF4-FFF2-40B4-BE49-F238E27FC236}">
                <a16:creationId xmlns:a16="http://schemas.microsoft.com/office/drawing/2014/main" id="{159AB135-0BF2-4092-B496-F894ED865429}"/>
              </a:ext>
            </a:extLst>
          </p:cNvPr>
          <p:cNvSpPr txBox="1"/>
          <p:nvPr/>
        </p:nvSpPr>
        <p:spPr>
          <a:xfrm>
            <a:off x="8632487" y="25188508"/>
            <a:ext cx="2034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66"/>
                </a:solidFill>
                <a:latin typeface="Cambria" panose="02040503050406030204" pitchFamily="18" charset="0"/>
              </a:rPr>
              <a:t>Initialization</a:t>
            </a:r>
            <a:endParaRPr lang="tr-TR" sz="2400" b="1" dirty="0">
              <a:solidFill>
                <a:srgbClr val="FF0066"/>
              </a:solidFill>
              <a:latin typeface="Cambria" panose="02040503050406030204" pitchFamily="18" charset="0"/>
            </a:endParaRPr>
          </a:p>
          <a:p>
            <a:r>
              <a:rPr lang="tr-TR" sz="2400" i="1" dirty="0">
                <a:latin typeface="Cambria" panose="02040503050406030204" pitchFamily="18" charset="0"/>
              </a:rPr>
              <a:t>[PRE]</a:t>
            </a:r>
            <a:endParaRPr lang="en-US" sz="2400" i="1" dirty="0">
              <a:latin typeface="Cambria" panose="02040503050406030204" pitchFamily="18" charset="0"/>
            </a:endParaRPr>
          </a:p>
        </p:txBody>
      </p:sp>
      <p:cxnSp>
        <p:nvCxnSpPr>
          <p:cNvPr id="114" name="Straight Arrow Connector 777">
            <a:extLst>
              <a:ext uri="{FF2B5EF4-FFF2-40B4-BE49-F238E27FC236}">
                <a16:creationId xmlns:a16="http://schemas.microsoft.com/office/drawing/2014/main" id="{7A1334EB-1C83-4765-845B-919A40D85243}"/>
              </a:ext>
            </a:extLst>
          </p:cNvPr>
          <p:cNvCxnSpPr/>
          <p:nvPr/>
        </p:nvCxnSpPr>
        <p:spPr>
          <a:xfrm>
            <a:off x="9848650" y="25623947"/>
            <a:ext cx="931810" cy="558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Oval 783">
            <a:extLst>
              <a:ext uri="{FF2B5EF4-FFF2-40B4-BE49-F238E27FC236}">
                <a16:creationId xmlns:a16="http://schemas.microsoft.com/office/drawing/2014/main" id="{CC7B86D6-BC71-48DC-B7BB-2CC6635F0B9E}"/>
              </a:ext>
            </a:extLst>
          </p:cNvPr>
          <p:cNvSpPr/>
          <p:nvPr/>
        </p:nvSpPr>
        <p:spPr>
          <a:xfrm>
            <a:off x="8184721" y="25281739"/>
            <a:ext cx="381000" cy="355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</a:rPr>
              <a:t>3</a:t>
            </a:r>
            <a:endParaRPr lang="tr-TR" sz="32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117" name="Rectangle 771">
            <a:extLst>
              <a:ext uri="{FF2B5EF4-FFF2-40B4-BE49-F238E27FC236}">
                <a16:creationId xmlns:a16="http://schemas.microsoft.com/office/drawing/2014/main" id="{C20BA10E-F1DE-45F5-A3C0-2BB464A1E341}"/>
              </a:ext>
            </a:extLst>
          </p:cNvPr>
          <p:cNvSpPr/>
          <p:nvPr/>
        </p:nvSpPr>
        <p:spPr>
          <a:xfrm>
            <a:off x="11393957" y="24352358"/>
            <a:ext cx="845624" cy="3011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Timer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8" name="Rectangle 771">
            <a:extLst>
              <a:ext uri="{FF2B5EF4-FFF2-40B4-BE49-F238E27FC236}">
                <a16:creationId xmlns:a16="http://schemas.microsoft.com/office/drawing/2014/main" id="{945849AF-5F98-4B8D-A822-B3CE8D6D6EFC}"/>
              </a:ext>
            </a:extLst>
          </p:cNvPr>
          <p:cNvSpPr/>
          <p:nvPr/>
        </p:nvSpPr>
        <p:spPr>
          <a:xfrm>
            <a:off x="12737128" y="24352690"/>
            <a:ext cx="237066" cy="3011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V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9" name="Rectangle 771">
            <a:extLst>
              <a:ext uri="{FF2B5EF4-FFF2-40B4-BE49-F238E27FC236}">
                <a16:creationId xmlns:a16="http://schemas.microsoft.com/office/drawing/2014/main" id="{3752013C-79A2-41E6-9DF4-F1EC5EA1473D}"/>
              </a:ext>
            </a:extLst>
          </p:cNvPr>
          <p:cNvSpPr/>
          <p:nvPr/>
        </p:nvSpPr>
        <p:spPr>
          <a:xfrm>
            <a:off x="12239581" y="24352358"/>
            <a:ext cx="491081" cy="3011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0" name="Rectangle 772">
            <a:extLst>
              <a:ext uri="{FF2B5EF4-FFF2-40B4-BE49-F238E27FC236}">
                <a16:creationId xmlns:a16="http://schemas.microsoft.com/office/drawing/2014/main" id="{8BECBEDA-4B68-4C36-A50C-994641727DFB}"/>
              </a:ext>
            </a:extLst>
          </p:cNvPr>
          <p:cNvSpPr/>
          <p:nvPr/>
        </p:nvSpPr>
        <p:spPr>
          <a:xfrm>
            <a:off x="10835834" y="25013881"/>
            <a:ext cx="2138360" cy="24900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772">
            <a:extLst>
              <a:ext uri="{FF2B5EF4-FFF2-40B4-BE49-F238E27FC236}">
                <a16:creationId xmlns:a16="http://schemas.microsoft.com/office/drawing/2014/main" id="{213E07E9-67AA-452E-BB79-ABB5219B1197}"/>
              </a:ext>
            </a:extLst>
          </p:cNvPr>
          <p:cNvSpPr/>
          <p:nvPr/>
        </p:nvSpPr>
        <p:spPr>
          <a:xfrm>
            <a:off x="10842395" y="25317018"/>
            <a:ext cx="2138360" cy="24900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772">
            <a:extLst>
              <a:ext uri="{FF2B5EF4-FFF2-40B4-BE49-F238E27FC236}">
                <a16:creationId xmlns:a16="http://schemas.microsoft.com/office/drawing/2014/main" id="{485BCA85-9F8F-4738-BEFF-ABEE3A5179B0}"/>
              </a:ext>
            </a:extLst>
          </p:cNvPr>
          <p:cNvSpPr/>
          <p:nvPr/>
        </p:nvSpPr>
        <p:spPr>
          <a:xfrm>
            <a:off x="10842395" y="25623650"/>
            <a:ext cx="2138360" cy="24900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772">
            <a:extLst>
              <a:ext uri="{FF2B5EF4-FFF2-40B4-BE49-F238E27FC236}">
                <a16:creationId xmlns:a16="http://schemas.microsoft.com/office/drawing/2014/main" id="{01CE6989-574C-4CE4-B928-0870C6E1253C}"/>
              </a:ext>
            </a:extLst>
          </p:cNvPr>
          <p:cNvSpPr/>
          <p:nvPr/>
        </p:nvSpPr>
        <p:spPr>
          <a:xfrm>
            <a:off x="10851655" y="25930282"/>
            <a:ext cx="2138360" cy="24900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72BB0FEB-2256-4CF1-9F90-61005B4122D7}"/>
              </a:ext>
            </a:extLst>
          </p:cNvPr>
          <p:cNvSpPr txBox="1"/>
          <p:nvPr/>
        </p:nvSpPr>
        <p:spPr>
          <a:xfrm flipH="1">
            <a:off x="9122860" y="27439023"/>
            <a:ext cx="4876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Tag</a:t>
            </a:r>
            <a:r>
              <a:rPr lang="en-US" altLang="zh-CN" sz="2400" dirty="0"/>
              <a:t>: row number,    </a:t>
            </a:r>
            <a:r>
              <a:rPr lang="en-US" altLang="zh-CN" sz="2400" b="1" dirty="0"/>
              <a:t>Timer</a:t>
            </a:r>
            <a:r>
              <a:rPr lang="en-US" altLang="zh-CN" sz="2400" dirty="0"/>
              <a:t>: 4-bit timer, </a:t>
            </a:r>
          </a:p>
          <a:p>
            <a:r>
              <a:rPr lang="en-US" altLang="zh-CN" sz="2400" b="1" dirty="0"/>
              <a:t>PR</a:t>
            </a:r>
            <a:r>
              <a:rPr lang="en-US" altLang="zh-CN" sz="2400" dirty="0"/>
              <a:t>: partially restored,   </a:t>
            </a:r>
            <a:r>
              <a:rPr lang="en-US" altLang="zh-CN" sz="2400" b="1" dirty="0"/>
              <a:t>V</a:t>
            </a:r>
            <a:r>
              <a:rPr lang="en-US" altLang="zh-CN" sz="2400" dirty="0"/>
              <a:t>: valid </a:t>
            </a:r>
            <a:endParaRPr lang="zh-CN" altLang="en-US" sz="2400" dirty="0"/>
          </a:p>
        </p:txBody>
      </p:sp>
      <p:pic>
        <p:nvPicPr>
          <p:cNvPr id="128" name="Picture 800">
            <a:extLst>
              <a:ext uri="{FF2B5EF4-FFF2-40B4-BE49-F238E27FC236}">
                <a16:creationId xmlns:a16="http://schemas.microsoft.com/office/drawing/2014/main" id="{56D292E5-1F0A-41E6-B311-868494F2BEC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18635" y="322140"/>
            <a:ext cx="1903026" cy="1615429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6E18DA07-B713-4D62-81D9-9A58C79DE739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839498" y="7952136"/>
            <a:ext cx="8546295" cy="4876706"/>
          </a:xfrm>
          <a:prstGeom prst="rect">
            <a:avLst/>
          </a:prstGeom>
        </p:spPr>
      </p:pic>
      <p:grpSp>
        <p:nvGrpSpPr>
          <p:cNvPr id="102" name="组合 101">
            <a:extLst>
              <a:ext uri="{FF2B5EF4-FFF2-40B4-BE49-F238E27FC236}">
                <a16:creationId xmlns:a16="http://schemas.microsoft.com/office/drawing/2014/main" id="{B24C9958-24D7-464A-80A9-799E28521104}"/>
              </a:ext>
            </a:extLst>
          </p:cNvPr>
          <p:cNvGrpSpPr/>
          <p:nvPr/>
        </p:nvGrpSpPr>
        <p:grpSpPr>
          <a:xfrm>
            <a:off x="283693" y="17752332"/>
            <a:ext cx="10507692" cy="4130176"/>
            <a:chOff x="381000" y="2000739"/>
            <a:chExt cx="8629260" cy="3100684"/>
          </a:xfrm>
        </p:grpSpPr>
        <p:grpSp>
          <p:nvGrpSpPr>
            <p:cNvPr id="103" name="组合 102">
              <a:extLst>
                <a:ext uri="{FF2B5EF4-FFF2-40B4-BE49-F238E27FC236}">
                  <a16:creationId xmlns:a16="http://schemas.microsoft.com/office/drawing/2014/main" id="{964F65B6-6767-4343-A03F-11352BB7BB8D}"/>
                </a:ext>
              </a:extLst>
            </p:cNvPr>
            <p:cNvGrpSpPr/>
            <p:nvPr/>
          </p:nvGrpSpPr>
          <p:grpSpPr>
            <a:xfrm>
              <a:off x="1009260" y="2000739"/>
              <a:ext cx="8001000" cy="501665"/>
              <a:chOff x="1009260" y="2000739"/>
              <a:chExt cx="8001000" cy="501665"/>
            </a:xfrm>
          </p:grpSpPr>
          <p:pic>
            <p:nvPicPr>
              <p:cNvPr id="105" name="图片 104">
                <a:extLst>
                  <a:ext uri="{FF2B5EF4-FFF2-40B4-BE49-F238E27FC236}">
                    <a16:creationId xmlns:a16="http://schemas.microsoft.com/office/drawing/2014/main" id="{046A83F2-869B-4AAE-8231-43DEA16A19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108629" y="2252505"/>
                <a:ext cx="7901631" cy="249899"/>
              </a:xfrm>
              <a:prstGeom prst="rect">
                <a:avLst/>
              </a:prstGeom>
            </p:spPr>
          </p:pic>
          <p:pic>
            <p:nvPicPr>
              <p:cNvPr id="106" name="图片 105">
                <a:extLst>
                  <a:ext uri="{FF2B5EF4-FFF2-40B4-BE49-F238E27FC236}">
                    <a16:creationId xmlns:a16="http://schemas.microsoft.com/office/drawing/2014/main" id="{D51D9B8E-1037-412E-9D82-F118485115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009260" y="2000739"/>
                <a:ext cx="7982340" cy="231262"/>
              </a:xfrm>
              <a:prstGeom prst="rect">
                <a:avLst/>
              </a:prstGeom>
            </p:spPr>
          </p:pic>
        </p:grpSp>
        <p:pic>
          <p:nvPicPr>
            <p:cNvPr id="104" name="图片 103">
              <a:extLst>
                <a:ext uri="{FF2B5EF4-FFF2-40B4-BE49-F238E27FC236}">
                  <a16:creationId xmlns:a16="http://schemas.microsoft.com/office/drawing/2014/main" id="{E2FFA862-5EFF-4F7C-A557-276F7E538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381000" y="2514600"/>
              <a:ext cx="8430676" cy="2586823"/>
            </a:xfrm>
            <a:prstGeom prst="rect">
              <a:avLst/>
            </a:prstGeom>
          </p:spPr>
        </p:pic>
      </p:grpSp>
      <p:sp>
        <p:nvSpPr>
          <p:cNvPr id="758" name="TextBox 757"/>
          <p:cNvSpPr txBox="1"/>
          <p:nvPr/>
        </p:nvSpPr>
        <p:spPr>
          <a:xfrm>
            <a:off x="10698281" y="20939429"/>
            <a:ext cx="10849026" cy="1077218"/>
          </a:xfrm>
          <a:prstGeom prst="rect">
            <a:avLst/>
          </a:prstGeom>
          <a:solidFill>
            <a:srgbClr val="FFFFCC"/>
          </a:solidFill>
          <a:ln w="38100">
            <a:solidFill>
              <a:srgbClr val="0066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latin typeface="Cambria" panose="02040503050406030204" pitchFamily="18" charset="0"/>
              </a:rPr>
              <a:t>If the </a:t>
            </a:r>
            <a:r>
              <a:rPr lang="tr-TR" sz="3200" b="1" dirty="0">
                <a:solidFill>
                  <a:srgbClr val="3266FF"/>
                </a:solidFill>
                <a:latin typeface="Cambria" panose="02040503050406030204" pitchFamily="18" charset="0"/>
              </a:rPr>
              <a:t>last </a:t>
            </a:r>
            <a:r>
              <a:rPr lang="en-US" sz="3200" b="1" dirty="0">
                <a:solidFill>
                  <a:srgbClr val="3266FF"/>
                </a:solidFill>
                <a:latin typeface="Cambria" panose="02040503050406030204" pitchFamily="18" charset="0"/>
              </a:rPr>
              <a:t>access-to-access </a:t>
            </a:r>
            <a:r>
              <a:rPr lang="tr-TR" sz="3200" b="1" dirty="0">
                <a:solidFill>
                  <a:srgbClr val="3266FF"/>
                </a:solidFill>
                <a:latin typeface="Cambria" panose="02040503050406030204" pitchFamily="18" charset="0"/>
              </a:rPr>
              <a:t>interval</a:t>
            </a:r>
            <a:r>
              <a:rPr lang="tr-TR" sz="3200" b="1" dirty="0">
                <a:latin typeface="Cambria" panose="02040503050406030204" pitchFamily="18" charset="0"/>
              </a:rPr>
              <a:t> is </a:t>
            </a:r>
            <a:r>
              <a:rPr lang="en-US" sz="3200" b="1" dirty="0">
                <a:latin typeface="Cambria" panose="02040503050406030204" pitchFamily="18" charset="0"/>
              </a:rPr>
              <a:t>small (e.g., &lt;16ms)</a:t>
            </a:r>
            <a:r>
              <a:rPr lang="tr-TR" sz="3200" b="1" dirty="0">
                <a:latin typeface="Cambria" panose="02040503050406030204" pitchFamily="18" charset="0"/>
              </a:rPr>
              <a:t>, </a:t>
            </a:r>
            <a:endParaRPr lang="en-US" sz="3200" b="1" dirty="0">
              <a:latin typeface="Cambria" panose="02040503050406030204" pitchFamily="18" charset="0"/>
            </a:endParaRPr>
          </a:p>
          <a:p>
            <a:pPr algn="ctr"/>
            <a:r>
              <a:rPr lang="en-US" sz="3200" b="1" dirty="0">
                <a:latin typeface="Cambria" panose="02040503050406030204" pitchFamily="18" charset="0"/>
              </a:rPr>
              <a:t>t</a:t>
            </a:r>
            <a:r>
              <a:rPr lang="tr-TR" sz="3200" b="1" dirty="0">
                <a:latin typeface="Cambria" panose="02040503050406030204" pitchFamily="18" charset="0"/>
              </a:rPr>
              <a:t>he </a:t>
            </a:r>
            <a:r>
              <a:rPr lang="tr-TR" sz="3200" b="1" dirty="0">
                <a:solidFill>
                  <a:srgbClr val="3266FF"/>
                </a:solidFill>
                <a:latin typeface="Cambria" panose="02040503050406030204" pitchFamily="18" charset="0"/>
              </a:rPr>
              <a:t>next </a:t>
            </a:r>
            <a:r>
              <a:rPr lang="en-US" sz="3200" b="1" dirty="0">
                <a:latin typeface="Cambria" panose="02040503050406030204" pitchFamily="18" charset="0"/>
              </a:rPr>
              <a:t>one</a:t>
            </a:r>
            <a:r>
              <a:rPr lang="tr-TR" sz="3200" b="1" dirty="0">
                <a:latin typeface="Cambria" panose="02040503050406030204" pitchFamily="18" charset="0"/>
              </a:rPr>
              <a:t> would </a:t>
            </a:r>
            <a:r>
              <a:rPr lang="en-US" sz="3200" b="1" dirty="0">
                <a:solidFill>
                  <a:srgbClr val="00B050"/>
                </a:solidFill>
                <a:latin typeface="Cambria" panose="02040503050406030204" pitchFamily="18" charset="0"/>
              </a:rPr>
              <a:t>highly likely</a:t>
            </a:r>
            <a:r>
              <a:rPr lang="en-US" sz="3200" b="1" dirty="0">
                <a:latin typeface="Cambria" panose="02040503050406030204" pitchFamily="18" charset="0"/>
              </a:rPr>
              <a:t> to be small </a:t>
            </a:r>
            <a:r>
              <a:rPr lang="tr-TR" sz="3200" b="1" dirty="0">
                <a:solidFill>
                  <a:srgbClr val="00B050"/>
                </a:solidFill>
                <a:latin typeface="Cambria" panose="02040503050406030204" pitchFamily="18" charset="0"/>
              </a:rPr>
              <a:t>(</a:t>
            </a:r>
            <a:r>
              <a:rPr lang="en-US" sz="3200" b="1" dirty="0">
                <a:solidFill>
                  <a:srgbClr val="00B050"/>
                </a:solidFill>
                <a:latin typeface="Cambria" panose="02040503050406030204" pitchFamily="18" charset="0"/>
              </a:rPr>
              <a:t>i.e., </a:t>
            </a:r>
            <a:r>
              <a:rPr lang="tr-TR" sz="3200" b="1" dirty="0">
                <a:solidFill>
                  <a:srgbClr val="00B050"/>
                </a:solidFill>
                <a:latin typeface="Cambria" panose="02040503050406030204" pitchFamily="18" charset="0"/>
              </a:rPr>
              <a:t>98%)</a:t>
            </a:r>
            <a:endParaRPr lang="en-US" sz="3200" b="1" dirty="0">
              <a:solidFill>
                <a:srgbClr val="FF21C6"/>
              </a:solidFill>
              <a:latin typeface="Cambria" panose="02040503050406030204" pitchFamily="18" charset="0"/>
            </a:endParaRPr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0C9CD354-41D2-4B8D-8115-D01D4839DBEE}"/>
              </a:ext>
            </a:extLst>
          </p:cNvPr>
          <p:cNvGrpSpPr/>
          <p:nvPr/>
        </p:nvGrpSpPr>
        <p:grpSpPr>
          <a:xfrm>
            <a:off x="14928747" y="29829182"/>
            <a:ext cx="14365844" cy="4901917"/>
            <a:chOff x="15355467" y="29966342"/>
            <a:chExt cx="14365844" cy="4901917"/>
          </a:xfrm>
        </p:grpSpPr>
        <p:grpSp>
          <p:nvGrpSpPr>
            <p:cNvPr id="29" name="组合 28">
              <a:extLst>
                <a:ext uri="{FF2B5EF4-FFF2-40B4-BE49-F238E27FC236}">
                  <a16:creationId xmlns:a16="http://schemas.microsoft.com/office/drawing/2014/main" id="{DC68BCC1-C654-4C1A-B00F-1C8A6AF3C400}"/>
                </a:ext>
              </a:extLst>
            </p:cNvPr>
            <p:cNvGrpSpPr/>
            <p:nvPr/>
          </p:nvGrpSpPr>
          <p:grpSpPr>
            <a:xfrm>
              <a:off x="15355467" y="29966342"/>
              <a:ext cx="14365844" cy="4901917"/>
              <a:chOff x="600075" y="791836"/>
              <a:chExt cx="7943850" cy="4406938"/>
            </a:xfrm>
          </p:grpSpPr>
          <p:graphicFrame>
            <p:nvGraphicFramePr>
              <p:cNvPr id="127" name="图表 126">
                <a:extLst>
                  <a:ext uri="{FF2B5EF4-FFF2-40B4-BE49-F238E27FC236}">
                    <a16:creationId xmlns:a16="http://schemas.microsoft.com/office/drawing/2014/main" id="{0E1C6B9F-313A-4FE2-8AD5-828B7DAF032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2772593"/>
                  </p:ext>
                </p:extLst>
              </p:nvPr>
            </p:nvGraphicFramePr>
            <p:xfrm>
              <a:off x="600075" y="791836"/>
              <a:ext cx="7943850" cy="440693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0"/>
              </a:graphicData>
            </a:graphic>
          </p:graphicFrame>
          <p:cxnSp>
            <p:nvCxnSpPr>
              <p:cNvPr id="129" name="直接连接符 128">
                <a:extLst>
                  <a:ext uri="{FF2B5EF4-FFF2-40B4-BE49-F238E27FC236}">
                    <a16:creationId xmlns:a16="http://schemas.microsoft.com/office/drawing/2014/main" id="{41D4EBF0-EF75-46FF-AFE2-DBDA33CAD2CC}"/>
                  </a:ext>
                </a:extLst>
              </p:cNvPr>
              <p:cNvCxnSpPr/>
              <p:nvPr/>
            </p:nvCxnSpPr>
            <p:spPr>
              <a:xfrm>
                <a:off x="3821075" y="1371600"/>
                <a:ext cx="0" cy="35814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0" name="文本框 129">
              <a:extLst>
                <a:ext uri="{FF2B5EF4-FFF2-40B4-BE49-F238E27FC236}">
                  <a16:creationId xmlns:a16="http://schemas.microsoft.com/office/drawing/2014/main" id="{5B2B7869-8DD4-46E5-9974-C63F42134D26}"/>
                </a:ext>
              </a:extLst>
            </p:cNvPr>
            <p:cNvSpPr txBox="1"/>
            <p:nvPr/>
          </p:nvSpPr>
          <p:spPr>
            <a:xfrm>
              <a:off x="18257561" y="31043211"/>
              <a:ext cx="204789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b="1" dirty="0"/>
                <a:t>Single-core</a:t>
              </a:r>
              <a:endParaRPr lang="zh-CN" altLang="en-US" sz="3200" b="1" dirty="0"/>
            </a:p>
          </p:txBody>
        </p:sp>
        <p:sp>
          <p:nvSpPr>
            <p:cNvPr id="131" name="文本框 130">
              <a:extLst>
                <a:ext uri="{FF2B5EF4-FFF2-40B4-BE49-F238E27FC236}">
                  <a16:creationId xmlns:a16="http://schemas.microsoft.com/office/drawing/2014/main" id="{D1757212-2360-4895-8307-73E549400BF9}"/>
                </a:ext>
              </a:extLst>
            </p:cNvPr>
            <p:cNvSpPr txBox="1"/>
            <p:nvPr/>
          </p:nvSpPr>
          <p:spPr>
            <a:xfrm>
              <a:off x="24855422" y="30966395"/>
              <a:ext cx="1600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b="1" dirty="0"/>
                <a:t>8-core</a:t>
              </a:r>
              <a:endParaRPr lang="zh-CN" altLang="en-US" sz="3200" b="1" dirty="0"/>
            </a:p>
          </p:txBody>
        </p:sp>
      </p:grpSp>
      <p:grpSp>
        <p:nvGrpSpPr>
          <p:cNvPr id="32" name="组合 31">
            <a:extLst>
              <a:ext uri="{FF2B5EF4-FFF2-40B4-BE49-F238E27FC236}">
                <a16:creationId xmlns:a16="http://schemas.microsoft.com/office/drawing/2014/main" id="{0D1D052A-5022-4CAB-9346-D7EA5E0A8158}"/>
              </a:ext>
            </a:extLst>
          </p:cNvPr>
          <p:cNvGrpSpPr/>
          <p:nvPr/>
        </p:nvGrpSpPr>
        <p:grpSpPr>
          <a:xfrm>
            <a:off x="877152" y="36563863"/>
            <a:ext cx="18026978" cy="4646475"/>
            <a:chOff x="877152" y="36685783"/>
            <a:chExt cx="18026978" cy="4646475"/>
          </a:xfrm>
        </p:grpSpPr>
        <p:graphicFrame>
          <p:nvGraphicFramePr>
            <p:cNvPr id="136" name="Chart 1">
              <a:extLst>
                <a:ext uri="{FF2B5EF4-FFF2-40B4-BE49-F238E27FC236}">
                  <a16:creationId xmlns:a16="http://schemas.microsoft.com/office/drawing/2014/main" id="{0401C825-ACB0-4A1E-8BE4-89A2B200D81F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09114544"/>
                </p:ext>
              </p:extLst>
            </p:nvPr>
          </p:nvGraphicFramePr>
          <p:xfrm>
            <a:off x="877152" y="36685783"/>
            <a:ext cx="17916315" cy="444664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1"/>
            </a:graphicData>
          </a:graphic>
        </p:graphicFrame>
        <p:grpSp>
          <p:nvGrpSpPr>
            <p:cNvPr id="137" name="组合 136">
              <a:extLst>
                <a:ext uri="{FF2B5EF4-FFF2-40B4-BE49-F238E27FC236}">
                  <a16:creationId xmlns:a16="http://schemas.microsoft.com/office/drawing/2014/main" id="{90DE4107-90A4-4D20-94E5-858D98AD7CE5}"/>
                </a:ext>
              </a:extLst>
            </p:cNvPr>
            <p:cNvGrpSpPr/>
            <p:nvPr/>
          </p:nvGrpSpPr>
          <p:grpSpPr>
            <a:xfrm>
              <a:off x="3017030" y="40294516"/>
              <a:ext cx="2169202" cy="81696"/>
              <a:chOff x="1812717" y="4183681"/>
              <a:chExt cx="929019" cy="103334"/>
            </a:xfrm>
          </p:grpSpPr>
          <p:cxnSp>
            <p:nvCxnSpPr>
              <p:cNvPr id="165" name="Straight Connector 34">
                <a:extLst>
                  <a:ext uri="{FF2B5EF4-FFF2-40B4-BE49-F238E27FC236}">
                    <a16:creationId xmlns:a16="http://schemas.microsoft.com/office/drawing/2014/main" id="{970FECAB-1CE6-4049-8561-B5784D6216FB}"/>
                  </a:ext>
                </a:extLst>
              </p:cNvPr>
              <p:cNvCxnSpPr/>
              <p:nvPr/>
            </p:nvCxnSpPr>
            <p:spPr>
              <a:xfrm flipV="1">
                <a:off x="1812717" y="4284708"/>
                <a:ext cx="929019" cy="2307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35">
                <a:extLst>
                  <a:ext uri="{FF2B5EF4-FFF2-40B4-BE49-F238E27FC236}">
                    <a16:creationId xmlns:a16="http://schemas.microsoft.com/office/drawing/2014/main" id="{14B35A89-EEF6-4439-A273-900AAEA43292}"/>
                  </a:ext>
                </a:extLst>
              </p:cNvPr>
              <p:cNvCxnSpPr/>
              <p:nvPr/>
            </p:nvCxnSpPr>
            <p:spPr>
              <a:xfrm>
                <a:off x="1820033" y="4186452"/>
                <a:ext cx="0" cy="9734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36">
                <a:extLst>
                  <a:ext uri="{FF2B5EF4-FFF2-40B4-BE49-F238E27FC236}">
                    <a16:creationId xmlns:a16="http://schemas.microsoft.com/office/drawing/2014/main" id="{12838A98-1E72-4418-9275-16D27EED3EC9}"/>
                  </a:ext>
                </a:extLst>
              </p:cNvPr>
              <p:cNvCxnSpPr/>
              <p:nvPr/>
            </p:nvCxnSpPr>
            <p:spPr>
              <a:xfrm>
                <a:off x="2735572" y="4183681"/>
                <a:ext cx="0" cy="9734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38" name="文本框 2">
              <a:extLst>
                <a:ext uri="{FF2B5EF4-FFF2-40B4-BE49-F238E27FC236}">
                  <a16:creationId xmlns:a16="http://schemas.microsoft.com/office/drawing/2014/main" id="{3A4221CA-E45E-45AF-B5C7-79D2A5FBF72B}"/>
                </a:ext>
              </a:extLst>
            </p:cNvPr>
            <p:cNvSpPr txBox="1"/>
            <p:nvPr/>
          </p:nvSpPr>
          <p:spPr>
            <a:xfrm>
              <a:off x="3004732" y="40378151"/>
              <a:ext cx="2275175" cy="95410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2800" b="1" dirty="0"/>
                <a:t>Mem</a:t>
              </a:r>
              <a:r>
                <a:rPr lang="en-US" altLang="zh-CN" sz="2800" b="1" baseline="0" dirty="0"/>
                <a:t> </a:t>
              </a:r>
            </a:p>
            <a:p>
              <a:pPr algn="ctr"/>
              <a:r>
                <a:rPr lang="en-US" altLang="zh-CN" sz="2800" b="1" dirty="0"/>
                <a:t>Non-Intensive</a:t>
              </a:r>
              <a:endParaRPr lang="zh-CN" altLang="en-US" sz="2800" b="1" dirty="0"/>
            </a:p>
          </p:txBody>
        </p:sp>
        <p:sp>
          <p:nvSpPr>
            <p:cNvPr id="139" name="文本框 37">
              <a:extLst>
                <a:ext uri="{FF2B5EF4-FFF2-40B4-BE49-F238E27FC236}">
                  <a16:creationId xmlns:a16="http://schemas.microsoft.com/office/drawing/2014/main" id="{661139CD-F487-4EFB-9F1A-51D9FC175E89}"/>
                </a:ext>
              </a:extLst>
            </p:cNvPr>
            <p:cNvSpPr txBox="1"/>
            <p:nvPr/>
          </p:nvSpPr>
          <p:spPr>
            <a:xfrm>
              <a:off x="5665245" y="40510140"/>
              <a:ext cx="2411429" cy="52322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2800" b="1" dirty="0"/>
                <a:t>Mem Intensive</a:t>
              </a:r>
              <a:endParaRPr lang="zh-CN" altLang="en-US" sz="2800" b="1" dirty="0"/>
            </a:p>
          </p:txBody>
        </p:sp>
        <p:sp>
          <p:nvSpPr>
            <p:cNvPr id="140" name="文本框 38">
              <a:extLst>
                <a:ext uri="{FF2B5EF4-FFF2-40B4-BE49-F238E27FC236}">
                  <a16:creationId xmlns:a16="http://schemas.microsoft.com/office/drawing/2014/main" id="{2BD310E9-0D91-4FC6-9C58-D61322D46063}"/>
                </a:ext>
              </a:extLst>
            </p:cNvPr>
            <p:cNvSpPr txBox="1"/>
            <p:nvPr/>
          </p:nvSpPr>
          <p:spPr>
            <a:xfrm>
              <a:off x="8300846" y="40378151"/>
              <a:ext cx="2411429" cy="95410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2800" b="1" dirty="0"/>
                <a:t>25% </a:t>
              </a:r>
            </a:p>
            <a:p>
              <a:pPr algn="ctr"/>
              <a:r>
                <a:rPr lang="en-US" altLang="zh-CN" sz="2800" b="1" dirty="0"/>
                <a:t>Mem Intensive</a:t>
              </a:r>
              <a:endParaRPr lang="zh-CN" altLang="en-US" sz="2800" b="1" dirty="0"/>
            </a:p>
          </p:txBody>
        </p:sp>
        <p:sp>
          <p:nvSpPr>
            <p:cNvPr id="142" name="文本框 39">
              <a:extLst>
                <a:ext uri="{FF2B5EF4-FFF2-40B4-BE49-F238E27FC236}">
                  <a16:creationId xmlns:a16="http://schemas.microsoft.com/office/drawing/2014/main" id="{16BB4D95-32A1-4F67-B746-11A2613E8DB2}"/>
                </a:ext>
              </a:extLst>
            </p:cNvPr>
            <p:cNvSpPr txBox="1"/>
            <p:nvPr/>
          </p:nvSpPr>
          <p:spPr>
            <a:xfrm>
              <a:off x="11052118" y="40378151"/>
              <a:ext cx="2411429" cy="95410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2800" b="1" dirty="0"/>
                <a:t>50% </a:t>
              </a:r>
            </a:p>
            <a:p>
              <a:pPr algn="ctr"/>
              <a:r>
                <a:rPr lang="en-US" altLang="zh-CN" sz="2800" b="1" dirty="0"/>
                <a:t>Mem Intensive</a:t>
              </a:r>
              <a:endParaRPr lang="zh-CN" altLang="en-US" sz="2800" b="1" dirty="0"/>
            </a:p>
          </p:txBody>
        </p:sp>
        <p:sp>
          <p:nvSpPr>
            <p:cNvPr id="143" name="文本框 40">
              <a:extLst>
                <a:ext uri="{FF2B5EF4-FFF2-40B4-BE49-F238E27FC236}">
                  <a16:creationId xmlns:a16="http://schemas.microsoft.com/office/drawing/2014/main" id="{E4B73F86-D949-46AF-B727-39C2D2CA58CE}"/>
                </a:ext>
              </a:extLst>
            </p:cNvPr>
            <p:cNvSpPr txBox="1"/>
            <p:nvPr/>
          </p:nvSpPr>
          <p:spPr>
            <a:xfrm>
              <a:off x="13803389" y="40378151"/>
              <a:ext cx="2411429" cy="95410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2800" b="1" dirty="0"/>
                <a:t>75% </a:t>
              </a:r>
            </a:p>
            <a:p>
              <a:pPr algn="ctr"/>
              <a:r>
                <a:rPr lang="en-US" altLang="zh-CN" sz="2800" b="1" dirty="0"/>
                <a:t>Mem Intensive</a:t>
              </a:r>
              <a:endParaRPr lang="zh-CN" altLang="en-US" sz="2800" b="1" dirty="0"/>
            </a:p>
          </p:txBody>
        </p:sp>
        <p:sp>
          <p:nvSpPr>
            <p:cNvPr id="144" name="文本框 41">
              <a:extLst>
                <a:ext uri="{FF2B5EF4-FFF2-40B4-BE49-F238E27FC236}">
                  <a16:creationId xmlns:a16="http://schemas.microsoft.com/office/drawing/2014/main" id="{9C496D13-4A5B-44EE-9FF9-0460BBE32870}"/>
                </a:ext>
              </a:extLst>
            </p:cNvPr>
            <p:cNvSpPr txBox="1"/>
            <p:nvPr/>
          </p:nvSpPr>
          <p:spPr>
            <a:xfrm>
              <a:off x="16492701" y="40378151"/>
              <a:ext cx="2411429" cy="954107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zh-CN" sz="2800" b="1" dirty="0"/>
                <a:t>   100% </a:t>
              </a:r>
            </a:p>
            <a:p>
              <a:pPr algn="ctr"/>
              <a:r>
                <a:rPr lang="en-US" altLang="zh-CN" sz="2800" b="1" dirty="0"/>
                <a:t>Mem Intensive</a:t>
              </a:r>
              <a:endParaRPr lang="zh-CN" altLang="en-US" sz="2800" b="1" dirty="0"/>
            </a:p>
          </p:txBody>
        </p:sp>
        <p:grpSp>
          <p:nvGrpSpPr>
            <p:cNvPr id="145" name="组合 144">
              <a:extLst>
                <a:ext uri="{FF2B5EF4-FFF2-40B4-BE49-F238E27FC236}">
                  <a16:creationId xmlns:a16="http://schemas.microsoft.com/office/drawing/2014/main" id="{9C516CBB-349E-4741-BE2E-80522CA1B129}"/>
                </a:ext>
              </a:extLst>
            </p:cNvPr>
            <p:cNvGrpSpPr/>
            <p:nvPr/>
          </p:nvGrpSpPr>
          <p:grpSpPr>
            <a:xfrm>
              <a:off x="5716418" y="40294516"/>
              <a:ext cx="2169202" cy="81696"/>
              <a:chOff x="1812717" y="4183681"/>
              <a:chExt cx="929019" cy="103334"/>
            </a:xfrm>
          </p:grpSpPr>
          <p:cxnSp>
            <p:nvCxnSpPr>
              <p:cNvPr id="162" name="Straight Connector 34">
                <a:extLst>
                  <a:ext uri="{FF2B5EF4-FFF2-40B4-BE49-F238E27FC236}">
                    <a16:creationId xmlns:a16="http://schemas.microsoft.com/office/drawing/2014/main" id="{8FB94BDE-F62B-4C2E-93F6-0B00A9DAA7EB}"/>
                  </a:ext>
                </a:extLst>
              </p:cNvPr>
              <p:cNvCxnSpPr/>
              <p:nvPr/>
            </p:nvCxnSpPr>
            <p:spPr>
              <a:xfrm flipV="1">
                <a:off x="1812717" y="4284708"/>
                <a:ext cx="929019" cy="2307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35">
                <a:extLst>
                  <a:ext uri="{FF2B5EF4-FFF2-40B4-BE49-F238E27FC236}">
                    <a16:creationId xmlns:a16="http://schemas.microsoft.com/office/drawing/2014/main" id="{528B71B1-0A65-4853-9466-847FECE42BB6}"/>
                  </a:ext>
                </a:extLst>
              </p:cNvPr>
              <p:cNvCxnSpPr/>
              <p:nvPr/>
            </p:nvCxnSpPr>
            <p:spPr>
              <a:xfrm>
                <a:off x="1820033" y="4186452"/>
                <a:ext cx="0" cy="9734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36">
                <a:extLst>
                  <a:ext uri="{FF2B5EF4-FFF2-40B4-BE49-F238E27FC236}">
                    <a16:creationId xmlns:a16="http://schemas.microsoft.com/office/drawing/2014/main" id="{CD7256A5-DDEE-4E7A-8574-C339B428ED75}"/>
                  </a:ext>
                </a:extLst>
              </p:cNvPr>
              <p:cNvCxnSpPr/>
              <p:nvPr/>
            </p:nvCxnSpPr>
            <p:spPr>
              <a:xfrm>
                <a:off x="2735572" y="4183681"/>
                <a:ext cx="0" cy="9734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组合 145">
              <a:extLst>
                <a:ext uri="{FF2B5EF4-FFF2-40B4-BE49-F238E27FC236}">
                  <a16:creationId xmlns:a16="http://schemas.microsoft.com/office/drawing/2014/main" id="{16F65328-7FC8-44C6-9CAA-2DF0A1927668}"/>
                </a:ext>
              </a:extLst>
            </p:cNvPr>
            <p:cNvGrpSpPr/>
            <p:nvPr/>
          </p:nvGrpSpPr>
          <p:grpSpPr>
            <a:xfrm>
              <a:off x="8451239" y="40294516"/>
              <a:ext cx="2169202" cy="81696"/>
              <a:chOff x="1812717" y="4183681"/>
              <a:chExt cx="929019" cy="103334"/>
            </a:xfrm>
          </p:grpSpPr>
          <p:cxnSp>
            <p:nvCxnSpPr>
              <p:cNvPr id="159" name="Straight Connector 34">
                <a:extLst>
                  <a:ext uri="{FF2B5EF4-FFF2-40B4-BE49-F238E27FC236}">
                    <a16:creationId xmlns:a16="http://schemas.microsoft.com/office/drawing/2014/main" id="{782249A7-9C77-4747-9C24-ABC2A25B5909}"/>
                  </a:ext>
                </a:extLst>
              </p:cNvPr>
              <p:cNvCxnSpPr/>
              <p:nvPr/>
            </p:nvCxnSpPr>
            <p:spPr>
              <a:xfrm flipV="1">
                <a:off x="1812717" y="4284708"/>
                <a:ext cx="929019" cy="2307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35">
                <a:extLst>
                  <a:ext uri="{FF2B5EF4-FFF2-40B4-BE49-F238E27FC236}">
                    <a16:creationId xmlns:a16="http://schemas.microsoft.com/office/drawing/2014/main" id="{3F7838A3-3D4D-48EB-ABC6-DAC730271C33}"/>
                  </a:ext>
                </a:extLst>
              </p:cNvPr>
              <p:cNvCxnSpPr/>
              <p:nvPr/>
            </p:nvCxnSpPr>
            <p:spPr>
              <a:xfrm>
                <a:off x="1820033" y="4186452"/>
                <a:ext cx="0" cy="9734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36">
                <a:extLst>
                  <a:ext uri="{FF2B5EF4-FFF2-40B4-BE49-F238E27FC236}">
                    <a16:creationId xmlns:a16="http://schemas.microsoft.com/office/drawing/2014/main" id="{3692C963-B2A0-423D-B193-7BAAD8812067}"/>
                  </a:ext>
                </a:extLst>
              </p:cNvPr>
              <p:cNvCxnSpPr/>
              <p:nvPr/>
            </p:nvCxnSpPr>
            <p:spPr>
              <a:xfrm>
                <a:off x="2735572" y="4183681"/>
                <a:ext cx="0" cy="9734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47" name="组合 146">
              <a:extLst>
                <a:ext uri="{FF2B5EF4-FFF2-40B4-BE49-F238E27FC236}">
                  <a16:creationId xmlns:a16="http://schemas.microsoft.com/office/drawing/2014/main" id="{5B0D1E15-3117-4C71-B088-004F257F9E6A}"/>
                </a:ext>
              </a:extLst>
            </p:cNvPr>
            <p:cNvGrpSpPr/>
            <p:nvPr/>
          </p:nvGrpSpPr>
          <p:grpSpPr>
            <a:xfrm>
              <a:off x="11117335" y="40294516"/>
              <a:ext cx="2169202" cy="81696"/>
              <a:chOff x="1812717" y="4183681"/>
              <a:chExt cx="929019" cy="103334"/>
            </a:xfrm>
          </p:grpSpPr>
          <p:cxnSp>
            <p:nvCxnSpPr>
              <p:cNvPr id="156" name="Straight Connector 34">
                <a:extLst>
                  <a:ext uri="{FF2B5EF4-FFF2-40B4-BE49-F238E27FC236}">
                    <a16:creationId xmlns:a16="http://schemas.microsoft.com/office/drawing/2014/main" id="{9E848D02-498A-4592-9487-182D47A0004F}"/>
                  </a:ext>
                </a:extLst>
              </p:cNvPr>
              <p:cNvCxnSpPr/>
              <p:nvPr/>
            </p:nvCxnSpPr>
            <p:spPr>
              <a:xfrm flipV="1">
                <a:off x="1812717" y="4284708"/>
                <a:ext cx="929019" cy="2307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35">
                <a:extLst>
                  <a:ext uri="{FF2B5EF4-FFF2-40B4-BE49-F238E27FC236}">
                    <a16:creationId xmlns:a16="http://schemas.microsoft.com/office/drawing/2014/main" id="{421095B2-C37C-4AFC-95A4-69E35E01C3EA}"/>
                  </a:ext>
                </a:extLst>
              </p:cNvPr>
              <p:cNvCxnSpPr/>
              <p:nvPr/>
            </p:nvCxnSpPr>
            <p:spPr>
              <a:xfrm>
                <a:off x="1820033" y="4186452"/>
                <a:ext cx="0" cy="9734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36">
                <a:extLst>
                  <a:ext uri="{FF2B5EF4-FFF2-40B4-BE49-F238E27FC236}">
                    <a16:creationId xmlns:a16="http://schemas.microsoft.com/office/drawing/2014/main" id="{F1D74C29-0364-4FE6-A8AA-AC9E08762163}"/>
                  </a:ext>
                </a:extLst>
              </p:cNvPr>
              <p:cNvCxnSpPr/>
              <p:nvPr/>
            </p:nvCxnSpPr>
            <p:spPr>
              <a:xfrm>
                <a:off x="2735572" y="4183681"/>
                <a:ext cx="0" cy="9734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48" name="组合 147">
              <a:extLst>
                <a:ext uri="{FF2B5EF4-FFF2-40B4-BE49-F238E27FC236}">
                  <a16:creationId xmlns:a16="http://schemas.microsoft.com/office/drawing/2014/main" id="{EDB77410-238F-4A0C-ABF1-E768E261DCC0}"/>
                </a:ext>
              </a:extLst>
            </p:cNvPr>
            <p:cNvGrpSpPr/>
            <p:nvPr/>
          </p:nvGrpSpPr>
          <p:grpSpPr>
            <a:xfrm>
              <a:off x="13915584" y="40294516"/>
              <a:ext cx="2169202" cy="81696"/>
              <a:chOff x="1812717" y="4183681"/>
              <a:chExt cx="929019" cy="103334"/>
            </a:xfrm>
          </p:grpSpPr>
          <p:cxnSp>
            <p:nvCxnSpPr>
              <p:cNvPr id="153" name="Straight Connector 34">
                <a:extLst>
                  <a:ext uri="{FF2B5EF4-FFF2-40B4-BE49-F238E27FC236}">
                    <a16:creationId xmlns:a16="http://schemas.microsoft.com/office/drawing/2014/main" id="{861A0D91-8AF7-47FD-B6D8-727F6EFB1842}"/>
                  </a:ext>
                </a:extLst>
              </p:cNvPr>
              <p:cNvCxnSpPr/>
              <p:nvPr/>
            </p:nvCxnSpPr>
            <p:spPr>
              <a:xfrm flipV="1">
                <a:off x="1812717" y="4284708"/>
                <a:ext cx="929019" cy="2307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35">
                <a:extLst>
                  <a:ext uri="{FF2B5EF4-FFF2-40B4-BE49-F238E27FC236}">
                    <a16:creationId xmlns:a16="http://schemas.microsoft.com/office/drawing/2014/main" id="{851B8A74-4950-48AC-871C-E8A3F5D4950C}"/>
                  </a:ext>
                </a:extLst>
              </p:cNvPr>
              <p:cNvCxnSpPr/>
              <p:nvPr/>
            </p:nvCxnSpPr>
            <p:spPr>
              <a:xfrm>
                <a:off x="1820033" y="4186452"/>
                <a:ext cx="0" cy="9734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36">
                <a:extLst>
                  <a:ext uri="{FF2B5EF4-FFF2-40B4-BE49-F238E27FC236}">
                    <a16:creationId xmlns:a16="http://schemas.microsoft.com/office/drawing/2014/main" id="{1F578722-EBFD-4378-83FB-62FBC8FB363B}"/>
                  </a:ext>
                </a:extLst>
              </p:cNvPr>
              <p:cNvCxnSpPr/>
              <p:nvPr/>
            </p:nvCxnSpPr>
            <p:spPr>
              <a:xfrm>
                <a:off x="2735572" y="4183681"/>
                <a:ext cx="0" cy="9734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49" name="组合 148">
              <a:extLst>
                <a:ext uri="{FF2B5EF4-FFF2-40B4-BE49-F238E27FC236}">
                  <a16:creationId xmlns:a16="http://schemas.microsoft.com/office/drawing/2014/main" id="{152A38EB-D517-41B2-B2B6-9D0F624E1FC2}"/>
                </a:ext>
              </a:extLst>
            </p:cNvPr>
            <p:cNvGrpSpPr/>
            <p:nvPr/>
          </p:nvGrpSpPr>
          <p:grpSpPr>
            <a:xfrm>
              <a:off x="16604894" y="40294516"/>
              <a:ext cx="2169202" cy="81696"/>
              <a:chOff x="1812717" y="4183681"/>
              <a:chExt cx="929019" cy="103334"/>
            </a:xfrm>
          </p:grpSpPr>
          <p:cxnSp>
            <p:nvCxnSpPr>
              <p:cNvPr id="150" name="Straight Connector 34">
                <a:extLst>
                  <a:ext uri="{FF2B5EF4-FFF2-40B4-BE49-F238E27FC236}">
                    <a16:creationId xmlns:a16="http://schemas.microsoft.com/office/drawing/2014/main" id="{234873EF-B964-4FD1-9EB7-7F7393365C00}"/>
                  </a:ext>
                </a:extLst>
              </p:cNvPr>
              <p:cNvCxnSpPr/>
              <p:nvPr/>
            </p:nvCxnSpPr>
            <p:spPr>
              <a:xfrm flipV="1">
                <a:off x="1812717" y="4284708"/>
                <a:ext cx="929019" cy="2307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35">
                <a:extLst>
                  <a:ext uri="{FF2B5EF4-FFF2-40B4-BE49-F238E27FC236}">
                    <a16:creationId xmlns:a16="http://schemas.microsoft.com/office/drawing/2014/main" id="{A6527285-104E-4D3F-B7EF-7E02FEEB2102}"/>
                  </a:ext>
                </a:extLst>
              </p:cNvPr>
              <p:cNvCxnSpPr/>
              <p:nvPr/>
            </p:nvCxnSpPr>
            <p:spPr>
              <a:xfrm>
                <a:off x="1820033" y="4186452"/>
                <a:ext cx="0" cy="9734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36">
                <a:extLst>
                  <a:ext uri="{FF2B5EF4-FFF2-40B4-BE49-F238E27FC236}">
                    <a16:creationId xmlns:a16="http://schemas.microsoft.com/office/drawing/2014/main" id="{33F9520D-FA4C-4A42-8CA2-AC740EC36C8D}"/>
                  </a:ext>
                </a:extLst>
              </p:cNvPr>
              <p:cNvCxnSpPr/>
              <p:nvPr/>
            </p:nvCxnSpPr>
            <p:spPr>
              <a:xfrm>
                <a:off x="2735572" y="4183681"/>
                <a:ext cx="0" cy="9734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715793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5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8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8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8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8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8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3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5" grpId="0" animBg="1"/>
      <p:bldP spid="756" grpId="0" uiExpand="1" build="p" animBg="1"/>
      <p:bldP spid="779" grpId="0"/>
      <p:bldP spid="780" grpId="0"/>
      <p:bldP spid="784" grpId="0" animBg="1"/>
      <p:bldP spid="785" grpId="0" animBg="1"/>
      <p:bldP spid="786" grpId="0" animBg="1"/>
      <p:bldP spid="800" grpId="0" uiExpand="1" build="p"/>
      <p:bldP spid="808" grpId="0" uiExpand="1" build="p"/>
      <p:bldP spid="827" grpId="0" animBg="1"/>
      <p:bldP spid="845" grpId="0" animBg="1"/>
      <p:bldP spid="340" grpId="0"/>
      <p:bldP spid="343" grpId="0"/>
      <p:bldP spid="344" grpId="0" animBg="1"/>
      <p:bldP spid="345" grpId="0" build="p"/>
      <p:bldP spid="113" grpId="0"/>
      <p:bldP spid="116" grpId="0" animBg="1"/>
      <p:bldP spid="758" grpId="0" animBg="1"/>
    </p:bld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utlu_memory-scaling_memcon13_talk (1).pptx" id="{1D09C5EE-DC30-4F85-84AA-519B89166748}" vid="{B9BA71EF-5EB2-485C-8BB6-00C3568A24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Safari 2.thmx</Template>
  <TotalTime>0</TotalTime>
  <Words>858</Words>
  <Application>Microsoft Office PowerPoint</Application>
  <PresentationFormat>自定义</PresentationFormat>
  <Paragraphs>137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新細明體</vt:lpstr>
      <vt:lpstr>宋体</vt:lpstr>
      <vt:lpstr>Arial</vt:lpstr>
      <vt:lpstr>Calibri</vt:lpstr>
      <vt:lpstr>Cambria</vt:lpstr>
      <vt:lpstr>Tahoma</vt:lpstr>
      <vt:lpstr>Wingdings</vt:lpstr>
      <vt:lpstr>4_Office Theme</vt:lpstr>
      <vt:lpstr>PowerPoint 演示文稿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yaowangeth</cp:lastModifiedBy>
  <cp:revision>527</cp:revision>
  <cp:lastPrinted>2016-10-11T15:36:59Z</cp:lastPrinted>
  <dcterms:created xsi:type="dcterms:W3CDTF">2015-12-16T20:28:52Z</dcterms:created>
  <dcterms:modified xsi:type="dcterms:W3CDTF">2018-10-18T07:57:20Z</dcterms:modified>
</cp:coreProperties>
</file>