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592" r:id="rId3"/>
    <p:sldId id="988" r:id="rId4"/>
    <p:sldId id="999" r:id="rId5"/>
    <p:sldId id="996" r:id="rId6"/>
    <p:sldId id="998" r:id="rId7"/>
    <p:sldId id="995" r:id="rId8"/>
    <p:sldId id="682" r:id="rId9"/>
    <p:sldId id="650" r:id="rId10"/>
    <p:sldId id="640" r:id="rId11"/>
    <p:sldId id="989" r:id="rId12"/>
    <p:sldId id="663" r:id="rId13"/>
    <p:sldId id="593" r:id="rId14"/>
    <p:sldId id="594" r:id="rId15"/>
    <p:sldId id="677" r:id="rId16"/>
    <p:sldId id="596" r:id="rId17"/>
    <p:sldId id="674" r:id="rId18"/>
    <p:sldId id="675" r:id="rId19"/>
    <p:sldId id="613" r:id="rId20"/>
    <p:sldId id="615" r:id="rId21"/>
    <p:sldId id="625" r:id="rId22"/>
    <p:sldId id="61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ggqd_e6b7e@idethz.onmicrosoft.com" initials="g" lastIdx="3" clrIdx="3">
    <p:extLst>
      <p:ext uri="{19B8F6BF-5375-455C-9EA6-DF929625EA0E}">
        <p15:presenceInfo xmlns:p15="http://schemas.microsoft.com/office/powerpoint/2012/main" userId="S::ggqd_e6b7e@ethz.ch::93ad1454-b441-4862-aa2c-ecbd07735b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362"/>
    <a:srgbClr val="203864"/>
    <a:srgbClr val="C55A11"/>
    <a:srgbClr val="96EBBA"/>
    <a:srgbClr val="9DC3E7"/>
    <a:srgbClr val="8497B0"/>
    <a:srgbClr val="96EBB9"/>
    <a:srgbClr val="FFFFFF"/>
    <a:srgbClr val="FFD5D2"/>
    <a:srgbClr val="FFF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3" autoAdjust="0"/>
    <p:restoredTop sz="77007" autoAdjust="0"/>
  </p:normalViewPr>
  <p:slideViewPr>
    <p:cSldViewPr snapToGrid="0">
      <p:cViewPr>
        <p:scale>
          <a:sx n="78" d="100"/>
          <a:sy n="78" d="100"/>
        </p:scale>
        <p:origin x="1384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2" d="100"/>
        <a:sy n="42" d="100"/>
      </p:scale>
      <p:origin x="0" y="-11184"/>
    </p:cViewPr>
  </p:sorterViewPr>
  <p:notesViewPr>
    <p:cSldViewPr snapToGrid="0">
      <p:cViewPr varScale="1">
        <p:scale>
          <a:sx n="91" d="100"/>
          <a:sy n="91" d="100"/>
        </p:scale>
        <p:origin x="21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8/3/22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Hello, my name is </a:t>
            </a:r>
            <a:r>
              <a:rPr lang="en-US" baseline="0" dirty="0" err="1"/>
              <a:t>Giray</a:t>
            </a:r>
            <a:r>
              <a:rPr lang="en-US" baseline="0" dirty="0"/>
              <a:t> and this is a short summary of BlockHammer</a:t>
            </a:r>
            <a:r>
              <a:rPr lang="en-US" b="0" u="non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6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DRAM chips become more vulnerable to RowHammer </a:t>
            </a:r>
          </a:p>
          <a:p>
            <a:r>
              <a:rPr lang="en-US" b="1" dirty="0"/>
              <a:t>[CLICK] </a:t>
            </a:r>
            <a:r>
              <a:rPr lang="en-US" dirty="0"/>
              <a:t>Increased refresh rate requires refreshing all rows more frequently and it is not sustainable due to large number of rows that need to be refreshed. </a:t>
            </a:r>
          </a:p>
          <a:p>
            <a:r>
              <a:rPr lang="en-US" b="1" dirty="0"/>
              <a:t>[CLICK]</a:t>
            </a:r>
            <a:r>
              <a:rPr lang="en-US" dirty="0"/>
              <a:t> Physical isolation requires allocating more isolation rows </a:t>
            </a:r>
          </a:p>
          <a:p>
            <a:r>
              <a:rPr lang="en-US" b="1" dirty="0"/>
              <a:t>[CLICK]</a:t>
            </a:r>
            <a:r>
              <a:rPr lang="en-US" dirty="0"/>
              <a:t> Reactive refresh needs refreshing more potential victim rows more frequently </a:t>
            </a:r>
          </a:p>
          <a:p>
            <a:r>
              <a:rPr lang="en-US" b="1" dirty="0"/>
              <a:t>[CLICK]</a:t>
            </a:r>
            <a:r>
              <a:rPr lang="en-US" dirty="0"/>
              <a:t> Proactive throttling slows down the system further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83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challenge is scalability with worsening RowHammer vulnerability </a:t>
            </a:r>
          </a:p>
          <a:p>
            <a:r>
              <a:rPr lang="en-US" dirty="0"/>
              <a:t>[CLICK] Recent works show that DRAM chips became more vulnerable to RowHammer in the last decade. </a:t>
            </a:r>
          </a:p>
          <a:p>
            <a:r>
              <a:rPr lang="en-US" b="1" dirty="0"/>
              <a:t>[CLICK]</a:t>
            </a:r>
            <a:r>
              <a:rPr lang="en-US" dirty="0"/>
              <a:t> RowHammer bit-flips can occur in much lower activation counts </a:t>
            </a:r>
          </a:p>
          <a:p>
            <a:r>
              <a:rPr lang="en-US" b="1" dirty="0"/>
              <a:t>[CLICK] </a:t>
            </a:r>
            <a:r>
              <a:rPr lang="en-US" dirty="0"/>
              <a:t>and hammering a row can disturb more rows than before.</a:t>
            </a:r>
          </a:p>
          <a:p>
            <a:r>
              <a:rPr lang="en-US" b="1" dirty="0"/>
              <a:t>[CLICK]</a:t>
            </a:r>
            <a:r>
              <a:rPr lang="en-US" dirty="0"/>
              <a:t> And furthermore, in-DRAM mitigation mechanisms are shown to be ineffective. </a:t>
            </a:r>
          </a:p>
          <a:p>
            <a:r>
              <a:rPr lang="en-US" b="1" dirty="0"/>
              <a:t>[CLICK]</a:t>
            </a:r>
            <a:r>
              <a:rPr lang="en-US" dirty="0"/>
              <a:t> Therefore, RowHammer is a more serious problem than ever today.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40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Therefore, scalability with worsening RowHammer vulnerability is an active challenge for all mitigation approaches.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8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this challenge, we need to revisit how memory addresses are mapped to DRAM cells through several abstraction levels. </a:t>
            </a:r>
          </a:p>
          <a:p>
            <a:r>
              <a:rPr lang="en-US" b="1" dirty="0"/>
              <a:t>[CLICK]</a:t>
            </a:r>
            <a:r>
              <a:rPr lang="en-US" dirty="0"/>
              <a:t> Virtual memory addresses are used in application level. </a:t>
            </a:r>
          </a:p>
          <a:p>
            <a:r>
              <a:rPr lang="en-US" b="1" dirty="0"/>
              <a:t>[CLICK] </a:t>
            </a:r>
            <a:r>
              <a:rPr lang="en-US" dirty="0"/>
              <a:t>Then, typically the system software translates virtual addresses to physical addresses </a:t>
            </a:r>
          </a:p>
          <a:p>
            <a:r>
              <a:rPr lang="en-US" b="1" dirty="0"/>
              <a:t>[CLICK] </a:t>
            </a:r>
            <a:r>
              <a:rPr lang="en-US" dirty="0"/>
              <a:t>A physical memory address is mapped to addresses of DRAM channel, rank, bank, row, and column.</a:t>
            </a:r>
          </a:p>
          <a:p>
            <a:r>
              <a:rPr lang="en-US" b="1" dirty="0"/>
              <a:t>[CLICK] </a:t>
            </a:r>
            <a:r>
              <a:rPr lang="en-US" dirty="0"/>
              <a:t>So far all these address translations are visible within the processor. </a:t>
            </a:r>
          </a:p>
          <a:p>
            <a:r>
              <a:rPr lang="en-US" b="1" dirty="0"/>
              <a:t>[CLICK] However, </a:t>
            </a:r>
            <a:r>
              <a:rPr lang="en-US" dirty="0"/>
              <a:t>additional to these, logical row and column addresses are mapped to physical rows and columns WITHIN the DRAM chip which is NOT visible to the rest of the system.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24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DRAM vendors apply in-DRAM mapping for two reasons. </a:t>
            </a:r>
          </a:p>
          <a:p>
            <a:r>
              <a:rPr lang="en-US" b="1" dirty="0"/>
              <a:t>[CLICK]</a:t>
            </a:r>
            <a:r>
              <a:rPr lang="en-US" dirty="0"/>
              <a:t>  to enable circuit design optimizations to meet density, performance, and power constraints </a:t>
            </a:r>
          </a:p>
          <a:p>
            <a:r>
              <a:rPr lang="en-US" b="1" dirty="0"/>
              <a:t>[CLICK]</a:t>
            </a:r>
            <a:r>
              <a:rPr lang="en-US" dirty="0"/>
              <a:t>  and for improving yield by mapping faulty rows and columns to redundant ones</a:t>
            </a:r>
          </a:p>
          <a:p>
            <a:r>
              <a:rPr lang="en-US" b="1" dirty="0"/>
              <a:t>[CLICK] </a:t>
            </a:r>
            <a:r>
              <a:rPr lang="en-US" b="0" dirty="0"/>
              <a:t>Therefore, in-DRAM mapping includes insights into </a:t>
            </a:r>
            <a:r>
              <a:rPr lang="en-US" b="1" dirty="0"/>
              <a:t>CHIP DESIGN </a:t>
            </a:r>
            <a:r>
              <a:rPr lang="en-US" b="0" dirty="0"/>
              <a:t>and </a:t>
            </a:r>
            <a:r>
              <a:rPr lang="en-US" b="1" dirty="0"/>
              <a:t>MANUFACTURING</a:t>
            </a:r>
            <a:r>
              <a:rPr lang="en-US" b="0" dirty="0"/>
              <a:t> </a:t>
            </a:r>
            <a:r>
              <a:rPr lang="en-US" b="1" dirty="0"/>
              <a:t>QUALITY</a:t>
            </a:r>
            <a:r>
              <a:rPr lang="en-US" b="0" dirty="0"/>
              <a:t>.</a:t>
            </a:r>
          </a:p>
          <a:p>
            <a:r>
              <a:rPr lang="en-US" b="1" dirty="0"/>
              <a:t>[CLICK] </a:t>
            </a:r>
            <a:r>
              <a:rPr lang="en-US" b="0" dirty="0"/>
              <a:t>and that’s why, it is </a:t>
            </a:r>
            <a:r>
              <a:rPr lang="en-US" b="1" dirty="0"/>
              <a:t>PROPRIETARY</a:t>
            </a:r>
            <a:r>
              <a:rPr lang="en-US" b="0" dirty="0"/>
              <a:t>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53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Unfortunately, physical isolation and reactive refresh need this proprietary information to identify which rows to isolate or refresh.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57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BlockHammer consists of two mechanisms </a:t>
            </a:r>
            <a:r>
              <a:rPr lang="en-US" b="1" dirty="0"/>
              <a:t>[CLICK] </a:t>
            </a:r>
            <a:r>
              <a:rPr lang="en-US" dirty="0" err="1"/>
              <a:t>RowBlocker</a:t>
            </a:r>
            <a:r>
              <a:rPr lang="en-US" dirty="0"/>
              <a:t> </a:t>
            </a:r>
            <a:r>
              <a:rPr lang="en-US" b="1" dirty="0"/>
              <a:t>[CLICK] </a:t>
            </a:r>
            <a:r>
              <a:rPr lang="en-US" dirty="0"/>
              <a:t>and </a:t>
            </a:r>
            <a:r>
              <a:rPr lang="en-US" dirty="0" err="1"/>
              <a:t>AttackThrottler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RowBlocker</a:t>
            </a:r>
            <a:r>
              <a:rPr lang="en-US" dirty="0"/>
              <a:t> </a:t>
            </a:r>
            <a:r>
              <a:rPr lang="en-US" b="1" dirty="0"/>
              <a:t>[CLICK] </a:t>
            </a:r>
            <a:r>
              <a:rPr lang="en-US" dirty="0"/>
              <a:t>tracks </a:t>
            </a:r>
            <a:r>
              <a:rPr lang="en-US" b="1" dirty="0"/>
              <a:t>ROW ACTIVATION RATES </a:t>
            </a:r>
            <a:r>
              <a:rPr lang="en-US" dirty="0"/>
              <a:t>using area-efficient Bloom filters </a:t>
            </a:r>
          </a:p>
          <a:p>
            <a:r>
              <a:rPr lang="en-US" b="1" dirty="0"/>
              <a:t>[CLICK] BLACKLISTS </a:t>
            </a:r>
            <a:r>
              <a:rPr lang="en-US" b="0" dirty="0"/>
              <a:t>rows that are activated at a high rate</a:t>
            </a:r>
          </a:p>
          <a:p>
            <a:r>
              <a:rPr lang="en-US" b="1" dirty="0"/>
              <a:t>[CLICK]</a:t>
            </a:r>
            <a:r>
              <a:rPr lang="en-US" b="0" dirty="0"/>
              <a:t> </a:t>
            </a:r>
            <a:r>
              <a:rPr lang="en-US" b="1" dirty="0"/>
              <a:t>THROTTLES </a:t>
            </a:r>
            <a:r>
              <a:rPr lang="en-US" b="0" dirty="0"/>
              <a:t>(or enforces a certain delay between) activations targeting a blacklisted row. </a:t>
            </a:r>
          </a:p>
          <a:p>
            <a:r>
              <a:rPr lang="en-US" b="1" dirty="0"/>
              <a:t>[CLICK] </a:t>
            </a:r>
            <a:r>
              <a:rPr lang="en-US" b="0" dirty="0"/>
              <a:t>By doing so, </a:t>
            </a:r>
            <a:r>
              <a:rPr lang="en-US" b="0" dirty="0" err="1"/>
              <a:t>RowBlocker</a:t>
            </a:r>
            <a:r>
              <a:rPr lang="en-US" b="0" dirty="0"/>
              <a:t> ensures that </a:t>
            </a:r>
            <a:r>
              <a:rPr lang="en-US" b="1" dirty="0"/>
              <a:t>NO ROW</a:t>
            </a:r>
            <a:r>
              <a:rPr lang="en-US" b="0" dirty="0"/>
              <a:t> can be activated at a high enough rate to induce RowHammer bit-flips. </a:t>
            </a:r>
          </a:p>
          <a:p>
            <a:r>
              <a:rPr lang="en-US" b="1" dirty="0"/>
              <a:t>[CLICK] </a:t>
            </a:r>
            <a:r>
              <a:rPr lang="en-US" b="0" dirty="0" err="1"/>
              <a:t>AttackThrottler</a:t>
            </a:r>
            <a:r>
              <a:rPr lang="en-US" b="0" dirty="0"/>
              <a:t> </a:t>
            </a:r>
            <a:r>
              <a:rPr lang="en-US" b="1" dirty="0"/>
              <a:t>IDENTIFIES</a:t>
            </a:r>
            <a:r>
              <a:rPr lang="en-US" b="0" dirty="0"/>
              <a:t> threads that try activating blacklisted rows. </a:t>
            </a:r>
          </a:p>
          <a:p>
            <a:r>
              <a:rPr lang="en-US" b="0" dirty="0"/>
              <a:t>[CLICK] and reduces their memory bandwidth consumption by throttling their memory requests.</a:t>
            </a:r>
          </a:p>
          <a:p>
            <a:r>
              <a:rPr lang="en-US" b="1" dirty="0"/>
              <a:t>[CLICK] </a:t>
            </a:r>
            <a:r>
              <a:rPr lang="en-US" b="0" dirty="0"/>
              <a:t>By doing so, </a:t>
            </a:r>
            <a:r>
              <a:rPr lang="en-US" b="0" dirty="0" err="1"/>
              <a:t>AttackThrottler</a:t>
            </a:r>
            <a:r>
              <a:rPr lang="en-US" b="0" dirty="0"/>
              <a:t> greatly reduces the performance degradation and energy wastage a RowHammer attack inflicts on a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50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analyze and compare BlockHammer's hardware complexity </a:t>
            </a:r>
          </a:p>
          <a:p>
            <a:r>
              <a:rPr lang="en-US" dirty="0"/>
              <a:t>with six state-of-the-art RowHammer mitigation mechanisms, namely </a:t>
            </a:r>
          </a:p>
          <a:p>
            <a:r>
              <a:rPr lang="en-US" dirty="0"/>
              <a:t>PARA, </a:t>
            </a:r>
            <a:r>
              <a:rPr lang="en-US" dirty="0" err="1"/>
              <a:t>ProHIT</a:t>
            </a:r>
            <a:r>
              <a:rPr lang="en-US" dirty="0"/>
              <a:t>, </a:t>
            </a:r>
            <a:r>
              <a:rPr lang="en-US" dirty="0" err="1"/>
              <a:t>MRLoc</a:t>
            </a:r>
            <a:r>
              <a:rPr lang="en-US" dirty="0"/>
              <a:t>, CBT, TWiCe, and Graphene. </a:t>
            </a:r>
          </a:p>
          <a:p>
            <a:r>
              <a:rPr lang="en-US" dirty="0"/>
              <a:t>[CLICK] we calculate hardware complexity in terms of AREA, ACCESS ENERGY, and STATIC POWER consumption for a RowHammer threshold of 32K,</a:t>
            </a:r>
          </a:p>
          <a:p>
            <a:r>
              <a:rPr lang="en-US" dirty="0"/>
              <a:t>which is a realistic assumption for current DRAM chips</a:t>
            </a:r>
          </a:p>
          <a:p>
            <a:r>
              <a:rPr lang="en-US" dirty="0"/>
              <a:t>[CLICK] We observe that BlockHammer is LOW COST and competitive with state-of-the-art RowHammer mitigation mechanisms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86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how hardware complexity scales with worsening RowHammer vulnerability, </a:t>
            </a:r>
          </a:p>
          <a:p>
            <a:r>
              <a:rPr lang="en-US" b="1" dirty="0"/>
              <a:t>[CLICK]</a:t>
            </a:r>
            <a:r>
              <a:rPr lang="en-US" dirty="0"/>
              <a:t> we repeat the analysis for a RowHammer threshold of 1K, which is projected for future DRAM chips. </a:t>
            </a:r>
          </a:p>
          <a:p>
            <a:r>
              <a:rPr lang="en-US" b="1" dirty="0"/>
              <a:t>[CLICK]</a:t>
            </a:r>
            <a:r>
              <a:rPr lang="en-US" dirty="0"/>
              <a:t> We compare how the complexity of each mechanism changes in terms of </a:t>
            </a:r>
          </a:p>
          <a:p>
            <a:r>
              <a:rPr lang="en-US" b="1" dirty="0"/>
              <a:t>[CLICK] </a:t>
            </a:r>
            <a:r>
              <a:rPr lang="en-US" dirty="0"/>
              <a:t>chip area,</a:t>
            </a:r>
          </a:p>
          <a:p>
            <a:r>
              <a:rPr lang="en-US" b="1" dirty="0"/>
              <a:t>[CLICK] </a:t>
            </a:r>
            <a:r>
              <a:rPr lang="en-US" dirty="0"/>
              <a:t>access energy,</a:t>
            </a:r>
          </a:p>
          <a:p>
            <a:r>
              <a:rPr lang="en-US" b="1" dirty="0"/>
              <a:t>[CLICK] </a:t>
            </a:r>
            <a:r>
              <a:rPr lang="en-US" dirty="0"/>
              <a:t>and static power consumption. </a:t>
            </a:r>
          </a:p>
          <a:p>
            <a:r>
              <a:rPr lang="en-US" b="1" dirty="0"/>
              <a:t>[CLICK]</a:t>
            </a:r>
            <a:r>
              <a:rPr lang="en-US" dirty="0"/>
              <a:t> We observe that BlockHammer’s hardware complexity scales more efficiently than state-of-the-art RowHammer </a:t>
            </a:r>
            <a:r>
              <a:rPr lang="en-US" dirty="0" err="1"/>
              <a:t>mitigaiton</a:t>
            </a:r>
            <a:r>
              <a:rPr lang="en-US" dirty="0"/>
              <a:t> mechanisms.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64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conduct cycle-level simulations using </a:t>
            </a:r>
            <a:r>
              <a:rPr lang="en-US" b="1" dirty="0"/>
              <a:t>RAMULATOR</a:t>
            </a:r>
            <a:r>
              <a:rPr lang="en-US" dirty="0"/>
              <a:t> and </a:t>
            </a:r>
            <a:r>
              <a:rPr lang="en-US" b="1" dirty="0"/>
              <a:t>DRAMPOWER</a:t>
            </a:r>
            <a:r>
              <a:rPr lang="en-US" dirty="0"/>
              <a:t> to evaluate the performance and DRAM energy consumption. </a:t>
            </a:r>
          </a:p>
          <a:p>
            <a:r>
              <a:rPr lang="en-US" b="1" dirty="0"/>
              <a:t>[CLICK]</a:t>
            </a:r>
            <a:r>
              <a:rPr lang="en-US" dirty="0"/>
              <a:t> We simulate a realistic system with a </a:t>
            </a:r>
            <a:r>
              <a:rPr lang="en-US" b="1" dirty="0"/>
              <a:t>DDR4</a:t>
            </a:r>
            <a:r>
              <a:rPr lang="en-US" dirty="0"/>
              <a:t> DRAM module.</a:t>
            </a:r>
          </a:p>
          <a:p>
            <a:r>
              <a:rPr lang="en-US" b="1" dirty="0"/>
              <a:t>[CLICK] </a:t>
            </a:r>
            <a:r>
              <a:rPr lang="en-US" dirty="0"/>
              <a:t>We use single-core workloads from four benchmarks in our simulations. </a:t>
            </a:r>
          </a:p>
          <a:p>
            <a:r>
              <a:rPr lang="en-US" b="1" dirty="0"/>
              <a:t>22 SPEC</a:t>
            </a:r>
            <a:r>
              <a:rPr lang="en-US" dirty="0"/>
              <a:t> benchmarks, 4 disk I/O memory access traces from </a:t>
            </a:r>
            <a:r>
              <a:rPr lang="en-US" b="1" dirty="0"/>
              <a:t>YCSB</a:t>
            </a:r>
            <a:r>
              <a:rPr lang="en-US" dirty="0"/>
              <a:t> benchmark suite, 2 memory access traces collected from a </a:t>
            </a:r>
            <a:r>
              <a:rPr lang="en-US" b="1" dirty="0"/>
              <a:t>network</a:t>
            </a:r>
            <a:r>
              <a:rPr lang="en-US" dirty="0"/>
              <a:t> </a:t>
            </a:r>
            <a:r>
              <a:rPr lang="en-US" b="1" dirty="0"/>
              <a:t>accelerator</a:t>
            </a:r>
            <a:r>
              <a:rPr lang="en-US" dirty="0"/>
              <a:t> chip, and 2 synthetic traces that mimic</a:t>
            </a:r>
            <a:r>
              <a:rPr lang="en-US" b="1" dirty="0"/>
              <a:t> bulk data copy with non-temporal hint</a:t>
            </a:r>
            <a:r>
              <a:rPr lang="en-US" dirty="0"/>
              <a:t>. </a:t>
            </a:r>
          </a:p>
          <a:p>
            <a:r>
              <a:rPr lang="en-US" b="1" dirty="0"/>
              <a:t>[CLICK] </a:t>
            </a:r>
            <a:r>
              <a:rPr lang="en-US" dirty="0"/>
              <a:t>We randomly combine these workloads to create </a:t>
            </a:r>
            <a:r>
              <a:rPr lang="en-US" b="1" dirty="0"/>
              <a:t>two</a:t>
            </a:r>
            <a:r>
              <a:rPr lang="en-US" dirty="0"/>
              <a:t> </a:t>
            </a:r>
            <a:r>
              <a:rPr lang="en-US" b="1" dirty="0"/>
              <a:t>types</a:t>
            </a:r>
            <a:r>
              <a:rPr lang="en-US" dirty="0"/>
              <a:t> of eight-core </a:t>
            </a:r>
            <a:r>
              <a:rPr lang="en-US" dirty="0" err="1"/>
              <a:t>multiprogrammed</a:t>
            </a:r>
            <a:r>
              <a:rPr lang="en-US" dirty="0"/>
              <a:t> workloads: </a:t>
            </a:r>
          </a:p>
          <a:p>
            <a:r>
              <a:rPr lang="en-US" b="1" dirty="0"/>
              <a:t>[CLICK] </a:t>
            </a:r>
            <a:r>
              <a:rPr lang="en-US" b="0" dirty="0"/>
              <a:t>workloads that contain eight </a:t>
            </a:r>
            <a:r>
              <a:rPr lang="en-US" dirty="0"/>
              <a:t>benign applications</a:t>
            </a:r>
          </a:p>
          <a:p>
            <a:r>
              <a:rPr lang="en-US" b="1" dirty="0"/>
              <a:t>[CLICK] </a:t>
            </a:r>
            <a:r>
              <a:rPr lang="en-US" dirty="0"/>
              <a:t>and workloads that contain </a:t>
            </a:r>
            <a:r>
              <a:rPr lang="en-US" b="1" dirty="0"/>
              <a:t>seven</a:t>
            </a:r>
            <a:r>
              <a:rPr lang="en-US" dirty="0"/>
              <a:t> </a:t>
            </a:r>
            <a:r>
              <a:rPr lang="en-US" b="1" dirty="0"/>
              <a:t>benign</a:t>
            </a:r>
            <a:r>
              <a:rPr lang="en-US" dirty="0"/>
              <a:t> applications along with </a:t>
            </a:r>
            <a:r>
              <a:rPr lang="en-US" b="1" dirty="0"/>
              <a:t>one thread </a:t>
            </a:r>
            <a:r>
              <a:rPr lang="en-US" dirty="0"/>
              <a:t>performing RowHammer attack.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5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RowHammer is a worsening DRAM reliability and security problem [CLICK]</a:t>
            </a:r>
          </a:p>
          <a:p>
            <a:r>
              <a:rPr lang="en-US" b="0" baseline="0" dirty="0"/>
              <a:t>However, state-of-the-art RowHammer mitigation mechanisms face limitations supporting current and future commodity DRAM chips because of two challenges [CLICK]</a:t>
            </a:r>
          </a:p>
          <a:p>
            <a:r>
              <a:rPr lang="en-US" b="0" baseline="0" dirty="0"/>
              <a:t>First, they cannot scale efficiently with worsening RowHammer vulnerability[CLICK]</a:t>
            </a:r>
          </a:p>
          <a:p>
            <a:r>
              <a:rPr lang="en-US" b="0" baseline="0" dirty="0"/>
              <a:t>Second, they are not compatible with commodity DRAM chips as they rely on proprietary information [CLICK]</a:t>
            </a:r>
          </a:p>
          <a:p>
            <a:r>
              <a:rPr lang="en-US" b="0" baseline="0" dirty="0"/>
              <a:t>To overcome these two challenges, our key idea is to </a:t>
            </a:r>
            <a:r>
              <a:rPr lang="en-US" b="1" baseline="0" dirty="0"/>
              <a:t>SELECTIVELY</a:t>
            </a:r>
            <a:r>
              <a:rPr lang="en-US" b="0" baseline="0" dirty="0"/>
              <a:t> throttle memory accesses that may cause RowHammer bit flips</a:t>
            </a: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2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with evaluating for single-core benign workloads. </a:t>
            </a:r>
          </a:p>
          <a:p>
            <a:r>
              <a:rPr lang="en-US" b="1" dirty="0"/>
              <a:t>[CLICK] </a:t>
            </a:r>
            <a:r>
              <a:rPr lang="en-US" dirty="0"/>
              <a:t>We classify single-core workloads into three categories based on their Row Buffer Conflicts per Kilo Instruction </a:t>
            </a:r>
          </a:p>
          <a:p>
            <a:r>
              <a:rPr lang="en-US" b="1" dirty="0"/>
              <a:t>[CLICK]</a:t>
            </a:r>
            <a:r>
              <a:rPr lang="en-US" dirty="0"/>
              <a:t> We evaluate the performance and DRAM energy consumption for BlockHammer and six state-of-the-art RowHammer mitigation mechanisms. </a:t>
            </a:r>
          </a:p>
          <a:p>
            <a:r>
              <a:rPr lang="en-US" b="1" dirty="0"/>
              <a:t>[CLICK] </a:t>
            </a:r>
            <a:r>
              <a:rPr lang="en-US" dirty="0"/>
              <a:t>We observe that no application’s row activation count exceeds BlockHammer’s blacklisting threshold. </a:t>
            </a:r>
          </a:p>
          <a:p>
            <a:r>
              <a:rPr lang="en-US" b="1" dirty="0"/>
              <a:t>[CLICK] </a:t>
            </a:r>
            <a:r>
              <a:rPr lang="en-US" dirty="0"/>
              <a:t>Therefore, BlockHammer does not change the performance or DRAM energy consumption for single-core benign applications.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evaluate these RowHammer mitigation mechanisms and BlockHammer for eight-core </a:t>
            </a:r>
            <a:r>
              <a:rPr lang="en-US" dirty="0" err="1"/>
              <a:t>multiprogrammed</a:t>
            </a:r>
            <a:r>
              <a:rPr lang="en-US" dirty="0"/>
              <a:t> workloads</a:t>
            </a:r>
          </a:p>
          <a:p>
            <a:r>
              <a:rPr lang="en-US" b="1" dirty="0"/>
              <a:t>[CLICK]</a:t>
            </a:r>
            <a:r>
              <a:rPr lang="en-US" dirty="0"/>
              <a:t> when there is no RowHammer attack.</a:t>
            </a:r>
          </a:p>
          <a:p>
            <a:r>
              <a:rPr lang="en-US" b="1" dirty="0"/>
              <a:t>[CLICK] </a:t>
            </a:r>
            <a:r>
              <a:rPr lang="en-US" dirty="0"/>
              <a:t>and when there is a RowHammer attack present. </a:t>
            </a:r>
          </a:p>
          <a:p>
            <a:r>
              <a:rPr lang="en-US" b="1" dirty="0"/>
              <a:t>[CLICK] </a:t>
            </a:r>
            <a:r>
              <a:rPr lang="en-US" b="0" dirty="0"/>
              <a:t>We use four metrics in this evaluation to demonstrate </a:t>
            </a:r>
            <a:endParaRPr lang="en-US" b="1" dirty="0"/>
          </a:p>
          <a:p>
            <a:r>
              <a:rPr lang="en-US" b="1" dirty="0"/>
              <a:t>[CLICK</a:t>
            </a:r>
            <a:r>
              <a:rPr lang="en-US" b="0" dirty="0"/>
              <a:t>] the system throughput, </a:t>
            </a:r>
          </a:p>
          <a:p>
            <a:r>
              <a:rPr lang="en-US" b="1" dirty="0"/>
              <a:t>[CLICK</a:t>
            </a:r>
            <a:r>
              <a:rPr lang="en-US" b="0" dirty="0"/>
              <a:t>] job turnaround time, </a:t>
            </a:r>
          </a:p>
          <a:p>
            <a:r>
              <a:rPr lang="en-US" b="1" dirty="0"/>
              <a:t>[CLICK</a:t>
            </a:r>
            <a:r>
              <a:rPr lang="en-US" b="0" dirty="0"/>
              <a:t>] unfairness,</a:t>
            </a:r>
          </a:p>
          <a:p>
            <a:r>
              <a:rPr lang="en-US" b="1" dirty="0"/>
              <a:t>[CLICK</a:t>
            </a:r>
            <a:r>
              <a:rPr lang="en-US" b="0" dirty="0"/>
              <a:t>]  and DRAM energy consumption. </a:t>
            </a:r>
          </a:p>
          <a:p>
            <a:r>
              <a:rPr lang="en-US" b="1" dirty="0"/>
              <a:t>[CLICK] </a:t>
            </a:r>
            <a:r>
              <a:rPr lang="en-US" b="0" dirty="0"/>
              <a:t>When there is no attack in the system, BlockHammer introduces very low performance and DRAM energy overheads.</a:t>
            </a:r>
          </a:p>
          <a:p>
            <a:r>
              <a:rPr lang="en-US" b="1" dirty="0"/>
              <a:t>[CLICK]  </a:t>
            </a:r>
            <a:r>
              <a:rPr lang="en-US" b="0" dirty="0"/>
              <a:t>When there is an attack present in the system, </a:t>
            </a:r>
          </a:p>
          <a:p>
            <a:r>
              <a:rPr lang="en-US" dirty="0"/>
              <a:t>BlockHammer </a:t>
            </a:r>
            <a:r>
              <a:rPr lang="en-US" b="1" dirty="0"/>
              <a:t>significantly increases </a:t>
            </a:r>
            <a:r>
              <a:rPr lang="en-US" dirty="0"/>
              <a:t>benign application performance</a:t>
            </a:r>
          </a:p>
          <a:p>
            <a:r>
              <a:rPr lang="en-US" dirty="0"/>
              <a:t>and </a:t>
            </a:r>
            <a:r>
              <a:rPr lang="en-US" b="1" dirty="0"/>
              <a:t>reduces </a:t>
            </a:r>
            <a:r>
              <a:rPr lang="en-US" dirty="0"/>
              <a:t>DRAM energy consumption.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99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conduct a scalability study with worsening RowHammer vulnerability. </a:t>
            </a:r>
          </a:p>
          <a:p>
            <a:r>
              <a:rPr lang="en-US" dirty="0"/>
              <a:t>[CLICK] again for the cases where there is no RowHammer attack </a:t>
            </a:r>
          </a:p>
          <a:p>
            <a:r>
              <a:rPr lang="en-US" dirty="0"/>
              <a:t>[CLICK] and when there is a RowHammer attack present. </a:t>
            </a:r>
          </a:p>
          <a:p>
            <a:r>
              <a:rPr lang="en-US" dirty="0"/>
              <a:t>We scale the RowHammer threshold from 32K down to 1K.</a:t>
            </a:r>
          </a:p>
          <a:p>
            <a:r>
              <a:rPr lang="en-US" dirty="0"/>
              <a:t>[CLICK] Here are the results for system throughput </a:t>
            </a:r>
          </a:p>
          <a:p>
            <a:r>
              <a:rPr lang="en-US" dirty="0"/>
              <a:t>[CLICK] job turnaround time </a:t>
            </a:r>
          </a:p>
          <a:p>
            <a:r>
              <a:rPr lang="en-US" dirty="0"/>
              <a:t>[CLICK] unfairness </a:t>
            </a:r>
          </a:p>
          <a:p>
            <a:r>
              <a:rPr lang="en-US" dirty="0"/>
              <a:t>[CLICK] and DRAM energy consumption</a:t>
            </a:r>
          </a:p>
          <a:p>
            <a:r>
              <a:rPr lang="en-US" dirty="0"/>
              <a:t>[CLICK] </a:t>
            </a:r>
            <a:r>
              <a:rPr lang="en-US"/>
              <a:t>We observe </a:t>
            </a:r>
            <a:r>
              <a:rPr lang="en-US" dirty="0"/>
              <a:t>that BlockHammer's performance and energy overheads remain negligible even when RowHammer threshold is scaled </a:t>
            </a:r>
            <a:r>
              <a:rPr lang="en-US" dirty="0" err="1"/>
              <a:t>downto</a:t>
            </a:r>
            <a:r>
              <a:rPr lang="en-US" dirty="0"/>
              <a:t> 1K </a:t>
            </a:r>
          </a:p>
          <a:p>
            <a:r>
              <a:rPr lang="en-US" dirty="0"/>
              <a:t>[CLICK] and BlockHammer scalably provides much higher performance and lower energy consumption than state-of-the-art mechanisms when there is a RowHammer attack present.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9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that an attacker hammers a row to induce bit flips in its nearby rows [CLICK]</a:t>
            </a:r>
          </a:p>
          <a:p>
            <a:r>
              <a:rPr lang="en-US" dirty="0"/>
              <a:t>Existing RowHammer defenses detect the attack [CLICK]</a:t>
            </a:r>
          </a:p>
          <a:p>
            <a:r>
              <a:rPr lang="en-US" dirty="0"/>
              <a:t>And try refreshing the nearby rows [CLICK]</a:t>
            </a:r>
          </a:p>
          <a:p>
            <a:r>
              <a:rPr lang="en-US" dirty="0"/>
              <a:t>However, the DRAM chip can internally map these row addresses to different physical rows [CLICK]</a:t>
            </a:r>
          </a:p>
          <a:p>
            <a:r>
              <a:rPr lang="en-US" dirty="0"/>
              <a:t>And thus bit flips may still occur[CLICK]</a:t>
            </a:r>
          </a:p>
          <a:p>
            <a:r>
              <a:rPr lang="en-US" dirty="0"/>
              <a:t>To avoid this, existing mechanisms need to know proprietary DRAM-internal row address mapping [CLICK]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7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contrast, BlockHammer does not need this information [CLICK]</a:t>
            </a:r>
          </a:p>
          <a:p>
            <a:r>
              <a:rPr lang="en-US" dirty="0"/>
              <a:t>It detects an attack using area-efficient Bloom filters [CLICK]</a:t>
            </a:r>
          </a:p>
          <a:p>
            <a:r>
              <a:rPr lang="en-US" dirty="0"/>
              <a:t>And selectively throttles the attack’s memory accesses from within the memory controller [CLICK]</a:t>
            </a:r>
          </a:p>
          <a:p>
            <a:r>
              <a:rPr lang="en-US" dirty="0"/>
              <a:t>Due to throttling, the row’s activation count cannot reach critical levels, and no bit flip occurs [CLICK]</a:t>
            </a:r>
          </a:p>
          <a:p>
            <a:r>
              <a:rPr lang="en-US" dirty="0"/>
              <a:t>BlockHammer can optionally inform the system software about the attack for higher-level countermeasures [CLICK]</a:t>
            </a:r>
          </a:p>
          <a:p>
            <a:r>
              <a:rPr lang="en-US" dirty="0"/>
              <a:t>BlockHammer achieves all of these without needing proprietary information of or modifications to commodity DRAM chips, thereby overcoming the compatibility challenge[CLICK]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19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BlockHammer scales well with worsening RowHammer such that [CLICK]</a:t>
            </a:r>
          </a:p>
          <a:p>
            <a:r>
              <a:rPr lang="en-US" b="1" baseline="0" dirty="0"/>
              <a:t>It</a:t>
            </a:r>
            <a:r>
              <a:rPr lang="en-US" b="0" baseline="0" dirty="0"/>
              <a:t> is competitive with state-of-the-art mechanisms </a:t>
            </a:r>
            <a:r>
              <a:rPr lang="en-US" b="1" baseline="0" dirty="0"/>
              <a:t>WHEN </a:t>
            </a:r>
            <a:r>
              <a:rPr lang="en-US" b="0" baseline="0" dirty="0"/>
              <a:t>There is </a:t>
            </a:r>
            <a:r>
              <a:rPr lang="en-US" b="1" baseline="0" dirty="0"/>
              <a:t>NO ROWHAMMER ATTACK </a:t>
            </a:r>
            <a:r>
              <a:rPr lang="en-US" b="0" baseline="0" dirty="0"/>
              <a:t>in the system [CLICK]</a:t>
            </a:r>
            <a:endParaRPr lang="en-US" b="1" baseline="0" dirty="0"/>
          </a:p>
          <a:p>
            <a:r>
              <a:rPr lang="en-US" b="0" baseline="0" dirty="0"/>
              <a:t>and it provides </a:t>
            </a:r>
            <a:r>
              <a:rPr lang="en-US" b="1" baseline="0" dirty="0"/>
              <a:t>SIGNIFICANTLY HIGHER </a:t>
            </a:r>
            <a:r>
              <a:rPr lang="en-US" b="0" baseline="0" dirty="0"/>
              <a:t>performance and </a:t>
            </a:r>
            <a:r>
              <a:rPr lang="en-US" b="1" baseline="0" dirty="0"/>
              <a:t>LOWER </a:t>
            </a:r>
            <a:r>
              <a:rPr lang="en-US" b="0" baseline="0" dirty="0"/>
              <a:t>dram energy consumption </a:t>
            </a:r>
            <a:r>
              <a:rPr lang="en-US" b="1" baseline="0" dirty="0"/>
              <a:t>WHEN </a:t>
            </a:r>
            <a:r>
              <a:rPr lang="en-US" b="0" baseline="0" dirty="0"/>
              <a:t>a RowHammer attack is present</a:t>
            </a:r>
            <a:r>
              <a:rPr lang="en-US" b="1" baseline="0" dirty="0"/>
              <a:t>. [CLICK]</a:t>
            </a:r>
          </a:p>
          <a:p>
            <a:r>
              <a:rPr lang="en-US" dirty="0"/>
              <a:t>We evaluate 14 mechanisms representing all four high-level RowHammer mitigation approaches for four desirable properties [CLICK]</a:t>
            </a:r>
          </a:p>
          <a:p>
            <a:r>
              <a:rPr lang="en-US" dirty="0"/>
              <a:t>comprehensive protection  [CLICK]</a:t>
            </a:r>
          </a:p>
          <a:p>
            <a:r>
              <a:rPr lang="en-US" dirty="0" err="1"/>
              <a:t>compatibiltiy</a:t>
            </a:r>
            <a:r>
              <a:rPr lang="en-US" dirty="0"/>
              <a:t> with commodity DRAM chips [CLICK]</a:t>
            </a:r>
          </a:p>
          <a:p>
            <a:r>
              <a:rPr lang="en-US" dirty="0"/>
              <a:t>scalability with worsening RowHammer vulnerability [CLICK]</a:t>
            </a:r>
          </a:p>
          <a:p>
            <a:r>
              <a:rPr lang="en-US" dirty="0"/>
              <a:t>and deterministic protection. [CLICK]</a:t>
            </a:r>
          </a:p>
          <a:p>
            <a:r>
              <a:rPr lang="en-US" dirty="0"/>
              <a:t>We show that BlockHammer is the only mechanism that satisfies all of them. 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78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The full paper has more information about[CLICK]</a:t>
            </a:r>
            <a:endParaRPr lang="en-US" b="0" dirty="0"/>
          </a:p>
          <a:p>
            <a:r>
              <a:rPr lang="en-US" b="0" baseline="0" dirty="0"/>
              <a:t>Bloom filter-based area-efficient RowHammer detection[CLICK]</a:t>
            </a:r>
          </a:p>
          <a:p>
            <a:r>
              <a:rPr lang="en-US" b="0" baseline="0" dirty="0"/>
              <a:t>A mathematical security proof, showing that BlockHammer deterministically prevents RowHammer bit flips [CLICK]</a:t>
            </a:r>
          </a:p>
          <a:p>
            <a:r>
              <a:rPr lang="en-US" b="0" baseline="0" dirty="0"/>
              <a:t>How </a:t>
            </a:r>
            <a:r>
              <a:rPr lang="en-US" b="0" baseline="0"/>
              <a:t>BlockHammer prevents </a:t>
            </a:r>
            <a:r>
              <a:rPr lang="en-US" b="0" baseline="0" dirty="0"/>
              <a:t>new and emerging many-sided attacks [CLICK]</a:t>
            </a:r>
          </a:p>
          <a:p>
            <a:r>
              <a:rPr lang="en-US" b="0" baseline="0" dirty="0"/>
              <a:t>An optional system integration for reporting detected attacks to system software with high accuracy [CLICK]</a:t>
            </a:r>
          </a:p>
          <a:p>
            <a:r>
              <a:rPr lang="en-US" b="0" baseline="0" dirty="0"/>
              <a:t>And a hardware complexity analysis [CLICK]</a:t>
            </a:r>
          </a:p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2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In summary, BlockHammer is the first work to practically enable throttling-based RowHammer mitigation and 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it is implemented solely in the memory controller without requiring proprietary information of or modifications to DRAM chips [CLICK]</a:t>
            </a:r>
          </a:p>
          <a:p>
            <a:r>
              <a:rPr lang="en-US" b="0" baseline="0" dirty="0"/>
              <a:t>It overcomes both scalability and compatibility challenges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further aid future research and development, we make BlockHammer’s source code freely and openly available </a:t>
            </a:r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Thank you for listening! Please refer to our full talk and full paper for 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concludes my talk . Thank you for your time and attention. For many more details, I invite you to read our HPCA 2021 paper.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8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50573"/>
            <a:ext cx="6915118" cy="114161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2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1215342"/>
            <a:ext cx="8987622" cy="514037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7A8B87-AFDB-FD4D-ACE1-4633C0FC8D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6274" y="-1"/>
            <a:ext cx="2117725" cy="12037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Webcam Here</a:t>
            </a:r>
          </a:p>
        </p:txBody>
      </p:sp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pixabay.com/en/warning-sign-slow-traffic-safety-3660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102.0598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BlockHamm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MU-SAFARI/BlockHammer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hyperlink" Target="https://youtu.be/4Y01N1BhWv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emf"/><Relationship Id="rId10" Type="http://schemas.openxmlformats.org/officeDocument/2006/relationships/hyperlink" Target="https://arxiv.org/pdf/2102.05981.pdf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-8983"/>
            <a:ext cx="9144000" cy="29625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76130"/>
            <a:ext cx="9144000" cy="24738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i="1" dirty="0">
                <a:solidFill>
                  <a:schemeClr val="bg1"/>
                </a:solidFill>
                <a:latin typeface="Cambria"/>
                <a:cs typeface="Cambria"/>
              </a:rPr>
              <a:t>BlockHammer</a:t>
            </a:r>
            <a:br>
              <a:rPr lang="en-US" sz="20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700" b="1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  <a:t>Preventing RowHammer at Low Cost </a:t>
            </a:r>
            <a:b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  <a:t>by Blacklisting Rapidly-Accessed DRAM Rows</a:t>
            </a:r>
            <a:endParaRPr lang="en-US" sz="34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534081"/>
            <a:ext cx="8686800" cy="1530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Cambria"/>
                <a:cs typeface="Cambria"/>
              </a:rPr>
              <a:t>Abdullah </a:t>
            </a:r>
            <a:r>
              <a:rPr lang="en-US" sz="2400" b="1" dirty="0" err="1">
                <a:latin typeface="Cambria"/>
                <a:cs typeface="Cambria"/>
              </a:rPr>
              <a:t>Giray</a:t>
            </a:r>
            <a:r>
              <a:rPr lang="en-US" sz="2400" b="1" dirty="0">
                <a:latin typeface="Cambria"/>
                <a:cs typeface="Cambria"/>
              </a:rPr>
              <a:t> </a:t>
            </a:r>
            <a:r>
              <a:rPr lang="en-US" sz="2400" b="1" dirty="0" err="1">
                <a:latin typeface="Cambria" panose="02040503050406030204" pitchFamily="18" charset="0"/>
              </a:rPr>
              <a:t>Yağlıkçı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Minesh</a:t>
            </a:r>
            <a:r>
              <a:rPr lang="en-US" sz="2400" dirty="0">
                <a:latin typeface="Cambria"/>
                <a:cs typeface="Cambria"/>
              </a:rPr>
              <a:t> Patel    </a:t>
            </a:r>
            <a:r>
              <a:rPr lang="en-US" sz="2400" dirty="0" err="1">
                <a:latin typeface="Cambria"/>
                <a:cs typeface="Cambria"/>
              </a:rPr>
              <a:t>Jeremie</a:t>
            </a:r>
            <a:r>
              <a:rPr lang="en-US" sz="2400" dirty="0">
                <a:latin typeface="Cambria"/>
                <a:cs typeface="Cambria"/>
              </a:rPr>
              <a:t> S. Kim    </a:t>
            </a:r>
            <a:r>
              <a:rPr lang="en-US" sz="2400" dirty="0" err="1">
                <a:latin typeface="Cambria"/>
                <a:cs typeface="Cambria"/>
              </a:rPr>
              <a:t>Roknoddin</a:t>
            </a:r>
            <a:r>
              <a:rPr lang="en-US" sz="2400" dirty="0">
                <a:latin typeface="Cambria"/>
                <a:cs typeface="Cambria"/>
              </a:rPr>
              <a:t> Azizi</a:t>
            </a:r>
            <a:r>
              <a:rPr lang="en-US" sz="2400" baseline="30000" dirty="0">
                <a:latin typeface="Cambria"/>
                <a:cs typeface="Cambria"/>
              </a:rPr>
              <a:t>	   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Ataberk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Olgun</a:t>
            </a:r>
            <a:r>
              <a:rPr lang="en-US" sz="2400" dirty="0">
                <a:latin typeface="Cambria"/>
                <a:cs typeface="Cambria"/>
              </a:rPr>
              <a:t>    Lois </a:t>
            </a:r>
            <a:r>
              <a:rPr lang="en-US" sz="2400" dirty="0" err="1">
                <a:latin typeface="Cambria"/>
                <a:cs typeface="Cambria"/>
              </a:rPr>
              <a:t>Orosa</a:t>
            </a:r>
            <a:r>
              <a:rPr lang="en-US" sz="2400" dirty="0">
                <a:latin typeface="Cambria"/>
                <a:cs typeface="Cambria"/>
              </a:rPr>
              <a:t>    Hasan Hassan    </a:t>
            </a:r>
            <a:r>
              <a:rPr lang="en-US" sz="2400" dirty="0" err="1">
                <a:latin typeface="Cambria"/>
                <a:cs typeface="Cambria"/>
              </a:rPr>
              <a:t>Jisung</a:t>
            </a:r>
            <a:r>
              <a:rPr lang="en-US" sz="2400" dirty="0">
                <a:latin typeface="Cambria"/>
                <a:cs typeface="Cambria"/>
              </a:rPr>
              <a:t> Park   </a:t>
            </a:r>
          </a:p>
          <a:p>
            <a:pPr marL="0" indent="0" algn="ctr">
              <a:buNone/>
            </a:pPr>
            <a:r>
              <a:rPr lang="en-US" sz="2400" dirty="0">
                <a:latin typeface="Cambria"/>
                <a:cs typeface="Cambria"/>
              </a:rPr>
              <a:t>Konstantinos </a:t>
            </a:r>
            <a:r>
              <a:rPr lang="en-US" sz="2400" dirty="0" err="1">
                <a:latin typeface="Cambria"/>
                <a:cs typeface="Cambria"/>
              </a:rPr>
              <a:t>Kanellopoulos</a:t>
            </a:r>
            <a:r>
              <a:rPr lang="en-US" sz="2400" dirty="0">
                <a:latin typeface="Cambria"/>
                <a:cs typeface="Cambria"/>
              </a:rPr>
              <a:t>	    Taha </a:t>
            </a:r>
            <a:r>
              <a:rPr lang="en-US" sz="2400" dirty="0" err="1">
                <a:latin typeface="Cambria"/>
                <a:cs typeface="Cambria"/>
              </a:rPr>
              <a:t>Shahroodi</a:t>
            </a:r>
            <a:r>
              <a:rPr lang="en-US" sz="2400" dirty="0">
                <a:latin typeface="Cambria"/>
                <a:cs typeface="Cambria"/>
              </a:rPr>
              <a:t> 	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Saugata</a:t>
            </a:r>
            <a:r>
              <a:rPr lang="en-US" sz="2400" dirty="0">
                <a:latin typeface="Cambria"/>
                <a:cs typeface="Cambria"/>
              </a:rPr>
              <a:t> Ghose</a:t>
            </a:r>
            <a:r>
              <a:rPr lang="en-US" sz="2400" baseline="30000" dirty="0">
                <a:latin typeface="Cambria"/>
                <a:cs typeface="Cambria"/>
              </a:rPr>
              <a:t>* </a:t>
            </a:r>
            <a:r>
              <a:rPr lang="en-US" sz="2400" dirty="0">
                <a:latin typeface="Cambria"/>
                <a:cs typeface="Cambria"/>
              </a:rPr>
              <a:t> 	</a:t>
            </a:r>
            <a:r>
              <a:rPr lang="en-US" sz="2400" dirty="0" err="1">
                <a:latin typeface="Cambria"/>
                <a:cs typeface="Cambria"/>
              </a:rPr>
              <a:t>Onur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Mutlu</a:t>
            </a:r>
            <a:br>
              <a:rPr lang="en-US" sz="2400" dirty="0">
                <a:latin typeface="Cambria"/>
                <a:cs typeface="Cambria"/>
              </a:rPr>
            </a:b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4153" y="5621998"/>
            <a:ext cx="2875694" cy="553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93808-1C51-9F45-A6ED-874599368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105638" y="6319261"/>
            <a:ext cx="2423611" cy="416967"/>
          </a:xfrm>
          <a:prstGeom prst="rect">
            <a:avLst/>
          </a:prstGeom>
        </p:spPr>
      </p:pic>
      <p:pic>
        <p:nvPicPr>
          <p:cNvPr id="11" name="Picture 2" descr="University wordmark, orange with blue outline">
            <a:extLst>
              <a:ext uri="{FF2B5EF4-FFF2-40B4-BE49-F238E27FC236}">
                <a16:creationId xmlns:a16="http://schemas.microsoft.com/office/drawing/2014/main" id="{8010E40A-0691-E647-8B0C-334D758EF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8" y="6192456"/>
            <a:ext cx="2071512" cy="54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9E41F3-F2C6-724E-996E-09EE412AE8B5}"/>
              </a:ext>
            </a:extLst>
          </p:cNvPr>
          <p:cNvSpPr txBox="1"/>
          <p:nvPr/>
        </p:nvSpPr>
        <p:spPr>
          <a:xfrm>
            <a:off x="6614751" y="6007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9651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683A-AF24-BE44-AA9A-A709B1AD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Approaches </a:t>
            </a:r>
            <a:br>
              <a:rPr lang="en-US" dirty="0"/>
            </a:br>
            <a:r>
              <a:rPr lang="en-US" sz="2400" dirty="0"/>
              <a:t>with Worsening RowHammer Vulnerability</a:t>
            </a:r>
            <a:endParaRPr lang="en-US" dirty="0"/>
          </a:p>
        </p:txBody>
      </p:sp>
      <p:sp>
        <p:nvSpPr>
          <p:cNvPr id="10" name="DRAM Bank">
            <a:extLst>
              <a:ext uri="{FF2B5EF4-FFF2-40B4-BE49-F238E27FC236}">
                <a16:creationId xmlns:a16="http://schemas.microsoft.com/office/drawing/2014/main" id="{5743497B-6D87-FE41-A92D-69E792987E0F}"/>
              </a:ext>
            </a:extLst>
          </p:cNvPr>
          <p:cNvSpPr/>
          <p:nvPr/>
        </p:nvSpPr>
        <p:spPr>
          <a:xfrm>
            <a:off x="3345818" y="2251793"/>
            <a:ext cx="2389953" cy="1759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5" name="Attacker">
            <a:extLst>
              <a:ext uri="{FF2B5EF4-FFF2-40B4-BE49-F238E27FC236}">
                <a16:creationId xmlns:a16="http://schemas.microsoft.com/office/drawing/2014/main" id="{D0DE4FAF-51A1-CB43-9EFD-59FAC416DAE5}"/>
              </a:ext>
            </a:extLst>
          </p:cNvPr>
          <p:cNvSpPr/>
          <p:nvPr/>
        </p:nvSpPr>
        <p:spPr>
          <a:xfrm>
            <a:off x="3345818" y="2569348"/>
            <a:ext cx="2389953" cy="349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6" name="Sensitive">
            <a:extLst>
              <a:ext uri="{FF2B5EF4-FFF2-40B4-BE49-F238E27FC236}">
                <a16:creationId xmlns:a16="http://schemas.microsoft.com/office/drawing/2014/main" id="{7AB96C5E-584D-8D46-9217-74E83BBB1586}"/>
              </a:ext>
            </a:extLst>
          </p:cNvPr>
          <p:cNvSpPr/>
          <p:nvPr/>
        </p:nvSpPr>
        <p:spPr>
          <a:xfrm>
            <a:off x="3345818" y="3634911"/>
            <a:ext cx="2389953" cy="326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27" name="Isolation">
            <a:extLst>
              <a:ext uri="{FF2B5EF4-FFF2-40B4-BE49-F238E27FC236}">
                <a16:creationId xmlns:a16="http://schemas.microsoft.com/office/drawing/2014/main" id="{FDF1AA56-9A1C-2A4E-B7CF-66FC79CA59DB}"/>
              </a:ext>
            </a:extLst>
          </p:cNvPr>
          <p:cNvSpPr/>
          <p:nvPr/>
        </p:nvSpPr>
        <p:spPr>
          <a:xfrm>
            <a:off x="3339273" y="2928015"/>
            <a:ext cx="2389953" cy="706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sp>
        <p:nvSpPr>
          <p:cNvPr id="7" name="Isolation">
            <a:extLst>
              <a:ext uri="{FF2B5EF4-FFF2-40B4-BE49-F238E27FC236}">
                <a16:creationId xmlns:a16="http://schemas.microsoft.com/office/drawing/2014/main" id="{6D4E1C76-7163-4E4A-8349-D675356E1579}"/>
              </a:ext>
            </a:extLst>
          </p:cNvPr>
          <p:cNvSpPr/>
          <p:nvPr/>
        </p:nvSpPr>
        <p:spPr>
          <a:xfrm>
            <a:off x="3345818" y="2928015"/>
            <a:ext cx="2389953" cy="4983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F6709D-1722-4C44-8D8D-0F088D63C6E5}"/>
              </a:ext>
            </a:extLst>
          </p:cNvPr>
          <p:cNvCxnSpPr>
            <a:cxnSpLocks/>
          </p:cNvCxnSpPr>
          <p:nvPr/>
        </p:nvCxnSpPr>
        <p:spPr>
          <a:xfrm>
            <a:off x="5821643" y="2928015"/>
            <a:ext cx="0" cy="733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70F79E-0E41-C340-B0F4-9B8CEF0D617D}"/>
              </a:ext>
            </a:extLst>
          </p:cNvPr>
          <p:cNvSpPr txBox="1"/>
          <p:nvPr/>
        </p:nvSpPr>
        <p:spPr>
          <a:xfrm>
            <a:off x="5893139" y="2975134"/>
            <a:ext cx="203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distance</a:t>
            </a:r>
          </a:p>
          <a:p>
            <a:r>
              <a:rPr lang="en-US" dirty="0"/>
              <a:t>more isolation rows</a:t>
            </a:r>
          </a:p>
        </p:txBody>
      </p:sp>
      <p:sp>
        <p:nvSpPr>
          <p:cNvPr id="14" name="DRAM Bank">
            <a:extLst>
              <a:ext uri="{FF2B5EF4-FFF2-40B4-BE49-F238E27FC236}">
                <a16:creationId xmlns:a16="http://schemas.microsoft.com/office/drawing/2014/main" id="{C6733633-CA11-3C48-8078-296AE05F4511}"/>
              </a:ext>
            </a:extLst>
          </p:cNvPr>
          <p:cNvSpPr/>
          <p:nvPr/>
        </p:nvSpPr>
        <p:spPr>
          <a:xfrm>
            <a:off x="3345818" y="4184161"/>
            <a:ext cx="2389953" cy="1575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15" name="Attacker">
            <a:extLst>
              <a:ext uri="{FF2B5EF4-FFF2-40B4-BE49-F238E27FC236}">
                <a16:creationId xmlns:a16="http://schemas.microsoft.com/office/drawing/2014/main" id="{DDF114CD-9A17-3944-893C-EF5051A892D2}"/>
              </a:ext>
            </a:extLst>
          </p:cNvPr>
          <p:cNvSpPr/>
          <p:nvPr/>
        </p:nvSpPr>
        <p:spPr>
          <a:xfrm>
            <a:off x="3345998" y="4775078"/>
            <a:ext cx="2389953" cy="372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16" name="Sensitive">
            <a:extLst>
              <a:ext uri="{FF2B5EF4-FFF2-40B4-BE49-F238E27FC236}">
                <a16:creationId xmlns:a16="http://schemas.microsoft.com/office/drawing/2014/main" id="{B707F687-216F-5348-84B1-B76BC1637C95}"/>
              </a:ext>
            </a:extLst>
          </p:cNvPr>
          <p:cNvSpPr/>
          <p:nvPr/>
        </p:nvSpPr>
        <p:spPr>
          <a:xfrm>
            <a:off x="3345818" y="5146068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5481CC-82CF-A34B-8307-6698E5B3492A}"/>
              </a:ext>
            </a:extLst>
          </p:cNvPr>
          <p:cNvSpPr txBox="1"/>
          <p:nvPr/>
        </p:nvSpPr>
        <p:spPr>
          <a:xfrm>
            <a:off x="6151438" y="4189618"/>
            <a:ext cx="2474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Refresh more frequently</a:t>
            </a:r>
            <a:endParaRPr lang="en-US" baseline="-25000" dirty="0"/>
          </a:p>
          <a:p>
            <a:r>
              <a:rPr lang="en-US" dirty="0"/>
              <a:t>Refresh more rows </a:t>
            </a:r>
          </a:p>
        </p:txBody>
      </p:sp>
      <p:sp>
        <p:nvSpPr>
          <p:cNvPr id="20" name="Sensitive">
            <a:extLst>
              <a:ext uri="{FF2B5EF4-FFF2-40B4-BE49-F238E27FC236}">
                <a16:creationId xmlns:a16="http://schemas.microsoft.com/office/drawing/2014/main" id="{B1F54E72-A613-9D44-B666-77824E10B41B}"/>
              </a:ext>
            </a:extLst>
          </p:cNvPr>
          <p:cNvSpPr/>
          <p:nvPr/>
        </p:nvSpPr>
        <p:spPr>
          <a:xfrm>
            <a:off x="3345818" y="4244786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AB3509-8AAA-C24E-89F1-55F90A15DA2B}"/>
              </a:ext>
            </a:extLst>
          </p:cNvPr>
          <p:cNvCxnSpPr>
            <a:cxnSpLocks/>
            <a:stCxn id="19" idx="1"/>
            <a:endCxn id="20" idx="3"/>
          </p:cNvCxnSpPr>
          <p:nvPr/>
        </p:nvCxnSpPr>
        <p:spPr>
          <a:xfrm flipH="1" flipV="1">
            <a:off x="5735771" y="4511006"/>
            <a:ext cx="415667" cy="17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040377-0424-DB4E-8A62-495693B1388C}"/>
              </a:ext>
            </a:extLst>
          </p:cNvPr>
          <p:cNvCxnSpPr>
            <a:cxnSpLocks/>
          </p:cNvCxnSpPr>
          <p:nvPr/>
        </p:nvCxnSpPr>
        <p:spPr>
          <a:xfrm flipH="1" flipV="1">
            <a:off x="5735771" y="5412951"/>
            <a:ext cx="415667" cy="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hidden="1">
            <a:extLst>
              <a:ext uri="{FF2B5EF4-FFF2-40B4-BE49-F238E27FC236}">
                <a16:creationId xmlns:a16="http://schemas.microsoft.com/office/drawing/2014/main" id="{C2E86E22-8B47-9E42-955D-F57F0FD0B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56698" r="76516" b="34876"/>
          <a:stretch/>
        </p:blipFill>
        <p:spPr bwMode="auto">
          <a:xfrm>
            <a:off x="6755994" y="5847465"/>
            <a:ext cx="838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hidden="1">
            <a:extLst>
              <a:ext uri="{FF2B5EF4-FFF2-40B4-BE49-F238E27FC236}">
                <a16:creationId xmlns:a16="http://schemas.microsoft.com/office/drawing/2014/main" id="{8E5BF2AE-0B4C-B14A-B5A4-7F6AD7A05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34366" r="74612" b="55933"/>
          <a:stretch/>
        </p:blipFill>
        <p:spPr bwMode="auto">
          <a:xfrm>
            <a:off x="5076681" y="5813394"/>
            <a:ext cx="992038" cy="6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hidden="1">
            <a:extLst>
              <a:ext uri="{FF2B5EF4-FFF2-40B4-BE49-F238E27FC236}">
                <a16:creationId xmlns:a16="http://schemas.microsoft.com/office/drawing/2014/main" id="{50C9C073-0849-DC41-8716-7D6C51D2A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9" t="77834" r="8910" b="12550"/>
          <a:stretch/>
        </p:blipFill>
        <p:spPr bwMode="auto">
          <a:xfrm>
            <a:off x="3345818" y="5819205"/>
            <a:ext cx="1104181" cy="6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9" name="Straight Arrow Connector 1028">
            <a:extLst>
              <a:ext uri="{FF2B5EF4-FFF2-40B4-BE49-F238E27FC236}">
                <a16:creationId xmlns:a16="http://schemas.microsoft.com/office/drawing/2014/main" id="{B9794075-9A24-6D4B-8678-0ABC6827A966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>
          <a:xfrm flipV="1">
            <a:off x="4647671" y="6146569"/>
            <a:ext cx="579218" cy="4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CF4289-734F-4842-8582-AE9029DE734A}"/>
              </a:ext>
            </a:extLst>
          </p:cNvPr>
          <p:cNvCxnSpPr>
            <a:cxnSpLocks/>
            <a:stCxn id="51" idx="3"/>
            <a:endCxn id="54" idx="1"/>
          </p:cNvCxnSpPr>
          <p:nvPr/>
        </p:nvCxnSpPr>
        <p:spPr>
          <a:xfrm>
            <a:off x="6468109" y="6146569"/>
            <a:ext cx="5677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BD94BAE-9665-7542-8897-32EC7B4F8115}"/>
              </a:ext>
            </a:extLst>
          </p:cNvPr>
          <p:cNvSpPr txBox="1"/>
          <p:nvPr/>
        </p:nvSpPr>
        <p:spPr>
          <a:xfrm>
            <a:off x="6151438" y="5094448"/>
            <a:ext cx="2474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Refresh more frequently</a:t>
            </a:r>
            <a:endParaRPr lang="en-US" baseline="-25000" dirty="0"/>
          </a:p>
          <a:p>
            <a:r>
              <a:rPr lang="en-US" dirty="0"/>
              <a:t>Refresh more rows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4AA223-C20E-7B43-9CD3-AAAD35C93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91" y="1485505"/>
            <a:ext cx="2199376" cy="7272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98821D-7052-7040-8A08-6ACEA8E7A1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972" b="15197"/>
          <a:stretch/>
        </p:blipFill>
        <p:spPr>
          <a:xfrm>
            <a:off x="2533987" y="1479722"/>
            <a:ext cx="2078231" cy="72062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CC59EDE-4AF0-4648-81F8-CADA24AA8759}"/>
              </a:ext>
            </a:extLst>
          </p:cNvPr>
          <p:cNvSpPr txBox="1"/>
          <p:nvPr/>
        </p:nvSpPr>
        <p:spPr>
          <a:xfrm>
            <a:off x="6182643" y="1534350"/>
            <a:ext cx="3054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REF-to-REF time further reduces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7579EC-6F5D-C446-983E-07E971C06B29}"/>
              </a:ext>
            </a:extLst>
          </p:cNvPr>
          <p:cNvSpPr/>
          <p:nvPr/>
        </p:nvSpPr>
        <p:spPr>
          <a:xfrm>
            <a:off x="6189187" y="1838100"/>
            <a:ext cx="27799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Even fewer activations can fit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775D509-B03C-004B-92D7-A479175971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484"/>
          <a:stretch/>
        </p:blipFill>
        <p:spPr>
          <a:xfrm>
            <a:off x="136845" y="1520945"/>
            <a:ext cx="386994" cy="6770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8FB50FC-5ABC-1F44-8CBE-828C5113DA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484"/>
          <a:stretch/>
        </p:blipFill>
        <p:spPr>
          <a:xfrm>
            <a:off x="2450723" y="1523275"/>
            <a:ext cx="386994" cy="6770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2A08DC5-5A61-BB47-9199-50A90C09CB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972" b="15197"/>
          <a:stretch/>
        </p:blipFill>
        <p:spPr>
          <a:xfrm>
            <a:off x="4823263" y="1492104"/>
            <a:ext cx="1433188" cy="7206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1B6B0-A99C-BE4F-BD83-C04322CB5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Increased refresh rate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Physical isolation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Reactive refresh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Proactive throttling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67DAE1-7246-4648-B3B1-75FAE7D78E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484"/>
          <a:stretch/>
        </p:blipFill>
        <p:spPr>
          <a:xfrm>
            <a:off x="4637731" y="1535670"/>
            <a:ext cx="386994" cy="677074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B0AE7D5-B0E6-A04A-9EA0-4181BD420908}"/>
              </a:ext>
            </a:extLst>
          </p:cNvPr>
          <p:cNvCxnSpPr>
            <a:cxnSpLocks/>
          </p:cNvCxnSpPr>
          <p:nvPr/>
        </p:nvCxnSpPr>
        <p:spPr>
          <a:xfrm>
            <a:off x="2427767" y="1868533"/>
            <a:ext cx="38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7296A7D-428A-0142-BE6E-C2E437026DFA}"/>
              </a:ext>
            </a:extLst>
          </p:cNvPr>
          <p:cNvCxnSpPr>
            <a:cxnSpLocks/>
          </p:cNvCxnSpPr>
          <p:nvPr/>
        </p:nvCxnSpPr>
        <p:spPr>
          <a:xfrm>
            <a:off x="4614775" y="1880928"/>
            <a:ext cx="38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264F110-4038-1F49-AC5E-55736794EB5F}"/>
              </a:ext>
            </a:extLst>
          </p:cNvPr>
          <p:cNvSpPr/>
          <p:nvPr/>
        </p:nvSpPr>
        <p:spPr>
          <a:xfrm>
            <a:off x="3406450" y="6443441"/>
            <a:ext cx="4870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</a:rPr>
              <a:t>More aggressively throttles row activations </a:t>
            </a:r>
          </a:p>
        </p:txBody>
      </p:sp>
      <p:pic>
        <p:nvPicPr>
          <p:cNvPr id="50" name="Picture Placeholder 32">
            <a:extLst>
              <a:ext uri="{FF2B5EF4-FFF2-40B4-BE49-F238E27FC236}">
                <a16:creationId xmlns:a16="http://schemas.microsoft.com/office/drawing/2014/main" id="{24794C79-B38D-2040-8091-61E142AAB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3406450" y="5798164"/>
            <a:ext cx="1241221" cy="705540"/>
          </a:xfrm>
          <a:prstGeom prst="rect">
            <a:avLst/>
          </a:prstGeom>
        </p:spPr>
      </p:pic>
      <p:pic>
        <p:nvPicPr>
          <p:cNvPr id="51" name="Picture Placeholder 37" descr="A picture containing text&#10;&#10;Description automatically generated">
            <a:extLst>
              <a:ext uri="{FF2B5EF4-FFF2-40B4-BE49-F238E27FC236}">
                <a16:creationId xmlns:a16="http://schemas.microsoft.com/office/drawing/2014/main" id="{8D87685F-107B-1148-AD14-8C672796A0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5226889" y="5793799"/>
            <a:ext cx="1241220" cy="705540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4DC7080-7AAD-2C48-878F-76C935F86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4" name="Picture Placeholder 20" descr="A picture containing text&#10;&#10;Description automatically generated">
            <a:extLst>
              <a:ext uri="{FF2B5EF4-FFF2-40B4-BE49-F238E27FC236}">
                <a16:creationId xmlns:a16="http://schemas.microsoft.com/office/drawing/2014/main" id="{06A0C4B2-14B3-8443-A2E4-09870AA32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7035867" y="5793799"/>
            <a:ext cx="1241220" cy="70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/>
      <p:bldP spid="19" grpId="0"/>
      <p:bldP spid="32" grpId="0"/>
      <p:bldP spid="41" grpId="0"/>
      <p:bldP spid="42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F65B-237A-2442-8C2D-52EBA701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Scalability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sz="2700" b="1" dirty="0"/>
              <a:t>with Worsening RowHammer Vulnerability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6B97F-EBBC-A341-86F9-881110D8F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DRAM chips are more vulnerable to RowHammer today</a:t>
            </a:r>
          </a:p>
          <a:p>
            <a:r>
              <a:rPr lang="en-US" sz="2000" dirty="0"/>
              <a:t>RowHammer bit-flips occur at much lower activation counts </a:t>
            </a:r>
            <a:r>
              <a:rPr lang="en-US" sz="2000" dirty="0">
                <a:solidFill>
                  <a:srgbClr val="FF0000"/>
                </a:solidFill>
              </a:rPr>
              <a:t>(more than an order of magnitude decrease):</a:t>
            </a:r>
            <a:endParaRPr lang="en-US" sz="2000" dirty="0"/>
          </a:p>
          <a:p>
            <a:pPr lvl="1">
              <a:buClr>
                <a:schemeClr val="tx1"/>
              </a:buClr>
            </a:pPr>
            <a:r>
              <a:rPr lang="en-US" sz="1600" dirty="0">
                <a:solidFill>
                  <a:srgbClr val="00B050"/>
                </a:solidFill>
              </a:rPr>
              <a:t>139.2K 	</a:t>
            </a:r>
            <a:r>
              <a:rPr lang="en-US" sz="1600" dirty="0"/>
              <a:t>[Y. Kim+, ISCA 2014] </a:t>
            </a:r>
          </a:p>
          <a:p>
            <a:pPr lvl="1">
              <a:buClr>
                <a:schemeClr val="tx1"/>
              </a:buClr>
            </a:pPr>
            <a:r>
              <a:rPr lang="en-US" sz="1600" dirty="0">
                <a:solidFill>
                  <a:srgbClr val="FF0000"/>
                </a:solidFill>
              </a:rPr>
              <a:t>     9.6K 	</a:t>
            </a:r>
            <a:r>
              <a:rPr lang="en-US" sz="1600" dirty="0"/>
              <a:t>[J. S. Kim+, ISCA 2020]</a:t>
            </a:r>
          </a:p>
          <a:p>
            <a:r>
              <a:rPr lang="en-US" sz="2000" dirty="0"/>
              <a:t>RowHammer blast radius has increased by </a:t>
            </a:r>
            <a:r>
              <a:rPr lang="en-US" sz="2000" dirty="0">
                <a:solidFill>
                  <a:srgbClr val="FF0000"/>
                </a:solidFill>
              </a:rPr>
              <a:t>33%:</a:t>
            </a:r>
          </a:p>
          <a:p>
            <a:pPr lvl="1">
              <a:buClr>
                <a:schemeClr val="tx1"/>
              </a:buClr>
            </a:pPr>
            <a:r>
              <a:rPr lang="en-US" sz="1600" dirty="0">
                <a:solidFill>
                  <a:srgbClr val="00B050"/>
                </a:solidFill>
              </a:rPr>
              <a:t>  9 rows	</a:t>
            </a:r>
            <a:r>
              <a:rPr lang="en-US" sz="1600" dirty="0"/>
              <a:t>[Y. Kim+, ISCA 2014]</a:t>
            </a:r>
          </a:p>
          <a:p>
            <a:pPr lvl="1">
              <a:buClr>
                <a:schemeClr val="tx1"/>
              </a:buClr>
            </a:pPr>
            <a:r>
              <a:rPr lang="en-US" sz="1600" dirty="0">
                <a:solidFill>
                  <a:srgbClr val="FF0000"/>
                </a:solidFill>
              </a:rPr>
              <a:t>12 rows 	</a:t>
            </a:r>
            <a:r>
              <a:rPr lang="en-US" sz="1600" dirty="0"/>
              <a:t>[J. S. Kim+, ISCA 2020]</a:t>
            </a:r>
            <a:endParaRPr lang="en-US" sz="2000" dirty="0"/>
          </a:p>
          <a:p>
            <a:r>
              <a:rPr lang="en-US" sz="2000" dirty="0"/>
              <a:t>In-DRAM mitigation mechanisms are ineffective </a:t>
            </a:r>
            <a:r>
              <a:rPr lang="en-US" sz="1600" dirty="0"/>
              <a:t>[</a:t>
            </a:r>
            <a:r>
              <a:rPr lang="en-US" sz="1600" dirty="0" err="1"/>
              <a:t>Frigo</a:t>
            </a:r>
            <a:r>
              <a:rPr lang="en-US" sz="1600" dirty="0"/>
              <a:t>+, S&amp;P 2020]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000" dirty="0"/>
              <a:t>Newer chips require </a:t>
            </a:r>
            <a:r>
              <a:rPr lang="en-US" sz="2000" b="1" dirty="0"/>
              <a:t>more aggressive</a:t>
            </a:r>
            <a:r>
              <a:rPr lang="en-US" sz="2000" dirty="0"/>
              <a:t> RowHammer mitigation mechanisms</a:t>
            </a:r>
          </a:p>
          <a:p>
            <a:r>
              <a:rPr lang="en-US" sz="2000" dirty="0"/>
              <a:t>Existing mechanisms become </a:t>
            </a:r>
            <a:r>
              <a:rPr lang="en-US" sz="2000" b="1" dirty="0">
                <a:solidFill>
                  <a:srgbClr val="C00000"/>
                </a:solidFill>
              </a:rPr>
              <a:t>prohibitively expensive</a:t>
            </a:r>
            <a:r>
              <a:rPr lang="en-US" sz="2000" dirty="0"/>
              <a:t> </a:t>
            </a:r>
            <a:r>
              <a:rPr lang="en-US" sz="1600" dirty="0"/>
              <a:t>[J.S. Kim+, ISCA 2020]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FE65DF-E6E1-6A40-813D-5727C0AF2045}"/>
              </a:ext>
            </a:extLst>
          </p:cNvPr>
          <p:cNvSpPr/>
          <p:nvPr/>
        </p:nvSpPr>
        <p:spPr>
          <a:xfrm>
            <a:off x="-2198" y="428894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D5C0D-C0FA-4344-8239-67049DB3CDE0}"/>
              </a:ext>
            </a:extLst>
          </p:cNvPr>
          <p:cNvSpPr/>
          <p:nvPr/>
        </p:nvSpPr>
        <p:spPr>
          <a:xfrm>
            <a:off x="-4396" y="4278307"/>
            <a:ext cx="914619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</a:rPr>
              <a:t>RowHammer is a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more serious problem </a:t>
            </a:r>
            <a:r>
              <a:rPr lang="en-US" sz="2800" dirty="0">
                <a:latin typeface="Cambria" panose="02040503050406030204" pitchFamily="18" charset="0"/>
              </a:rPr>
              <a:t>than ever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14A290-F5EB-23C1-706A-FD292BDE78B4}"/>
              </a:ext>
            </a:extLst>
          </p:cNvPr>
          <p:cNvSpPr/>
          <p:nvPr/>
        </p:nvSpPr>
        <p:spPr>
          <a:xfrm>
            <a:off x="-2198" y="5738512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966843-6B66-ABF7-010A-E37B0D4FF9FE}"/>
              </a:ext>
            </a:extLst>
          </p:cNvPr>
          <p:cNvSpPr/>
          <p:nvPr/>
        </p:nvSpPr>
        <p:spPr>
          <a:xfrm>
            <a:off x="-4396" y="5727879"/>
            <a:ext cx="914619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</a:rPr>
              <a:t>Defenses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should scale </a:t>
            </a:r>
            <a:r>
              <a:rPr lang="en-US" sz="2800" dirty="0">
                <a:latin typeface="Cambria" panose="02040503050406030204" pitchFamily="18" charset="0"/>
              </a:rPr>
              <a:t>with worsening RowHammer</a:t>
            </a:r>
          </a:p>
        </p:txBody>
      </p:sp>
    </p:spTree>
    <p:extLst>
      <p:ext uri="{BB962C8B-B14F-4D97-AF65-F5344CB8AC3E}">
        <p14:creationId xmlns:p14="http://schemas.microsoft.com/office/powerpoint/2010/main" val="101661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6" grpId="0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683A-AF24-BE44-AA9A-A709B1AD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Approaches </a:t>
            </a:r>
            <a:br>
              <a:rPr lang="en-US" dirty="0"/>
            </a:br>
            <a:r>
              <a:rPr lang="en-US" sz="2400" dirty="0"/>
              <a:t>with Worsening RowHammer Vulnerability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D17AF3-F316-E247-A1C9-249FA77B0A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DRAM Bank">
            <a:extLst>
              <a:ext uri="{FF2B5EF4-FFF2-40B4-BE49-F238E27FC236}">
                <a16:creationId xmlns:a16="http://schemas.microsoft.com/office/drawing/2014/main" id="{5743497B-6D87-FE41-A92D-69E792987E0F}"/>
              </a:ext>
            </a:extLst>
          </p:cNvPr>
          <p:cNvSpPr/>
          <p:nvPr/>
        </p:nvSpPr>
        <p:spPr>
          <a:xfrm>
            <a:off x="3345818" y="2251793"/>
            <a:ext cx="2389953" cy="1759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5" name="Attacker">
            <a:extLst>
              <a:ext uri="{FF2B5EF4-FFF2-40B4-BE49-F238E27FC236}">
                <a16:creationId xmlns:a16="http://schemas.microsoft.com/office/drawing/2014/main" id="{D0DE4FAF-51A1-CB43-9EFD-59FAC416DAE5}"/>
              </a:ext>
            </a:extLst>
          </p:cNvPr>
          <p:cNvSpPr/>
          <p:nvPr/>
        </p:nvSpPr>
        <p:spPr>
          <a:xfrm>
            <a:off x="3345818" y="2569348"/>
            <a:ext cx="2389953" cy="349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6" name="Sensitive">
            <a:extLst>
              <a:ext uri="{FF2B5EF4-FFF2-40B4-BE49-F238E27FC236}">
                <a16:creationId xmlns:a16="http://schemas.microsoft.com/office/drawing/2014/main" id="{7AB96C5E-584D-8D46-9217-74E83BBB1586}"/>
              </a:ext>
            </a:extLst>
          </p:cNvPr>
          <p:cNvSpPr/>
          <p:nvPr/>
        </p:nvSpPr>
        <p:spPr>
          <a:xfrm>
            <a:off x="3345818" y="3634911"/>
            <a:ext cx="2389953" cy="326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27" name="Isolation">
            <a:extLst>
              <a:ext uri="{FF2B5EF4-FFF2-40B4-BE49-F238E27FC236}">
                <a16:creationId xmlns:a16="http://schemas.microsoft.com/office/drawing/2014/main" id="{FDF1AA56-9A1C-2A4E-B7CF-66FC79CA59DB}"/>
              </a:ext>
            </a:extLst>
          </p:cNvPr>
          <p:cNvSpPr/>
          <p:nvPr/>
        </p:nvSpPr>
        <p:spPr>
          <a:xfrm>
            <a:off x="3339273" y="2928015"/>
            <a:ext cx="2389953" cy="706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sp>
        <p:nvSpPr>
          <p:cNvPr id="7" name="Isolation">
            <a:extLst>
              <a:ext uri="{FF2B5EF4-FFF2-40B4-BE49-F238E27FC236}">
                <a16:creationId xmlns:a16="http://schemas.microsoft.com/office/drawing/2014/main" id="{6D4E1C76-7163-4E4A-8349-D675356E1579}"/>
              </a:ext>
            </a:extLst>
          </p:cNvPr>
          <p:cNvSpPr/>
          <p:nvPr/>
        </p:nvSpPr>
        <p:spPr>
          <a:xfrm>
            <a:off x="3345818" y="2928015"/>
            <a:ext cx="2389953" cy="4983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F6709D-1722-4C44-8D8D-0F088D63C6E5}"/>
              </a:ext>
            </a:extLst>
          </p:cNvPr>
          <p:cNvCxnSpPr>
            <a:cxnSpLocks/>
          </p:cNvCxnSpPr>
          <p:nvPr/>
        </p:nvCxnSpPr>
        <p:spPr>
          <a:xfrm>
            <a:off x="5821643" y="2928015"/>
            <a:ext cx="0" cy="733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70F79E-0E41-C340-B0F4-9B8CEF0D617D}"/>
              </a:ext>
            </a:extLst>
          </p:cNvPr>
          <p:cNvSpPr txBox="1"/>
          <p:nvPr/>
        </p:nvSpPr>
        <p:spPr>
          <a:xfrm>
            <a:off x="5893139" y="2975134"/>
            <a:ext cx="203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distance</a:t>
            </a:r>
          </a:p>
          <a:p>
            <a:r>
              <a:rPr lang="en-US" dirty="0"/>
              <a:t>more isolation rows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CA9B35-B324-134A-8D7C-4FE4FF3BA8D2}"/>
              </a:ext>
            </a:extLst>
          </p:cNvPr>
          <p:cNvGrpSpPr/>
          <p:nvPr/>
        </p:nvGrpSpPr>
        <p:grpSpPr>
          <a:xfrm>
            <a:off x="3406450" y="5793799"/>
            <a:ext cx="4870637" cy="709905"/>
            <a:chOff x="3406450" y="5793799"/>
            <a:chExt cx="4870637" cy="709905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A4E12B2-3401-E849-951D-8E015E971224}"/>
                </a:ext>
              </a:extLst>
            </p:cNvPr>
            <p:cNvCxnSpPr>
              <a:cxnSpLocks/>
              <a:stCxn id="55" idx="3"/>
              <a:endCxn id="56" idx="1"/>
            </p:cNvCxnSpPr>
            <p:nvPr/>
          </p:nvCxnSpPr>
          <p:spPr>
            <a:xfrm flipV="1">
              <a:off x="4647671" y="6146569"/>
              <a:ext cx="579218" cy="43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21CE832-8B61-D449-89C3-1AB573B88B60}"/>
                </a:ext>
              </a:extLst>
            </p:cNvPr>
            <p:cNvCxnSpPr>
              <a:cxnSpLocks/>
              <a:stCxn id="56" idx="3"/>
              <a:endCxn id="57" idx="1"/>
            </p:cNvCxnSpPr>
            <p:nvPr/>
          </p:nvCxnSpPr>
          <p:spPr>
            <a:xfrm>
              <a:off x="6468109" y="6146569"/>
              <a:ext cx="5677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Placeholder 32">
              <a:extLst>
                <a:ext uri="{FF2B5EF4-FFF2-40B4-BE49-F238E27FC236}">
                  <a16:creationId xmlns:a16="http://schemas.microsoft.com/office/drawing/2014/main" id="{6184537B-56FB-6C47-BCF4-B801EC3BF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89" b="21589"/>
            <a:stretch>
              <a:fillRect/>
            </a:stretch>
          </p:blipFill>
          <p:spPr>
            <a:xfrm>
              <a:off x="3406450" y="5798164"/>
              <a:ext cx="1241221" cy="705540"/>
            </a:xfrm>
            <a:prstGeom prst="rect">
              <a:avLst/>
            </a:prstGeom>
          </p:spPr>
        </p:pic>
        <p:pic>
          <p:nvPicPr>
            <p:cNvPr id="56" name="Picture Placeholder 3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5F1A6EE-B49C-C54F-B6F4-6F2BC0D0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89" b="21589"/>
            <a:stretch>
              <a:fillRect/>
            </a:stretch>
          </p:blipFill>
          <p:spPr>
            <a:xfrm>
              <a:off x="5226889" y="5793799"/>
              <a:ext cx="1241220" cy="705540"/>
            </a:xfrm>
            <a:prstGeom prst="rect">
              <a:avLst/>
            </a:prstGeom>
          </p:spPr>
        </p:pic>
        <p:pic>
          <p:nvPicPr>
            <p:cNvPr id="57" name="Picture Placeholder 2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28911C6-92AF-B742-97FB-6571E4A0C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89" b="21589"/>
            <a:stretch>
              <a:fillRect/>
            </a:stretch>
          </p:blipFill>
          <p:spPr>
            <a:xfrm>
              <a:off x="7035867" y="5793799"/>
              <a:ext cx="1241220" cy="705540"/>
            </a:xfrm>
            <a:prstGeom prst="rect">
              <a:avLst/>
            </a:prstGeom>
          </p:spPr>
        </p:pic>
      </p:grpSp>
      <p:sp>
        <p:nvSpPr>
          <p:cNvPr id="14" name="DRAM Bank">
            <a:extLst>
              <a:ext uri="{FF2B5EF4-FFF2-40B4-BE49-F238E27FC236}">
                <a16:creationId xmlns:a16="http://schemas.microsoft.com/office/drawing/2014/main" id="{C6733633-CA11-3C48-8078-296AE05F4511}"/>
              </a:ext>
            </a:extLst>
          </p:cNvPr>
          <p:cNvSpPr/>
          <p:nvPr/>
        </p:nvSpPr>
        <p:spPr>
          <a:xfrm>
            <a:off x="3345818" y="4184161"/>
            <a:ext cx="2389953" cy="1575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15" name="Attacker">
            <a:extLst>
              <a:ext uri="{FF2B5EF4-FFF2-40B4-BE49-F238E27FC236}">
                <a16:creationId xmlns:a16="http://schemas.microsoft.com/office/drawing/2014/main" id="{DDF114CD-9A17-3944-893C-EF5051A892D2}"/>
              </a:ext>
            </a:extLst>
          </p:cNvPr>
          <p:cNvSpPr/>
          <p:nvPr/>
        </p:nvSpPr>
        <p:spPr>
          <a:xfrm>
            <a:off x="3345998" y="4775078"/>
            <a:ext cx="2389953" cy="372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16" name="Sensitive">
            <a:extLst>
              <a:ext uri="{FF2B5EF4-FFF2-40B4-BE49-F238E27FC236}">
                <a16:creationId xmlns:a16="http://schemas.microsoft.com/office/drawing/2014/main" id="{B707F687-216F-5348-84B1-B76BC1637C95}"/>
              </a:ext>
            </a:extLst>
          </p:cNvPr>
          <p:cNvSpPr/>
          <p:nvPr/>
        </p:nvSpPr>
        <p:spPr>
          <a:xfrm>
            <a:off x="3345818" y="5146068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5481CC-82CF-A34B-8307-6698E5B3492A}"/>
              </a:ext>
            </a:extLst>
          </p:cNvPr>
          <p:cNvSpPr txBox="1"/>
          <p:nvPr/>
        </p:nvSpPr>
        <p:spPr>
          <a:xfrm>
            <a:off x="6151438" y="4189618"/>
            <a:ext cx="2474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Refresh more frequently</a:t>
            </a:r>
            <a:endParaRPr lang="en-US" baseline="-25000" dirty="0"/>
          </a:p>
          <a:p>
            <a:r>
              <a:rPr lang="en-US" dirty="0"/>
              <a:t>Refresh more rows </a:t>
            </a:r>
          </a:p>
        </p:txBody>
      </p:sp>
      <p:sp>
        <p:nvSpPr>
          <p:cNvPr id="20" name="Sensitive">
            <a:extLst>
              <a:ext uri="{FF2B5EF4-FFF2-40B4-BE49-F238E27FC236}">
                <a16:creationId xmlns:a16="http://schemas.microsoft.com/office/drawing/2014/main" id="{B1F54E72-A613-9D44-B666-77824E10B41B}"/>
              </a:ext>
            </a:extLst>
          </p:cNvPr>
          <p:cNvSpPr/>
          <p:nvPr/>
        </p:nvSpPr>
        <p:spPr>
          <a:xfrm>
            <a:off x="3345818" y="4244786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AB3509-8AAA-C24E-89F1-55F90A15DA2B}"/>
              </a:ext>
            </a:extLst>
          </p:cNvPr>
          <p:cNvCxnSpPr>
            <a:cxnSpLocks/>
            <a:stCxn id="19" idx="1"/>
            <a:endCxn id="20" idx="3"/>
          </p:cNvCxnSpPr>
          <p:nvPr/>
        </p:nvCxnSpPr>
        <p:spPr>
          <a:xfrm flipH="1" flipV="1">
            <a:off x="5735771" y="4511006"/>
            <a:ext cx="415667" cy="17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040377-0424-DB4E-8A62-495693B1388C}"/>
              </a:ext>
            </a:extLst>
          </p:cNvPr>
          <p:cNvCxnSpPr>
            <a:cxnSpLocks/>
          </p:cNvCxnSpPr>
          <p:nvPr/>
        </p:nvCxnSpPr>
        <p:spPr>
          <a:xfrm flipH="1" flipV="1">
            <a:off x="5735771" y="5412951"/>
            <a:ext cx="415667" cy="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BD94BAE-9665-7542-8897-32EC7B4F8115}"/>
              </a:ext>
            </a:extLst>
          </p:cNvPr>
          <p:cNvSpPr txBox="1"/>
          <p:nvPr/>
        </p:nvSpPr>
        <p:spPr>
          <a:xfrm>
            <a:off x="6151438" y="5094448"/>
            <a:ext cx="2474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Refresh more frequently</a:t>
            </a:r>
            <a:endParaRPr lang="en-US" baseline="-25000" dirty="0"/>
          </a:p>
          <a:p>
            <a:r>
              <a:rPr lang="en-US" dirty="0"/>
              <a:t>Refresh more rows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4AA223-C20E-7B43-9CD3-AAAD35C93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91" y="1485505"/>
            <a:ext cx="2199376" cy="7272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98821D-7052-7040-8A08-6ACEA8E7A1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972" b="15197"/>
          <a:stretch/>
        </p:blipFill>
        <p:spPr>
          <a:xfrm>
            <a:off x="2533987" y="1479722"/>
            <a:ext cx="2078231" cy="72062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CC59EDE-4AF0-4648-81F8-CADA24AA8759}"/>
              </a:ext>
            </a:extLst>
          </p:cNvPr>
          <p:cNvSpPr txBox="1"/>
          <p:nvPr/>
        </p:nvSpPr>
        <p:spPr>
          <a:xfrm>
            <a:off x="6182643" y="1534350"/>
            <a:ext cx="3054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REF-to-REF time further reduces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7579EC-6F5D-C446-983E-07E971C06B29}"/>
              </a:ext>
            </a:extLst>
          </p:cNvPr>
          <p:cNvSpPr/>
          <p:nvPr/>
        </p:nvSpPr>
        <p:spPr>
          <a:xfrm>
            <a:off x="6189187" y="1838100"/>
            <a:ext cx="27799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Even fewer activations can fit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775D509-B03C-004B-92D7-A479175971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7484"/>
          <a:stretch/>
        </p:blipFill>
        <p:spPr>
          <a:xfrm>
            <a:off x="136845" y="1520945"/>
            <a:ext cx="386994" cy="6770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8FB50FC-5ABC-1F44-8CBE-828C5113DA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7484"/>
          <a:stretch/>
        </p:blipFill>
        <p:spPr>
          <a:xfrm>
            <a:off x="2450723" y="1523275"/>
            <a:ext cx="386994" cy="6770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2A08DC5-5A61-BB47-9199-50A90C09CB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972" b="15197"/>
          <a:stretch/>
        </p:blipFill>
        <p:spPr>
          <a:xfrm>
            <a:off x="4823263" y="1492104"/>
            <a:ext cx="1433188" cy="7206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1B6B0-A99C-BE4F-BD83-C04322CB5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Increased refresh rate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Physical isolation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Reactive refresh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Proactive throttling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67DAE1-7246-4648-B3B1-75FAE7D78E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7484"/>
          <a:stretch/>
        </p:blipFill>
        <p:spPr>
          <a:xfrm>
            <a:off x="4637731" y="1535670"/>
            <a:ext cx="386994" cy="677074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B0AE7D5-B0E6-A04A-9EA0-4181BD420908}"/>
              </a:ext>
            </a:extLst>
          </p:cNvPr>
          <p:cNvCxnSpPr>
            <a:cxnSpLocks/>
          </p:cNvCxnSpPr>
          <p:nvPr/>
        </p:nvCxnSpPr>
        <p:spPr>
          <a:xfrm>
            <a:off x="2427767" y="1868533"/>
            <a:ext cx="38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7296A7D-428A-0142-BE6E-C2E437026DFA}"/>
              </a:ext>
            </a:extLst>
          </p:cNvPr>
          <p:cNvCxnSpPr>
            <a:cxnSpLocks/>
          </p:cNvCxnSpPr>
          <p:nvPr/>
        </p:nvCxnSpPr>
        <p:spPr>
          <a:xfrm>
            <a:off x="4614775" y="1880928"/>
            <a:ext cx="38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264F110-4038-1F49-AC5E-55736794EB5F}"/>
              </a:ext>
            </a:extLst>
          </p:cNvPr>
          <p:cNvSpPr/>
          <p:nvPr/>
        </p:nvSpPr>
        <p:spPr>
          <a:xfrm>
            <a:off x="3281910" y="6443441"/>
            <a:ext cx="4312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</a:rPr>
              <a:t>More aggressively throttles row activations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FB8C31-C1DD-B245-BABD-0C8C7EA768A4}"/>
              </a:ext>
            </a:extLst>
          </p:cNvPr>
          <p:cNvSpPr/>
          <p:nvPr/>
        </p:nvSpPr>
        <p:spPr>
          <a:xfrm>
            <a:off x="-2198" y="-1"/>
            <a:ext cx="9146197" cy="6858001"/>
          </a:xfrm>
          <a:prstGeom prst="rect">
            <a:avLst/>
          </a:prstGeom>
          <a:solidFill>
            <a:srgbClr val="0D0D0D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B56593-E99B-9648-9C38-0B51C21CB0D0}"/>
              </a:ext>
            </a:extLst>
          </p:cNvPr>
          <p:cNvSpPr/>
          <p:nvPr/>
        </p:nvSpPr>
        <p:spPr>
          <a:xfrm>
            <a:off x="0" y="2890391"/>
            <a:ext cx="9144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Mitigation mechanisms face the challenge of scalability with worsening RowHammer</a:t>
            </a:r>
          </a:p>
        </p:txBody>
      </p:sp>
    </p:spTree>
    <p:extLst>
      <p:ext uri="{BB962C8B-B14F-4D97-AF65-F5344CB8AC3E}">
        <p14:creationId xmlns:p14="http://schemas.microsoft.com/office/powerpoint/2010/main" val="4273745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220D-788A-2749-B22A-BE873D0E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Compatibility 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with Commodity DRAM Chips</a:t>
            </a:r>
            <a:endParaRPr lang="en-US" dirty="0"/>
          </a:p>
        </p:txBody>
      </p:sp>
      <p:grpSp>
        <p:nvGrpSpPr>
          <p:cNvPr id="65" name="Application Level">
            <a:extLst>
              <a:ext uri="{FF2B5EF4-FFF2-40B4-BE49-F238E27FC236}">
                <a16:creationId xmlns:a16="http://schemas.microsoft.com/office/drawing/2014/main" id="{93CC1DDE-A46B-8045-A908-7E0B9E498AE2}"/>
              </a:ext>
            </a:extLst>
          </p:cNvPr>
          <p:cNvGrpSpPr/>
          <p:nvPr/>
        </p:nvGrpSpPr>
        <p:grpSpPr>
          <a:xfrm>
            <a:off x="1176039" y="1288140"/>
            <a:ext cx="7243292" cy="1100784"/>
            <a:chOff x="1176039" y="813916"/>
            <a:chExt cx="7243292" cy="12649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DE412A-4A12-9946-B19F-481C80FBAB6E}"/>
                </a:ext>
              </a:extLst>
            </p:cNvPr>
            <p:cNvSpPr/>
            <p:nvPr/>
          </p:nvSpPr>
          <p:spPr>
            <a:xfrm>
              <a:off x="1176039" y="813916"/>
              <a:ext cx="7243292" cy="12649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66BF8C-9631-C146-AB97-640FA2079928}"/>
                </a:ext>
              </a:extLst>
            </p:cNvPr>
            <p:cNvSpPr txBox="1"/>
            <p:nvPr/>
          </p:nvSpPr>
          <p:spPr>
            <a:xfrm>
              <a:off x="1352144" y="1020970"/>
              <a:ext cx="16403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Application</a:t>
              </a:r>
            </a:p>
            <a:p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Level</a:t>
              </a:r>
            </a:p>
          </p:txBody>
        </p:sp>
        <p:sp>
          <p:nvSpPr>
            <p:cNvPr id="5" name="VirtualMemoryAddress">
              <a:extLst>
                <a:ext uri="{FF2B5EF4-FFF2-40B4-BE49-F238E27FC236}">
                  <a16:creationId xmlns:a16="http://schemas.microsoft.com/office/drawing/2014/main" id="{A64D1AB1-ACDE-C746-ADCD-3DBB0EE3E9C1}"/>
                </a:ext>
              </a:extLst>
            </p:cNvPr>
            <p:cNvSpPr txBox="1"/>
            <p:nvPr/>
          </p:nvSpPr>
          <p:spPr>
            <a:xfrm>
              <a:off x="3725470" y="1194611"/>
              <a:ext cx="3738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Virtual Memory Address</a:t>
              </a:r>
            </a:p>
          </p:txBody>
        </p:sp>
      </p:grpSp>
      <p:grpSp>
        <p:nvGrpSpPr>
          <p:cNvPr id="61" name="System Level">
            <a:extLst>
              <a:ext uri="{FF2B5EF4-FFF2-40B4-BE49-F238E27FC236}">
                <a16:creationId xmlns:a16="http://schemas.microsoft.com/office/drawing/2014/main" id="{1D09029A-46D9-8A45-9426-2E0F2E99EECA}"/>
              </a:ext>
            </a:extLst>
          </p:cNvPr>
          <p:cNvGrpSpPr/>
          <p:nvPr/>
        </p:nvGrpSpPr>
        <p:grpSpPr>
          <a:xfrm>
            <a:off x="1173841" y="2074763"/>
            <a:ext cx="7245250" cy="1361373"/>
            <a:chOff x="1173841" y="1689450"/>
            <a:chExt cx="7245250" cy="1675747"/>
          </a:xfrm>
        </p:grpSpPr>
        <p:grpSp>
          <p:nvGrpSpPr>
            <p:cNvPr id="16" name="SystemSoftware">
              <a:extLst>
                <a:ext uri="{FF2B5EF4-FFF2-40B4-BE49-F238E27FC236}">
                  <a16:creationId xmlns:a16="http://schemas.microsoft.com/office/drawing/2014/main" id="{5C0DF7F4-7C9B-AB44-80B4-88F908706EBD}"/>
                </a:ext>
              </a:extLst>
            </p:cNvPr>
            <p:cNvGrpSpPr/>
            <p:nvPr/>
          </p:nvGrpSpPr>
          <p:grpSpPr>
            <a:xfrm>
              <a:off x="1173841" y="2100277"/>
              <a:ext cx="7245250" cy="1264920"/>
              <a:chOff x="0" y="944880"/>
              <a:chExt cx="9144000" cy="12649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13D9CBE-93BA-5A47-9245-04F2B4A4D922}"/>
                  </a:ext>
                </a:extLst>
              </p:cNvPr>
              <p:cNvSpPr/>
              <p:nvPr/>
            </p:nvSpPr>
            <p:spPr>
              <a:xfrm>
                <a:off x="0" y="944880"/>
                <a:ext cx="9144000" cy="12649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6C59FD-3379-1247-94A7-D52DAA93A002}"/>
                  </a:ext>
                </a:extLst>
              </p:cNvPr>
              <p:cNvSpPr txBox="1"/>
              <p:nvPr/>
            </p:nvSpPr>
            <p:spPr>
              <a:xfrm>
                <a:off x="222317" y="1151934"/>
                <a:ext cx="1387360" cy="83099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System</a:t>
                </a:r>
              </a:p>
              <a:p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Level</a:t>
                </a:r>
              </a:p>
            </p:txBody>
          </p:sp>
        </p:grpSp>
        <p:sp>
          <p:nvSpPr>
            <p:cNvPr id="6" name="PhysicalMemoryAddress">
              <a:extLst>
                <a:ext uri="{FF2B5EF4-FFF2-40B4-BE49-F238E27FC236}">
                  <a16:creationId xmlns:a16="http://schemas.microsoft.com/office/drawing/2014/main" id="{106597EC-25CB-5243-8C1B-232CD811556F}"/>
                </a:ext>
              </a:extLst>
            </p:cNvPr>
            <p:cNvSpPr txBox="1"/>
            <p:nvPr/>
          </p:nvSpPr>
          <p:spPr>
            <a:xfrm>
              <a:off x="3623871" y="2428188"/>
              <a:ext cx="3918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Physical Memory Address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25534B0-F40B-5C44-BEF1-0BC9F972B93D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 flipH="1">
              <a:off x="5582933" y="1689450"/>
              <a:ext cx="11895" cy="7387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682DC8-28AD-0740-AD3B-C719D06A44D7}"/>
                </a:ext>
              </a:extLst>
            </p:cNvPr>
            <p:cNvCxnSpPr>
              <a:cxnSpLocks/>
            </p:cNvCxnSpPr>
            <p:nvPr/>
          </p:nvCxnSpPr>
          <p:spPr>
            <a:xfrm>
              <a:off x="1176039" y="2093318"/>
              <a:ext cx="7241094" cy="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6" name="Memory Controller">
            <a:extLst>
              <a:ext uri="{FF2B5EF4-FFF2-40B4-BE49-F238E27FC236}">
                <a16:creationId xmlns:a16="http://schemas.microsoft.com/office/drawing/2014/main" id="{EF12FC17-B9CC-C74C-AFA7-B84737012CD6}"/>
              </a:ext>
            </a:extLst>
          </p:cNvPr>
          <p:cNvGrpSpPr/>
          <p:nvPr/>
        </p:nvGrpSpPr>
        <p:grpSpPr>
          <a:xfrm>
            <a:off x="1176039" y="3099976"/>
            <a:ext cx="7245250" cy="1327578"/>
            <a:chOff x="1176039" y="2894182"/>
            <a:chExt cx="7245250" cy="1753445"/>
          </a:xfrm>
        </p:grpSpPr>
        <p:grpSp>
          <p:nvGrpSpPr>
            <p:cNvPr id="22" name="MemoryController">
              <a:extLst>
                <a:ext uri="{FF2B5EF4-FFF2-40B4-BE49-F238E27FC236}">
                  <a16:creationId xmlns:a16="http://schemas.microsoft.com/office/drawing/2014/main" id="{7A04A9B3-F09C-4644-8D06-9B9475BCF7E9}"/>
                </a:ext>
              </a:extLst>
            </p:cNvPr>
            <p:cNvGrpSpPr/>
            <p:nvPr/>
          </p:nvGrpSpPr>
          <p:grpSpPr>
            <a:xfrm>
              <a:off x="1176039" y="3382707"/>
              <a:ext cx="7245250" cy="1264920"/>
              <a:chOff x="0" y="944880"/>
              <a:chExt cx="9144000" cy="126492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1033A73-701E-7648-B042-0028FB934E99}"/>
                  </a:ext>
                </a:extLst>
              </p:cNvPr>
              <p:cNvSpPr/>
              <p:nvPr/>
            </p:nvSpPr>
            <p:spPr>
              <a:xfrm>
                <a:off x="0" y="944880"/>
                <a:ext cx="9144000" cy="12649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EDB3AA-9A83-D444-8521-F07A3AF082CA}"/>
                  </a:ext>
                </a:extLst>
              </p:cNvPr>
              <p:cNvSpPr txBox="1"/>
              <p:nvPr/>
            </p:nvSpPr>
            <p:spPr>
              <a:xfrm>
                <a:off x="222317" y="1090781"/>
                <a:ext cx="1853240" cy="83099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Memory</a:t>
                </a:r>
              </a:p>
              <a:p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Controller</a:t>
                </a:r>
              </a:p>
            </p:txBody>
          </p:sp>
        </p:grpSp>
        <p:sp>
          <p:nvSpPr>
            <p:cNvPr id="26" name="PhysicalMemoryAddress">
              <a:extLst>
                <a:ext uri="{FF2B5EF4-FFF2-40B4-BE49-F238E27FC236}">
                  <a16:creationId xmlns:a16="http://schemas.microsoft.com/office/drawing/2014/main" id="{0E0DAFE7-68F5-0944-AFF7-44F3FFDE5C3E}"/>
                </a:ext>
              </a:extLst>
            </p:cNvPr>
            <p:cNvSpPr txBox="1"/>
            <p:nvPr/>
          </p:nvSpPr>
          <p:spPr>
            <a:xfrm>
              <a:off x="3130912" y="3549678"/>
              <a:ext cx="4903522" cy="1097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DRAM Bus Addresses </a:t>
              </a:r>
            </a:p>
            <a:p>
              <a:pPr algn="ctr"/>
              <a:r>
                <a:rPr lang="en-US" sz="2000" dirty="0"/>
                <a:t>(Channel, Rank, Bank Group, Bank, Row, Col)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BEED237-2BE9-0946-B32B-1C01CC05012E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5582933" y="2894182"/>
              <a:ext cx="0" cy="8691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347C5A-3271-AE49-A3DB-503556D1066F}"/>
                </a:ext>
              </a:extLst>
            </p:cNvPr>
            <p:cNvCxnSpPr>
              <a:cxnSpLocks/>
            </p:cNvCxnSpPr>
            <p:nvPr/>
          </p:nvCxnSpPr>
          <p:spPr>
            <a:xfrm>
              <a:off x="1176039" y="3366709"/>
              <a:ext cx="7241094" cy="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4" name="Proc Annotation">
            <a:extLst>
              <a:ext uri="{FF2B5EF4-FFF2-40B4-BE49-F238E27FC236}">
                <a16:creationId xmlns:a16="http://schemas.microsoft.com/office/drawing/2014/main" id="{2CD0909D-0E36-944A-BD17-0310535A476F}"/>
              </a:ext>
            </a:extLst>
          </p:cNvPr>
          <p:cNvGrpSpPr/>
          <p:nvPr/>
        </p:nvGrpSpPr>
        <p:grpSpPr>
          <a:xfrm>
            <a:off x="52841" y="1280251"/>
            <a:ext cx="8364292" cy="3153455"/>
            <a:chOff x="52841" y="1280251"/>
            <a:chExt cx="8364292" cy="315345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E51B0E8-DB7F-8944-854F-BAD9FA1A3A0C}"/>
                </a:ext>
              </a:extLst>
            </p:cNvPr>
            <p:cNvCxnSpPr>
              <a:cxnSpLocks/>
            </p:cNvCxnSpPr>
            <p:nvPr/>
          </p:nvCxnSpPr>
          <p:spPr>
            <a:xfrm>
              <a:off x="1176039" y="4433706"/>
              <a:ext cx="7241094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1D8ACC0-3BB3-BD4D-8741-F8410507FC10}"/>
                </a:ext>
              </a:extLst>
            </p:cNvPr>
            <p:cNvCxnSpPr>
              <a:cxnSpLocks/>
            </p:cNvCxnSpPr>
            <p:nvPr/>
          </p:nvCxnSpPr>
          <p:spPr>
            <a:xfrm>
              <a:off x="1173841" y="1280253"/>
              <a:ext cx="7243292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Processor">
              <a:extLst>
                <a:ext uri="{FF2B5EF4-FFF2-40B4-BE49-F238E27FC236}">
                  <a16:creationId xmlns:a16="http://schemas.microsoft.com/office/drawing/2014/main" id="{BB85464C-B786-0441-BBEC-29B508748566}"/>
                </a:ext>
              </a:extLst>
            </p:cNvPr>
            <p:cNvSpPr txBox="1"/>
            <p:nvPr/>
          </p:nvSpPr>
          <p:spPr>
            <a:xfrm rot="16200000">
              <a:off x="-920627" y="2253719"/>
              <a:ext cx="31472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Visible within </a:t>
              </a:r>
            </a:p>
            <a:p>
              <a:pPr algn="ctr"/>
              <a:r>
                <a:rPr lang="en-US" sz="3600" dirty="0"/>
                <a:t>the Processor</a:t>
              </a:r>
            </a:p>
          </p:txBody>
        </p:sp>
      </p:grpSp>
      <p:grpSp>
        <p:nvGrpSpPr>
          <p:cNvPr id="59" name="DRAM Chip">
            <a:extLst>
              <a:ext uri="{FF2B5EF4-FFF2-40B4-BE49-F238E27FC236}">
                <a16:creationId xmlns:a16="http://schemas.microsoft.com/office/drawing/2014/main" id="{31E41429-9EE6-0B40-BB64-FF66E77883A0}"/>
              </a:ext>
            </a:extLst>
          </p:cNvPr>
          <p:cNvGrpSpPr/>
          <p:nvPr/>
        </p:nvGrpSpPr>
        <p:grpSpPr>
          <a:xfrm>
            <a:off x="39431" y="4427266"/>
            <a:ext cx="8379900" cy="2056054"/>
            <a:chOff x="39431" y="4427266"/>
            <a:chExt cx="8379900" cy="2056054"/>
          </a:xfrm>
        </p:grpSpPr>
        <p:grpSp>
          <p:nvGrpSpPr>
            <p:cNvPr id="33" name="MemoryController">
              <a:extLst>
                <a:ext uri="{FF2B5EF4-FFF2-40B4-BE49-F238E27FC236}">
                  <a16:creationId xmlns:a16="http://schemas.microsoft.com/office/drawing/2014/main" id="{088E46BF-CDF8-1C42-B28B-CA593E79A9BB}"/>
                </a:ext>
              </a:extLst>
            </p:cNvPr>
            <p:cNvGrpSpPr/>
            <p:nvPr/>
          </p:nvGrpSpPr>
          <p:grpSpPr>
            <a:xfrm>
              <a:off x="1176039" y="5037983"/>
              <a:ext cx="7241094" cy="1264920"/>
              <a:chOff x="0" y="944880"/>
              <a:chExt cx="9144000" cy="1264920"/>
            </a:xfrm>
            <a:solidFill>
              <a:srgbClr val="C00000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D4CE54D-C137-8E45-B2DC-C5F53E10995C}"/>
                  </a:ext>
                </a:extLst>
              </p:cNvPr>
              <p:cNvSpPr/>
              <p:nvPr/>
            </p:nvSpPr>
            <p:spPr>
              <a:xfrm>
                <a:off x="0" y="944880"/>
                <a:ext cx="9144000" cy="1264920"/>
              </a:xfrm>
              <a:prstGeom prst="rect">
                <a:avLst/>
              </a:prstGeom>
              <a:solidFill>
                <a:srgbClr val="FFD5D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EB4738-3113-1648-A9BB-7A07383A6456}"/>
                  </a:ext>
                </a:extLst>
              </p:cNvPr>
              <p:cNvSpPr txBox="1"/>
              <p:nvPr/>
            </p:nvSpPr>
            <p:spPr>
              <a:xfrm>
                <a:off x="222317" y="1151934"/>
                <a:ext cx="1702808" cy="830997"/>
              </a:xfrm>
              <a:prstGeom prst="rect">
                <a:avLst/>
              </a:prstGeom>
              <a:solidFill>
                <a:srgbClr val="FFD5D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In-DRAM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Mapping</a:t>
                </a: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5D62DA-47E6-3548-8905-D3C6B22D840C}"/>
                </a:ext>
              </a:extLst>
            </p:cNvPr>
            <p:cNvCxnSpPr>
              <a:cxnSpLocks/>
            </p:cNvCxnSpPr>
            <p:nvPr/>
          </p:nvCxnSpPr>
          <p:spPr>
            <a:xfrm>
              <a:off x="1176039" y="5031214"/>
              <a:ext cx="7243292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363DDE9-A523-D04F-A723-FC4FBE179EA2}"/>
                </a:ext>
              </a:extLst>
            </p:cNvPr>
            <p:cNvCxnSpPr>
              <a:cxnSpLocks/>
            </p:cNvCxnSpPr>
            <p:nvPr/>
          </p:nvCxnSpPr>
          <p:spPr>
            <a:xfrm>
              <a:off x="1173841" y="6296134"/>
              <a:ext cx="7243292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PhysicalMemoryAddress">
              <a:extLst>
                <a:ext uri="{FF2B5EF4-FFF2-40B4-BE49-F238E27FC236}">
                  <a16:creationId xmlns:a16="http://schemas.microsoft.com/office/drawing/2014/main" id="{ABA58991-420C-6148-9562-3530F8826D12}"/>
                </a:ext>
              </a:extLst>
            </p:cNvPr>
            <p:cNvSpPr txBox="1"/>
            <p:nvPr/>
          </p:nvSpPr>
          <p:spPr>
            <a:xfrm>
              <a:off x="3504789" y="5428892"/>
              <a:ext cx="4170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Physical Rows and Columns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8388283-5DAD-1844-B638-EF45E8583341}"/>
                </a:ext>
              </a:extLst>
            </p:cNvPr>
            <p:cNvCxnSpPr>
              <a:cxnSpLocks/>
              <a:stCxn id="26" idx="2"/>
              <a:endCxn id="46" idx="0"/>
            </p:cNvCxnSpPr>
            <p:nvPr/>
          </p:nvCxnSpPr>
          <p:spPr>
            <a:xfrm>
              <a:off x="5582673" y="4427266"/>
              <a:ext cx="7367" cy="10016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D8A264F-3DA3-754E-AD38-18C5AE13AA64}"/>
                </a:ext>
              </a:extLst>
            </p:cNvPr>
            <p:cNvSpPr txBox="1"/>
            <p:nvPr/>
          </p:nvSpPr>
          <p:spPr>
            <a:xfrm rot="16200000">
              <a:off x="-100398" y="5143162"/>
              <a:ext cx="14799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DRAM</a:t>
              </a:r>
            </a:p>
            <a:p>
              <a:pPr algn="ctr"/>
              <a:r>
                <a:rPr lang="en-US" sz="3600" dirty="0"/>
                <a:t>Chip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3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B797-2868-B24A-B047-4B34A0CB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Compatibility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with Commodity DRAM Chips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7419D-A02E-8D4E-BF95-93E369818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Vendors apply in-DRAM mapping for two reasons:</a:t>
            </a:r>
            <a:endParaRPr lang="en-US" sz="2400" b="1" dirty="0"/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Design Optimizations: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By simplifying DRAM circuitry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to provide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better density, performance, and power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Yield Improvement: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By mapping faulty rows and columns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 redundant ones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In-DRAM mapping scheme includes insights into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chip design </a:t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/>
              <a:t>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manufacturing quality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E6CCCB-9394-2847-A229-147FBA2FB57A}"/>
              </a:ext>
            </a:extLst>
          </p:cNvPr>
          <p:cNvSpPr txBox="1">
            <a:spLocks/>
          </p:cNvSpPr>
          <p:nvPr/>
        </p:nvSpPr>
        <p:spPr>
          <a:xfrm>
            <a:off x="3" y="5272563"/>
            <a:ext cx="9143997" cy="74018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C00000"/>
                </a:solidFill>
              </a:rPr>
              <a:t>In-DRAM mapping is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4808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683A-AF24-BE44-AA9A-A709B1AD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RowHammer Mitigation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1B6B0-A99C-BE4F-BD83-C04322CB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940280"/>
            <a:ext cx="8987622" cy="5415436"/>
          </a:xfrm>
        </p:spPr>
        <p:txBody>
          <a:bodyPr/>
          <a:lstStyle/>
          <a:p>
            <a:r>
              <a:rPr lang="en-US" sz="2800" dirty="0"/>
              <a:t>Increased refresh rate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Physical isolation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Reactive refresh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Proactive throttling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D17AF3-F316-E247-A1C9-249FA77B0A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791D7003-0FBC-3649-929B-9FEB797BC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" y="1485505"/>
            <a:ext cx="3091969" cy="677074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65444DBE-7039-3243-B14E-9EFB4C633C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972" b="15197"/>
          <a:stretch/>
        </p:blipFill>
        <p:spPr>
          <a:xfrm>
            <a:off x="3533550" y="1485505"/>
            <a:ext cx="3099247" cy="720627"/>
          </a:xfrm>
          <a:prstGeom prst="rect">
            <a:avLst/>
          </a:prstGeom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DEB2F-3962-624D-8FE5-7C0621E7A797}"/>
              </a:ext>
            </a:extLst>
          </p:cNvPr>
          <p:cNvCxnSpPr>
            <a:cxnSpLocks/>
          </p:cNvCxnSpPr>
          <p:nvPr/>
        </p:nvCxnSpPr>
        <p:spPr>
          <a:xfrm>
            <a:off x="3225875" y="1862148"/>
            <a:ext cx="6153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AB9F59-CF78-F64F-BB90-EE87397AE7CE}"/>
              </a:ext>
            </a:extLst>
          </p:cNvPr>
          <p:cNvSpPr txBox="1"/>
          <p:nvPr/>
        </p:nvSpPr>
        <p:spPr>
          <a:xfrm>
            <a:off x="6575158" y="1526373"/>
            <a:ext cx="265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REF-to-REF time reduces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3815D3-6D25-1C4F-8F83-C122729C3D7B}"/>
              </a:ext>
            </a:extLst>
          </p:cNvPr>
          <p:cNvSpPr/>
          <p:nvPr/>
        </p:nvSpPr>
        <p:spPr>
          <a:xfrm>
            <a:off x="6575158" y="1831017"/>
            <a:ext cx="2572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Fewer activations can fit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897A0A-9C49-7141-8D45-7602BF4075C0}"/>
              </a:ext>
            </a:extLst>
          </p:cNvPr>
          <p:cNvSpPr/>
          <p:nvPr/>
        </p:nvSpPr>
        <p:spPr>
          <a:xfrm>
            <a:off x="3281910" y="6553611"/>
            <a:ext cx="3373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Fewer activations can be performed</a:t>
            </a:r>
          </a:p>
        </p:txBody>
      </p:sp>
      <p:pic>
        <p:nvPicPr>
          <p:cNvPr id="53" name="Picture Placeholder 32">
            <a:extLst>
              <a:ext uri="{FF2B5EF4-FFF2-40B4-BE49-F238E27FC236}">
                <a16:creationId xmlns:a16="http://schemas.microsoft.com/office/drawing/2014/main" id="{88BD3868-3A1A-424A-8304-B9CFD3D3F9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3406450" y="5908334"/>
            <a:ext cx="1241221" cy="705540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EDD6BCC-F18D-5747-A929-115342B8EBEC}"/>
              </a:ext>
            </a:extLst>
          </p:cNvPr>
          <p:cNvCxnSpPr>
            <a:cxnSpLocks/>
            <a:stCxn id="53" idx="3"/>
            <a:endCxn id="54" idx="1"/>
          </p:cNvCxnSpPr>
          <p:nvPr/>
        </p:nvCxnSpPr>
        <p:spPr>
          <a:xfrm flipV="1">
            <a:off x="4647671" y="6256739"/>
            <a:ext cx="579218" cy="4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Placeholder 37" descr="A picture containing text&#10;&#10;Description automatically generated">
            <a:extLst>
              <a:ext uri="{FF2B5EF4-FFF2-40B4-BE49-F238E27FC236}">
                <a16:creationId xmlns:a16="http://schemas.microsoft.com/office/drawing/2014/main" id="{51A3E036-2292-FE4B-A4ED-807CAAFF0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5226889" y="5903969"/>
            <a:ext cx="1241220" cy="70554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EF0C23F-D99D-DD4E-8757-920DEF9FB5EA}"/>
              </a:ext>
            </a:extLst>
          </p:cNvPr>
          <p:cNvSpPr/>
          <p:nvPr/>
        </p:nvSpPr>
        <p:spPr>
          <a:xfrm>
            <a:off x="-2198" y="-1"/>
            <a:ext cx="9146197" cy="6858001"/>
          </a:xfrm>
          <a:prstGeom prst="rect">
            <a:avLst/>
          </a:prstGeom>
          <a:solidFill>
            <a:srgbClr val="0D0D0D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RAM Bank">
            <a:extLst>
              <a:ext uri="{FF2B5EF4-FFF2-40B4-BE49-F238E27FC236}">
                <a16:creationId xmlns:a16="http://schemas.microsoft.com/office/drawing/2014/main" id="{5743497B-6D87-FE41-A92D-69E792987E0F}"/>
              </a:ext>
            </a:extLst>
          </p:cNvPr>
          <p:cNvSpPr/>
          <p:nvPr/>
        </p:nvSpPr>
        <p:spPr>
          <a:xfrm>
            <a:off x="3377023" y="2376154"/>
            <a:ext cx="2389953" cy="1759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5" name="Attacker">
            <a:extLst>
              <a:ext uri="{FF2B5EF4-FFF2-40B4-BE49-F238E27FC236}">
                <a16:creationId xmlns:a16="http://schemas.microsoft.com/office/drawing/2014/main" id="{D0DE4FAF-51A1-CB43-9EFD-59FAC416DAE5}"/>
              </a:ext>
            </a:extLst>
          </p:cNvPr>
          <p:cNvSpPr/>
          <p:nvPr/>
        </p:nvSpPr>
        <p:spPr>
          <a:xfrm>
            <a:off x="3377023" y="2720137"/>
            <a:ext cx="2389953" cy="304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6" name="Sensitive">
            <a:extLst>
              <a:ext uri="{FF2B5EF4-FFF2-40B4-BE49-F238E27FC236}">
                <a16:creationId xmlns:a16="http://schemas.microsoft.com/office/drawing/2014/main" id="{7AB96C5E-584D-8D46-9217-74E83BBB1586}"/>
              </a:ext>
            </a:extLst>
          </p:cNvPr>
          <p:cNvSpPr/>
          <p:nvPr/>
        </p:nvSpPr>
        <p:spPr>
          <a:xfrm>
            <a:off x="3377023" y="3523261"/>
            <a:ext cx="2389953" cy="4166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7" name="Isolation">
            <a:extLst>
              <a:ext uri="{FF2B5EF4-FFF2-40B4-BE49-F238E27FC236}">
                <a16:creationId xmlns:a16="http://schemas.microsoft.com/office/drawing/2014/main" id="{6D4E1C76-7163-4E4A-8349-D675356E1579}"/>
              </a:ext>
            </a:extLst>
          </p:cNvPr>
          <p:cNvSpPr/>
          <p:nvPr/>
        </p:nvSpPr>
        <p:spPr>
          <a:xfrm>
            <a:off x="3377023" y="3024944"/>
            <a:ext cx="2389953" cy="498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sp>
        <p:nvSpPr>
          <p:cNvPr id="14" name="DRAM Bank">
            <a:extLst>
              <a:ext uri="{FF2B5EF4-FFF2-40B4-BE49-F238E27FC236}">
                <a16:creationId xmlns:a16="http://schemas.microsoft.com/office/drawing/2014/main" id="{C6733633-CA11-3C48-8078-296AE05F4511}"/>
              </a:ext>
            </a:extLst>
          </p:cNvPr>
          <p:cNvSpPr/>
          <p:nvPr/>
        </p:nvSpPr>
        <p:spPr>
          <a:xfrm>
            <a:off x="3377023" y="4308522"/>
            <a:ext cx="2389953" cy="1575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15" name="Attacker">
            <a:extLst>
              <a:ext uri="{FF2B5EF4-FFF2-40B4-BE49-F238E27FC236}">
                <a16:creationId xmlns:a16="http://schemas.microsoft.com/office/drawing/2014/main" id="{DDF114CD-9A17-3944-893C-EF5051A892D2}"/>
              </a:ext>
            </a:extLst>
          </p:cNvPr>
          <p:cNvSpPr/>
          <p:nvPr/>
        </p:nvSpPr>
        <p:spPr>
          <a:xfrm>
            <a:off x="3370479" y="4899439"/>
            <a:ext cx="2389953" cy="372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16" name="Sensitive">
            <a:extLst>
              <a:ext uri="{FF2B5EF4-FFF2-40B4-BE49-F238E27FC236}">
                <a16:creationId xmlns:a16="http://schemas.microsoft.com/office/drawing/2014/main" id="{B707F687-216F-5348-84B1-B76BC1637C95}"/>
              </a:ext>
            </a:extLst>
          </p:cNvPr>
          <p:cNvSpPr/>
          <p:nvPr/>
        </p:nvSpPr>
        <p:spPr>
          <a:xfrm>
            <a:off x="3377023" y="5270429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20" name="Sensitive">
            <a:extLst>
              <a:ext uri="{FF2B5EF4-FFF2-40B4-BE49-F238E27FC236}">
                <a16:creationId xmlns:a16="http://schemas.microsoft.com/office/drawing/2014/main" id="{B1F54E72-A613-9D44-B666-77824E10B41B}"/>
              </a:ext>
            </a:extLst>
          </p:cNvPr>
          <p:cNvSpPr/>
          <p:nvPr/>
        </p:nvSpPr>
        <p:spPr>
          <a:xfrm>
            <a:off x="3377023" y="4369147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C1349E-97E2-8A4D-BBBE-93DE4D837D7A}"/>
              </a:ext>
            </a:extLst>
          </p:cNvPr>
          <p:cNvGrpSpPr/>
          <p:nvPr/>
        </p:nvGrpSpPr>
        <p:grpSpPr>
          <a:xfrm>
            <a:off x="-7497" y="5704760"/>
            <a:ext cx="9155090" cy="1163278"/>
            <a:chOff x="-8961" y="5038414"/>
            <a:chExt cx="9148831" cy="11632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C33BB1-6986-F14B-8851-74F60F140114}"/>
                </a:ext>
              </a:extLst>
            </p:cNvPr>
            <p:cNvSpPr/>
            <p:nvPr/>
          </p:nvSpPr>
          <p:spPr>
            <a:xfrm>
              <a:off x="-8961" y="5038414"/>
              <a:ext cx="9148831" cy="11632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7BBDDA-091B-CC48-AE43-7C1EA527B159}"/>
                </a:ext>
              </a:extLst>
            </p:cNvPr>
            <p:cNvSpPr txBox="1"/>
            <p:nvPr/>
          </p:nvSpPr>
          <p:spPr>
            <a:xfrm>
              <a:off x="75991" y="5093984"/>
              <a:ext cx="8995610" cy="101566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/>
                <a:t>Identifying</a:t>
              </a:r>
              <a:r>
                <a:rPr lang="en-US" sz="3000" b="1" dirty="0">
                  <a:solidFill>
                    <a:srgbClr val="C00000"/>
                  </a:solidFill>
                </a:rPr>
                <a:t> </a:t>
              </a:r>
              <a:r>
                <a:rPr lang="en-US" sz="3000" b="1" i="1" dirty="0">
                  <a:solidFill>
                    <a:srgbClr val="00B050"/>
                  </a:solidFill>
                </a:rPr>
                <a:t>victim</a:t>
              </a:r>
              <a:r>
                <a:rPr lang="en-US" sz="3000" b="1" dirty="0">
                  <a:solidFill>
                    <a:srgbClr val="C00000"/>
                  </a:solidFill>
                </a:rPr>
                <a:t> </a:t>
              </a:r>
              <a:r>
                <a:rPr lang="en-US" sz="3000" dirty="0"/>
                <a:t>and</a:t>
              </a:r>
              <a:r>
                <a:rPr lang="en-US" sz="3000" b="1" dirty="0">
                  <a:solidFill>
                    <a:srgbClr val="C00000"/>
                  </a:solidFill>
                </a:rPr>
                <a:t> </a:t>
              </a:r>
              <a:r>
                <a:rPr lang="en-US" sz="3000" b="1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isolation</a:t>
              </a:r>
              <a:r>
                <a:rPr lang="en-US" sz="3000" b="1" dirty="0">
                  <a:solidFill>
                    <a:srgbClr val="C00000"/>
                  </a:solidFill>
                </a:rPr>
                <a:t> </a:t>
              </a:r>
              <a:r>
                <a:rPr lang="en-US" sz="3000" dirty="0"/>
                <a:t>rows requires </a:t>
              </a:r>
            </a:p>
            <a:p>
              <a:pPr algn="ctr"/>
              <a:r>
                <a:rPr lang="en-US" sz="3000" b="1" i="1" dirty="0">
                  <a:solidFill>
                    <a:srgbClr val="C00000"/>
                  </a:solidFill>
                </a:rPr>
                <a:t>proprietary</a:t>
              </a:r>
              <a:r>
                <a:rPr lang="en-US" sz="3000" dirty="0"/>
                <a:t> knowledge of </a:t>
              </a:r>
              <a:r>
                <a:rPr lang="en-US" sz="3000" b="1" i="1" dirty="0"/>
                <a:t>in-DRAM mapping</a:t>
              </a:r>
            </a:p>
          </p:txBody>
        </p:sp>
      </p:grp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49A96CCE-70C1-DC40-9B86-0E671AC09EDB}"/>
              </a:ext>
            </a:extLst>
          </p:cNvPr>
          <p:cNvSpPr/>
          <p:nvPr/>
        </p:nvSpPr>
        <p:spPr>
          <a:xfrm>
            <a:off x="3030876" y="3815371"/>
            <a:ext cx="339603" cy="32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E717BB55-94AA-8449-A378-79EDB35AD102}"/>
              </a:ext>
            </a:extLst>
          </p:cNvPr>
          <p:cNvSpPr/>
          <p:nvPr/>
        </p:nvSpPr>
        <p:spPr>
          <a:xfrm>
            <a:off x="5760432" y="3815371"/>
            <a:ext cx="339603" cy="32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9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DD38-02ED-644E-B723-A83144D23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0" y="50573"/>
            <a:ext cx="7338361" cy="1141619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BlockHammer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Overview of Approach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DB79523-8389-8A4C-8543-2B85EE6A5F44}"/>
              </a:ext>
            </a:extLst>
          </p:cNvPr>
          <p:cNvSpPr/>
          <p:nvPr/>
        </p:nvSpPr>
        <p:spPr>
          <a:xfrm>
            <a:off x="-2198" y="4142057"/>
            <a:ext cx="9144000" cy="221365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084711E-5C10-334E-B795-69737335F96A}"/>
              </a:ext>
            </a:extLst>
          </p:cNvPr>
          <p:cNvSpPr/>
          <p:nvPr/>
        </p:nvSpPr>
        <p:spPr>
          <a:xfrm>
            <a:off x="-2197" y="1215342"/>
            <a:ext cx="9144000" cy="221365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5B18-AEF8-A144-B127-EAD658ACF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err="1"/>
              <a:t>RowBlocker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Tracks</a:t>
            </a:r>
            <a:r>
              <a:rPr lang="en-US" sz="2400" dirty="0"/>
              <a:t> row activation rates using area-efficient Bloom filters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Blacklists</a:t>
            </a:r>
            <a:r>
              <a:rPr lang="en-US" sz="2400" dirty="0"/>
              <a:t> rows that are activated at a high rate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Throttles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activations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targeting a blacklisted row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err="1"/>
              <a:t>AttackThrottler</a:t>
            </a:r>
            <a:endParaRPr lang="en-US" sz="2800" b="1" dirty="0"/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Identifies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threads that perform a RowHammer attack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Reduces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memory bandwidth usage of identified threads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782042-1B9C-DA4C-B922-0E3D3B011937}"/>
              </a:ext>
            </a:extLst>
          </p:cNvPr>
          <p:cNvSpPr/>
          <p:nvPr/>
        </p:nvSpPr>
        <p:spPr>
          <a:xfrm>
            <a:off x="0" y="3139205"/>
            <a:ext cx="9144000" cy="74019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No row can be activated at a high enough rate to induce bit-flips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AED7B-37CC-CE4C-A987-7F715E5C0DEE}"/>
              </a:ext>
            </a:extLst>
          </p:cNvPr>
          <p:cNvSpPr/>
          <p:nvPr/>
        </p:nvSpPr>
        <p:spPr>
          <a:xfrm>
            <a:off x="0" y="5535387"/>
            <a:ext cx="9144000" cy="8693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Greatly reduces the 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performance degradation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and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energy wastage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a RowHammer attack inflicts on a system</a:t>
            </a:r>
          </a:p>
        </p:txBody>
      </p:sp>
    </p:spTree>
    <p:extLst>
      <p:ext uri="{BB962C8B-B14F-4D97-AF65-F5344CB8AC3E}">
        <p14:creationId xmlns:p14="http://schemas.microsoft.com/office/powerpoint/2010/main" val="8913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3" grpId="0" uiExpand="1" build="p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3AEA-7CE5-CC4A-9035-CB18912C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BlockHammer’s Hardware Complexity</a:t>
            </a:r>
            <a:endParaRPr lang="en-US" dirty="0"/>
          </a:p>
        </p:txBody>
      </p:sp>
      <p:sp>
        <p:nvSpPr>
          <p:cNvPr id="92" name="Content Placeholder 91">
            <a:extLst>
              <a:ext uri="{FF2B5EF4-FFF2-40B4-BE49-F238E27FC236}">
                <a16:creationId xmlns:a16="http://schemas.microsoft.com/office/drawing/2014/main" id="{F65ED39B-D8D0-A544-9C2F-90747861B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analyze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six state-of-the-art mechanisms </a:t>
            </a:r>
            <a:r>
              <a:rPr lang="en-US" sz="2000" dirty="0"/>
              <a:t>and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BlockHammer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/>
              <a:t>We calculate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area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C00000"/>
                </a:solidFill>
              </a:rPr>
              <a:t>access energy</a:t>
            </a:r>
            <a:r>
              <a:rPr lang="en-US" sz="2000" dirty="0"/>
              <a:t>, and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static power </a:t>
            </a:r>
            <a:r>
              <a:rPr lang="en-US" sz="2000" dirty="0">
                <a:solidFill>
                  <a:sysClr val="windowText" lastClr="000000"/>
                </a:solidFill>
              </a:rPr>
              <a:t>consumption</a:t>
            </a:r>
            <a:r>
              <a:rPr lang="en-US" sz="2000" baseline="30000" dirty="0">
                <a:solidFill>
                  <a:sysClr val="windowText" lastClr="000000"/>
                </a:solidFill>
              </a:rPr>
              <a:t>*</a:t>
            </a:r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D0C81628-4F0B-0F48-B24E-96C198C7D1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101" name="TableHalfCopy">
            <a:extLst>
              <a:ext uri="{FF2B5EF4-FFF2-40B4-BE49-F238E27FC236}">
                <a16:creationId xmlns:a16="http://schemas.microsoft.com/office/drawing/2014/main" id="{55EEFE6F-09BC-B54C-B2EA-62893615A59B}"/>
              </a:ext>
            </a:extLst>
          </p:cNvPr>
          <p:cNvGraphicFramePr>
            <a:graphicFrameLocks noGrp="1"/>
          </p:cNvGraphicFramePr>
          <p:nvPr/>
        </p:nvGraphicFramePr>
        <p:xfrm>
          <a:off x="420292" y="2186973"/>
          <a:ext cx="8303416" cy="2240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164">
                  <a:extLst>
                    <a:ext uri="{9D8B030D-6E8A-4147-A177-3AD203B41FA5}">
                      <a16:colId xmlns:a16="http://schemas.microsoft.com/office/drawing/2014/main" val="3670795958"/>
                    </a:ext>
                  </a:extLst>
                </a:gridCol>
                <a:gridCol w="35526">
                  <a:extLst>
                    <a:ext uri="{9D8B030D-6E8A-4147-A177-3AD203B41FA5}">
                      <a16:colId xmlns:a16="http://schemas.microsoft.com/office/drawing/2014/main" val="3424296067"/>
                    </a:ext>
                  </a:extLst>
                </a:gridCol>
                <a:gridCol w="1150998">
                  <a:extLst>
                    <a:ext uri="{9D8B030D-6E8A-4147-A177-3AD203B41FA5}">
                      <a16:colId xmlns:a16="http://schemas.microsoft.com/office/drawing/2014/main" val="1955941346"/>
                    </a:ext>
                  </a:extLst>
                </a:gridCol>
                <a:gridCol w="978929">
                  <a:extLst>
                    <a:ext uri="{9D8B030D-6E8A-4147-A177-3AD203B41FA5}">
                      <a16:colId xmlns:a16="http://schemas.microsoft.com/office/drawing/2014/main" val="581277460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2228266442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3384487253"/>
                    </a:ext>
                  </a:extLst>
                </a:gridCol>
                <a:gridCol w="1546900">
                  <a:extLst>
                    <a:ext uri="{9D8B030D-6E8A-4147-A177-3AD203B41FA5}">
                      <a16:colId xmlns:a16="http://schemas.microsoft.com/office/drawing/2014/main" val="511821974"/>
                    </a:ext>
                  </a:extLst>
                </a:gridCol>
                <a:gridCol w="1303293">
                  <a:extLst>
                    <a:ext uri="{9D8B030D-6E8A-4147-A177-3AD203B41FA5}">
                      <a16:colId xmlns:a16="http://schemas.microsoft.com/office/drawing/2014/main" val="958975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Mitigation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CAM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Area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Access Energy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Static Power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0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Mechanism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mm</a:t>
                      </a:r>
                      <a:r>
                        <a:rPr lang="en-US" sz="1600" b="1" baseline="300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%CPU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pJ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mW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65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baseline="300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10622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5614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620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9131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0685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4401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370076"/>
                  </a:ext>
                </a:extLst>
              </a:tr>
              <a:tr h="1727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536177"/>
                  </a:ext>
                </a:extLst>
              </a:tr>
            </a:tbl>
          </a:graphicData>
        </a:graphic>
      </p:graphicFrame>
      <p:graphicFrame>
        <p:nvGraphicFramePr>
          <p:cNvPr id="91" name="TableHalf">
            <a:extLst>
              <a:ext uri="{FF2B5EF4-FFF2-40B4-BE49-F238E27FC236}">
                <a16:creationId xmlns:a16="http://schemas.microsoft.com/office/drawing/2014/main" id="{3DD2B81E-2F2A-7849-BC6C-45E8D2E3AB9C}"/>
              </a:ext>
            </a:extLst>
          </p:cNvPr>
          <p:cNvGraphicFramePr>
            <a:graphicFrameLocks noGrp="1"/>
          </p:cNvGraphicFramePr>
          <p:nvPr/>
        </p:nvGraphicFramePr>
        <p:xfrm>
          <a:off x="420292" y="2186974"/>
          <a:ext cx="8303416" cy="2240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164">
                  <a:extLst>
                    <a:ext uri="{9D8B030D-6E8A-4147-A177-3AD203B41FA5}">
                      <a16:colId xmlns:a16="http://schemas.microsoft.com/office/drawing/2014/main" val="3670795958"/>
                    </a:ext>
                  </a:extLst>
                </a:gridCol>
                <a:gridCol w="35526">
                  <a:extLst>
                    <a:ext uri="{9D8B030D-6E8A-4147-A177-3AD203B41FA5}">
                      <a16:colId xmlns:a16="http://schemas.microsoft.com/office/drawing/2014/main" val="3424296067"/>
                    </a:ext>
                  </a:extLst>
                </a:gridCol>
                <a:gridCol w="1150998">
                  <a:extLst>
                    <a:ext uri="{9D8B030D-6E8A-4147-A177-3AD203B41FA5}">
                      <a16:colId xmlns:a16="http://schemas.microsoft.com/office/drawing/2014/main" val="1955941346"/>
                    </a:ext>
                  </a:extLst>
                </a:gridCol>
                <a:gridCol w="978929">
                  <a:extLst>
                    <a:ext uri="{9D8B030D-6E8A-4147-A177-3AD203B41FA5}">
                      <a16:colId xmlns:a16="http://schemas.microsoft.com/office/drawing/2014/main" val="581277460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2228266442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3384487253"/>
                    </a:ext>
                  </a:extLst>
                </a:gridCol>
                <a:gridCol w="1546900">
                  <a:extLst>
                    <a:ext uri="{9D8B030D-6E8A-4147-A177-3AD203B41FA5}">
                      <a16:colId xmlns:a16="http://schemas.microsoft.com/office/drawing/2014/main" val="511821974"/>
                    </a:ext>
                  </a:extLst>
                </a:gridCol>
                <a:gridCol w="1303293">
                  <a:extLst>
                    <a:ext uri="{9D8B030D-6E8A-4147-A177-3AD203B41FA5}">
                      <a16:colId xmlns:a16="http://schemas.microsoft.com/office/drawing/2014/main" val="958975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Mitigation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CAM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Area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Access Energy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Static Power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0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Mechanism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mm</a:t>
                      </a:r>
                      <a:r>
                        <a:rPr lang="en-US" sz="1600" b="1" baseline="300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%CPU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pJ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mW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65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baseline="300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10622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51.48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1.73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20.30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22.27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5614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620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3.67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9131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0.47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4.44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0685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16.00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8.50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9.13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35.55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4401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23.10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14.02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7.99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21.28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370076"/>
                  </a:ext>
                </a:extLst>
              </a:tr>
              <a:tr h="1727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5.22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40.67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3.11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53617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4C9522CA-ED83-AE43-8044-65230567B903}"/>
              </a:ext>
            </a:extLst>
          </p:cNvPr>
          <p:cNvSpPr txBox="1"/>
          <p:nvPr/>
        </p:nvSpPr>
        <p:spPr>
          <a:xfrm rot="16200000">
            <a:off x="-402989" y="3367164"/>
            <a:ext cx="126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RH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=32K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1505BE73-3C79-404E-9C99-5E0DA76B9460}"/>
              </a:ext>
            </a:extLst>
          </p:cNvPr>
          <p:cNvSpPr/>
          <p:nvPr/>
        </p:nvSpPr>
        <p:spPr>
          <a:xfrm>
            <a:off x="5388577" y="2710148"/>
            <a:ext cx="3363854" cy="27542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822162C9-4806-6843-9731-803E2E4631BA}"/>
              </a:ext>
            </a:extLst>
          </p:cNvPr>
          <p:cNvSpPr/>
          <p:nvPr/>
        </p:nvSpPr>
        <p:spPr>
          <a:xfrm>
            <a:off x="5388577" y="3712683"/>
            <a:ext cx="3363853" cy="715078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888653C-7AF9-9B47-B08F-6E84F25D8CB7}"/>
              </a:ext>
            </a:extLst>
          </p:cNvPr>
          <p:cNvSpPr/>
          <p:nvPr/>
        </p:nvSpPr>
        <p:spPr>
          <a:xfrm>
            <a:off x="-2198" y="4639335"/>
            <a:ext cx="9143999" cy="959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BlockHammer is 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low cost 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and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competitive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</a:p>
          <a:p>
            <a:pPr lvl="1" algn="ctr"/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with state-of-the-art mechanisms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36CCF85-5957-BC48-9117-642CB7CC6D8F}"/>
              </a:ext>
            </a:extLst>
          </p:cNvPr>
          <p:cNvSpPr txBox="1"/>
          <p:nvPr/>
        </p:nvSpPr>
        <p:spPr>
          <a:xfrm>
            <a:off x="-80386" y="577066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*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Assuming a high-end 28-core Intel Xeon processor system with 4-channel single-rank DDR4 DIMMs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with a RowHammer threshold (NRH) of 32K</a:t>
            </a:r>
          </a:p>
        </p:txBody>
      </p:sp>
    </p:spTree>
    <p:extLst>
      <p:ext uri="{BB962C8B-B14F-4D97-AF65-F5344CB8AC3E}">
        <p14:creationId xmlns:p14="http://schemas.microsoft.com/office/powerpoint/2010/main" val="23237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uiExpand="1" build="p"/>
      <p:bldP spid="46" grpId="0"/>
      <p:bldP spid="97" grpId="0" animBg="1"/>
      <p:bldP spid="98" grpId="0" animBg="1"/>
      <p:bldP spid="99" grpId="0" animBg="1"/>
      <p:bldP spid="1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3AEA-7CE5-CC4A-9035-CB18912C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BlockHammer’s Hardware Complexity</a:t>
            </a:r>
            <a:endParaRPr lang="en-US" dirty="0"/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D0C81628-4F0B-0F48-B24E-96C198C7D1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91" name="TableHalf">
            <a:extLst>
              <a:ext uri="{FF2B5EF4-FFF2-40B4-BE49-F238E27FC236}">
                <a16:creationId xmlns:a16="http://schemas.microsoft.com/office/drawing/2014/main" id="{3DD2B81E-2F2A-7849-BC6C-45E8D2E3AB9C}"/>
              </a:ext>
            </a:extLst>
          </p:cNvPr>
          <p:cNvGraphicFramePr>
            <a:graphicFrameLocks noGrp="1"/>
          </p:cNvGraphicFramePr>
          <p:nvPr/>
        </p:nvGraphicFramePr>
        <p:xfrm>
          <a:off x="384876" y="1203932"/>
          <a:ext cx="8303416" cy="2240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164">
                  <a:extLst>
                    <a:ext uri="{9D8B030D-6E8A-4147-A177-3AD203B41FA5}">
                      <a16:colId xmlns:a16="http://schemas.microsoft.com/office/drawing/2014/main" val="3670795958"/>
                    </a:ext>
                  </a:extLst>
                </a:gridCol>
                <a:gridCol w="35526">
                  <a:extLst>
                    <a:ext uri="{9D8B030D-6E8A-4147-A177-3AD203B41FA5}">
                      <a16:colId xmlns:a16="http://schemas.microsoft.com/office/drawing/2014/main" val="3424296067"/>
                    </a:ext>
                  </a:extLst>
                </a:gridCol>
                <a:gridCol w="1150998">
                  <a:extLst>
                    <a:ext uri="{9D8B030D-6E8A-4147-A177-3AD203B41FA5}">
                      <a16:colId xmlns:a16="http://schemas.microsoft.com/office/drawing/2014/main" val="1955941346"/>
                    </a:ext>
                  </a:extLst>
                </a:gridCol>
                <a:gridCol w="978929">
                  <a:extLst>
                    <a:ext uri="{9D8B030D-6E8A-4147-A177-3AD203B41FA5}">
                      <a16:colId xmlns:a16="http://schemas.microsoft.com/office/drawing/2014/main" val="581277460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2228266442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3384487253"/>
                    </a:ext>
                  </a:extLst>
                </a:gridCol>
                <a:gridCol w="1546900">
                  <a:extLst>
                    <a:ext uri="{9D8B030D-6E8A-4147-A177-3AD203B41FA5}">
                      <a16:colId xmlns:a16="http://schemas.microsoft.com/office/drawing/2014/main" val="511821974"/>
                    </a:ext>
                  </a:extLst>
                </a:gridCol>
                <a:gridCol w="1303293">
                  <a:extLst>
                    <a:ext uri="{9D8B030D-6E8A-4147-A177-3AD203B41FA5}">
                      <a16:colId xmlns:a16="http://schemas.microsoft.com/office/drawing/2014/main" val="958975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Mitigation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CAM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Area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Access Energy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Static Power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0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Mechanism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mm</a:t>
                      </a:r>
                      <a:r>
                        <a:rPr lang="en-US" sz="1600" b="1" baseline="300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%CPU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pJ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mW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65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baseline="300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10622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51.48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1.73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20.30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22.27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5614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620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3.67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9131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0.47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4.44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0685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16.00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8.50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9.13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35.55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4401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23.10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14.02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7.99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21.28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370076"/>
                  </a:ext>
                </a:extLst>
              </a:tr>
              <a:tr h="1727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5.22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40.67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3.11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536177"/>
                  </a:ext>
                </a:extLst>
              </a:tr>
            </a:tbl>
          </a:graphicData>
        </a:graphic>
      </p:graphicFrame>
      <p:graphicFrame>
        <p:nvGraphicFramePr>
          <p:cNvPr id="5" name="TableAll">
            <a:extLst>
              <a:ext uri="{FF2B5EF4-FFF2-40B4-BE49-F238E27FC236}">
                <a16:creationId xmlns:a16="http://schemas.microsoft.com/office/drawing/2014/main" id="{BB18C72B-AAE2-9F4E-BBB9-214369782DD6}"/>
              </a:ext>
            </a:extLst>
          </p:cNvPr>
          <p:cNvGraphicFramePr>
            <a:graphicFrameLocks noGrp="1"/>
          </p:cNvGraphicFramePr>
          <p:nvPr/>
        </p:nvGraphicFramePr>
        <p:xfrm>
          <a:off x="387039" y="1203766"/>
          <a:ext cx="8303416" cy="3993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164">
                  <a:extLst>
                    <a:ext uri="{9D8B030D-6E8A-4147-A177-3AD203B41FA5}">
                      <a16:colId xmlns:a16="http://schemas.microsoft.com/office/drawing/2014/main" val="3670795958"/>
                    </a:ext>
                  </a:extLst>
                </a:gridCol>
                <a:gridCol w="35526">
                  <a:extLst>
                    <a:ext uri="{9D8B030D-6E8A-4147-A177-3AD203B41FA5}">
                      <a16:colId xmlns:a16="http://schemas.microsoft.com/office/drawing/2014/main" val="3424296067"/>
                    </a:ext>
                  </a:extLst>
                </a:gridCol>
                <a:gridCol w="1150998">
                  <a:extLst>
                    <a:ext uri="{9D8B030D-6E8A-4147-A177-3AD203B41FA5}">
                      <a16:colId xmlns:a16="http://schemas.microsoft.com/office/drawing/2014/main" val="1955941346"/>
                    </a:ext>
                  </a:extLst>
                </a:gridCol>
                <a:gridCol w="978929">
                  <a:extLst>
                    <a:ext uri="{9D8B030D-6E8A-4147-A177-3AD203B41FA5}">
                      <a16:colId xmlns:a16="http://schemas.microsoft.com/office/drawing/2014/main" val="581277460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2228266442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3384487253"/>
                    </a:ext>
                  </a:extLst>
                </a:gridCol>
                <a:gridCol w="1546900">
                  <a:extLst>
                    <a:ext uri="{9D8B030D-6E8A-4147-A177-3AD203B41FA5}">
                      <a16:colId xmlns:a16="http://schemas.microsoft.com/office/drawing/2014/main" val="511821974"/>
                    </a:ext>
                  </a:extLst>
                </a:gridCol>
                <a:gridCol w="1303293">
                  <a:extLst>
                    <a:ext uri="{9D8B030D-6E8A-4147-A177-3AD203B41FA5}">
                      <a16:colId xmlns:a16="http://schemas.microsoft.com/office/drawing/2014/main" val="958975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Mitigation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CAM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Area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Access Energy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Static Power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Mechanism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mm</a:t>
                      </a:r>
                      <a:r>
                        <a:rPr lang="en-US" sz="1600" b="1" baseline="300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%CPU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pJ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mW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65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baseline="300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10622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51.48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1.73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20.30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22.27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614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7620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9131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4.44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0685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16.00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8.50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9.13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35.55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401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23.10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14.02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7.99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21.28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70076"/>
                  </a:ext>
                </a:extLst>
              </a:tr>
              <a:tr h="1727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5.22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40.67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3.11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36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5369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441.33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55.58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1.57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0.64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99.64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220.99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910764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749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213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985436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512.00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272.00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127.93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535.50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4621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738.32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448.27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5.17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2.10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124.79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631.98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78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166.03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917.55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93.96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42043"/>
                  </a:ext>
                </a:extLst>
              </a:tr>
            </a:tbl>
          </a:graphicData>
        </a:graphic>
      </p:graphicFrame>
      <p:graphicFrame>
        <p:nvGraphicFramePr>
          <p:cNvPr id="6" name="TableHighlight">
            <a:extLst>
              <a:ext uri="{FF2B5EF4-FFF2-40B4-BE49-F238E27FC236}">
                <a16:creationId xmlns:a16="http://schemas.microsoft.com/office/drawing/2014/main" id="{3E29361C-5E71-CF43-B11A-F4D7B76496E4}"/>
              </a:ext>
            </a:extLst>
          </p:cNvPr>
          <p:cNvGraphicFramePr>
            <a:graphicFrameLocks noGrp="1"/>
          </p:cNvGraphicFramePr>
          <p:nvPr/>
        </p:nvGraphicFramePr>
        <p:xfrm>
          <a:off x="387039" y="1209696"/>
          <a:ext cx="8303416" cy="3993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164">
                  <a:extLst>
                    <a:ext uri="{9D8B030D-6E8A-4147-A177-3AD203B41FA5}">
                      <a16:colId xmlns:a16="http://schemas.microsoft.com/office/drawing/2014/main" val="3670795958"/>
                    </a:ext>
                  </a:extLst>
                </a:gridCol>
                <a:gridCol w="35526">
                  <a:extLst>
                    <a:ext uri="{9D8B030D-6E8A-4147-A177-3AD203B41FA5}">
                      <a16:colId xmlns:a16="http://schemas.microsoft.com/office/drawing/2014/main" val="3424296067"/>
                    </a:ext>
                  </a:extLst>
                </a:gridCol>
                <a:gridCol w="1150997">
                  <a:extLst>
                    <a:ext uri="{9D8B030D-6E8A-4147-A177-3AD203B41FA5}">
                      <a16:colId xmlns:a16="http://schemas.microsoft.com/office/drawing/2014/main" val="1955941346"/>
                    </a:ext>
                  </a:extLst>
                </a:gridCol>
                <a:gridCol w="978930">
                  <a:extLst>
                    <a:ext uri="{9D8B030D-6E8A-4147-A177-3AD203B41FA5}">
                      <a16:colId xmlns:a16="http://schemas.microsoft.com/office/drawing/2014/main" val="581277460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2228266442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3384487253"/>
                    </a:ext>
                  </a:extLst>
                </a:gridCol>
                <a:gridCol w="1546900">
                  <a:extLst>
                    <a:ext uri="{9D8B030D-6E8A-4147-A177-3AD203B41FA5}">
                      <a16:colId xmlns:a16="http://schemas.microsoft.com/office/drawing/2014/main" val="511821974"/>
                    </a:ext>
                  </a:extLst>
                </a:gridCol>
                <a:gridCol w="1303293">
                  <a:extLst>
                    <a:ext uri="{9D8B030D-6E8A-4147-A177-3AD203B41FA5}">
                      <a16:colId xmlns:a16="http://schemas.microsoft.com/office/drawing/2014/main" val="958975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Mitigation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CAM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Area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Access Energy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Static Power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Mechanism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mm</a:t>
                      </a:r>
                      <a:r>
                        <a:rPr lang="en-US" sz="1600" b="1" baseline="300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%CPU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pJ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mW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65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baseline="300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10622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20.30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22.27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614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762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9131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0685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0.08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35.55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401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21.28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70076"/>
                  </a:ext>
                </a:extLst>
              </a:tr>
              <a:tr h="1727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40.67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3.11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36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5369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0.64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99.64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220.99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910764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749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213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985436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1.60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535.50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4621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2.10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631.98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78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0.46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917.55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93.96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42043"/>
                  </a:ext>
                </a:extLst>
              </a:tr>
            </a:tbl>
          </a:graphicData>
        </a:graphic>
      </p:graphicFrame>
      <p:grpSp>
        <p:nvGrpSpPr>
          <p:cNvPr id="7" name="Area">
            <a:extLst>
              <a:ext uri="{FF2B5EF4-FFF2-40B4-BE49-F238E27FC236}">
                <a16:creationId xmlns:a16="http://schemas.microsoft.com/office/drawing/2014/main" id="{CE52ACB7-E7D0-C84D-A8FB-40524ADE6D6D}"/>
              </a:ext>
            </a:extLst>
          </p:cNvPr>
          <p:cNvGrpSpPr/>
          <p:nvPr/>
        </p:nvGrpSpPr>
        <p:grpSpPr>
          <a:xfrm>
            <a:off x="4893433" y="1766553"/>
            <a:ext cx="1274710" cy="3574016"/>
            <a:chOff x="3579668" y="3030036"/>
            <a:chExt cx="1274710" cy="35740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188DF72-8F9A-7C48-A8E5-0A134BDE4C40}"/>
                </a:ext>
              </a:extLst>
            </p:cNvPr>
            <p:cNvGrpSpPr/>
            <p:nvPr/>
          </p:nvGrpSpPr>
          <p:grpSpPr>
            <a:xfrm>
              <a:off x="3579668" y="3993376"/>
              <a:ext cx="1046015" cy="2610676"/>
              <a:chOff x="3414205" y="3993376"/>
              <a:chExt cx="1046015" cy="261067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30A810-AE73-804E-A8AF-FD0BF375A64B}"/>
                  </a:ext>
                </a:extLst>
              </p:cNvPr>
              <p:cNvSpPr txBox="1"/>
              <p:nvPr/>
            </p:nvSpPr>
            <p:spPr>
              <a:xfrm>
                <a:off x="3414205" y="5680722"/>
                <a:ext cx="5440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20x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35x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23x</a:t>
                </a:r>
              </a:p>
            </p:txBody>
          </p:sp>
          <p:grpSp>
            <p:nvGrpSpPr>
              <p:cNvPr id="16" name="AREA">
                <a:extLst>
                  <a:ext uri="{FF2B5EF4-FFF2-40B4-BE49-F238E27FC236}">
                    <a16:creationId xmlns:a16="http://schemas.microsoft.com/office/drawing/2014/main" id="{560E50F2-FF86-DE4E-AAB3-BAB49C9391D5}"/>
                  </a:ext>
                </a:extLst>
              </p:cNvPr>
              <p:cNvGrpSpPr/>
              <p:nvPr/>
            </p:nvGrpSpPr>
            <p:grpSpPr>
              <a:xfrm>
                <a:off x="3916209" y="3993376"/>
                <a:ext cx="544011" cy="2525197"/>
                <a:chOff x="4942389" y="3963406"/>
                <a:chExt cx="544011" cy="2525197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BEEA5D0-5ABC-0F4A-99CE-957AE5771F80}"/>
                    </a:ext>
                  </a:extLst>
                </p:cNvPr>
                <p:cNvSpPr/>
                <p:nvPr/>
              </p:nvSpPr>
              <p:spPr>
                <a:xfrm>
                  <a:off x="4942389" y="3963406"/>
                  <a:ext cx="544010" cy="69841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407366F-19E6-EF41-812B-9C3E2963592B}"/>
                    </a:ext>
                  </a:extLst>
                </p:cNvPr>
                <p:cNvSpPr/>
                <p:nvPr/>
              </p:nvSpPr>
              <p:spPr>
                <a:xfrm>
                  <a:off x="4942390" y="5703222"/>
                  <a:ext cx="544010" cy="785381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Curved Connector 18">
                  <a:extLst>
                    <a:ext uri="{FF2B5EF4-FFF2-40B4-BE49-F238E27FC236}">
                      <a16:creationId xmlns:a16="http://schemas.microsoft.com/office/drawing/2014/main" id="{DA398252-216B-7143-97C5-B3A9BD13B592}"/>
                    </a:ext>
                  </a:extLst>
                </p:cNvPr>
                <p:cNvCxnSpPr>
                  <a:cxnSpLocks/>
                  <a:stCxn id="17" idx="3"/>
                  <a:endCxn id="18" idx="3"/>
                </p:cNvCxnSpPr>
                <p:nvPr/>
              </p:nvCxnSpPr>
              <p:spPr>
                <a:xfrm>
                  <a:off x="5486399" y="4312611"/>
                  <a:ext cx="1" cy="1783302"/>
                </a:xfrm>
                <a:prstGeom prst="curvedConnector3">
                  <a:avLst>
                    <a:gd name="adj1" fmla="val 22860100000"/>
                  </a:avLst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24E0919-0BEF-B84E-BBA6-3348723B027B}"/>
                </a:ext>
              </a:extLst>
            </p:cNvPr>
            <p:cNvGrpSpPr/>
            <p:nvPr/>
          </p:nvGrpSpPr>
          <p:grpSpPr>
            <a:xfrm>
              <a:off x="4081672" y="3030036"/>
              <a:ext cx="772706" cy="1968673"/>
              <a:chOff x="3916209" y="3030036"/>
              <a:chExt cx="772706" cy="196867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2A1695-51BB-CB4E-B4D3-C7C48EC8C2B5}"/>
                  </a:ext>
                </a:extLst>
              </p:cNvPr>
              <p:cNvSpPr txBox="1"/>
              <p:nvPr/>
            </p:nvSpPr>
            <p:spPr>
              <a:xfrm>
                <a:off x="4170824" y="3542304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10x</a:t>
                </a:r>
              </a:p>
            </p:txBody>
          </p:sp>
          <p:grpSp>
            <p:nvGrpSpPr>
              <p:cNvPr id="11" name="BH-Area">
                <a:extLst>
                  <a:ext uri="{FF2B5EF4-FFF2-40B4-BE49-F238E27FC236}">
                    <a16:creationId xmlns:a16="http://schemas.microsoft.com/office/drawing/2014/main" id="{E9853D67-110C-2B49-BE75-FB614B7E3D5D}"/>
                  </a:ext>
                </a:extLst>
              </p:cNvPr>
              <p:cNvGrpSpPr/>
              <p:nvPr/>
            </p:nvGrpSpPr>
            <p:grpSpPr>
              <a:xfrm>
                <a:off x="3916209" y="3030036"/>
                <a:ext cx="556710" cy="1968673"/>
                <a:chOff x="3916209" y="3030036"/>
                <a:chExt cx="556710" cy="1968673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6F9DA28-A333-C447-9816-7EFE11C11908}"/>
                    </a:ext>
                  </a:extLst>
                </p:cNvPr>
                <p:cNvSpPr/>
                <p:nvPr/>
              </p:nvSpPr>
              <p:spPr>
                <a:xfrm>
                  <a:off x="3916209" y="3030036"/>
                  <a:ext cx="544010" cy="217714"/>
                </a:xfrm>
                <a:prstGeom prst="rect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66C6BF9-0C11-434E-9799-9643E051D2D3}"/>
                    </a:ext>
                  </a:extLst>
                </p:cNvPr>
                <p:cNvSpPr/>
                <p:nvPr/>
              </p:nvSpPr>
              <p:spPr>
                <a:xfrm>
                  <a:off x="3916209" y="4780995"/>
                  <a:ext cx="544010" cy="217714"/>
                </a:xfrm>
                <a:prstGeom prst="rect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" name="Curved Connector 13">
                  <a:extLst>
                    <a:ext uri="{FF2B5EF4-FFF2-40B4-BE49-F238E27FC236}">
                      <a16:creationId xmlns:a16="http://schemas.microsoft.com/office/drawing/2014/main" id="{BD9381C0-0384-0240-BD19-6708137AE632}"/>
                    </a:ext>
                  </a:extLst>
                </p:cNvPr>
                <p:cNvCxnSpPr>
                  <a:cxnSpLocks/>
                  <a:stCxn id="12" idx="3"/>
                  <a:endCxn id="13" idx="3"/>
                </p:cNvCxnSpPr>
                <p:nvPr/>
              </p:nvCxnSpPr>
              <p:spPr>
                <a:xfrm>
                  <a:off x="4460219" y="3138893"/>
                  <a:ext cx="12700" cy="1750959"/>
                </a:xfrm>
                <a:prstGeom prst="curvedConnector3">
                  <a:avLst>
                    <a:gd name="adj1" fmla="val 1800000"/>
                  </a:avLst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3" name="Power">
            <a:extLst>
              <a:ext uri="{FF2B5EF4-FFF2-40B4-BE49-F238E27FC236}">
                <a16:creationId xmlns:a16="http://schemas.microsoft.com/office/drawing/2014/main" id="{81B7F546-6FB2-AB40-A309-2844DC0F1818}"/>
              </a:ext>
            </a:extLst>
          </p:cNvPr>
          <p:cNvGrpSpPr/>
          <p:nvPr/>
        </p:nvGrpSpPr>
        <p:grpSpPr>
          <a:xfrm>
            <a:off x="7527945" y="1716807"/>
            <a:ext cx="1492205" cy="3601286"/>
            <a:chOff x="5490513" y="2971888"/>
            <a:chExt cx="1492205" cy="360128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542718B-5F81-5F4C-979F-3B7345FAA71C}"/>
                </a:ext>
              </a:extLst>
            </p:cNvPr>
            <p:cNvGrpSpPr/>
            <p:nvPr/>
          </p:nvGrpSpPr>
          <p:grpSpPr>
            <a:xfrm>
              <a:off x="5490513" y="3984973"/>
              <a:ext cx="1233161" cy="2588201"/>
              <a:chOff x="5325050" y="3984973"/>
              <a:chExt cx="1233161" cy="2588201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C2C3E1C-3910-7D46-BA9D-9024649941EA}"/>
                  </a:ext>
                </a:extLst>
              </p:cNvPr>
              <p:cNvSpPr txBox="1"/>
              <p:nvPr/>
            </p:nvSpPr>
            <p:spPr>
              <a:xfrm>
                <a:off x="5325050" y="5649844"/>
                <a:ext cx="544011" cy="92333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15x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30x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30x</a:t>
                </a:r>
              </a:p>
            </p:txBody>
          </p:sp>
          <p:grpSp>
            <p:nvGrpSpPr>
              <p:cNvPr id="42" name="STATIC">
                <a:extLst>
                  <a:ext uri="{FF2B5EF4-FFF2-40B4-BE49-F238E27FC236}">
                    <a16:creationId xmlns:a16="http://schemas.microsoft.com/office/drawing/2014/main" id="{CCDF55C9-6017-1943-8333-8CB9624D2969}"/>
                  </a:ext>
                </a:extLst>
              </p:cNvPr>
              <p:cNvGrpSpPr/>
              <p:nvPr/>
            </p:nvGrpSpPr>
            <p:grpSpPr>
              <a:xfrm>
                <a:off x="5843720" y="3984973"/>
                <a:ext cx="714491" cy="2525198"/>
                <a:chOff x="7127378" y="3954465"/>
                <a:chExt cx="714491" cy="2525198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7C29BB8-CFB5-FA4F-AC4A-BCFA2CB89634}"/>
                    </a:ext>
                  </a:extLst>
                </p:cNvPr>
                <p:cNvSpPr/>
                <p:nvPr/>
              </p:nvSpPr>
              <p:spPr>
                <a:xfrm>
                  <a:off x="7127378" y="3954465"/>
                  <a:ext cx="701791" cy="72692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77D7BDD-E8C8-3C4A-820B-35464E99AD97}"/>
                    </a:ext>
                  </a:extLst>
                </p:cNvPr>
                <p:cNvSpPr/>
                <p:nvPr/>
              </p:nvSpPr>
              <p:spPr>
                <a:xfrm>
                  <a:off x="7129115" y="5688978"/>
                  <a:ext cx="700054" cy="7906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Curved Connector 44">
                  <a:extLst>
                    <a:ext uri="{FF2B5EF4-FFF2-40B4-BE49-F238E27FC236}">
                      <a16:creationId xmlns:a16="http://schemas.microsoft.com/office/drawing/2014/main" id="{FF8BE57A-FA08-DB49-B8CB-3C2142780F29}"/>
                    </a:ext>
                  </a:extLst>
                </p:cNvPr>
                <p:cNvCxnSpPr>
                  <a:cxnSpLocks/>
                  <a:stCxn id="43" idx="3"/>
                  <a:endCxn id="44" idx="3"/>
                </p:cNvCxnSpPr>
                <p:nvPr/>
              </p:nvCxnSpPr>
              <p:spPr>
                <a:xfrm>
                  <a:off x="7829169" y="4317928"/>
                  <a:ext cx="12700" cy="1766393"/>
                </a:xfrm>
                <a:prstGeom prst="curvedConnector3">
                  <a:avLst>
                    <a:gd name="adj1" fmla="val 1800000"/>
                  </a:avLst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291FACE-105A-1D42-BE10-D18B888B936C}"/>
                </a:ext>
              </a:extLst>
            </p:cNvPr>
            <p:cNvGrpSpPr/>
            <p:nvPr/>
          </p:nvGrpSpPr>
          <p:grpSpPr>
            <a:xfrm>
              <a:off x="6009182" y="2971888"/>
              <a:ext cx="973536" cy="2043931"/>
              <a:chOff x="5843719" y="2971888"/>
              <a:chExt cx="973536" cy="2043931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73FC5BD-0A5B-9648-8E4E-FF3E7B03A6C1}"/>
                  </a:ext>
                </a:extLst>
              </p:cNvPr>
              <p:cNvSpPr txBox="1"/>
              <p:nvPr/>
            </p:nvSpPr>
            <p:spPr>
              <a:xfrm>
                <a:off x="6299164" y="3533902"/>
                <a:ext cx="518091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10x</a:t>
                </a:r>
              </a:p>
            </p:txBody>
          </p:sp>
          <p:grpSp>
            <p:nvGrpSpPr>
              <p:cNvPr id="37" name="BH-Static">
                <a:extLst>
                  <a:ext uri="{FF2B5EF4-FFF2-40B4-BE49-F238E27FC236}">
                    <a16:creationId xmlns:a16="http://schemas.microsoft.com/office/drawing/2014/main" id="{0A19E73E-D737-E64A-9E75-D0484B2ECE17}"/>
                  </a:ext>
                </a:extLst>
              </p:cNvPr>
              <p:cNvGrpSpPr/>
              <p:nvPr/>
            </p:nvGrpSpPr>
            <p:grpSpPr>
              <a:xfrm>
                <a:off x="5843719" y="2971888"/>
                <a:ext cx="714491" cy="2043931"/>
                <a:chOff x="5843719" y="2971888"/>
                <a:chExt cx="714491" cy="204393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70989B1-8850-9444-A3AA-ADF305CA61CD}"/>
                    </a:ext>
                  </a:extLst>
                </p:cNvPr>
                <p:cNvSpPr/>
                <p:nvPr/>
              </p:nvSpPr>
              <p:spPr>
                <a:xfrm>
                  <a:off x="5843719" y="2971888"/>
                  <a:ext cx="701791" cy="333122"/>
                </a:xfrm>
                <a:prstGeom prst="rect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49DBB20-600C-674B-9FD4-3A3716AE914A}"/>
                    </a:ext>
                  </a:extLst>
                </p:cNvPr>
                <p:cNvSpPr/>
                <p:nvPr/>
              </p:nvSpPr>
              <p:spPr>
                <a:xfrm>
                  <a:off x="5843719" y="4781540"/>
                  <a:ext cx="714491" cy="234279"/>
                </a:xfrm>
                <a:prstGeom prst="rect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0" name="Curved Connector 39">
                  <a:extLst>
                    <a:ext uri="{FF2B5EF4-FFF2-40B4-BE49-F238E27FC236}">
                      <a16:creationId xmlns:a16="http://schemas.microsoft.com/office/drawing/2014/main" id="{D30CE47C-2580-EB4A-A416-601F0919069E}"/>
                    </a:ext>
                  </a:extLst>
                </p:cNvPr>
                <p:cNvCxnSpPr>
                  <a:cxnSpLocks/>
                  <a:stCxn id="38" idx="3"/>
                  <a:endCxn id="39" idx="3"/>
                </p:cNvCxnSpPr>
                <p:nvPr/>
              </p:nvCxnSpPr>
              <p:spPr>
                <a:xfrm>
                  <a:off x="6545510" y="3138449"/>
                  <a:ext cx="12700" cy="1760231"/>
                </a:xfrm>
                <a:prstGeom prst="curvedConnector3">
                  <a:avLst>
                    <a:gd name="adj1" fmla="val 1900000"/>
                  </a:avLst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3" name="Energy">
            <a:extLst>
              <a:ext uri="{FF2B5EF4-FFF2-40B4-BE49-F238E27FC236}">
                <a16:creationId xmlns:a16="http://schemas.microsoft.com/office/drawing/2014/main" id="{D9EA9CEC-832E-284E-B72F-CED6BC9C0E42}"/>
              </a:ext>
            </a:extLst>
          </p:cNvPr>
          <p:cNvGrpSpPr/>
          <p:nvPr/>
        </p:nvGrpSpPr>
        <p:grpSpPr>
          <a:xfrm>
            <a:off x="6499602" y="1756471"/>
            <a:ext cx="1300348" cy="3498621"/>
            <a:chOff x="6532855" y="2954239"/>
            <a:chExt cx="1300348" cy="349862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BAD8BB-DE3D-B945-A860-A4E7DC807EF2}"/>
                </a:ext>
              </a:extLst>
            </p:cNvPr>
            <p:cNvSpPr txBox="1"/>
            <p:nvPr/>
          </p:nvSpPr>
          <p:spPr>
            <a:xfrm>
              <a:off x="6532855" y="5223313"/>
              <a:ext cx="51809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23x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870C0F-17E1-344E-AA1B-AEFC79BBC219}"/>
                </a:ext>
              </a:extLst>
            </p:cNvPr>
            <p:cNvSpPr txBox="1"/>
            <p:nvPr/>
          </p:nvSpPr>
          <p:spPr>
            <a:xfrm>
              <a:off x="7315112" y="3511532"/>
              <a:ext cx="51809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5x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9197202-38D0-C946-A61D-2713DFB5AEF5}"/>
                </a:ext>
              </a:extLst>
            </p:cNvPr>
            <p:cNvSpPr/>
            <p:nvPr/>
          </p:nvSpPr>
          <p:spPr>
            <a:xfrm>
              <a:off x="6778746" y="4409665"/>
              <a:ext cx="701792" cy="2830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F75BF86-47D7-EB46-AB38-86F7BFCB18C7}"/>
                </a:ext>
              </a:extLst>
            </p:cNvPr>
            <p:cNvSpPr/>
            <p:nvPr/>
          </p:nvSpPr>
          <p:spPr>
            <a:xfrm>
              <a:off x="6778745" y="6152968"/>
              <a:ext cx="701792" cy="2998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5BCA3FE8-5113-1744-B7EC-7F0781D4A44E}"/>
                </a:ext>
              </a:extLst>
            </p:cNvPr>
            <p:cNvCxnSpPr>
              <a:cxnSpLocks/>
              <a:stCxn id="30" idx="1"/>
              <a:endCxn id="31" idx="1"/>
            </p:cNvCxnSpPr>
            <p:nvPr/>
          </p:nvCxnSpPr>
          <p:spPr>
            <a:xfrm rot="10800000" flipV="1">
              <a:off x="6778746" y="4551180"/>
              <a:ext cx="1" cy="1751734"/>
            </a:xfrm>
            <a:prstGeom prst="curvedConnector3">
              <a:avLst>
                <a:gd name="adj1" fmla="val 2286010000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92E23D-27FD-7B47-A539-8F2AEDDFBA99}"/>
                </a:ext>
              </a:extLst>
            </p:cNvPr>
            <p:cNvSpPr/>
            <p:nvPr/>
          </p:nvSpPr>
          <p:spPr>
            <a:xfrm>
              <a:off x="6791901" y="2954239"/>
              <a:ext cx="701791" cy="293457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7B9EA39-D46B-7A4C-9821-38D1157E73A7}"/>
                </a:ext>
              </a:extLst>
            </p:cNvPr>
            <p:cNvSpPr/>
            <p:nvPr/>
          </p:nvSpPr>
          <p:spPr>
            <a:xfrm>
              <a:off x="6783017" y="4717388"/>
              <a:ext cx="710217" cy="225351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7539EF35-5C5E-874A-A58A-0D19D5D3D48E}"/>
                </a:ext>
              </a:extLst>
            </p:cNvPr>
            <p:cNvCxnSpPr>
              <a:cxnSpLocks/>
              <a:stCxn id="25" idx="3"/>
              <a:endCxn id="26" idx="3"/>
            </p:cNvCxnSpPr>
            <p:nvPr/>
          </p:nvCxnSpPr>
          <p:spPr>
            <a:xfrm flipH="1">
              <a:off x="7493234" y="3100968"/>
              <a:ext cx="458" cy="1729096"/>
            </a:xfrm>
            <a:prstGeom prst="curvedConnector3">
              <a:avLst>
                <a:gd name="adj1" fmla="val -49912664"/>
              </a:avLst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C9522CA-ED83-AE43-8044-65230567B903}"/>
              </a:ext>
            </a:extLst>
          </p:cNvPr>
          <p:cNvSpPr txBox="1"/>
          <p:nvPr/>
        </p:nvSpPr>
        <p:spPr>
          <a:xfrm rot="16200000">
            <a:off x="-438405" y="2384122"/>
            <a:ext cx="126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RH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=32K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89FB55-3303-5C4F-84F9-BE283559EA6A}"/>
              </a:ext>
            </a:extLst>
          </p:cNvPr>
          <p:cNvSpPr txBox="1"/>
          <p:nvPr/>
        </p:nvSpPr>
        <p:spPr>
          <a:xfrm rot="16200000">
            <a:off x="-493289" y="4099999"/>
            <a:ext cx="135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RH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=1K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5FF3780-79BB-3945-A0F2-29B2B4D560E7}"/>
              </a:ext>
            </a:extLst>
          </p:cNvPr>
          <p:cNvSpPr/>
          <p:nvPr/>
        </p:nvSpPr>
        <p:spPr>
          <a:xfrm>
            <a:off x="0" y="5403321"/>
            <a:ext cx="9143999" cy="844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BlockHammer’s hardware complexity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scales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more efficiently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than state-of-the-art mechanisms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BB34-DA34-8642-B47D-14389E0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Performance </a:t>
            </a:r>
            <a:r>
              <a:rPr lang="en-US" sz="2800" b="1" dirty="0"/>
              <a:t>and DRAM Energy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25DC70-C4CA-DE4B-AE0D-57F692419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" y="1215342"/>
            <a:ext cx="9311639" cy="5140373"/>
          </a:xfrm>
        </p:spPr>
        <p:txBody>
          <a:bodyPr>
            <a:noAutofit/>
          </a:bodyPr>
          <a:lstStyle/>
          <a:p>
            <a:r>
              <a:rPr lang="en-US" sz="2400" dirty="0"/>
              <a:t>Cycle-level simulations using </a:t>
            </a:r>
            <a:r>
              <a:rPr lang="en-US" sz="2400" b="1" dirty="0" err="1"/>
              <a:t>Ramulator</a:t>
            </a:r>
            <a:r>
              <a:rPr lang="en-US" sz="2400" dirty="0"/>
              <a:t> and </a:t>
            </a:r>
            <a:r>
              <a:rPr lang="en-US" sz="2400" b="1" dirty="0" err="1"/>
              <a:t>DRAMPower</a:t>
            </a:r>
            <a:endParaRPr lang="en-US" sz="2400" b="1" dirty="0"/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System Configuration: </a:t>
            </a:r>
            <a:br>
              <a:rPr lang="en-US" sz="2400" dirty="0"/>
            </a:br>
            <a:endParaRPr lang="en-US" sz="2400" dirty="0"/>
          </a:p>
          <a:p>
            <a:pPr marL="457200" lvl="1" indent="0">
              <a:buNone/>
            </a:pPr>
            <a:endParaRPr lang="en-US" sz="1800" dirty="0">
              <a:latin typeface="NimbusRomNo9L"/>
            </a:endParaRPr>
          </a:p>
          <a:p>
            <a:pPr marL="457200" lvl="1" indent="0">
              <a:buNone/>
            </a:pPr>
            <a:endParaRPr lang="en-US" sz="1800" dirty="0">
              <a:latin typeface="NimbusRomNo9L"/>
            </a:endParaRPr>
          </a:p>
          <a:p>
            <a:pPr marL="457200" lvl="1" indent="0">
              <a:buNone/>
            </a:pPr>
            <a:endParaRPr lang="en-US" sz="1800" dirty="0">
              <a:latin typeface="NimbusRomNo9L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Single-Core Benign Workloads:</a:t>
            </a:r>
          </a:p>
          <a:p>
            <a:pPr lvl="1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22 SPEC CPU 2006</a:t>
            </a:r>
          </a:p>
          <a:p>
            <a:pPr lvl="1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 4 YCSB Disk I/O</a:t>
            </a:r>
          </a:p>
          <a:p>
            <a:pPr lvl="1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 2 Network Accelerator Traces</a:t>
            </a:r>
          </a:p>
          <a:p>
            <a:pPr lvl="1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 2 Bulk Data Copy with Non-Temporal Hint (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movnti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18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Randomly Chosen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Multiprogrammed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Workloads: </a:t>
            </a:r>
          </a:p>
          <a:p>
            <a:pPr lvl="1"/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125 workloads containing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8 benign applications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125 workloads containing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7 benign applications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1 RowHammer attack thread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4EC3AF2-CA1D-3641-9ECE-BEF927669B55}"/>
              </a:ext>
            </a:extLst>
          </p:cNvPr>
          <p:cNvGraphicFramePr>
            <a:graphicFrameLocks noGrp="1"/>
          </p:cNvGraphicFramePr>
          <p:nvPr/>
        </p:nvGraphicFramePr>
        <p:xfrm>
          <a:off x="540734" y="2016978"/>
          <a:ext cx="8435626" cy="1408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4275">
                  <a:extLst>
                    <a:ext uri="{9D8B030D-6E8A-4147-A177-3AD203B41FA5}">
                      <a16:colId xmlns:a16="http://schemas.microsoft.com/office/drawing/2014/main" val="665094914"/>
                    </a:ext>
                  </a:extLst>
                </a:gridCol>
                <a:gridCol w="6071351">
                  <a:extLst>
                    <a:ext uri="{9D8B030D-6E8A-4147-A177-3AD203B41FA5}">
                      <a16:colId xmlns:a16="http://schemas.microsoft.com/office/drawing/2014/main" val="3696056374"/>
                    </a:ext>
                  </a:extLst>
                </a:gridCol>
              </a:tblGrid>
              <a:tr h="2273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Processor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3.2 GHz, {1,8} core, 4-wide issue, 128-entry instr. window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4580131"/>
                  </a:ext>
                </a:extLst>
              </a:tr>
              <a:tr h="2273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LLC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64-byte </a:t>
                      </a:r>
                      <a:r>
                        <a:rPr lang="en-US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cacheline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,  8-way set-associative, {2,16} MB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8382357"/>
                  </a:ext>
                </a:extLst>
              </a:tr>
              <a:tr h="2273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Memory scheduler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FR-FCFS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9451219"/>
                  </a:ext>
                </a:extLst>
              </a:tr>
              <a:tr h="2273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Address mapping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Minimalistic Open Pages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6841590"/>
                  </a:ext>
                </a:extLst>
              </a:tr>
              <a:tr h="38655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DRAM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DDR4 1 channel, 1 rank, 4 bank group, 4 banks per bank group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2355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RowHammer Threshold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32K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2947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6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F65B-237A-2442-8C2D-52EBA701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1" y="50574"/>
            <a:ext cx="6915118" cy="54109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Problem and Key Idea in a Nutshell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6B97F-EBBC-A341-86F9-881110D8F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728664"/>
            <a:ext cx="8987622" cy="5713116"/>
          </a:xfrm>
        </p:spPr>
        <p:txBody>
          <a:bodyPr/>
          <a:lstStyle/>
          <a:p>
            <a:pPr marL="274320" indent="-27432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000" b="1" u="sng" dirty="0"/>
              <a:t>Motivation</a:t>
            </a:r>
            <a:r>
              <a:rPr lang="en-US" sz="2000" dirty="0"/>
              <a:t>: RowHammer is a worsening DRAM reliability/security problem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000" b="1" u="sng" dirty="0">
                <a:solidFill>
                  <a:srgbClr val="C00000"/>
                </a:solidFill>
              </a:rPr>
              <a:t>Problem</a:t>
            </a:r>
            <a:r>
              <a:rPr lang="en-US" sz="2000" dirty="0">
                <a:solidFill>
                  <a:srgbClr val="C00000"/>
                </a:solidFill>
              </a:rPr>
              <a:t>: Mitigation mechanisms provide </a:t>
            </a:r>
            <a:r>
              <a:rPr lang="en-US" sz="2000" b="1" dirty="0">
                <a:solidFill>
                  <a:srgbClr val="C00000"/>
                </a:solidFill>
              </a:rPr>
              <a:t>limited support </a:t>
            </a:r>
            <a:r>
              <a:rPr lang="en-US" sz="2000" dirty="0">
                <a:solidFill>
                  <a:srgbClr val="C00000"/>
                </a:solidFill>
              </a:rPr>
              <a:t>for DRAM chips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</a:rPr>
              <a:t>Scalability</a:t>
            </a:r>
            <a:r>
              <a:rPr lang="en-US" sz="2000" dirty="0">
                <a:solidFill>
                  <a:srgbClr val="7030A0"/>
                </a:solidFill>
              </a:rPr>
              <a:t> with worsening RowHammer vulnerability </a:t>
            </a:r>
            <a:br>
              <a:rPr lang="en-US" sz="2000" dirty="0">
                <a:solidFill>
                  <a:srgbClr val="7030A0"/>
                </a:solidFill>
              </a:rPr>
            </a:br>
            <a:r>
              <a:rPr lang="en-US" sz="1800" dirty="0">
                <a:solidFill>
                  <a:srgbClr val="7030A0"/>
                </a:solidFill>
              </a:rPr>
              <a:t>Existing RowHammer mitigation mechanisms become </a:t>
            </a:r>
            <a:r>
              <a:rPr lang="en-US" sz="1800" b="1" dirty="0">
                <a:solidFill>
                  <a:srgbClr val="7030A0"/>
                </a:solidFill>
              </a:rPr>
              <a:t>prohibitively expensive </a:t>
            </a:r>
            <a:br>
              <a:rPr lang="en-US" sz="1800" b="1" dirty="0">
                <a:solidFill>
                  <a:srgbClr val="7030A0"/>
                </a:solidFill>
              </a:rPr>
            </a:br>
            <a:r>
              <a:rPr lang="en-US" sz="1800" dirty="0">
                <a:solidFill>
                  <a:srgbClr val="7030A0"/>
                </a:solidFill>
              </a:rPr>
              <a:t>when applied to </a:t>
            </a:r>
            <a:r>
              <a:rPr lang="en-US" sz="1800" b="1" dirty="0">
                <a:solidFill>
                  <a:srgbClr val="7030A0"/>
                </a:solidFill>
              </a:rPr>
              <a:t>increasingly vulnerable </a:t>
            </a:r>
            <a:r>
              <a:rPr lang="en-US" sz="1800" dirty="0">
                <a:solidFill>
                  <a:srgbClr val="7030A0"/>
                </a:solidFill>
              </a:rPr>
              <a:t>DRAM chips [J.S. Kim+, ISCA 2020]</a:t>
            </a:r>
            <a:endParaRPr lang="en-US" sz="1600" dirty="0">
              <a:solidFill>
                <a:srgbClr val="7030A0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Compatibility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with commodity DRAM chips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Existing mechanisms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rely on proprietary information </a:t>
            </a:r>
            <a:br>
              <a:rPr 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that is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not available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all commodity DRAM chips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CC8AD8-8837-160D-5D76-0B24DCFA4AE8}"/>
              </a:ext>
            </a:extLst>
          </p:cNvPr>
          <p:cNvSpPr/>
          <p:nvPr/>
        </p:nvSpPr>
        <p:spPr>
          <a:xfrm>
            <a:off x="0" y="4498633"/>
            <a:ext cx="9144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Key Idea: 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Selectively throttle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memory accesses </a:t>
            </a:r>
            <a:b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that may cause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RowHammer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bit flips</a:t>
            </a:r>
          </a:p>
        </p:txBody>
      </p:sp>
    </p:spTree>
    <p:extLst>
      <p:ext uri="{BB962C8B-B14F-4D97-AF65-F5344CB8AC3E}">
        <p14:creationId xmlns:p14="http://schemas.microsoft.com/office/powerpoint/2010/main" val="17525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BB34-DA34-8642-B47D-14389E0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Performance and DRAM Energy</a:t>
            </a:r>
            <a:endParaRPr lang="en-US" sz="2800" b="1" dirty="0"/>
          </a:p>
        </p:txBody>
      </p:sp>
      <p:sp>
        <p:nvSpPr>
          <p:cNvPr id="16" name="text">
            <a:extLst>
              <a:ext uri="{FF2B5EF4-FFF2-40B4-BE49-F238E27FC236}">
                <a16:creationId xmlns:a16="http://schemas.microsoft.com/office/drawing/2014/main" id="{4FA69FAA-B942-544B-8206-D6E9BB18A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classify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single-core workloads </a:t>
            </a:r>
            <a:r>
              <a:rPr lang="en-US" sz="2400" dirty="0"/>
              <a:t>into </a:t>
            </a:r>
            <a:r>
              <a:rPr lang="en-US" sz="2400" dirty="0">
                <a:solidFill>
                  <a:srgbClr val="00B050"/>
                </a:solidFill>
              </a:rPr>
              <a:t>three categories </a:t>
            </a:r>
            <a:r>
              <a:rPr lang="en-US" sz="2400" dirty="0"/>
              <a:t>based on row buffer conflicts per thousand instructions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 application’s row activation count exceeds BlockHammer’s blacklisting threshold (</a:t>
            </a:r>
            <a:r>
              <a:rPr lang="en-US" sz="2400" i="1" dirty="0"/>
              <a:t>N</a:t>
            </a:r>
            <a:r>
              <a:rPr lang="en-US" sz="2400" i="1" baseline="-25000" dirty="0"/>
              <a:t>BL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0" name="RBCPKI">
            <a:extLst>
              <a:ext uri="{FF2B5EF4-FFF2-40B4-BE49-F238E27FC236}">
                <a16:creationId xmlns:a16="http://schemas.microsoft.com/office/drawing/2014/main" id="{2CE71A1D-B308-7742-8FA7-067C71E73002}"/>
              </a:ext>
            </a:extLst>
          </p:cNvPr>
          <p:cNvGrpSpPr/>
          <p:nvPr/>
        </p:nvGrpSpPr>
        <p:grpSpPr>
          <a:xfrm>
            <a:off x="1584027" y="2018191"/>
            <a:ext cx="5971547" cy="723275"/>
            <a:chOff x="2025491" y="1457904"/>
            <a:chExt cx="5971547" cy="72327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273C73B-677C-3645-BF0F-29F9ACE602A7}"/>
                </a:ext>
              </a:extLst>
            </p:cNvPr>
            <p:cNvCxnSpPr>
              <a:cxnSpLocks/>
            </p:cNvCxnSpPr>
            <p:nvPr/>
          </p:nvCxnSpPr>
          <p:spPr>
            <a:xfrm>
              <a:off x="2263698" y="1831009"/>
              <a:ext cx="4950182" cy="1"/>
            </a:xfrm>
            <a:prstGeom prst="straightConnector1">
              <a:avLst/>
            </a:prstGeom>
            <a:ln w="38100">
              <a:solidFill>
                <a:srgbClr val="3131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C7CF235-A2C8-A14F-9D50-22B9421B50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3698" y="1747996"/>
              <a:ext cx="0" cy="158480"/>
            </a:xfrm>
            <a:prstGeom prst="line">
              <a:avLst/>
            </a:prstGeom>
            <a:ln w="28575">
              <a:solidFill>
                <a:srgbClr val="313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665C27-7E96-C345-96EF-03EF3CE095ED}"/>
                </a:ext>
              </a:extLst>
            </p:cNvPr>
            <p:cNvSpPr txBox="1"/>
            <p:nvPr/>
          </p:nvSpPr>
          <p:spPr>
            <a:xfrm>
              <a:off x="2025491" y="14579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61A2DD-181D-C74B-9799-D915811BFBA6}"/>
                </a:ext>
              </a:extLst>
            </p:cNvPr>
            <p:cNvSpPr txBox="1"/>
            <p:nvPr/>
          </p:nvSpPr>
          <p:spPr>
            <a:xfrm>
              <a:off x="2668546" y="14579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E924FD-5132-DE49-B7EC-E96053E61A92}"/>
                </a:ext>
              </a:extLst>
            </p:cNvPr>
            <p:cNvSpPr txBox="1"/>
            <p:nvPr/>
          </p:nvSpPr>
          <p:spPr>
            <a:xfrm>
              <a:off x="4988000" y="14579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5.0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19DFD83-D562-0F4C-AACA-F0F00BFDE0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6752" y="1752916"/>
              <a:ext cx="0" cy="158480"/>
            </a:xfrm>
            <a:prstGeom prst="line">
              <a:avLst/>
            </a:prstGeom>
            <a:ln w="28575">
              <a:solidFill>
                <a:srgbClr val="313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ED3270F-6E87-154C-8985-72F4F26A02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6206" y="1747996"/>
              <a:ext cx="0" cy="158480"/>
            </a:xfrm>
            <a:prstGeom prst="line">
              <a:avLst/>
            </a:prstGeom>
            <a:ln w="28575">
              <a:solidFill>
                <a:srgbClr val="313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93BB90-9E4B-4042-9D93-F0BDE3AE6C18}"/>
                </a:ext>
              </a:extLst>
            </p:cNvPr>
            <p:cNvSpPr txBox="1"/>
            <p:nvPr/>
          </p:nvSpPr>
          <p:spPr>
            <a:xfrm>
              <a:off x="7142317" y="1642570"/>
              <a:ext cx="854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RBCPKI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08D11F-A8F9-AD41-9B28-9AB9E8CBAD2E}"/>
                </a:ext>
              </a:extLst>
            </p:cNvPr>
            <p:cNvSpPr txBox="1"/>
            <p:nvPr/>
          </p:nvSpPr>
          <p:spPr>
            <a:xfrm>
              <a:off x="2199142" y="1842625"/>
              <a:ext cx="7849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Low (L)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6D2B47-8E80-204E-B70B-97F51495ADBE}"/>
                </a:ext>
              </a:extLst>
            </p:cNvPr>
            <p:cNvSpPr txBox="1"/>
            <p:nvPr/>
          </p:nvSpPr>
          <p:spPr>
            <a:xfrm>
              <a:off x="2906752" y="1842625"/>
              <a:ext cx="2319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Medium (M)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DD6C6AF-7AE0-FC42-83B3-86B58CB1B033}"/>
                </a:ext>
              </a:extLst>
            </p:cNvPr>
            <p:cNvSpPr txBox="1"/>
            <p:nvPr/>
          </p:nvSpPr>
          <p:spPr>
            <a:xfrm>
              <a:off x="5226197" y="1842625"/>
              <a:ext cx="1916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High (H)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1D915DC-0A3C-AE44-AA5D-4409D99D8348}"/>
              </a:ext>
            </a:extLst>
          </p:cNvPr>
          <p:cNvSpPr/>
          <p:nvPr/>
        </p:nvSpPr>
        <p:spPr>
          <a:xfrm>
            <a:off x="-2198" y="5520191"/>
            <a:ext cx="9144000" cy="835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BlockHammer does not incur </a:t>
            </a:r>
            <a:r>
              <a:rPr lang="en-US" sz="2400" b="1" dirty="0">
                <a:solidFill>
                  <a:schemeClr val="tx1"/>
                </a:solidFill>
              </a:rPr>
              <a:t>performance</a:t>
            </a:r>
            <a:r>
              <a:rPr lang="en-US" sz="2400" dirty="0">
                <a:solidFill>
                  <a:schemeClr val="tx1"/>
                </a:solidFill>
              </a:rPr>
              <a:t> or </a:t>
            </a:r>
            <a:r>
              <a:rPr lang="en-US" sz="2400" b="1" dirty="0">
                <a:solidFill>
                  <a:schemeClr val="tx1"/>
                </a:solidFill>
              </a:rPr>
              <a:t>DRAM energy</a:t>
            </a:r>
            <a:r>
              <a:rPr lang="en-US" sz="2400" dirty="0">
                <a:solidFill>
                  <a:schemeClr val="tx1"/>
                </a:solidFill>
              </a:rPr>
              <a:t> overheads for single-core benign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3BAD4-98CF-8940-921A-C7765421B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2677611"/>
            <a:ext cx="7560000" cy="21510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66B278-C993-0A45-A370-7155E0CBC7CD}"/>
              </a:ext>
            </a:extLst>
          </p:cNvPr>
          <p:cNvSpPr/>
          <p:nvPr/>
        </p:nvSpPr>
        <p:spPr>
          <a:xfrm>
            <a:off x="1893030" y="3010027"/>
            <a:ext cx="1606070" cy="115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FA506D-28A5-4940-8B93-08AAE7854647}"/>
              </a:ext>
            </a:extLst>
          </p:cNvPr>
          <p:cNvSpPr/>
          <p:nvPr/>
        </p:nvSpPr>
        <p:spPr>
          <a:xfrm>
            <a:off x="4696305" y="3020848"/>
            <a:ext cx="1606070" cy="1147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249C06C-FC69-DF46-AD6F-EC6B45D98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2678177"/>
            <a:ext cx="7560000" cy="21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8751-980E-8B48-BBF4-A176728E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Performance and DRAM Energy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827689-BBE3-4D4C-8BAE-7EA3F6694DE5}"/>
              </a:ext>
            </a:extLst>
          </p:cNvPr>
          <p:cNvSpPr/>
          <p:nvPr/>
        </p:nvSpPr>
        <p:spPr>
          <a:xfrm>
            <a:off x="288336" y="1242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System throughput (weighted speedup)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Job turnaround time (harmonic speedup)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FB9C0-1A89-5B48-8016-BCA3C26FFA55}"/>
              </a:ext>
            </a:extLst>
          </p:cNvPr>
          <p:cNvSpPr txBox="1"/>
          <p:nvPr/>
        </p:nvSpPr>
        <p:spPr>
          <a:xfrm>
            <a:off x="5306872" y="1243630"/>
            <a:ext cx="376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Unfairness (maximum slowdown)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DRAM energy consumption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C305773-7C91-304B-8B38-E24B34B97915}"/>
              </a:ext>
            </a:extLst>
          </p:cNvPr>
          <p:cNvSpPr/>
          <p:nvPr/>
        </p:nvSpPr>
        <p:spPr>
          <a:xfrm>
            <a:off x="204278" y="4178642"/>
            <a:ext cx="8731045" cy="1720645"/>
          </a:xfrm>
          <a:prstGeom prst="roundRect">
            <a:avLst>
              <a:gd name="adj" fmla="val 238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0000"/>
                </a:solidFill>
              </a:rPr>
              <a:t>RowHammer</a:t>
            </a:r>
          </a:p>
          <a:p>
            <a:r>
              <a:rPr lang="en-US" dirty="0">
                <a:solidFill>
                  <a:srgbClr val="C00000"/>
                </a:solidFill>
              </a:rPr>
              <a:t>Attack</a:t>
            </a:r>
          </a:p>
          <a:p>
            <a:r>
              <a:rPr lang="en-US" dirty="0">
                <a:solidFill>
                  <a:srgbClr val="C00000"/>
                </a:solidFill>
              </a:rPr>
              <a:t>Present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B0803606-3495-4E45-81BD-8A0B3C141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51" y="4263587"/>
            <a:ext cx="7200000" cy="1544831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03F4A6C-63E9-8945-9E6F-1EE304A7C1BA}"/>
              </a:ext>
            </a:extLst>
          </p:cNvPr>
          <p:cNvSpPr/>
          <p:nvPr/>
        </p:nvSpPr>
        <p:spPr>
          <a:xfrm>
            <a:off x="206476" y="2090215"/>
            <a:ext cx="8731045" cy="1691149"/>
          </a:xfrm>
          <a:prstGeom prst="roundRect">
            <a:avLst>
              <a:gd name="adj" fmla="val 23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RowHammer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Attack</a:t>
            </a:r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A6C59962-A095-AD45-8716-9A7BFABC2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51" y="2172852"/>
            <a:ext cx="7200000" cy="1544828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261FD6-46E6-BA49-9931-66C3BDBB908E}"/>
              </a:ext>
            </a:extLst>
          </p:cNvPr>
          <p:cNvSpPr/>
          <p:nvPr/>
        </p:nvSpPr>
        <p:spPr>
          <a:xfrm>
            <a:off x="2212974" y="2316976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1CFF49-49F4-0C45-8790-53E289E2A035}"/>
              </a:ext>
            </a:extLst>
          </p:cNvPr>
          <p:cNvSpPr/>
          <p:nvPr/>
        </p:nvSpPr>
        <p:spPr>
          <a:xfrm>
            <a:off x="3938447" y="2316976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9FB19-1065-0148-8C3D-85F4D78E4CBD}"/>
              </a:ext>
            </a:extLst>
          </p:cNvPr>
          <p:cNvSpPr/>
          <p:nvPr/>
        </p:nvSpPr>
        <p:spPr>
          <a:xfrm>
            <a:off x="5663920" y="2316976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D5C25-48C6-4340-9BFE-5B608FA90E31}"/>
              </a:ext>
            </a:extLst>
          </p:cNvPr>
          <p:cNvSpPr/>
          <p:nvPr/>
        </p:nvSpPr>
        <p:spPr>
          <a:xfrm>
            <a:off x="7389393" y="2316975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E55014-30CB-1E40-8317-7A9368782BC8}"/>
              </a:ext>
            </a:extLst>
          </p:cNvPr>
          <p:cNvSpPr/>
          <p:nvPr/>
        </p:nvSpPr>
        <p:spPr>
          <a:xfrm>
            <a:off x="2212974" y="4402305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2284A1-4FEA-494F-939B-C59FB71BDE13}"/>
              </a:ext>
            </a:extLst>
          </p:cNvPr>
          <p:cNvSpPr/>
          <p:nvPr/>
        </p:nvSpPr>
        <p:spPr>
          <a:xfrm>
            <a:off x="3938447" y="4402305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6309A-9757-2A43-8E54-3B75863429DA}"/>
              </a:ext>
            </a:extLst>
          </p:cNvPr>
          <p:cNvSpPr/>
          <p:nvPr/>
        </p:nvSpPr>
        <p:spPr>
          <a:xfrm>
            <a:off x="5663920" y="4402305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F9941E-6FAD-0740-8521-12FD674CB101}"/>
              </a:ext>
            </a:extLst>
          </p:cNvPr>
          <p:cNvSpPr/>
          <p:nvPr/>
        </p:nvSpPr>
        <p:spPr>
          <a:xfrm>
            <a:off x="7389393" y="4402304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Chart, bar chart&#10;&#10;Description automatically generated">
            <a:extLst>
              <a:ext uri="{FF2B5EF4-FFF2-40B4-BE49-F238E27FC236}">
                <a16:creationId xmlns:a16="http://schemas.microsoft.com/office/drawing/2014/main" id="{E065157A-D112-FC40-AE0F-AB3890E69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51" y="2176605"/>
            <a:ext cx="7200000" cy="1544828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21" name="Picture 20" descr="Chart, bar chart&#10;&#10;Description automatically generated">
            <a:extLst>
              <a:ext uri="{FF2B5EF4-FFF2-40B4-BE49-F238E27FC236}">
                <a16:creationId xmlns:a16="http://schemas.microsoft.com/office/drawing/2014/main" id="{F06F12A5-EA10-0C4B-9E05-DB1B543B7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51" y="4265266"/>
            <a:ext cx="7200000" cy="1544831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E91960-FBF3-B940-A450-29043374AC30}"/>
              </a:ext>
            </a:extLst>
          </p:cNvPr>
          <p:cNvSpPr/>
          <p:nvPr/>
        </p:nvSpPr>
        <p:spPr>
          <a:xfrm>
            <a:off x="0" y="3653849"/>
            <a:ext cx="9144000" cy="47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BlockHammer introduces </a:t>
            </a:r>
            <a:r>
              <a:rPr lang="en-US" b="1" dirty="0"/>
              <a:t>very low </a:t>
            </a:r>
            <a:r>
              <a:rPr lang="en-US" dirty="0"/>
              <a:t>performance (&lt;0.5%) and DRAM energy (&lt;0.4%) overheads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B8CCA1-F25A-BB4A-94C3-E832E2F274F3}"/>
              </a:ext>
            </a:extLst>
          </p:cNvPr>
          <p:cNvSpPr/>
          <p:nvPr/>
        </p:nvSpPr>
        <p:spPr>
          <a:xfrm>
            <a:off x="-2200" y="5765405"/>
            <a:ext cx="9144000" cy="6550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BlockHammer </a:t>
            </a:r>
            <a:r>
              <a:rPr lang="en-US" b="1" dirty="0"/>
              <a:t>significantly increases </a:t>
            </a:r>
            <a:r>
              <a:rPr lang="en-US" dirty="0"/>
              <a:t>benign application performance (by 45% on average) </a:t>
            </a:r>
          </a:p>
          <a:p>
            <a:pPr algn="ctr"/>
            <a:r>
              <a:rPr lang="en-US" dirty="0"/>
              <a:t>and </a:t>
            </a:r>
            <a:r>
              <a:rPr lang="en-US" b="1" dirty="0"/>
              <a:t>reduces </a:t>
            </a:r>
            <a:r>
              <a:rPr lang="en-US" dirty="0"/>
              <a:t>DRAM energy consumption (by 29% on average)</a:t>
            </a:r>
          </a:p>
        </p:txBody>
      </p:sp>
    </p:spTree>
    <p:extLst>
      <p:ext uri="{BB962C8B-B14F-4D97-AF65-F5344CB8AC3E}">
        <p14:creationId xmlns:p14="http://schemas.microsoft.com/office/powerpoint/2010/main" val="20289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5" grpId="0" uiExpand="1" build="allAtOnce"/>
      <p:bldP spid="6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BB34-DA34-8642-B47D-14389E0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Scaling with RowHammer Vulnerability</a:t>
            </a:r>
            <a:endParaRPr lang="en-US" sz="2800" b="1" dirty="0"/>
          </a:p>
        </p:txBody>
      </p:sp>
      <p:pic>
        <p:nvPicPr>
          <p:cNvPr id="35" name="Picture 34" descr="Chart, line chart&#10;&#10;Description automatically generated">
            <a:extLst>
              <a:ext uri="{FF2B5EF4-FFF2-40B4-BE49-F238E27FC236}">
                <a16:creationId xmlns:a16="http://schemas.microsoft.com/office/drawing/2014/main" id="{03E376D7-6E59-E74F-A5A3-405C73CEC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3" t="2424" r="19399" b="84017"/>
          <a:stretch/>
        </p:blipFill>
        <p:spPr>
          <a:xfrm>
            <a:off x="3241964" y="2061132"/>
            <a:ext cx="4759036" cy="313380"/>
          </a:xfrm>
          <a:prstGeom prst="rect">
            <a:avLst/>
          </a:prstGeom>
          <a:ln w="19050">
            <a:noFill/>
          </a:ln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577201E-FC48-DE47-B799-25AB9CE693E8}"/>
              </a:ext>
            </a:extLst>
          </p:cNvPr>
          <p:cNvSpPr/>
          <p:nvPr/>
        </p:nvSpPr>
        <p:spPr>
          <a:xfrm>
            <a:off x="206478" y="4438494"/>
            <a:ext cx="8731045" cy="1720645"/>
          </a:xfrm>
          <a:prstGeom prst="roundRect">
            <a:avLst>
              <a:gd name="adj" fmla="val 238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0000"/>
                </a:solidFill>
              </a:rPr>
              <a:t>RowHammer</a:t>
            </a:r>
          </a:p>
          <a:p>
            <a:r>
              <a:rPr lang="en-US" dirty="0">
                <a:solidFill>
                  <a:srgbClr val="C00000"/>
                </a:solidFill>
              </a:rPr>
              <a:t>Attack Present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090A9AB-5FFD-5B47-8F48-A9A823712257}"/>
              </a:ext>
            </a:extLst>
          </p:cNvPr>
          <p:cNvSpPr/>
          <p:nvPr/>
        </p:nvSpPr>
        <p:spPr>
          <a:xfrm>
            <a:off x="208677" y="2357451"/>
            <a:ext cx="8731045" cy="1691149"/>
          </a:xfrm>
          <a:prstGeom prst="roundRect">
            <a:avLst>
              <a:gd name="adj" fmla="val 23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 RowHammer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Attack</a:t>
            </a:r>
          </a:p>
        </p:txBody>
      </p:sp>
      <p:pic>
        <p:nvPicPr>
          <p:cNvPr id="28" name="Picture 27" descr="Chart, line chart&#10;&#10;Description automatically generated">
            <a:extLst>
              <a:ext uri="{FF2B5EF4-FFF2-40B4-BE49-F238E27FC236}">
                <a16:creationId xmlns:a16="http://schemas.microsoft.com/office/drawing/2014/main" id="{F748D571-13D6-AF4C-AC87-A62D4BE04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13255" r="136" b="2868"/>
          <a:stretch/>
        </p:blipFill>
        <p:spPr>
          <a:xfrm>
            <a:off x="2277956" y="2436611"/>
            <a:ext cx="6588000" cy="1534948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B7C787-5BF2-F643-970E-4C8A8CD99C71}"/>
              </a:ext>
            </a:extLst>
          </p:cNvPr>
          <p:cNvSpPr/>
          <p:nvPr/>
        </p:nvSpPr>
        <p:spPr>
          <a:xfrm>
            <a:off x="2912253" y="2556986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6D2F06-AA5A-5547-84BE-267A1F0AB33D}"/>
              </a:ext>
            </a:extLst>
          </p:cNvPr>
          <p:cNvSpPr/>
          <p:nvPr/>
        </p:nvSpPr>
        <p:spPr>
          <a:xfrm>
            <a:off x="4468895" y="2548540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1AB5F4-9EB3-F946-9859-C4C7B404793D}"/>
              </a:ext>
            </a:extLst>
          </p:cNvPr>
          <p:cNvSpPr>
            <a:spLocks noChangeAspect="1"/>
          </p:cNvSpPr>
          <p:nvPr/>
        </p:nvSpPr>
        <p:spPr>
          <a:xfrm>
            <a:off x="6021031" y="2573028"/>
            <a:ext cx="1188000" cy="83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B476CD-1607-8942-A42D-8CCB94654B48}"/>
              </a:ext>
            </a:extLst>
          </p:cNvPr>
          <p:cNvSpPr>
            <a:spLocks/>
          </p:cNvSpPr>
          <p:nvPr/>
        </p:nvSpPr>
        <p:spPr>
          <a:xfrm>
            <a:off x="7571475" y="2557346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Chart&#10;&#10;Description automatically generated">
            <a:extLst>
              <a:ext uri="{FF2B5EF4-FFF2-40B4-BE49-F238E27FC236}">
                <a16:creationId xmlns:a16="http://schemas.microsoft.com/office/drawing/2014/main" id="{3DD07603-CB97-EC4A-9322-BF43EEBF0B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2277956" y="4522504"/>
            <a:ext cx="6588000" cy="155037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D39FE46-AF17-784D-B012-1FDAF95AA825}"/>
              </a:ext>
            </a:extLst>
          </p:cNvPr>
          <p:cNvSpPr/>
          <p:nvPr/>
        </p:nvSpPr>
        <p:spPr>
          <a:xfrm>
            <a:off x="2905733" y="4615961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9CB961-FD57-C64C-8704-A4671B62A5F2}"/>
              </a:ext>
            </a:extLst>
          </p:cNvPr>
          <p:cNvSpPr/>
          <p:nvPr/>
        </p:nvSpPr>
        <p:spPr>
          <a:xfrm>
            <a:off x="4462375" y="4607515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9A046B-33CB-9646-BEEA-C1F53B5B86C4}"/>
              </a:ext>
            </a:extLst>
          </p:cNvPr>
          <p:cNvSpPr>
            <a:spLocks noChangeAspect="1"/>
          </p:cNvSpPr>
          <p:nvPr/>
        </p:nvSpPr>
        <p:spPr>
          <a:xfrm>
            <a:off x="6014511" y="4632003"/>
            <a:ext cx="1188000" cy="83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E3FD64-3A57-1F4B-BE60-52C6F77C7547}"/>
              </a:ext>
            </a:extLst>
          </p:cNvPr>
          <p:cNvSpPr>
            <a:spLocks/>
          </p:cNvSpPr>
          <p:nvPr/>
        </p:nvSpPr>
        <p:spPr>
          <a:xfrm>
            <a:off x="7564955" y="4616321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Chart, line chart&#10;&#10;Description automatically generated">
            <a:extLst>
              <a:ext uri="{FF2B5EF4-FFF2-40B4-BE49-F238E27FC236}">
                <a16:creationId xmlns:a16="http://schemas.microsoft.com/office/drawing/2014/main" id="{C590B68B-EFC6-7B4C-88A1-56958C7B0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13255" r="136" b="2868"/>
          <a:stretch/>
        </p:blipFill>
        <p:spPr>
          <a:xfrm>
            <a:off x="2280456" y="2424121"/>
            <a:ext cx="6588000" cy="1534948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37" name="Picture 36" descr="Chart&#10;&#10;Description automatically generated">
            <a:extLst>
              <a:ext uri="{FF2B5EF4-FFF2-40B4-BE49-F238E27FC236}">
                <a16:creationId xmlns:a16="http://schemas.microsoft.com/office/drawing/2014/main" id="{D6DE88FA-966F-144F-AC6D-B26249ACE0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2280456" y="4510014"/>
            <a:ext cx="6588000" cy="155037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AC5504E-8914-BE40-9BA7-892F34E3E9CB}"/>
              </a:ext>
            </a:extLst>
          </p:cNvPr>
          <p:cNvSpPr/>
          <p:nvPr/>
        </p:nvSpPr>
        <p:spPr>
          <a:xfrm>
            <a:off x="2199" y="3765443"/>
            <a:ext cx="9144000" cy="4867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BlockHammer’s performance and energy overheads remain </a:t>
            </a:r>
            <a:r>
              <a:rPr lang="en-US" b="1" dirty="0"/>
              <a:t>negligible (&lt;0.6%)</a:t>
            </a:r>
            <a:r>
              <a:rPr lang="en-US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E1CC81-A11D-9A4E-8149-92DB38FA577E}"/>
              </a:ext>
            </a:extLst>
          </p:cNvPr>
          <p:cNvSpPr/>
          <p:nvPr/>
        </p:nvSpPr>
        <p:spPr>
          <a:xfrm>
            <a:off x="0" y="5850447"/>
            <a:ext cx="9144000" cy="5527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BlockHammer scalably provides </a:t>
            </a:r>
            <a:r>
              <a:rPr lang="en-US" b="1" dirty="0"/>
              <a:t>much higher performance</a:t>
            </a:r>
            <a:r>
              <a:rPr lang="en-US" dirty="0"/>
              <a:t> (71% on average)</a:t>
            </a:r>
          </a:p>
          <a:p>
            <a:pPr algn="ctr"/>
            <a:r>
              <a:rPr lang="en-US" dirty="0"/>
              <a:t>and </a:t>
            </a:r>
            <a:r>
              <a:rPr lang="en-US" b="1" dirty="0"/>
              <a:t>lower energy consumption </a:t>
            </a:r>
            <a:r>
              <a:rPr lang="en-US" dirty="0"/>
              <a:t>(32% on average)</a:t>
            </a:r>
            <a:r>
              <a:rPr lang="en-US" b="1" dirty="0"/>
              <a:t> </a:t>
            </a:r>
            <a:r>
              <a:rPr lang="en-US" dirty="0"/>
              <a:t>than state-of-the-art mechanisms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46C25EF-E925-5C48-AF8A-9E07A9A8EC5D}"/>
              </a:ext>
            </a:extLst>
          </p:cNvPr>
          <p:cNvSpPr/>
          <p:nvPr/>
        </p:nvSpPr>
        <p:spPr>
          <a:xfrm>
            <a:off x="288336" y="1242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System throughput (weighted speedup)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Job turnaround time (harmonic speedup)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9C4D1D-39F8-6E4F-B0DB-5D67D6CD506A}"/>
              </a:ext>
            </a:extLst>
          </p:cNvPr>
          <p:cNvSpPr txBox="1"/>
          <p:nvPr/>
        </p:nvSpPr>
        <p:spPr>
          <a:xfrm>
            <a:off x="5306872" y="1243630"/>
            <a:ext cx="376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Unfairness (maximum slowdown)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DRAM energy consumption </a:t>
            </a:r>
          </a:p>
        </p:txBody>
      </p:sp>
    </p:spTree>
    <p:extLst>
      <p:ext uri="{BB962C8B-B14F-4D97-AF65-F5344CB8AC3E}">
        <p14:creationId xmlns:p14="http://schemas.microsoft.com/office/powerpoint/2010/main" val="23291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5" grpId="0" animBg="1"/>
      <p:bldP spid="26" grpId="0" animBg="1"/>
      <p:bldP spid="38" grpId="0" uiExpand="1" build="allAtOnce"/>
      <p:bldP spid="39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9793BFC-F106-4DB6-8002-818336E1E39A}"/>
              </a:ext>
            </a:extLst>
          </p:cNvPr>
          <p:cNvSpPr txBox="1"/>
          <p:nvPr/>
        </p:nvSpPr>
        <p:spPr>
          <a:xfrm>
            <a:off x="206441" y="1903824"/>
            <a:ext cx="503490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A 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RowHammer attack </a:t>
            </a:r>
            <a:r>
              <a:rPr lang="en-US" sz="2000" dirty="0">
                <a:latin typeface="Cambria" panose="02040503050406030204" pitchFamily="18" charset="0"/>
              </a:rPr>
              <a:t>hammers Row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Existing mechanisms </a:t>
            </a:r>
            <a:r>
              <a:rPr lang="en-US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detect the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Refresh rows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A+1 </a:t>
            </a:r>
            <a:r>
              <a:rPr lang="en-US" sz="2000" dirty="0">
                <a:latin typeface="Cambria" panose="02040503050406030204" pitchFamily="18" charset="0"/>
              </a:rPr>
              <a:t>and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A-1</a:t>
            </a:r>
          </a:p>
          <a:p>
            <a:endParaRPr lang="en-US" sz="20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Bit flips 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still may occur </a:t>
            </a:r>
            <a:r>
              <a:rPr lang="en-US" sz="2000" dirty="0">
                <a:latin typeface="Cambria" panose="02040503050406030204" pitchFamily="18" charset="0"/>
              </a:rPr>
              <a:t>due to </a:t>
            </a:r>
            <a:br>
              <a:rPr lang="en-US" sz="2000" dirty="0">
                <a:latin typeface="Cambria" panose="02040503050406030204" pitchFamily="18" charset="0"/>
              </a:rPr>
            </a:br>
            <a: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unknown DRAM-internal row mapping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768F03-F134-719E-F0B6-4468265BE372}"/>
              </a:ext>
            </a:extLst>
          </p:cNvPr>
          <p:cNvSpPr txBox="1"/>
          <p:nvPr/>
        </p:nvSpPr>
        <p:spPr>
          <a:xfrm>
            <a:off x="6972397" y="4175026"/>
            <a:ext cx="123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</a:rPr>
              <a:t>Physical</a:t>
            </a:r>
          </a:p>
          <a:p>
            <a:pPr algn="ctr"/>
            <a:r>
              <a:rPr lang="en-US" sz="1600" dirty="0">
                <a:latin typeface="Cambria" panose="02040503050406030204" pitchFamily="18" charset="0"/>
              </a:rPr>
              <a:t>Row Layout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721C50-127B-0E06-455F-7EECFF434420}"/>
              </a:ext>
            </a:extLst>
          </p:cNvPr>
          <p:cNvGrpSpPr/>
          <p:nvPr/>
        </p:nvGrpSpPr>
        <p:grpSpPr>
          <a:xfrm>
            <a:off x="3774558" y="2224981"/>
            <a:ext cx="3277005" cy="1158929"/>
            <a:chOff x="3774558" y="3098824"/>
            <a:chExt cx="3277005" cy="1158929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D5C089C-2C3E-AA00-61B2-837D676584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4558" y="3098824"/>
              <a:ext cx="3277005" cy="11589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DA6CB1E-F416-CB08-A45A-03F80D8E89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4558" y="3730254"/>
              <a:ext cx="3277005" cy="5274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828E743A-C7FE-1F67-4CFC-D1CFD12C639D}"/>
              </a:ext>
            </a:extLst>
          </p:cNvPr>
          <p:cNvSpPr/>
          <p:nvPr/>
        </p:nvSpPr>
        <p:spPr>
          <a:xfrm>
            <a:off x="7051563" y="2080981"/>
            <a:ext cx="1080000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Row A+1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0A0DE8-2C61-999C-B72A-0DD45A50FAD9}"/>
              </a:ext>
            </a:extLst>
          </p:cNvPr>
          <p:cNvSpPr/>
          <p:nvPr/>
        </p:nvSpPr>
        <p:spPr>
          <a:xfrm>
            <a:off x="7051563" y="2712411"/>
            <a:ext cx="1080000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Row A-1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706BDDE-0362-8E13-9ECA-86588A4B803A}"/>
              </a:ext>
            </a:extLst>
          </p:cNvPr>
          <p:cNvGrpSpPr/>
          <p:nvPr/>
        </p:nvGrpSpPr>
        <p:grpSpPr>
          <a:xfrm>
            <a:off x="7051563" y="3134631"/>
            <a:ext cx="2092437" cy="785657"/>
            <a:chOff x="7051563" y="4008474"/>
            <a:chExt cx="2092437" cy="78565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22280D0-1ACE-174E-05F7-5531FBAE3BA5}"/>
                </a:ext>
              </a:extLst>
            </p:cNvPr>
            <p:cNvSpPr/>
            <p:nvPr/>
          </p:nvSpPr>
          <p:spPr>
            <a:xfrm>
              <a:off x="7051563" y="4008474"/>
              <a:ext cx="1080000" cy="2492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A84C7EE-E9BF-C882-286D-60E64251A7C1}"/>
                </a:ext>
              </a:extLst>
            </p:cNvPr>
            <p:cNvCxnSpPr>
              <a:cxnSpLocks/>
              <a:stCxn id="55" idx="3"/>
            </p:cNvCxnSpPr>
            <p:nvPr/>
          </p:nvCxnSpPr>
          <p:spPr>
            <a:xfrm>
              <a:off x="8131563" y="4133114"/>
              <a:ext cx="353218" cy="177852"/>
            </a:xfrm>
            <a:prstGeom prst="straightConnector1">
              <a:avLst/>
            </a:prstGeom>
            <a:ln w="38100"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5CB7D7C-49F8-A983-43FB-D94832C132B1}"/>
                </a:ext>
              </a:extLst>
            </p:cNvPr>
            <p:cNvCxnSpPr>
              <a:cxnSpLocks/>
              <a:stCxn id="67" idx="3"/>
            </p:cNvCxnSpPr>
            <p:nvPr/>
          </p:nvCxnSpPr>
          <p:spPr>
            <a:xfrm flipV="1">
              <a:off x="8131563" y="4540879"/>
              <a:ext cx="353218" cy="128613"/>
            </a:xfrm>
            <a:prstGeom prst="straightConnector1">
              <a:avLst/>
            </a:prstGeom>
            <a:ln w="38100"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59FEC25-C8F2-2563-C07E-6CAADF575F19}"/>
                </a:ext>
              </a:extLst>
            </p:cNvPr>
            <p:cNvSpPr txBox="1"/>
            <p:nvPr/>
          </p:nvSpPr>
          <p:spPr>
            <a:xfrm>
              <a:off x="8367823" y="4104167"/>
              <a:ext cx="7761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mbria" panose="02040503050406030204" pitchFamily="18" charset="0"/>
                </a:rPr>
                <a:t>Victim</a:t>
              </a:r>
            </a:p>
            <a:p>
              <a:pPr algn="ctr"/>
              <a:r>
                <a:rPr lang="en-US" sz="1600" dirty="0">
                  <a:latin typeface="Cambria" panose="02040503050406030204" pitchFamily="18" charset="0"/>
                </a:rPr>
                <a:t>Rows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A6FB93-BB40-FCA3-2ACB-13D856E7375E}"/>
                </a:ext>
              </a:extLst>
            </p:cNvPr>
            <p:cNvSpPr/>
            <p:nvPr/>
          </p:nvSpPr>
          <p:spPr>
            <a:xfrm>
              <a:off x="7051563" y="4544852"/>
              <a:ext cx="1080000" cy="2492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2C2228F-8A06-6610-2176-385CC5110032}"/>
              </a:ext>
            </a:extLst>
          </p:cNvPr>
          <p:cNvGrpSpPr/>
          <p:nvPr/>
        </p:nvGrpSpPr>
        <p:grpSpPr>
          <a:xfrm>
            <a:off x="5112327" y="1944058"/>
            <a:ext cx="3019236" cy="2232564"/>
            <a:chOff x="5112327" y="2817901"/>
            <a:chExt cx="3019236" cy="223256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1B2AECB-0CF9-83DF-7340-62F56DA30404}"/>
                </a:ext>
              </a:extLst>
            </p:cNvPr>
            <p:cNvSpPr/>
            <p:nvPr/>
          </p:nvSpPr>
          <p:spPr>
            <a:xfrm>
              <a:off x="7051563" y="4257754"/>
              <a:ext cx="1080000" cy="288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E7312B-A273-832F-F67C-EA4911FE60DE}"/>
                </a:ext>
              </a:extLst>
            </p:cNvPr>
            <p:cNvSpPr/>
            <p:nvPr/>
          </p:nvSpPr>
          <p:spPr>
            <a:xfrm>
              <a:off x="7051563" y="2817901"/>
              <a:ext cx="1080000" cy="2232564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58FE610-6E7C-EF0D-342F-2857D1D49A6A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>
              <a:off x="5112327" y="3098824"/>
              <a:ext cx="1939236" cy="13029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A1FB5505-B296-1724-F478-5EF6BA9ADF7D}"/>
              </a:ext>
            </a:extLst>
          </p:cNvPr>
          <p:cNvSpPr/>
          <p:nvPr/>
        </p:nvSpPr>
        <p:spPr>
          <a:xfrm>
            <a:off x="0" y="5125947"/>
            <a:ext cx="9144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Existing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RowHammer mitigation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mechanisms</a:t>
            </a:r>
            <a:b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need to know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proprietary DRAM-internal 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row address mapping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D8245221-1BA3-B0EB-7CA9-48839A5758F5}"/>
              </a:ext>
            </a:extLst>
          </p:cNvPr>
          <p:cNvSpPr txBox="1">
            <a:spLocks/>
          </p:cNvSpPr>
          <p:nvPr/>
        </p:nvSpPr>
        <p:spPr>
          <a:xfrm>
            <a:off x="75991" y="50574"/>
            <a:ext cx="9057744" cy="5410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3200" b="1" kern="120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Major Problem with Past RowHammer Mitigations</a:t>
            </a:r>
          </a:p>
        </p:txBody>
      </p:sp>
      <p:pic>
        <p:nvPicPr>
          <p:cNvPr id="4" name="Picture 2" descr="Amazon.com: Intel Xeon Processor 3.20 GHz, 1M Cache, 800 MHz FSB SL7PF  64-bit : Electronics">
            <a:extLst>
              <a:ext uri="{FF2B5EF4-FFF2-40B4-BE49-F238E27FC236}">
                <a16:creationId xmlns:a16="http://schemas.microsoft.com/office/drawing/2014/main" id="{9F239929-5C95-0806-68DB-86BCE5753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" y="508542"/>
            <a:ext cx="1306124" cy="120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C4EEE07-7FA1-9D25-CE15-6C2E6DA46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275" b="24263"/>
          <a:stretch/>
        </p:blipFill>
        <p:spPr>
          <a:xfrm>
            <a:off x="6324520" y="538101"/>
            <a:ext cx="2214241" cy="1139496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9D2A6D-CE24-C69C-B037-011C3C8DBA93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1939743" y="1107849"/>
            <a:ext cx="4384777" cy="441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5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0" grpId="0"/>
      <p:bldP spid="37" grpId="0" animBg="1"/>
      <p:bldP spid="38" grpId="0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930E5E-65D3-10CF-7A17-BAC0EC34F78D}"/>
              </a:ext>
            </a:extLst>
          </p:cNvPr>
          <p:cNvSpPr txBox="1"/>
          <p:nvPr/>
        </p:nvSpPr>
        <p:spPr>
          <a:xfrm>
            <a:off x="206438" y="1802480"/>
            <a:ext cx="9057743" cy="3477875"/>
          </a:xfrm>
          <a:custGeom>
            <a:avLst/>
            <a:gdLst>
              <a:gd name="connsiteX0" fmla="*/ 0 w 5588848"/>
              <a:gd name="connsiteY0" fmla="*/ 0 h 3170099"/>
              <a:gd name="connsiteX1" fmla="*/ 5588848 w 5588848"/>
              <a:gd name="connsiteY1" fmla="*/ 0 h 3170099"/>
              <a:gd name="connsiteX2" fmla="*/ 5588848 w 5588848"/>
              <a:gd name="connsiteY2" fmla="*/ 3170099 h 3170099"/>
              <a:gd name="connsiteX3" fmla="*/ 0 w 5588848"/>
              <a:gd name="connsiteY3" fmla="*/ 3170099 h 3170099"/>
              <a:gd name="connsiteX4" fmla="*/ 0 w 5588848"/>
              <a:gd name="connsiteY4" fmla="*/ 0 h 3170099"/>
              <a:gd name="connsiteX0" fmla="*/ 0 w 5588848"/>
              <a:gd name="connsiteY0" fmla="*/ 0 h 3170099"/>
              <a:gd name="connsiteX1" fmla="*/ 4603011 w 5588848"/>
              <a:gd name="connsiteY1" fmla="*/ 0 h 3170099"/>
              <a:gd name="connsiteX2" fmla="*/ 5588848 w 5588848"/>
              <a:gd name="connsiteY2" fmla="*/ 3170099 h 3170099"/>
              <a:gd name="connsiteX3" fmla="*/ 0 w 5588848"/>
              <a:gd name="connsiteY3" fmla="*/ 3170099 h 3170099"/>
              <a:gd name="connsiteX4" fmla="*/ 0 w 5588848"/>
              <a:gd name="connsiteY4" fmla="*/ 0 h 3170099"/>
              <a:gd name="connsiteX0" fmla="*/ 0 w 5588848"/>
              <a:gd name="connsiteY0" fmla="*/ 0 h 3170099"/>
              <a:gd name="connsiteX1" fmla="*/ 4603011 w 5588848"/>
              <a:gd name="connsiteY1" fmla="*/ 0 h 3170099"/>
              <a:gd name="connsiteX2" fmla="*/ 5588848 w 5588848"/>
              <a:gd name="connsiteY2" fmla="*/ 3170099 h 3170099"/>
              <a:gd name="connsiteX3" fmla="*/ 0 w 5588848"/>
              <a:gd name="connsiteY3" fmla="*/ 3170099 h 3170099"/>
              <a:gd name="connsiteX4" fmla="*/ 0 w 5588848"/>
              <a:gd name="connsiteY4" fmla="*/ 0 h 317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848" h="3170099">
                <a:moveTo>
                  <a:pt x="0" y="0"/>
                </a:moveTo>
                <a:lnTo>
                  <a:pt x="4603011" y="0"/>
                </a:lnTo>
                <a:cubicBezTo>
                  <a:pt x="4631585" y="928112"/>
                  <a:pt x="5260236" y="2113399"/>
                  <a:pt x="5588848" y="3170099"/>
                </a:cubicBezTo>
                <a:lnTo>
                  <a:pt x="0" y="317009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A RowHammer attack hammers Row A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BlockHammer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detects a RowHammer</a:t>
            </a:r>
            <a:br>
              <a:rPr lang="en-US" sz="2000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attack using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area-efficient Bloom filters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BlockHammer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selectively throttles  accesses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b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from within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the memory controller</a:t>
            </a:r>
            <a:endParaRPr lang="en-US" sz="20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Bit flips 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do not</a:t>
            </a:r>
            <a:r>
              <a:rPr lang="en-US" sz="2000" dirty="0">
                <a:latin typeface="Cambria" panose="02040503050406030204" pitchFamily="18" charset="0"/>
              </a:rPr>
              <a:t> occur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BlockHammer can </a:t>
            </a:r>
            <a:r>
              <a:rPr lang="en-US" sz="2000" i="1" dirty="0">
                <a:latin typeface="Cambria" panose="02040503050406030204" pitchFamily="18" charset="0"/>
              </a:rPr>
              <a:t>optionally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inform the system software </a:t>
            </a:r>
            <a:r>
              <a:rPr lang="en-US" sz="2000" dirty="0">
                <a:latin typeface="Cambria" panose="02040503050406030204" pitchFamily="18" charset="0"/>
              </a:rPr>
              <a:t>about the attack</a:t>
            </a:r>
          </a:p>
        </p:txBody>
      </p:sp>
      <p:pic>
        <p:nvPicPr>
          <p:cNvPr id="5122" name="Picture 2" descr="Amazon.com: Intel Xeon Processor 3.20 GHz, 1M Cache, 800 MHz FSB SL7PF  64-bit : Electronics">
            <a:extLst>
              <a:ext uri="{FF2B5EF4-FFF2-40B4-BE49-F238E27FC236}">
                <a16:creationId xmlns:a16="http://schemas.microsoft.com/office/drawing/2014/main" id="{B16772AB-0316-384E-DE1D-1F296F7C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" y="508542"/>
            <a:ext cx="1306124" cy="120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7D3AE913-815C-3FCE-D63A-C0BFAB60E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275" b="24263"/>
          <a:stretch/>
        </p:blipFill>
        <p:spPr>
          <a:xfrm>
            <a:off x="6324520" y="538101"/>
            <a:ext cx="2214241" cy="1139496"/>
          </a:xfr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3B6AA4-E41A-8DE4-25F0-A336F75F4715}"/>
              </a:ext>
            </a:extLst>
          </p:cNvPr>
          <p:cNvCxnSpPr>
            <a:cxnSpLocks/>
            <a:stCxn id="5122" idx="3"/>
            <a:endCxn id="3" idx="1"/>
          </p:cNvCxnSpPr>
          <p:nvPr/>
        </p:nvCxnSpPr>
        <p:spPr>
          <a:xfrm flipV="1">
            <a:off x="1939743" y="1107849"/>
            <a:ext cx="4384777" cy="441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D768F03-F134-719E-F0B6-4468265BE372}"/>
              </a:ext>
            </a:extLst>
          </p:cNvPr>
          <p:cNvSpPr txBox="1"/>
          <p:nvPr/>
        </p:nvSpPr>
        <p:spPr>
          <a:xfrm>
            <a:off x="6972397" y="3936427"/>
            <a:ext cx="123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</a:rPr>
              <a:t>Physical</a:t>
            </a:r>
          </a:p>
          <a:p>
            <a:pPr algn="ctr"/>
            <a:r>
              <a:rPr lang="en-US" sz="1600" dirty="0">
                <a:latin typeface="Cambria" panose="02040503050406030204" pitchFamily="18" charset="0"/>
              </a:rPr>
              <a:t>Row Layout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2C2228F-8A06-6610-2176-385CC5110032}"/>
              </a:ext>
            </a:extLst>
          </p:cNvPr>
          <p:cNvGrpSpPr/>
          <p:nvPr/>
        </p:nvGrpSpPr>
        <p:grpSpPr>
          <a:xfrm>
            <a:off x="5066331" y="1705459"/>
            <a:ext cx="3065232" cy="2232564"/>
            <a:chOff x="5066331" y="2817901"/>
            <a:chExt cx="3065232" cy="223256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1B2AECB-0CF9-83DF-7340-62F56DA30404}"/>
                </a:ext>
              </a:extLst>
            </p:cNvPr>
            <p:cNvSpPr/>
            <p:nvPr/>
          </p:nvSpPr>
          <p:spPr>
            <a:xfrm>
              <a:off x="7051563" y="4257754"/>
              <a:ext cx="1080000" cy="288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E7312B-A273-832F-F67C-EA4911FE60DE}"/>
                </a:ext>
              </a:extLst>
            </p:cNvPr>
            <p:cNvSpPr/>
            <p:nvPr/>
          </p:nvSpPr>
          <p:spPr>
            <a:xfrm>
              <a:off x="7051563" y="2817901"/>
              <a:ext cx="1080000" cy="2232564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58FE610-6E7C-EF0D-342F-2857D1D49A6A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>
              <a:off x="5066331" y="3202530"/>
              <a:ext cx="1985232" cy="11992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28A12EC4-6686-FDAF-5B1F-3505A8022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224043" y="1952598"/>
            <a:ext cx="1244735" cy="1244735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353CED-01A3-435A-3FAB-6845C33FB912}"/>
              </a:ext>
            </a:extLst>
          </p:cNvPr>
          <p:cNvCxnSpPr>
            <a:cxnSpLocks/>
          </p:cNvCxnSpPr>
          <p:nvPr/>
        </p:nvCxnSpPr>
        <p:spPr>
          <a:xfrm flipV="1">
            <a:off x="5264727" y="2886332"/>
            <a:ext cx="277091" cy="48766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FB5505-B296-1724-F478-5EF6BA9ADF7D}"/>
              </a:ext>
            </a:extLst>
          </p:cNvPr>
          <p:cNvSpPr/>
          <p:nvPr/>
        </p:nvSpPr>
        <p:spPr>
          <a:xfrm>
            <a:off x="0" y="5327187"/>
            <a:ext cx="9144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BlockHammer is 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compatible with commodity DRAM chips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No need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for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proprietary info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of or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modifications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to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DRAM chips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01B8A1-DA04-2B22-EB3C-B3EDC4AD6E32}"/>
              </a:ext>
            </a:extLst>
          </p:cNvPr>
          <p:cNvSpPr/>
          <p:nvPr/>
        </p:nvSpPr>
        <p:spPr>
          <a:xfrm>
            <a:off x="7051563" y="2886332"/>
            <a:ext cx="1080000" cy="249279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280B8B-F7A7-A61F-D8A7-A5E3F23CD412}"/>
              </a:ext>
            </a:extLst>
          </p:cNvPr>
          <p:cNvSpPr/>
          <p:nvPr/>
        </p:nvSpPr>
        <p:spPr>
          <a:xfrm>
            <a:off x="7051563" y="3433468"/>
            <a:ext cx="1080000" cy="249279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D8245221-1BA3-B0EB-7CA9-48839A5758F5}"/>
              </a:ext>
            </a:extLst>
          </p:cNvPr>
          <p:cNvSpPr txBox="1">
            <a:spLocks/>
          </p:cNvSpPr>
          <p:nvPr/>
        </p:nvSpPr>
        <p:spPr>
          <a:xfrm>
            <a:off x="75991" y="50574"/>
            <a:ext cx="9057744" cy="5410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3200" b="1" kern="120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BlockHammer: Practical Throttling-based Mechanism</a:t>
            </a:r>
          </a:p>
        </p:txBody>
      </p:sp>
    </p:spTree>
    <p:extLst>
      <p:ext uri="{BB962C8B-B14F-4D97-AF65-F5344CB8AC3E}">
        <p14:creationId xmlns:p14="http://schemas.microsoft.com/office/powerpoint/2010/main" val="262477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0" grpId="0"/>
      <p:bldP spid="76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AB57A-B547-3A4C-A274-434D7824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610834"/>
            <a:ext cx="8987622" cy="5744881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</a:rPr>
              <a:t>Scalability</a:t>
            </a:r>
            <a:r>
              <a:rPr lang="en-US" sz="2000" dirty="0"/>
              <a:t> with Worsening RowHammer Vulnerability: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Competitive</a:t>
            </a:r>
            <a:r>
              <a:rPr lang="en-US" sz="1800" b="1" dirty="0"/>
              <a:t> </a:t>
            </a:r>
            <a:r>
              <a:rPr lang="en-US" sz="1800" dirty="0"/>
              <a:t>with (less than 0.6% performance and energy overhead) </a:t>
            </a:r>
            <a:br>
              <a:rPr lang="en-US" sz="1800" dirty="0"/>
            </a:br>
            <a:r>
              <a:rPr lang="en-US" sz="1800" dirty="0"/>
              <a:t>state-of-the-art mechanisms </a:t>
            </a:r>
            <a:r>
              <a:rPr lang="en-US" sz="1800" b="1" dirty="0"/>
              <a:t>when there is no RowHammer attack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1800" b="1" dirty="0">
                <a:solidFill>
                  <a:srgbClr val="00B050"/>
                </a:solidFill>
              </a:rPr>
              <a:t>Superior</a:t>
            </a:r>
            <a:r>
              <a:rPr lang="en-US" sz="1800" dirty="0"/>
              <a:t> performance (71% speedup) and DRAM energy (32% reduction) </a:t>
            </a:r>
            <a:br>
              <a:rPr lang="en-US" sz="1800" dirty="0"/>
            </a:br>
            <a:r>
              <a:rPr lang="en-US" sz="1800" b="1" dirty="0"/>
              <a:t>when a RowHammer attack is present</a:t>
            </a:r>
            <a:endParaRPr lang="en-US" dirty="0"/>
          </a:p>
          <a:p>
            <a:r>
              <a:rPr lang="en-US" sz="2000" dirty="0"/>
              <a:t>Evaluation of </a:t>
            </a:r>
            <a:r>
              <a:rPr lang="en-US" sz="2000" b="1" dirty="0">
                <a:solidFill>
                  <a:srgbClr val="00B050"/>
                </a:solidFill>
              </a:rPr>
              <a:t>14 mechanisms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representing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four mitigation approaches</a:t>
            </a:r>
          </a:p>
          <a:p>
            <a:pPr lvl="1"/>
            <a:r>
              <a:rPr lang="en-US" sz="1800" dirty="0"/>
              <a:t>Comprehensive Protection</a:t>
            </a:r>
          </a:p>
          <a:p>
            <a:pPr lvl="1"/>
            <a:r>
              <a:rPr lang="en-US" sz="1800" dirty="0"/>
              <a:t>Compatibility with Commodity DRAM Chips</a:t>
            </a:r>
          </a:p>
          <a:p>
            <a:pPr lvl="1"/>
            <a:r>
              <a:rPr lang="en-US" sz="1800" dirty="0"/>
              <a:t>Scalability with RowHammer Vulnerability</a:t>
            </a:r>
          </a:p>
          <a:p>
            <a:pPr lvl="1"/>
            <a:r>
              <a:rPr lang="en-US" sz="1800" dirty="0"/>
              <a:t>Deterministic Protection</a:t>
            </a:r>
          </a:p>
          <a:p>
            <a:endParaRPr lang="en-US" sz="1800" dirty="0"/>
          </a:p>
          <a:p>
            <a:endParaRPr lang="en-US" sz="20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11731B-B121-DE45-975D-A04446B278D0}"/>
              </a:ext>
            </a:extLst>
          </p:cNvPr>
          <p:cNvSpPr/>
          <p:nvPr/>
        </p:nvSpPr>
        <p:spPr>
          <a:xfrm>
            <a:off x="6733568" y="3413125"/>
            <a:ext cx="601747" cy="3090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7189C0-AC5D-E749-9751-8734453202AC}"/>
              </a:ext>
            </a:extLst>
          </p:cNvPr>
          <p:cNvSpPr/>
          <p:nvPr/>
        </p:nvSpPr>
        <p:spPr>
          <a:xfrm>
            <a:off x="7342540" y="3413125"/>
            <a:ext cx="597417" cy="3090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55AC971-77EB-FA4C-B3E6-FBA4ACBD6B8F}"/>
              </a:ext>
            </a:extLst>
          </p:cNvPr>
          <p:cNvSpPr/>
          <p:nvPr/>
        </p:nvSpPr>
        <p:spPr>
          <a:xfrm>
            <a:off x="7947406" y="3413125"/>
            <a:ext cx="425410" cy="3090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CDC59E2-BFDB-9E4F-BFCA-4EFB471ABF5F}"/>
              </a:ext>
            </a:extLst>
          </p:cNvPr>
          <p:cNvSpPr/>
          <p:nvPr/>
        </p:nvSpPr>
        <p:spPr>
          <a:xfrm>
            <a:off x="6310023" y="3413124"/>
            <a:ext cx="420833" cy="3090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991F55-737C-F54F-A832-CF12B873FE4C}"/>
              </a:ext>
            </a:extLst>
          </p:cNvPr>
          <p:cNvSpPr/>
          <p:nvPr/>
        </p:nvSpPr>
        <p:spPr>
          <a:xfrm>
            <a:off x="7339651" y="6082044"/>
            <a:ext cx="599276" cy="302650"/>
          </a:xfrm>
          <a:prstGeom prst="rect">
            <a:avLst/>
          </a:prstGeom>
          <a:solidFill>
            <a:srgbClr val="EC6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1B33C4-5FDE-914F-8610-406A22836CCD}"/>
              </a:ext>
            </a:extLst>
          </p:cNvPr>
          <p:cNvSpPr/>
          <p:nvPr/>
        </p:nvSpPr>
        <p:spPr>
          <a:xfrm>
            <a:off x="7337439" y="5923608"/>
            <a:ext cx="599276" cy="186780"/>
          </a:xfrm>
          <a:prstGeom prst="rect">
            <a:avLst/>
          </a:prstGeom>
          <a:solidFill>
            <a:srgbClr val="9DC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561239-BC1C-584C-BDD0-DAFD40472F43}"/>
              </a:ext>
            </a:extLst>
          </p:cNvPr>
          <p:cNvGrpSpPr/>
          <p:nvPr/>
        </p:nvGrpSpPr>
        <p:grpSpPr>
          <a:xfrm>
            <a:off x="6305513" y="4527743"/>
            <a:ext cx="2063587" cy="1857013"/>
            <a:chOff x="5409415" y="3716854"/>
            <a:chExt cx="2964835" cy="269788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E06DA67-D31B-544C-98B3-1685E83D14B5}"/>
                </a:ext>
              </a:extLst>
            </p:cNvPr>
            <p:cNvSpPr/>
            <p:nvPr/>
          </p:nvSpPr>
          <p:spPr>
            <a:xfrm>
              <a:off x="5409415" y="4738886"/>
              <a:ext cx="604627" cy="16758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4D0BBF6-EAAF-204A-ADED-65516DF6BFF9}"/>
                </a:ext>
              </a:extLst>
            </p:cNvPr>
            <p:cNvSpPr/>
            <p:nvPr/>
          </p:nvSpPr>
          <p:spPr>
            <a:xfrm>
              <a:off x="5422067" y="3724582"/>
              <a:ext cx="1470871" cy="203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331E2F-1B66-0E40-97A9-202CA13E3216}"/>
                </a:ext>
              </a:extLst>
            </p:cNvPr>
            <p:cNvSpPr/>
            <p:nvPr/>
          </p:nvSpPr>
          <p:spPr>
            <a:xfrm>
              <a:off x="6021366" y="5977238"/>
              <a:ext cx="861003" cy="28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DD9EDF5-0C67-3E41-9AC4-7944B03FB2D9}"/>
                </a:ext>
              </a:extLst>
            </p:cNvPr>
            <p:cNvSpPr/>
            <p:nvPr/>
          </p:nvSpPr>
          <p:spPr>
            <a:xfrm>
              <a:off x="7757686" y="5346203"/>
              <a:ext cx="609868" cy="10685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B1EC9B5-7409-4344-B5AC-579896C1DDF3}"/>
                </a:ext>
              </a:extLst>
            </p:cNvPr>
            <p:cNvSpPr/>
            <p:nvPr/>
          </p:nvSpPr>
          <p:spPr>
            <a:xfrm>
              <a:off x="7764382" y="3716854"/>
              <a:ext cx="609868" cy="9877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0E7B4C-2FE4-9A48-9C49-E7294624D01D}"/>
              </a:ext>
            </a:extLst>
          </p:cNvPr>
          <p:cNvGrpSpPr/>
          <p:nvPr/>
        </p:nvGrpSpPr>
        <p:grpSpPr>
          <a:xfrm>
            <a:off x="6305510" y="4527746"/>
            <a:ext cx="2058927" cy="1860185"/>
            <a:chOff x="5409177" y="3715548"/>
            <a:chExt cx="2958142" cy="2702497"/>
          </a:xfrm>
          <a:solidFill>
            <a:srgbClr val="EC6362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ABD22E7-EB82-784B-AEA9-A82279B62406}"/>
                </a:ext>
              </a:extLst>
            </p:cNvPr>
            <p:cNvSpPr/>
            <p:nvPr/>
          </p:nvSpPr>
          <p:spPr>
            <a:xfrm>
              <a:off x="5409177" y="3926472"/>
              <a:ext cx="604627" cy="813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B97A39F-6DA6-904B-94EA-AECD5F18E1B3}"/>
                </a:ext>
              </a:extLst>
            </p:cNvPr>
            <p:cNvSpPr/>
            <p:nvPr/>
          </p:nvSpPr>
          <p:spPr>
            <a:xfrm>
              <a:off x="6027573" y="3926473"/>
              <a:ext cx="861004" cy="20860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F567970-1F30-F64C-A8B8-6CE2F8F9A3EE}"/>
                </a:ext>
              </a:extLst>
            </p:cNvPr>
            <p:cNvSpPr/>
            <p:nvPr/>
          </p:nvSpPr>
          <p:spPr>
            <a:xfrm>
              <a:off x="6025352" y="6214845"/>
              <a:ext cx="861004" cy="203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8C39675-0703-054A-AF45-4C0A12E8FF3F}"/>
                </a:ext>
              </a:extLst>
            </p:cNvPr>
            <p:cNvSpPr/>
            <p:nvPr/>
          </p:nvSpPr>
          <p:spPr>
            <a:xfrm>
              <a:off x="6896754" y="3715548"/>
              <a:ext cx="861004" cy="20580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ABCDD1F-D431-3743-87FA-BC4A4CAC158C}"/>
                </a:ext>
              </a:extLst>
            </p:cNvPr>
            <p:cNvSpPr/>
            <p:nvPr/>
          </p:nvSpPr>
          <p:spPr>
            <a:xfrm>
              <a:off x="7757450" y="4698420"/>
              <a:ext cx="609869" cy="636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C89F9F40-964F-E64F-B218-AB62D87380D7}"/>
              </a:ext>
            </a:extLst>
          </p:cNvPr>
          <p:cNvSpPr/>
          <p:nvPr/>
        </p:nvSpPr>
        <p:spPr>
          <a:xfrm>
            <a:off x="5085567" y="6371552"/>
            <a:ext cx="3264683" cy="175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901E39D-5896-8C40-A174-3E622D2163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413" y="3393962"/>
            <a:ext cx="4099827" cy="31673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446B71A-5C1A-12E5-4586-8FD2D2DC5B20}"/>
              </a:ext>
            </a:extLst>
          </p:cNvPr>
          <p:cNvSpPr txBox="1">
            <a:spLocks/>
          </p:cNvSpPr>
          <p:nvPr/>
        </p:nvSpPr>
        <p:spPr>
          <a:xfrm>
            <a:off x="75991" y="50574"/>
            <a:ext cx="6915118" cy="5410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3200" b="1" kern="120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Evaluation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8BAAAD-8200-BA06-07ED-7AFDB580D59F}"/>
              </a:ext>
            </a:extLst>
          </p:cNvPr>
          <p:cNvSpPr/>
          <p:nvPr/>
        </p:nvSpPr>
        <p:spPr>
          <a:xfrm>
            <a:off x="298005" y="4312503"/>
            <a:ext cx="2726913" cy="1920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BlockHammer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is the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only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solution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b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</a:b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that 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addresses </a:t>
            </a:r>
            <a:b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all four desirable properties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BFD6A9A0-0057-37D3-9A88-CAE1E6BA74FD}"/>
              </a:ext>
            </a:extLst>
          </p:cNvPr>
          <p:cNvCxnSpPr>
            <a:cxnSpLocks/>
            <a:stCxn id="53" idx="1"/>
            <a:endCxn id="2" idx="2"/>
          </p:cNvCxnSpPr>
          <p:nvPr/>
        </p:nvCxnSpPr>
        <p:spPr>
          <a:xfrm rot="10800000">
            <a:off x="1661463" y="6233369"/>
            <a:ext cx="3424105" cy="225968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B9A232-EAA7-8135-CDC9-11B0B1545F56}"/>
              </a:ext>
            </a:extLst>
          </p:cNvPr>
          <p:cNvGrpSpPr/>
          <p:nvPr/>
        </p:nvGrpSpPr>
        <p:grpSpPr>
          <a:xfrm>
            <a:off x="3879273" y="4610873"/>
            <a:ext cx="415140" cy="1671604"/>
            <a:chOff x="3879273" y="4610873"/>
            <a:chExt cx="415140" cy="167160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BB5C990-1056-06E1-DCF5-06E6365BE78F}"/>
                </a:ext>
              </a:extLst>
            </p:cNvPr>
            <p:cNvCxnSpPr/>
            <p:nvPr/>
          </p:nvCxnSpPr>
          <p:spPr>
            <a:xfrm>
              <a:off x="3879273" y="4610873"/>
              <a:ext cx="406761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0B7551E-77E5-196C-E5F0-94508B79368A}"/>
                </a:ext>
              </a:extLst>
            </p:cNvPr>
            <p:cNvCxnSpPr/>
            <p:nvPr/>
          </p:nvCxnSpPr>
          <p:spPr>
            <a:xfrm>
              <a:off x="3887652" y="4887966"/>
              <a:ext cx="406761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18B17A2-7A5C-9077-E17E-C5A9237A3B66}"/>
                </a:ext>
              </a:extLst>
            </p:cNvPr>
            <p:cNvCxnSpPr/>
            <p:nvPr/>
          </p:nvCxnSpPr>
          <p:spPr>
            <a:xfrm>
              <a:off x="3887652" y="5598406"/>
              <a:ext cx="406761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438CB24-4A06-B0A0-2B85-2748541E9A67}"/>
                </a:ext>
              </a:extLst>
            </p:cNvPr>
            <p:cNvCxnSpPr/>
            <p:nvPr/>
          </p:nvCxnSpPr>
          <p:spPr>
            <a:xfrm>
              <a:off x="3887652" y="6282477"/>
              <a:ext cx="406761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6C3AC6-533F-AC2D-12EE-8CAF20DD3512}"/>
              </a:ext>
            </a:extLst>
          </p:cNvPr>
          <p:cNvSpPr txBox="1"/>
          <p:nvPr/>
        </p:nvSpPr>
        <p:spPr>
          <a:xfrm rot="16200000">
            <a:off x="2475666" y="5062331"/>
            <a:ext cx="214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Cambria" panose="02040503050406030204" pitchFamily="18" charset="0"/>
              </a:rPr>
              <a:t>Four mitigation approaches</a:t>
            </a:r>
          </a:p>
        </p:txBody>
      </p:sp>
    </p:spTree>
    <p:extLst>
      <p:ext uri="{BB962C8B-B14F-4D97-AF65-F5344CB8AC3E}">
        <p14:creationId xmlns:p14="http://schemas.microsoft.com/office/powerpoint/2010/main" val="29663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24" grpId="0" animBg="1"/>
      <p:bldP spid="25" grpId="0" animBg="1"/>
      <p:bldP spid="53" grpId="0" animBg="1"/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F65B-237A-2442-8C2D-52EBA701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1" y="50574"/>
            <a:ext cx="6915118" cy="54109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More in the Paper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6B97F-EBBC-A341-86F9-881110D8F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757239"/>
            <a:ext cx="8987622" cy="56845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en-US" sz="2000" dirty="0"/>
              <a:t>Using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area-efficient Bloom filters </a:t>
            </a:r>
            <a:r>
              <a:rPr lang="en-US" sz="2000" dirty="0"/>
              <a:t>for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/>
              <a:t>RowHammer detection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Security Proof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Mathematically represent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all possible </a:t>
            </a:r>
            <a:r>
              <a:rPr lang="en-US" sz="1800" dirty="0"/>
              <a:t>access patterns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en-US" sz="1800" b="1" dirty="0">
                <a:solidFill>
                  <a:srgbClr val="00B050"/>
                </a:solidFill>
              </a:rPr>
              <a:t>No row can be activated high-enough times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to induce bit-flips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BlockHammer prevents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many-sided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attacks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800" dirty="0" err="1"/>
              <a:t>TRRespass</a:t>
            </a:r>
            <a:r>
              <a:rPr lang="en-US" sz="1800" dirty="0"/>
              <a:t> [</a:t>
            </a:r>
            <a:r>
              <a:rPr lang="en-US" sz="1800" dirty="0" err="1"/>
              <a:t>Frigo</a:t>
            </a:r>
            <a:r>
              <a:rPr lang="en-US" sz="1800" dirty="0"/>
              <a:t>+, S&amp;P’20]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U-TRR [Hassan+, MICRO’21]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800" dirty="0" err="1"/>
              <a:t>BlackSmith</a:t>
            </a:r>
            <a:r>
              <a:rPr lang="en-US" sz="1800" dirty="0"/>
              <a:t> [</a:t>
            </a:r>
            <a:r>
              <a:rPr lang="en-US" sz="1800" dirty="0" err="1"/>
              <a:t>Jattke</a:t>
            </a:r>
            <a:r>
              <a:rPr lang="en-US" sz="1800" dirty="0"/>
              <a:t>+, S&amp;P’22]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en-US" sz="1800" dirty="0"/>
              <a:t>Half-Double [</a:t>
            </a:r>
            <a:r>
              <a:rPr lang="en-US" sz="1800" dirty="0" err="1"/>
              <a:t>Kogler</a:t>
            </a:r>
            <a:r>
              <a:rPr lang="en-US" sz="1800" dirty="0"/>
              <a:t>+, USENIX Security’22]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System Integration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BlockHammer</a:t>
            </a:r>
            <a:r>
              <a:rPr lang="en-US" sz="1800" dirty="0"/>
              <a:t> can detect </a:t>
            </a:r>
            <a:r>
              <a:rPr lang="en-US" sz="1800" b="1" dirty="0">
                <a:solidFill>
                  <a:srgbClr val="C00000"/>
                </a:solidFill>
              </a:rPr>
              <a:t>RowHammer attacks </a:t>
            </a:r>
            <a:r>
              <a:rPr lang="en-US" sz="1800" dirty="0"/>
              <a:t>with </a:t>
            </a:r>
            <a:r>
              <a:rPr lang="en-US" sz="1800" b="1" dirty="0">
                <a:solidFill>
                  <a:srgbClr val="00B050"/>
                </a:solidFill>
              </a:rPr>
              <a:t>high accuracy </a:t>
            </a:r>
            <a:br>
              <a:rPr lang="en-US" sz="1800" dirty="0"/>
            </a:br>
            <a:r>
              <a:rPr lang="en-US" sz="1800" dirty="0"/>
              <a:t>and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inform system software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en-US" sz="1800" dirty="0"/>
              <a:t>Measures </a:t>
            </a:r>
            <a:r>
              <a:rPr lang="en-US" sz="1800" b="1" dirty="0"/>
              <a:t>RowHammer likelihood of each thread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7030A0"/>
                </a:solidFill>
              </a:rPr>
              <a:t>Hardware complexity </a:t>
            </a:r>
            <a:r>
              <a:rPr lang="en-US" sz="2000" dirty="0"/>
              <a:t>analysis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C818C9-4DCE-5F48-BF90-AB65DE76FC78}"/>
              </a:ext>
            </a:extLst>
          </p:cNvPr>
          <p:cNvGrpSpPr/>
          <p:nvPr/>
        </p:nvGrpSpPr>
        <p:grpSpPr>
          <a:xfrm>
            <a:off x="7723128" y="252636"/>
            <a:ext cx="1183322" cy="1552125"/>
            <a:chOff x="4083903" y="4889654"/>
            <a:chExt cx="1183322" cy="155212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D98622A-0DC7-5325-0D71-9F38F5F20C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9" t="6570" r="7152" b="6700"/>
            <a:stretch/>
          </p:blipFill>
          <p:spPr bwMode="auto">
            <a:xfrm>
              <a:off x="4095044" y="4889654"/>
              <a:ext cx="1161040" cy="118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17C2FD-272F-32A6-57A8-0560E790F98C}"/>
                </a:ext>
              </a:extLst>
            </p:cNvPr>
            <p:cNvSpPr txBox="1"/>
            <p:nvPr/>
          </p:nvSpPr>
          <p:spPr>
            <a:xfrm>
              <a:off x="4083903" y="6072447"/>
              <a:ext cx="1183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mbria" panose="02040503050406030204" pitchFamily="18" charset="0"/>
                  <a:hlinkClick r:id="rId4"/>
                </a:rPr>
                <a:t>Full Paper</a:t>
              </a:r>
              <a:endParaRPr lang="en-US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8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F65B-237A-2442-8C2D-52EBA701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1" y="50574"/>
            <a:ext cx="6915118" cy="54109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Summary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6B97F-EBBC-A341-86F9-881110D8F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591672"/>
            <a:ext cx="8987622" cy="58501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400" dirty="0"/>
              <a:t>BlockHammer is </a:t>
            </a:r>
            <a:r>
              <a:rPr lang="en-US" sz="2400" b="1" dirty="0">
                <a:solidFill>
                  <a:srgbClr val="00B050"/>
                </a:solidFill>
              </a:rPr>
              <a:t>the first work to practically enable </a:t>
            </a:r>
            <a:br>
              <a:rPr lang="en-US" sz="2400" b="1" dirty="0">
                <a:solidFill>
                  <a:srgbClr val="00B050"/>
                </a:solidFill>
              </a:rPr>
            </a:br>
            <a:r>
              <a:rPr lang="en-US" sz="2400" b="1" dirty="0">
                <a:solidFill>
                  <a:srgbClr val="C55A11"/>
                </a:solidFill>
              </a:rPr>
              <a:t>throttling-based RowHammer mitigation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400" dirty="0"/>
              <a:t>BlockHammer is implemented in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the memory controller 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/>
              <a:t>(</a:t>
            </a:r>
            <a:r>
              <a:rPr lang="en-US" sz="2400" i="1" dirty="0">
                <a:solidFill>
                  <a:srgbClr val="7030A0"/>
                </a:solidFill>
              </a:rPr>
              <a:t>no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7030A0"/>
                </a:solidFill>
              </a:rPr>
              <a:t>proprietary information of / </a:t>
            </a:r>
            <a:r>
              <a:rPr lang="en-US" sz="2400" i="1" dirty="0">
                <a:solidFill>
                  <a:srgbClr val="00B050"/>
                </a:solidFill>
              </a:rPr>
              <a:t>no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00B050"/>
                </a:solidFill>
              </a:rPr>
              <a:t>modifications </a:t>
            </a:r>
            <a:r>
              <a:rPr lang="en-US" sz="2400" dirty="0">
                <a:solidFill>
                  <a:srgbClr val="00B050"/>
                </a:solidFill>
              </a:rPr>
              <a:t>to</a:t>
            </a:r>
            <a:r>
              <a:rPr lang="en-US" sz="2400" dirty="0">
                <a:solidFill>
                  <a:srgbClr val="EC6362"/>
                </a:solidFill>
              </a:rPr>
              <a:t> </a:t>
            </a:r>
            <a:r>
              <a:rPr lang="en-US" sz="2400" dirty="0"/>
              <a:t>DRAM chips)</a:t>
            </a:r>
            <a:endParaRPr lang="en-US" sz="2400" b="1" dirty="0">
              <a:solidFill>
                <a:srgbClr val="C55A1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400" dirty="0"/>
              <a:t>BlockHammer is </a:t>
            </a:r>
            <a:r>
              <a:rPr lang="en-US" sz="2400" i="1" dirty="0"/>
              <a:t>both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7030A0"/>
                </a:solidFill>
              </a:rPr>
              <a:t>scalable with worsening RowHammer </a:t>
            </a:r>
            <a:br>
              <a:rPr lang="en-US" sz="2400" b="1" dirty="0">
                <a:solidFill>
                  <a:srgbClr val="7030A0"/>
                </a:solidFill>
              </a:rPr>
            </a:br>
            <a:r>
              <a:rPr lang="en-US" sz="2400" dirty="0"/>
              <a:t>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compatible with commodity DRAM chips</a:t>
            </a:r>
            <a:endParaRPr lang="en-US" sz="2400" b="1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400" dirty="0"/>
              <a:t>BlockHammer is </a:t>
            </a:r>
            <a:r>
              <a:rPr lang="en-US" sz="2400" b="1" dirty="0">
                <a:solidFill>
                  <a:srgbClr val="C00000"/>
                </a:solidFill>
              </a:rPr>
              <a:t>open-source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along with </a:t>
            </a:r>
            <a:r>
              <a:rPr lang="en-US" sz="2400" b="1" dirty="0"/>
              <a:t>six state-of-the-art mechanisms</a:t>
            </a:r>
            <a:r>
              <a:rPr lang="en-US" sz="2200" b="1" dirty="0">
                <a:solidFill>
                  <a:srgbClr val="7030A0"/>
                </a:solidFill>
              </a:rPr>
              <a:t>: </a:t>
            </a:r>
            <a:r>
              <a:rPr lang="en-US" sz="2200" dirty="0">
                <a:solidFill>
                  <a:srgbClr val="C00000"/>
                </a:solidFill>
                <a:hlinkClick r:id="rId3"/>
              </a:rPr>
              <a:t>https://github.com/CMU-SAFARI/BlockHammer</a:t>
            </a:r>
            <a:endParaRPr lang="en-US" sz="22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00" dirty="0">
              <a:solidFill>
                <a:srgbClr val="C0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639144-7223-11C6-DA34-CD21CE0D6F90}"/>
              </a:ext>
            </a:extLst>
          </p:cNvPr>
          <p:cNvGrpSpPr/>
          <p:nvPr/>
        </p:nvGrpSpPr>
        <p:grpSpPr>
          <a:xfrm>
            <a:off x="3980339" y="5152044"/>
            <a:ext cx="1183322" cy="1546919"/>
            <a:chOff x="5807787" y="4894860"/>
            <a:chExt cx="1183322" cy="15469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800304-06E0-9D6C-248A-540A60325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787" y="4894860"/>
              <a:ext cx="1183322" cy="117758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680BA3-31C8-A83F-BC85-8CFB85B72D73}"/>
                </a:ext>
              </a:extLst>
            </p:cNvPr>
            <p:cNvSpPr txBox="1"/>
            <p:nvPr/>
          </p:nvSpPr>
          <p:spPr>
            <a:xfrm>
              <a:off x="5807787" y="6072447"/>
              <a:ext cx="1183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mbria" panose="02040503050406030204" pitchFamily="18" charset="0"/>
                  <a:hlinkClick r:id="rId3"/>
                </a:rPr>
                <a:t>Source</a:t>
              </a:r>
              <a:endParaRPr lang="en-US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6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-8983"/>
            <a:ext cx="9144000" cy="25768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9870"/>
            <a:ext cx="9144000" cy="24738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i="1" dirty="0">
                <a:solidFill>
                  <a:schemeClr val="bg1"/>
                </a:solidFill>
                <a:latin typeface="Cambria"/>
                <a:cs typeface="Cambria"/>
              </a:rPr>
              <a:t>BlockHammer</a:t>
            </a:r>
            <a:br>
              <a:rPr lang="en-US" sz="20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700" b="1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  <a:t>Preventing RowHammer at Low Cost </a:t>
            </a:r>
            <a:b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  <a:t>by Blacklisting Rapidly-Accessed DRAM Rows</a:t>
            </a:r>
            <a:endParaRPr lang="en-US" sz="34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2687842"/>
            <a:ext cx="8686800" cy="178723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ambria"/>
                <a:cs typeface="Cambria"/>
              </a:rPr>
              <a:t>Abdullah </a:t>
            </a:r>
            <a:r>
              <a:rPr lang="en-US" sz="2400" b="1" dirty="0" err="1">
                <a:latin typeface="Cambria"/>
                <a:cs typeface="Cambria"/>
              </a:rPr>
              <a:t>Giray</a:t>
            </a:r>
            <a:r>
              <a:rPr lang="en-US" sz="2400" b="1" dirty="0">
                <a:latin typeface="Cambria"/>
                <a:cs typeface="Cambria"/>
              </a:rPr>
              <a:t> </a:t>
            </a:r>
            <a:r>
              <a:rPr lang="en-US" sz="2400" b="1" dirty="0" err="1">
                <a:latin typeface="Cambria" panose="02040503050406030204" pitchFamily="18" charset="0"/>
              </a:rPr>
              <a:t>Yağlıkçı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ambria"/>
                <a:cs typeface="Cambria"/>
              </a:rPr>
              <a:t>Minesh</a:t>
            </a:r>
            <a:r>
              <a:rPr lang="en-US" sz="2400" dirty="0">
                <a:latin typeface="Cambria"/>
                <a:cs typeface="Cambria"/>
              </a:rPr>
              <a:t> Patel    </a:t>
            </a:r>
            <a:r>
              <a:rPr lang="en-US" sz="2400" dirty="0" err="1">
                <a:latin typeface="Cambria"/>
                <a:cs typeface="Cambria"/>
              </a:rPr>
              <a:t>Jeremie</a:t>
            </a:r>
            <a:r>
              <a:rPr lang="en-US" sz="2400" dirty="0">
                <a:latin typeface="Cambria"/>
                <a:cs typeface="Cambria"/>
              </a:rPr>
              <a:t> S. Kim    </a:t>
            </a:r>
            <a:r>
              <a:rPr lang="en-US" sz="2400" dirty="0" err="1">
                <a:latin typeface="Cambria"/>
                <a:cs typeface="Cambria"/>
              </a:rPr>
              <a:t>Roknoddin</a:t>
            </a:r>
            <a:r>
              <a:rPr lang="en-US" sz="2400" dirty="0">
                <a:latin typeface="Cambria"/>
                <a:cs typeface="Cambria"/>
              </a:rPr>
              <a:t> Azizi</a:t>
            </a:r>
            <a:r>
              <a:rPr lang="en-US" sz="2400" baseline="30000" dirty="0">
                <a:latin typeface="Cambria"/>
                <a:cs typeface="Cambria"/>
              </a:rPr>
              <a:t>	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ambria"/>
                <a:cs typeface="Cambria"/>
              </a:rPr>
              <a:t>Ataberk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Olgun</a:t>
            </a:r>
            <a:r>
              <a:rPr lang="en-US" sz="2400" dirty="0">
                <a:latin typeface="Cambria"/>
                <a:cs typeface="Cambria"/>
              </a:rPr>
              <a:t>    Lois </a:t>
            </a:r>
            <a:r>
              <a:rPr lang="en-US" sz="2400" dirty="0" err="1">
                <a:latin typeface="Cambria"/>
                <a:cs typeface="Cambria"/>
              </a:rPr>
              <a:t>Orosa</a:t>
            </a:r>
            <a:r>
              <a:rPr lang="en-US" sz="2400" dirty="0">
                <a:latin typeface="Cambria"/>
                <a:cs typeface="Cambria"/>
              </a:rPr>
              <a:t>    Hasan Hassan    </a:t>
            </a:r>
            <a:r>
              <a:rPr lang="en-US" sz="2400" dirty="0" err="1">
                <a:latin typeface="Cambria"/>
                <a:cs typeface="Cambria"/>
              </a:rPr>
              <a:t>Jisung</a:t>
            </a:r>
            <a:r>
              <a:rPr lang="en-US" sz="2400" dirty="0">
                <a:latin typeface="Cambria"/>
                <a:cs typeface="Cambria"/>
              </a:rPr>
              <a:t> Park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ambria"/>
                <a:cs typeface="Cambria"/>
              </a:rPr>
              <a:t>Konstantinos </a:t>
            </a:r>
            <a:r>
              <a:rPr lang="en-US" sz="2400" dirty="0" err="1">
                <a:latin typeface="Cambria"/>
                <a:cs typeface="Cambria"/>
              </a:rPr>
              <a:t>Kanellopoulos</a:t>
            </a:r>
            <a:r>
              <a:rPr lang="en-US" sz="2400" dirty="0">
                <a:latin typeface="Cambria"/>
                <a:cs typeface="Cambria"/>
              </a:rPr>
              <a:t>	    Taha </a:t>
            </a:r>
            <a:r>
              <a:rPr lang="en-US" sz="2400" dirty="0" err="1">
                <a:latin typeface="Cambria"/>
                <a:cs typeface="Cambria"/>
              </a:rPr>
              <a:t>Shahroodi</a:t>
            </a:r>
            <a:r>
              <a:rPr lang="en-US" sz="2400" dirty="0">
                <a:latin typeface="Cambria"/>
                <a:cs typeface="Cambria"/>
              </a:rPr>
              <a:t> 	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ambria"/>
                <a:cs typeface="Cambria"/>
              </a:rPr>
              <a:t>Saugata</a:t>
            </a:r>
            <a:r>
              <a:rPr lang="en-US" sz="2400" dirty="0">
                <a:latin typeface="Cambria"/>
                <a:cs typeface="Cambria"/>
              </a:rPr>
              <a:t> Ghose</a:t>
            </a:r>
            <a:r>
              <a:rPr lang="en-US" sz="2400" baseline="30000" dirty="0">
                <a:latin typeface="Cambria"/>
                <a:cs typeface="Cambria"/>
              </a:rPr>
              <a:t>* </a:t>
            </a:r>
            <a:r>
              <a:rPr lang="en-US" sz="2400" dirty="0">
                <a:latin typeface="Cambria"/>
                <a:cs typeface="Cambria"/>
              </a:rPr>
              <a:t> 	</a:t>
            </a:r>
            <a:r>
              <a:rPr lang="en-US" sz="2400" dirty="0" err="1">
                <a:latin typeface="Cambria"/>
                <a:cs typeface="Cambria"/>
              </a:rPr>
              <a:t>Onur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Mutlu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7372" y="6239411"/>
            <a:ext cx="2338392" cy="449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93808-1C51-9F45-A6ED-874599368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105638" y="6319261"/>
            <a:ext cx="2423611" cy="416967"/>
          </a:xfrm>
          <a:prstGeom prst="rect">
            <a:avLst/>
          </a:prstGeom>
        </p:spPr>
      </p:pic>
      <p:pic>
        <p:nvPicPr>
          <p:cNvPr id="11" name="Picture 2" descr="University wordmark, orange with blue outline">
            <a:extLst>
              <a:ext uri="{FF2B5EF4-FFF2-40B4-BE49-F238E27FC236}">
                <a16:creationId xmlns:a16="http://schemas.microsoft.com/office/drawing/2014/main" id="{8010E40A-0691-E647-8B0C-334D758EF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8" y="6192456"/>
            <a:ext cx="2071512" cy="54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9E41F3-F2C6-724E-996E-09EE412AE8B5}"/>
              </a:ext>
            </a:extLst>
          </p:cNvPr>
          <p:cNvSpPr txBox="1"/>
          <p:nvPr/>
        </p:nvSpPr>
        <p:spPr>
          <a:xfrm>
            <a:off x="6614751" y="6007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703131-8E64-A2C2-0A0E-8DBB06C64225}"/>
              </a:ext>
            </a:extLst>
          </p:cNvPr>
          <p:cNvGrpSpPr/>
          <p:nvPr/>
        </p:nvGrpSpPr>
        <p:grpSpPr>
          <a:xfrm>
            <a:off x="2219569" y="4595088"/>
            <a:ext cx="4704862" cy="1552125"/>
            <a:chOff x="2286247" y="4889654"/>
            <a:chExt cx="4704862" cy="15521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FFCE16-16E7-7910-5E4F-EF9409BF3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7787" y="4894860"/>
              <a:ext cx="1183322" cy="11775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897257-262E-85BC-B089-1C887AC66CEA}"/>
                </a:ext>
              </a:extLst>
            </p:cNvPr>
            <p:cNvSpPr txBox="1"/>
            <p:nvPr/>
          </p:nvSpPr>
          <p:spPr>
            <a:xfrm>
              <a:off x="5807787" y="6072447"/>
              <a:ext cx="1183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mbria" panose="02040503050406030204" pitchFamily="18" charset="0"/>
                  <a:hlinkClick r:id="rId8"/>
                </a:rPr>
                <a:t>Source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7E92B71-6C62-35EC-1E1F-63E52B9397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9" t="6570" r="7152" b="6700"/>
            <a:stretch/>
          </p:blipFill>
          <p:spPr bwMode="auto">
            <a:xfrm>
              <a:off x="4095044" y="4889654"/>
              <a:ext cx="1161040" cy="118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727F9F-CD0B-0C06-3815-D2890F14A038}"/>
                </a:ext>
              </a:extLst>
            </p:cNvPr>
            <p:cNvSpPr txBox="1"/>
            <p:nvPr/>
          </p:nvSpPr>
          <p:spPr>
            <a:xfrm>
              <a:off x="4083903" y="6072447"/>
              <a:ext cx="1183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mbria" panose="02040503050406030204" pitchFamily="18" charset="0"/>
                  <a:hlinkClick r:id="rId10"/>
                </a:rPr>
                <a:t>Full Paper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B94A194F-0910-FDC1-6892-987965427A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0" t="9582" r="8650" b="8699"/>
            <a:stretch/>
          </p:blipFill>
          <p:spPr bwMode="auto">
            <a:xfrm>
              <a:off x="2294492" y="4917626"/>
              <a:ext cx="1134294" cy="113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rId12"/>
              <a:extLst>
                <a:ext uri="{FF2B5EF4-FFF2-40B4-BE49-F238E27FC236}">
                  <a16:creationId xmlns:a16="http://schemas.microsoft.com/office/drawing/2014/main" id="{5EC65582-7B56-10FD-A3FC-1F5ECFF878FD}"/>
                </a:ext>
              </a:extLst>
            </p:cNvPr>
            <p:cNvSpPr txBox="1"/>
            <p:nvPr/>
          </p:nvSpPr>
          <p:spPr>
            <a:xfrm>
              <a:off x="2286247" y="6072447"/>
              <a:ext cx="1150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mbria" panose="02040503050406030204" pitchFamily="18" charset="0"/>
                  <a:hlinkClick r:id="rId12"/>
                </a:rPr>
                <a:t>Full Talk</a:t>
              </a:r>
              <a:endParaRPr lang="en-US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28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3717"/>
            <a:ext cx="9144000" cy="29625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76130"/>
            <a:ext cx="9144000" cy="24738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BlockHammer</a:t>
            </a:r>
            <a:b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</a:br>
            <a:r>
              <a:rPr lang="en-US" sz="7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 </a:t>
            </a:r>
            <a:b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Preventing RowHammer at Low Cost </a:t>
            </a:r>
            <a:b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by Blacklisting Rapidly-Accessed DRAM Rows</a:t>
            </a:r>
            <a:endParaRPr lang="en-US" sz="3400" b="1" dirty="0">
              <a:solidFill>
                <a:schemeClr val="bg1">
                  <a:lumMod val="9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891776"/>
            <a:ext cx="8686800" cy="1530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Cambria"/>
                <a:cs typeface="Cambria"/>
              </a:rPr>
              <a:t>Backup Slides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7567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172147</TotalTime>
  <Words>3719</Words>
  <Application>Microsoft Macintosh PowerPoint</Application>
  <PresentationFormat>On-screen Show (4:3)</PresentationFormat>
  <Paragraphs>767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Math</vt:lpstr>
      <vt:lpstr>NimbusRomNo9L</vt:lpstr>
      <vt:lpstr>Office Theme</vt:lpstr>
      <vt:lpstr>BlockHammer   Preventing RowHammer at Low Cost  by Blacklisting Rapidly-Accessed DRAM Rows</vt:lpstr>
      <vt:lpstr>Problem and Key Idea in a Nutshell</vt:lpstr>
      <vt:lpstr>PowerPoint Presentation</vt:lpstr>
      <vt:lpstr>PowerPoint Presentation</vt:lpstr>
      <vt:lpstr>PowerPoint Presentation</vt:lpstr>
      <vt:lpstr>More in the Paper</vt:lpstr>
      <vt:lpstr>Summary</vt:lpstr>
      <vt:lpstr>BlockHammer   Preventing RowHammer at Low Cost  by Blacklisting Rapidly-Accessed DRAM Rows</vt:lpstr>
      <vt:lpstr>BlockHammer   Preventing RowHammer at Low Cost  by Blacklisting Rapidly-Accessed DRAM Rows</vt:lpstr>
      <vt:lpstr>Mitigation Approaches  with Worsening RowHammer Vulnerability</vt:lpstr>
      <vt:lpstr>Scalability  with Worsening RowHammer Vulnerability</vt:lpstr>
      <vt:lpstr>Mitigation Approaches  with Worsening RowHammer Vulnerability</vt:lpstr>
      <vt:lpstr>Compatibility  with Commodity DRAM Chips</vt:lpstr>
      <vt:lpstr>Compatibility  with Commodity DRAM Chips</vt:lpstr>
      <vt:lpstr>RowHammer Mitigation Approaches</vt:lpstr>
      <vt:lpstr>BlockHammer  Overview of Approach</vt:lpstr>
      <vt:lpstr>Evaluation BlockHammer’s Hardware Complexity</vt:lpstr>
      <vt:lpstr>Evaluation BlockHammer’s Hardware Complexity</vt:lpstr>
      <vt:lpstr>Evaluation Performance and DRAM Energy</vt:lpstr>
      <vt:lpstr>Evaluation Performance and DRAM Energy</vt:lpstr>
      <vt:lpstr>Evaluation Performance and DRAM Energy</vt:lpstr>
      <vt:lpstr>Evaluation Scaling with RowHammer Vulnerability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Abdullah Giray YAĞLIKÇI</cp:lastModifiedBy>
  <cp:revision>7258</cp:revision>
  <cp:lastPrinted>2019-02-23T04:26:38Z</cp:lastPrinted>
  <dcterms:created xsi:type="dcterms:W3CDTF">2017-06-05T15:22:10Z</dcterms:created>
  <dcterms:modified xsi:type="dcterms:W3CDTF">2022-08-03T13:09:48Z</dcterms:modified>
</cp:coreProperties>
</file>